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rawings/drawing2.xml" ContentType="application/vnd.openxmlformats-officedocument.drawingml.chartshapes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19" r:id="rId2"/>
    <p:sldId id="311" r:id="rId3"/>
    <p:sldId id="313" r:id="rId4"/>
    <p:sldId id="309" r:id="rId5"/>
    <p:sldId id="310" r:id="rId6"/>
    <p:sldId id="312" r:id="rId7"/>
    <p:sldId id="314" r:id="rId8"/>
    <p:sldId id="277" r:id="rId9"/>
    <p:sldId id="286" r:id="rId10"/>
    <p:sldId id="288" r:id="rId11"/>
    <p:sldId id="315" r:id="rId12"/>
    <p:sldId id="301" r:id="rId13"/>
    <p:sldId id="278" r:id="rId14"/>
    <p:sldId id="308" r:id="rId15"/>
    <p:sldId id="318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88A9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660"/>
  </p:normalViewPr>
  <p:slideViewPr>
    <p:cSldViewPr>
      <p:cViewPr varScale="1">
        <p:scale>
          <a:sx n="65" d="100"/>
          <a:sy n="65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FILESVRA\Users1\Avvisati_F\Presentations\Copenhagen%20March%202012\TablesAndGraphs_GB_HigherEducation_pp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FILESVRA\Users1\Avvisati_F\Presentations\Copenhagen%20March%202012\TablesAndGraphs_GB_HigherEducation_pp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\\FILESVRA\Users4\Vincent-Lancrin_S\Synch\Innovation\Presentation%20for%20external%20people\Briefings\GermanySpainUKGraphs_v4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FILESVRA\Users1\Avvisati_F\PISA%20skills\graphs_GB_Pisa_educationforinnovation.xls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\\FILESVRA\Users1\Avvisati_F\PISA%20skills\graphs_GB_Pisa_educationforinnovation.xls" TargetMode="External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\\FILESVRA\Users4\Vincent-Lancrin_S\Synch\Innovation\Administration\GB\graphs_GB_educationforinnovation.xls" TargetMode="External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\\FILESVRA\Users4\Vincent-Lancrin_S\Synch\Innovation\Administration\GB\graphs_GB_educationforinnovation.xls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xMode val="edge"/>
          <c:yMode val="edge"/>
          <c:x val="1.7950517349457754E-2"/>
          <c:y val="9.7564877898810409E-2"/>
          <c:w val="0.97756185331318024"/>
          <c:h val="0.89745492134027749"/>
        </c:manualLayout>
      </c:layout>
      <c:barChart>
        <c:barDir val="col"/>
        <c:grouping val="clustered"/>
        <c:ser>
          <c:idx val="3"/>
          <c:order val="3"/>
          <c:tx>
            <c:v>innovation intensity: any type</c:v>
          </c:tx>
          <c:spPr>
            <a:solidFill>
              <a:srgbClr val="FFFFFF"/>
            </a:solidFill>
            <a:ln w="6350" cmpd="sng">
              <a:solidFill>
                <a:srgbClr val="000000"/>
              </a:solidFill>
            </a:ln>
          </c:spPr>
          <c:dPt>
            <c:idx val="0"/>
            <c:spPr>
              <a:solidFill>
                <a:srgbClr val="FFC000"/>
              </a:solidFill>
              <a:ln w="6350" cmpd="sng">
                <a:solidFill>
                  <a:srgbClr val="000000"/>
                </a:solidFill>
              </a:ln>
            </c:spPr>
          </c:dPt>
          <c:dPt>
            <c:idx val="1"/>
            <c:spPr>
              <a:solidFill>
                <a:srgbClr val="FFC000"/>
              </a:solidFill>
              <a:ln w="6350" cmpd="sng">
                <a:solidFill>
                  <a:srgbClr val="000000"/>
                </a:solidFill>
              </a:ln>
            </c:spPr>
          </c:dPt>
          <c:dPt>
            <c:idx val="2"/>
            <c:spPr>
              <a:solidFill>
                <a:srgbClr val="FFC000"/>
              </a:solidFill>
              <a:ln w="6350" cmpd="sng">
                <a:solidFill>
                  <a:srgbClr val="000000"/>
                </a:solidFill>
              </a:ln>
            </c:spPr>
          </c:dPt>
          <c:dPt>
            <c:idx val="6"/>
            <c:spPr>
              <a:solidFill>
                <a:schemeClr val="bg1"/>
              </a:solidFill>
              <a:ln w="6350" cmpd="sng">
                <a:solidFill>
                  <a:srgbClr val="000000"/>
                </a:solidFill>
              </a:ln>
            </c:spPr>
          </c:dPt>
          <c:dPt>
            <c:idx val="8"/>
            <c:spPr>
              <a:solidFill>
                <a:srgbClr val="FFC000"/>
              </a:solidFill>
              <a:ln w="6350" cmpd="sng">
                <a:solidFill>
                  <a:srgbClr val="000000"/>
                </a:solidFill>
              </a:ln>
            </c:spPr>
          </c:dPt>
          <c:dPt>
            <c:idx val="9"/>
            <c:spPr>
              <a:solidFill>
                <a:schemeClr val="bg1"/>
              </a:solidFill>
              <a:ln w="6350" cmpd="sng">
                <a:solidFill>
                  <a:srgbClr val="000000"/>
                </a:solidFill>
              </a:ln>
            </c:spPr>
          </c:dPt>
          <c:dLbls>
            <c:dLbl>
              <c:idx val="0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 dirty="0">
                        <a:solidFill>
                          <a:srgbClr val="000000"/>
                        </a:solidFill>
                        <a:latin typeface="Arial Narrow"/>
                      </a:rPr>
                      <a:t>engineering </a:t>
                    </a:r>
                    <a:endParaRPr lang="en-US" sz="2000" b="0" i="0" dirty="0" smtClean="0">
                      <a:solidFill>
                        <a:srgbClr val="000000"/>
                      </a:solidFill>
                      <a:latin typeface="Arial Narrow"/>
                    </a:endParaRPr>
                  </a:p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 dirty="0" smtClean="0">
                        <a:solidFill>
                          <a:srgbClr val="000000"/>
                        </a:solidFill>
                        <a:latin typeface="Arial Narrow"/>
                      </a:rPr>
                      <a:t>&amp; </a:t>
                    </a:r>
                    <a:r>
                      <a:rPr lang="en-US" sz="2000" b="0" i="0" dirty="0">
                        <a:solidFill>
                          <a:srgbClr val="000000"/>
                        </a:solidFill>
                        <a:latin typeface="Arial Narrow"/>
                      </a:rPr>
                      <a:t>computing</a:t>
                    </a:r>
                  </a:p>
                </c:rich>
              </c:tx>
              <c:spPr/>
              <c:dLblPos val="outEnd"/>
              <c:showCatName val="1"/>
            </c:dLbl>
            <c:dLbl>
              <c:idx val="1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 dirty="0">
                        <a:solidFill>
                          <a:srgbClr val="000000"/>
                        </a:solidFill>
                        <a:latin typeface="Arial Narrow"/>
                      </a:rPr>
                      <a:t>sciences </a:t>
                    </a:r>
                    <a:endParaRPr lang="en-US" sz="2000" b="0" i="0" dirty="0" smtClean="0">
                      <a:solidFill>
                        <a:srgbClr val="000000"/>
                      </a:solidFill>
                      <a:latin typeface="Arial Narrow"/>
                    </a:endParaRPr>
                  </a:p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 dirty="0" smtClean="0">
                        <a:solidFill>
                          <a:srgbClr val="000000"/>
                        </a:solidFill>
                        <a:latin typeface="Arial Narrow"/>
                      </a:rPr>
                      <a:t>&amp; </a:t>
                    </a:r>
                    <a:r>
                      <a:rPr lang="en-US" sz="2000" b="0" i="0" dirty="0" err="1">
                        <a:solidFill>
                          <a:srgbClr val="000000"/>
                        </a:solidFill>
                        <a:latin typeface="Arial Narrow"/>
                      </a:rPr>
                      <a:t>maths</a:t>
                    </a:r>
                    <a:endParaRPr lang="en-US" sz="2000" b="0" i="0" dirty="0">
                      <a:solidFill>
                        <a:srgbClr val="000000"/>
                      </a:solidFill>
                      <a:latin typeface="Arial Narrow"/>
                    </a:endParaRPr>
                  </a:p>
                </c:rich>
              </c:tx>
              <c:spPr/>
              <c:dLblPos val="outEnd"/>
              <c:showCatName val="1"/>
            </c:dLbl>
            <c:dLbl>
              <c:idx val="2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/>
                      </a:rPr>
                      <a:t>architecture</a:t>
                    </a:r>
                  </a:p>
                </c:rich>
              </c:tx>
              <c:spPr/>
              <c:dLblPos val="outEnd"/>
              <c:showCatName val="1"/>
            </c:dLbl>
            <c:dLbl>
              <c:idx val="3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/>
                      </a:rPr>
                      <a:t>agriculture</a:t>
                    </a:r>
                  </a:p>
                </c:rich>
              </c:tx>
              <c:spPr/>
              <c:dLblPos val="outEnd"/>
              <c:showCatName val="1"/>
            </c:dLbl>
            <c:dLbl>
              <c:idx val="4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/>
                      </a:rPr>
                      <a:t>arts</a:t>
                    </a:r>
                  </a:p>
                </c:rich>
              </c:tx>
              <c:spPr/>
              <c:dLblPos val="outEnd"/>
              <c:showCatName val="1"/>
            </c:dLbl>
            <c:dLbl>
              <c:idx val="5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/>
                      </a:rPr>
                      <a:t>education</a:t>
                    </a:r>
                  </a:p>
                </c:rich>
              </c:tx>
              <c:spPr/>
              <c:dLblPos val="outEnd"/>
              <c:showCatName val="1"/>
            </c:dLbl>
            <c:dLbl>
              <c:idx val="6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/>
                      </a:rPr>
                      <a:t>social sciences</a:t>
                    </a:r>
                  </a:p>
                </c:rich>
              </c:tx>
              <c:spPr/>
              <c:dLblPos val="outEnd"/>
              <c:showCatName val="1"/>
            </c:dLbl>
            <c:dLbl>
              <c:idx val="7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/>
                      </a:rPr>
                      <a:t>business</a:t>
                    </a:r>
                  </a:p>
                </c:rich>
              </c:tx>
              <c:spPr/>
              <c:dLblPos val="outEnd"/>
              <c:showCatName val="1"/>
            </c:dLbl>
            <c:dLbl>
              <c:idx val="8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/>
                      </a:rPr>
                      <a:t>health</a:t>
                    </a:r>
                  </a:p>
                </c:rich>
              </c:tx>
              <c:spPr/>
              <c:dLblPos val="outEnd"/>
              <c:showCatName val="1"/>
            </c:dLbl>
            <c:dLbl>
              <c:idx val="9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/>
                      </a:rPr>
                      <a:t>humanities</a:t>
                    </a:r>
                  </a:p>
                </c:rich>
              </c:tx>
              <c:spPr/>
              <c:dLblPos val="outEnd"/>
              <c:showCatName val="1"/>
            </c:dLbl>
            <c:dLbl>
              <c:idx val="10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/>
                      </a:rPr>
                      <a:t>law</a:t>
                    </a:r>
                  </a:p>
                </c:rich>
              </c:tx>
              <c:spPr/>
              <c:dLblPos val="outEnd"/>
              <c:showCatName val="1"/>
            </c:dLbl>
            <c:dLbl>
              <c:idx val="11"/>
              <c:layout/>
              <c:tx>
                <c:rich>
                  <a:bodyPr rot="-5400000" anchor="ctr" anchorCtr="0"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/>
                      </a:rPr>
                      <a:t>other</a:t>
                    </a:r>
                  </a:p>
                </c:rich>
              </c:tx>
              <c:spPr/>
              <c:dLblPos val="outEnd"/>
              <c:showCatName val="1"/>
            </c:dLbl>
            <c:txPr>
              <a:bodyPr rot="-5400000" anchor="ctr" anchorCtr="0"/>
              <a:lstStyle/>
              <a:p>
                <a:pPr>
                  <a:defRPr/>
                </a:pPr>
                <a:endParaRPr lang="en-US"/>
              </a:p>
            </c:txPr>
            <c:dLblPos val="outEnd"/>
            <c:showCatName val="1"/>
          </c:dLbls>
          <c:cat>
            <c:strRef>
              <c:f>'Patent and Inno intensity'!$F$4:$F$15</c:f>
              <c:strCache>
                <c:ptCount val="12"/>
                <c:pt idx="0">
                  <c:v>engineering &amp; computing</c:v>
                </c:pt>
                <c:pt idx="1">
                  <c:v>sciences &amp; maths</c:v>
                </c:pt>
                <c:pt idx="2">
                  <c:v>architecture</c:v>
                </c:pt>
                <c:pt idx="3">
                  <c:v>agriculture</c:v>
                </c:pt>
                <c:pt idx="4">
                  <c:v>arts</c:v>
                </c:pt>
                <c:pt idx="5">
                  <c:v>education</c:v>
                </c:pt>
                <c:pt idx="6">
                  <c:v>social sciences</c:v>
                </c:pt>
                <c:pt idx="7">
                  <c:v>business</c:v>
                </c:pt>
                <c:pt idx="8">
                  <c:v>health</c:v>
                </c:pt>
                <c:pt idx="9">
                  <c:v>humanities</c:v>
                </c:pt>
                <c:pt idx="10">
                  <c:v>law</c:v>
                </c:pt>
                <c:pt idx="11">
                  <c:v>other</c:v>
                </c:pt>
              </c:strCache>
            </c:strRef>
          </c:cat>
          <c:val>
            <c:numRef>
              <c:f>'Patent and Inno intensity'!$J$4:$J$15</c:f>
              <c:numCache>
                <c:formatCode>0.0</c:formatCode>
                <c:ptCount val="12"/>
                <c:pt idx="0">
                  <c:v>62.019000000000005</c:v>
                </c:pt>
                <c:pt idx="1">
                  <c:v>61.187000000000005</c:v>
                </c:pt>
                <c:pt idx="2">
                  <c:v>56.058</c:v>
                </c:pt>
                <c:pt idx="3">
                  <c:v>54.261000000000003</c:v>
                </c:pt>
                <c:pt idx="4">
                  <c:v>54.102000000000011</c:v>
                </c:pt>
                <c:pt idx="5">
                  <c:v>51.888999999999996</c:v>
                </c:pt>
                <c:pt idx="6">
                  <c:v>49.480000000000004</c:v>
                </c:pt>
                <c:pt idx="7">
                  <c:v>49.24</c:v>
                </c:pt>
                <c:pt idx="8">
                  <c:v>47.166000000000011</c:v>
                </c:pt>
                <c:pt idx="9">
                  <c:v>46.372</c:v>
                </c:pt>
                <c:pt idx="10">
                  <c:v>40.783000000000001</c:v>
                </c:pt>
                <c:pt idx="11">
                  <c:v>44.727000000000011</c:v>
                </c:pt>
              </c:numCache>
            </c:numRef>
          </c:val>
        </c:ser>
        <c:axId val="144950400"/>
        <c:axId val="146879616"/>
      </c:barChart>
      <c:scatterChart>
        <c:scatterStyle val="lineMarker"/>
        <c:ser>
          <c:idx val="0"/>
          <c:order val="0"/>
          <c:tx>
            <c:strRef>
              <c:f>'Patent and Inno intensity'!$G$3</c:f>
              <c:strCache>
                <c:ptCount val="1"/>
                <c:pt idx="0">
                  <c:v>product or service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2"/>
            <c:spPr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c:spPr>
          </c:marker>
          <c:xVal>
            <c:strRef>
              <c:f>'Patent and Inno intensity'!$F$4:$F$15</c:f>
              <c:strCache>
                <c:ptCount val="12"/>
                <c:pt idx="0">
                  <c:v>engineering &amp; computing</c:v>
                </c:pt>
                <c:pt idx="1">
                  <c:v>sciences &amp; maths</c:v>
                </c:pt>
                <c:pt idx="2">
                  <c:v>architecture</c:v>
                </c:pt>
                <c:pt idx="3">
                  <c:v>agriculture</c:v>
                </c:pt>
                <c:pt idx="4">
                  <c:v>arts</c:v>
                </c:pt>
                <c:pt idx="5">
                  <c:v>education</c:v>
                </c:pt>
                <c:pt idx="6">
                  <c:v>social sciences</c:v>
                </c:pt>
                <c:pt idx="7">
                  <c:v>business</c:v>
                </c:pt>
                <c:pt idx="8">
                  <c:v>health</c:v>
                </c:pt>
                <c:pt idx="9">
                  <c:v>humanities</c:v>
                </c:pt>
                <c:pt idx="10">
                  <c:v>law</c:v>
                </c:pt>
                <c:pt idx="11">
                  <c:v>other</c:v>
                </c:pt>
              </c:strCache>
            </c:strRef>
          </c:xVal>
          <c:yVal>
            <c:numRef>
              <c:f>'Patent and Inno intensity'!$G$4:$G$15</c:f>
              <c:numCache>
                <c:formatCode>0.0</c:formatCode>
                <c:ptCount val="12"/>
                <c:pt idx="0">
                  <c:v>37.811999999999998</c:v>
                </c:pt>
                <c:pt idx="1">
                  <c:v>28.417999999999999</c:v>
                </c:pt>
                <c:pt idx="2">
                  <c:v>31.279</c:v>
                </c:pt>
                <c:pt idx="3">
                  <c:v>33.107000000000006</c:v>
                </c:pt>
                <c:pt idx="4">
                  <c:v>36.838000000000001</c:v>
                </c:pt>
                <c:pt idx="5">
                  <c:v>28.526</c:v>
                </c:pt>
                <c:pt idx="6">
                  <c:v>29.116999999999997</c:v>
                </c:pt>
                <c:pt idx="7">
                  <c:v>27.783999999999974</c:v>
                </c:pt>
                <c:pt idx="8">
                  <c:v>23.146000000000001</c:v>
                </c:pt>
                <c:pt idx="9">
                  <c:v>23.635999999999999</c:v>
                </c:pt>
                <c:pt idx="10">
                  <c:v>20.471</c:v>
                </c:pt>
                <c:pt idx="11">
                  <c:v>25.835999999999999</c:v>
                </c:pt>
              </c:numCache>
            </c:numRef>
          </c:yVal>
        </c:ser>
        <c:ser>
          <c:idx val="1"/>
          <c:order val="1"/>
          <c:tx>
            <c:strRef>
              <c:f>'Patent and Inno intensity'!$H$3</c:f>
              <c:strCache>
                <c:ptCount val="1"/>
                <c:pt idx="0">
                  <c:v>technology or tools 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2"/>
            <c:spPr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c:spPr>
          </c:marker>
          <c:xVal>
            <c:strRef>
              <c:f>'Patent and Inno intensity'!$F$4:$F$15</c:f>
              <c:strCache>
                <c:ptCount val="12"/>
                <c:pt idx="0">
                  <c:v>engineering &amp; computing</c:v>
                </c:pt>
                <c:pt idx="1">
                  <c:v>sciences &amp; maths</c:v>
                </c:pt>
                <c:pt idx="2">
                  <c:v>architecture</c:v>
                </c:pt>
                <c:pt idx="3">
                  <c:v>agriculture</c:v>
                </c:pt>
                <c:pt idx="4">
                  <c:v>arts</c:v>
                </c:pt>
                <c:pt idx="5">
                  <c:v>education</c:v>
                </c:pt>
                <c:pt idx="6">
                  <c:v>social sciences</c:v>
                </c:pt>
                <c:pt idx="7">
                  <c:v>business</c:v>
                </c:pt>
                <c:pt idx="8">
                  <c:v>health</c:v>
                </c:pt>
                <c:pt idx="9">
                  <c:v>humanities</c:v>
                </c:pt>
                <c:pt idx="10">
                  <c:v>law</c:v>
                </c:pt>
                <c:pt idx="11">
                  <c:v>other</c:v>
                </c:pt>
              </c:strCache>
            </c:strRef>
          </c:xVal>
          <c:yVal>
            <c:numRef>
              <c:f>'Patent and Inno intensity'!$H$4:$H$15</c:f>
              <c:numCache>
                <c:formatCode>0.0</c:formatCode>
                <c:ptCount val="12"/>
                <c:pt idx="0">
                  <c:v>38.582000000000001</c:v>
                </c:pt>
                <c:pt idx="1">
                  <c:v>29.096</c:v>
                </c:pt>
                <c:pt idx="2">
                  <c:v>28.979999999999986</c:v>
                </c:pt>
                <c:pt idx="3">
                  <c:v>24.632999999999999</c:v>
                </c:pt>
                <c:pt idx="4">
                  <c:v>24.152000000000001</c:v>
                </c:pt>
                <c:pt idx="5">
                  <c:v>16.261999999999986</c:v>
                </c:pt>
                <c:pt idx="6">
                  <c:v>15.348000000000001</c:v>
                </c:pt>
                <c:pt idx="7">
                  <c:v>18.770999999999987</c:v>
                </c:pt>
                <c:pt idx="8">
                  <c:v>18.744</c:v>
                </c:pt>
                <c:pt idx="9">
                  <c:v>13.342000000000002</c:v>
                </c:pt>
                <c:pt idx="10">
                  <c:v>12.488000000000001</c:v>
                </c:pt>
                <c:pt idx="11">
                  <c:v>12.733000000000001</c:v>
                </c:pt>
              </c:numCache>
            </c:numRef>
          </c:yVal>
        </c:ser>
        <c:ser>
          <c:idx val="2"/>
          <c:order val="2"/>
          <c:tx>
            <c:strRef>
              <c:f>'Patent and Inno intensity'!$I$3</c:f>
              <c:strCache>
                <c:ptCount val="1"/>
                <c:pt idx="0">
                  <c:v>knowledge or methods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2"/>
            <c:spPr>
              <a:solidFill>
                <a:srgbClr val="4F81BD"/>
              </a:solidFill>
              <a:ln>
                <a:solidFill>
                  <a:srgbClr val="4F81BD"/>
                </a:solidFill>
                <a:prstDash val="solid"/>
              </a:ln>
            </c:spPr>
          </c:marker>
          <c:xVal>
            <c:strRef>
              <c:f>'Patent and Inno intensity'!$F$4:$F$15</c:f>
              <c:strCache>
                <c:ptCount val="12"/>
                <c:pt idx="0">
                  <c:v>engineering &amp; computing</c:v>
                </c:pt>
                <c:pt idx="1">
                  <c:v>sciences &amp; maths</c:v>
                </c:pt>
                <c:pt idx="2">
                  <c:v>architecture</c:v>
                </c:pt>
                <c:pt idx="3">
                  <c:v>agriculture</c:v>
                </c:pt>
                <c:pt idx="4">
                  <c:v>arts</c:v>
                </c:pt>
                <c:pt idx="5">
                  <c:v>education</c:v>
                </c:pt>
                <c:pt idx="6">
                  <c:v>social sciences</c:v>
                </c:pt>
                <c:pt idx="7">
                  <c:v>business</c:v>
                </c:pt>
                <c:pt idx="8">
                  <c:v>health</c:v>
                </c:pt>
                <c:pt idx="9">
                  <c:v>humanities</c:v>
                </c:pt>
                <c:pt idx="10">
                  <c:v>law</c:v>
                </c:pt>
                <c:pt idx="11">
                  <c:v>other</c:v>
                </c:pt>
              </c:strCache>
            </c:strRef>
          </c:xVal>
          <c:yVal>
            <c:numRef>
              <c:f>'Patent and Inno intensity'!$I$4:$I$15</c:f>
              <c:numCache>
                <c:formatCode>0.0</c:formatCode>
                <c:ptCount val="12"/>
                <c:pt idx="0">
                  <c:v>41.856000000000002</c:v>
                </c:pt>
                <c:pt idx="1">
                  <c:v>48.778000000000013</c:v>
                </c:pt>
                <c:pt idx="2">
                  <c:v>40.252000000000002</c:v>
                </c:pt>
                <c:pt idx="3">
                  <c:v>39.836000000000006</c:v>
                </c:pt>
                <c:pt idx="4">
                  <c:v>38.53</c:v>
                </c:pt>
                <c:pt idx="5">
                  <c:v>42.129000000000012</c:v>
                </c:pt>
                <c:pt idx="6">
                  <c:v>37.988</c:v>
                </c:pt>
                <c:pt idx="7">
                  <c:v>35.414999999999999</c:v>
                </c:pt>
                <c:pt idx="8">
                  <c:v>39.020000000000003</c:v>
                </c:pt>
                <c:pt idx="9">
                  <c:v>36.487000000000002</c:v>
                </c:pt>
                <c:pt idx="10">
                  <c:v>30.647999999999996</c:v>
                </c:pt>
                <c:pt idx="11">
                  <c:v>31.895</c:v>
                </c:pt>
              </c:numCache>
            </c:numRef>
          </c:yVal>
        </c:ser>
        <c:axId val="144950400"/>
        <c:axId val="146879616"/>
      </c:scatterChart>
      <c:catAx>
        <c:axId val="144950400"/>
        <c:scaling>
          <c:orientation val="minMax"/>
        </c:scaling>
        <c:delete val="1"/>
        <c:axPos val="b"/>
        <c:numFmt formatCode="General" sourceLinked="1"/>
        <c:majorTickMark val="in"/>
        <c:tickLblPos val="none"/>
        <c:crossAx val="146879616"/>
        <c:crosses val="autoZero"/>
        <c:auto val="1"/>
        <c:lblAlgn val="ctr"/>
        <c:lblOffset val="0"/>
        <c:tickLblSkip val="1"/>
      </c:catAx>
      <c:valAx>
        <c:axId val="146879616"/>
        <c:scaling>
          <c:orientation val="minMax"/>
          <c:max val="100"/>
        </c:scaling>
        <c:axPos val="l"/>
        <c:majorGridlines>
          <c:spPr>
            <a:ln w="3175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in"/>
        <c:tickLblPos val="nextTo"/>
        <c:spPr>
          <a:noFill/>
          <a:ln w="9525">
            <a:solidFill>
              <a:srgbClr val="000000"/>
            </a:solidFill>
            <a:prstDash val="solid"/>
          </a:ln>
        </c:spPr>
        <c:txPr>
          <a:bodyPr rot="-60000000" vert="horz"/>
          <a:lstStyle/>
          <a:p>
            <a:pPr>
              <a:defRPr sz="1800" b="0" i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144950400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60307268235625366"/>
          <c:y val="1.9920803043647798E-2"/>
          <c:w val="0.39243963031151602"/>
          <c:h val="0.311778860470244"/>
        </c:manualLayout>
      </c:layout>
      <c:overlay val="1"/>
      <c:spPr>
        <a:solidFill>
          <a:srgbClr val="EAEAEA"/>
        </a:solidFill>
        <a:ln>
          <a:noFill/>
        </a:ln>
      </c:spPr>
      <c:txPr>
        <a:bodyPr/>
        <a:lstStyle/>
        <a:p>
          <a:pPr>
            <a:defRPr sz="1800" b="0" i="0">
              <a:solidFill>
                <a:srgbClr val="000000"/>
              </a:solidFill>
              <a:latin typeface="Arial Narrow"/>
              <a:ea typeface="Arial Narrow"/>
              <a:cs typeface="Arial Narrow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xMode val="edge"/>
          <c:yMode val="edge"/>
          <c:x val="8.7445811139081533E-3"/>
          <c:y val="0.11811613392207396"/>
          <c:w val="0.98906927360761476"/>
          <c:h val="0.87823227186952713"/>
        </c:manualLayout>
      </c:layout>
      <c:barChart>
        <c:barDir val="bar"/>
        <c:grouping val="clustered"/>
        <c:ser>
          <c:idx val="0"/>
          <c:order val="0"/>
          <c:tx>
            <c:strRef>
              <c:f>'critical skills'!$B$2</c:f>
              <c:strCache>
                <c:ptCount val="1"/>
                <c:pt idx="0">
                  <c:v>any type of innovation</c:v>
                </c:pt>
              </c:strCache>
            </c:strRef>
          </c:tx>
          <c:spPr>
            <a:solidFill>
              <a:srgbClr val="FFFFFF"/>
            </a:solidFill>
            <a:ln w="6350" cmpd="sng">
              <a:solidFill>
                <a:srgbClr val="000000"/>
              </a:solidFill>
            </a:ln>
          </c:spPr>
          <c:dPt>
            <c:idx val="0"/>
            <c:spPr>
              <a:solidFill>
                <a:schemeClr val="accent2"/>
              </a:solidFill>
              <a:ln w="6350" cmpd="sng">
                <a:solidFill>
                  <a:srgbClr val="000000"/>
                </a:solidFill>
              </a:ln>
            </c:spPr>
          </c:dPt>
          <c:dPt>
            <c:idx val="1"/>
            <c:spPr>
              <a:solidFill>
                <a:schemeClr val="accent2"/>
              </a:solidFill>
              <a:ln w="6350" cmpd="sng">
                <a:solidFill>
                  <a:srgbClr val="000000"/>
                </a:solidFill>
              </a:ln>
            </c:spPr>
          </c:dPt>
          <c:dPt>
            <c:idx val="2"/>
            <c:spPr>
              <a:solidFill>
                <a:schemeClr val="accent2"/>
              </a:solidFill>
              <a:ln w="6350" cmpd="sng">
                <a:solidFill>
                  <a:srgbClr val="000000"/>
                </a:solidFill>
              </a:ln>
            </c:spPr>
          </c:dPt>
          <c:dPt>
            <c:idx val="3"/>
            <c:spPr>
              <a:solidFill>
                <a:schemeClr val="accent2"/>
              </a:solidFill>
              <a:ln w="6350" cmpd="sng">
                <a:solidFill>
                  <a:srgbClr val="000000"/>
                </a:solidFill>
              </a:ln>
            </c:spPr>
          </c:dPt>
          <c:dPt>
            <c:idx val="4"/>
            <c:spPr>
              <a:solidFill>
                <a:schemeClr val="accent2"/>
              </a:solidFill>
              <a:ln w="6350" cmpd="sng">
                <a:solidFill>
                  <a:srgbClr val="000000"/>
                </a:solidFill>
              </a:ln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 pitchFamily="34" charset="0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 pitchFamily="34" charset="0"/>
                      </a:rPr>
                      <a:t>4.1</a:t>
                    </a:r>
                  </a:p>
                </c:rich>
              </c:tx>
              <c:spPr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 pitchFamily="34" charset="0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 pitchFamily="34" charset="0"/>
                      </a:rPr>
                      <a:t>3.1</a:t>
                    </a:r>
                  </a:p>
                </c:rich>
              </c:tx>
              <c:spPr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 pitchFamily="34" charset="0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 pitchFamily="34" charset="0"/>
                      </a:rPr>
                      <a:t>2.9</a:t>
                    </a:r>
                  </a:p>
                </c:rich>
              </c:tx>
              <c:spPr/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 pitchFamily="34" charset="0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 pitchFamily="34" charset="0"/>
                      </a:rPr>
                      <a:t>2.8</a:t>
                    </a:r>
                  </a:p>
                </c:rich>
              </c:tx>
              <c:spPr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pPr>
                      <a:defRPr sz="2000" b="0" i="0">
                        <a:solidFill>
                          <a:srgbClr val="000000"/>
                        </a:solidFill>
                        <a:latin typeface="Arial Narrow" pitchFamily="34" charset="0"/>
                      </a:defRPr>
                    </a:pPr>
                    <a:r>
                      <a:rPr lang="en-US" sz="2000" b="0" i="0">
                        <a:solidFill>
                          <a:srgbClr val="000000"/>
                        </a:solidFill>
                        <a:latin typeface="Arial Narrow" pitchFamily="34" charset="0"/>
                      </a:rPr>
                      <a:t>2.6</a:t>
                    </a:r>
                  </a:p>
                </c:rich>
              </c:tx>
              <c:spPr/>
              <c:showVal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txPr>
              <a:bodyPr/>
              <a:lstStyle/>
              <a:p>
                <a:pPr>
                  <a:defRPr>
                    <a:latin typeface="Arial Narrow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'critical skills'!$A$3:$A$21</c:f>
              <c:strCache>
                <c:ptCount val="19"/>
                <c:pt idx="0">
                  <c:v>come up with new ideas/solutions</c:v>
                </c:pt>
                <c:pt idx="1">
                  <c:v>willingness to question ideas</c:v>
                </c:pt>
                <c:pt idx="2">
                  <c:v>present ideas to audience</c:v>
                </c:pt>
                <c:pt idx="3">
                  <c:v>alertness to opportunities</c:v>
                </c:pt>
                <c:pt idx="4">
                  <c:v>coordinate activities</c:v>
                </c:pt>
                <c:pt idx="5">
                  <c:v>analytical thinking</c:v>
                </c:pt>
                <c:pt idx="6">
                  <c:v>acquire new knowledge</c:v>
                </c:pt>
                <c:pt idx="7">
                  <c:v>mobilize capacities of others</c:v>
                </c:pt>
                <c:pt idx="8">
                  <c:v>make your meaning clear</c:v>
                </c:pt>
                <c:pt idx="9">
                  <c:v>master of your own field</c:v>
                </c:pt>
                <c:pt idx="10">
                  <c:v>write reports or documents</c:v>
                </c:pt>
                <c:pt idx="11">
                  <c:v>work productively with others</c:v>
                </c:pt>
                <c:pt idx="12">
                  <c:v>write/speak a foreign language</c:v>
                </c:pt>
                <c:pt idx="13">
                  <c:v>use time efficiently</c:v>
                </c:pt>
                <c:pt idx="14">
                  <c:v>use computers and internet</c:v>
                </c:pt>
                <c:pt idx="15">
                  <c:v>perform under pressure</c:v>
                </c:pt>
                <c:pt idx="16">
                  <c:v>negociate</c:v>
                </c:pt>
                <c:pt idx="17">
                  <c:v>knowledge of other fields</c:v>
                </c:pt>
                <c:pt idx="18">
                  <c:v>assert your authority</c:v>
                </c:pt>
              </c:strCache>
            </c:strRef>
          </c:cat>
          <c:val>
            <c:numRef>
              <c:f>'critical skills'!$B$3:$B$21</c:f>
              <c:numCache>
                <c:formatCode>0.0</c:formatCode>
                <c:ptCount val="19"/>
                <c:pt idx="0">
                  <c:v>4.0917300000000001</c:v>
                </c:pt>
                <c:pt idx="1">
                  <c:v>3.0904599999999975</c:v>
                </c:pt>
                <c:pt idx="2">
                  <c:v>2.8905499999999975</c:v>
                </c:pt>
                <c:pt idx="3">
                  <c:v>2.78545</c:v>
                </c:pt>
                <c:pt idx="4">
                  <c:v>2.6327399999999987</c:v>
                </c:pt>
                <c:pt idx="5">
                  <c:v>2.6237800000000027</c:v>
                </c:pt>
                <c:pt idx="6">
                  <c:v>2.6154799999999971</c:v>
                </c:pt>
                <c:pt idx="7">
                  <c:v>2.4856099999999977</c:v>
                </c:pt>
                <c:pt idx="8">
                  <c:v>2.437859999999997</c:v>
                </c:pt>
                <c:pt idx="9">
                  <c:v>2.4225699999999977</c:v>
                </c:pt>
                <c:pt idx="10">
                  <c:v>2.4034</c:v>
                </c:pt>
                <c:pt idx="11">
                  <c:v>2.2767300000000001</c:v>
                </c:pt>
                <c:pt idx="12">
                  <c:v>2.2450899999999998</c:v>
                </c:pt>
                <c:pt idx="13">
                  <c:v>2.2383199999999999</c:v>
                </c:pt>
                <c:pt idx="14">
                  <c:v>2.1883900000000032</c:v>
                </c:pt>
                <c:pt idx="15">
                  <c:v>2.10894</c:v>
                </c:pt>
                <c:pt idx="16">
                  <c:v>2.0941999999999998</c:v>
                </c:pt>
                <c:pt idx="17">
                  <c:v>2.0777899999999998</c:v>
                </c:pt>
                <c:pt idx="18">
                  <c:v>1.8744799999999999</c:v>
                </c:pt>
              </c:numCache>
            </c:numRef>
          </c:val>
        </c:ser>
        <c:gapWidth val="100"/>
        <c:axId val="157500928"/>
        <c:axId val="157502464"/>
      </c:barChart>
      <c:catAx>
        <c:axId val="157500928"/>
        <c:scaling>
          <c:orientation val="maxMin"/>
        </c:scaling>
        <c:axPos val="l"/>
        <c:majorGridlines>
          <c:spPr>
            <a:ln w="3175">
              <a:solidFill>
                <a:srgbClr val="FFFFFF"/>
              </a:solidFill>
              <a:prstDash val="solid"/>
            </a:ln>
          </c:spPr>
        </c:majorGridlines>
        <c:tickLblPos val="low"/>
        <c:spPr>
          <a:noFill/>
          <a:ln w="9525">
            <a:solidFill>
              <a:srgbClr val="868686"/>
            </a:solidFill>
            <a:prstDash val="solid"/>
          </a:ln>
        </c:spPr>
        <c:txPr>
          <a:bodyPr rot="-60000000" vert="horz"/>
          <a:lstStyle/>
          <a:p>
            <a:pPr>
              <a:defRPr sz="2400" b="0" i="0">
                <a:solidFill>
                  <a:srgbClr val="000000"/>
                </a:solidFill>
                <a:latin typeface="Arial Narrow" pitchFamily="34" charset="0"/>
                <a:ea typeface="Georgia"/>
                <a:cs typeface="Georgia"/>
              </a:defRPr>
            </a:pPr>
            <a:endParaRPr lang="en-US"/>
          </a:p>
        </c:txPr>
        <c:crossAx val="157502464"/>
        <c:crosses val="autoZero"/>
        <c:auto val="1"/>
        <c:lblAlgn val="ctr"/>
        <c:lblOffset val="0"/>
        <c:tickLblSkip val="1"/>
      </c:catAx>
      <c:valAx>
        <c:axId val="157502464"/>
        <c:scaling>
          <c:logBase val="2"/>
          <c:orientation val="minMax"/>
          <c:max val="4.5"/>
          <c:min val="1"/>
        </c:scaling>
        <c:axPos val="t"/>
        <c:majorGridlines>
          <c:spPr>
            <a:ln w="3175">
              <a:solidFill>
                <a:srgbClr val="FFFFFF"/>
              </a:solidFill>
              <a:prstDash val="solid"/>
            </a:ln>
          </c:spPr>
        </c:majorGridlines>
        <c:numFmt formatCode="General" sourceLinked="0"/>
        <c:tickLblPos val="nextTo"/>
        <c:spPr>
          <a:noFill/>
          <a:ln w="9525">
            <a:solidFill>
              <a:srgbClr val="868686"/>
            </a:solidFill>
            <a:prstDash val="solid"/>
          </a:ln>
        </c:spPr>
        <c:txPr>
          <a:bodyPr rot="-60000000" vert="horz"/>
          <a:lstStyle/>
          <a:p>
            <a:pPr>
              <a:defRPr sz="2000" b="0" i="0">
                <a:solidFill>
                  <a:srgbClr val="000000"/>
                </a:solidFill>
                <a:latin typeface="Arial Narrow" pitchFamily="34" charset="0"/>
                <a:ea typeface="Georgia"/>
                <a:cs typeface="Georgia"/>
              </a:defRPr>
            </a:pPr>
            <a:endParaRPr lang="en-US"/>
          </a:p>
        </c:txPr>
        <c:crossAx val="157500928"/>
        <c:crosses val="autoZero"/>
        <c:crossBetween val="between"/>
      </c:valAx>
      <c:spPr>
        <a:solidFill>
          <a:srgbClr val="E6E6E6"/>
        </a:solidFill>
        <a:ln>
          <a:noFill/>
        </a:ln>
      </c:spPr>
    </c:plotArea>
    <c:plotVisOnly val="1"/>
    <c:showDLblsOverMax val="1"/>
  </c:chart>
  <c:spPr>
    <a:noFill/>
    <a:ln>
      <a:noFill/>
    </a:ln>
  </c:sp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3131041147157704"/>
          <c:y val="2.0264317180616921E-2"/>
          <c:w val="0.83748834047850229"/>
          <c:h val="0.8408549261738818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diamond"/>
            <c:size val="7"/>
            <c:spPr>
              <a:solidFill>
                <a:schemeClr val="tx1"/>
              </a:solidFill>
            </c:spPr>
          </c:marker>
          <c:dPt>
            <c:idx val="8"/>
            <c:marker>
              <c:spPr>
                <a:solidFill>
                  <a:srgbClr val="000000"/>
                </a:solidFill>
              </c:spPr>
            </c:marker>
          </c:dPt>
          <c:dPt>
            <c:idx val="28"/>
            <c:marker>
              <c:symbol val="auto"/>
            </c:marker>
          </c:dPt>
          <c:dLbls>
            <c:dLbl>
              <c:idx val="0"/>
              <c:layout>
                <c:manualLayout>
                  <c:x val="-4.1601664066562703E-2"/>
                  <c:y val="-1.8648027775282901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A</a:t>
                    </a:r>
                    <a:r>
                      <a:rPr lang="en-US"/>
                      <a:t>US</a:t>
                    </a:r>
                  </a:p>
                </c:rich>
              </c:tx>
              <c:spPr/>
              <c:dLblPos val="r"/>
            </c:dLbl>
            <c:dLbl>
              <c:idx val="1"/>
              <c:layout>
                <c:manualLayout>
                  <c:x val="-5.8242329693187704E-2"/>
                  <c:y val="-9.3240138876414698E-3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A</a:t>
                    </a:r>
                    <a:r>
                      <a:rPr lang="en-US"/>
                      <a:t>UT</a:t>
                    </a:r>
                  </a:p>
                </c:rich>
              </c:tx>
              <c:spPr/>
              <c:dLblPos val="r"/>
            </c:dLbl>
            <c:dLbl>
              <c:idx val="2"/>
              <c:layout>
                <c:manualLayout>
                  <c:x val="-5.4082163286531926E-2"/>
                  <c:y val="2.4864037033710599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B</a:t>
                    </a:r>
                    <a:r>
                      <a:rPr lang="en-US"/>
                      <a:t>EL</a:t>
                    </a:r>
                  </a:p>
                </c:rich>
              </c:tx>
              <c:spPr/>
              <c:dLblPos val="r"/>
            </c:dLbl>
            <c:dLbl>
              <c:idx val="3"/>
              <c:layout>
                <c:manualLayout>
                  <c:x val="-1.2480499219969011E-2"/>
                  <c:y val="-1.5540023146069313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C</a:t>
                    </a:r>
                    <a:r>
                      <a:rPr lang="en-US"/>
                      <a:t>AN</a:t>
                    </a:r>
                  </a:p>
                </c:rich>
              </c:tx>
              <c:spPr/>
              <c:dLblPos val="r"/>
            </c:dLbl>
            <c:dLbl>
              <c:idx val="4"/>
              <c:layout/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C</a:t>
                    </a:r>
                    <a:r>
                      <a:rPr lang="en-US"/>
                      <a:t>HL</a:t>
                    </a:r>
                  </a:p>
                </c:rich>
              </c:tx>
              <c:spPr/>
              <c:dLblPos val="r"/>
            </c:dLbl>
            <c:dLbl>
              <c:idx val="5"/>
              <c:layout>
                <c:manualLayout>
                  <c:x val="-6.6562826292579313E-2"/>
                  <c:y val="0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C</a:t>
                    </a:r>
                    <a:r>
                      <a:rPr lang="en-US"/>
                      <a:t>ZE</a:t>
                    </a:r>
                  </a:p>
                </c:rich>
              </c:tx>
              <c:spPr/>
              <c:dLblPos val="r"/>
            </c:dLbl>
            <c:dLbl>
              <c:idx val="6"/>
              <c:layout>
                <c:manualLayout>
                  <c:x val="-7.4882995319813433E-2"/>
                  <c:y val="1.8648027775282901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D</a:t>
                    </a:r>
                    <a:r>
                      <a:rPr lang="en-US"/>
                      <a:t>NK</a:t>
                    </a:r>
                  </a:p>
                </c:rich>
              </c:tx>
              <c:spPr/>
              <c:dLblPos val="r"/>
            </c:dLbl>
            <c:dLbl>
              <c:idx val="7"/>
              <c:layout>
                <c:manualLayout>
                  <c:x val="-1.6640665626625212E-2"/>
                  <c:y val="1.8648027775282901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E</a:t>
                    </a:r>
                    <a:r>
                      <a:rPr lang="en-US"/>
                      <a:t>ST</a:t>
                    </a:r>
                  </a:p>
                </c:rich>
              </c:tx>
              <c:spPr/>
              <c:dLblPos val="r"/>
            </c:dLbl>
            <c:dLbl>
              <c:idx val="8"/>
              <c:layout>
                <c:manualLayout>
                  <c:x val="-3.5361414456578297E-2"/>
                  <c:y val="-3.5242290748898709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>
                        <a:solidFill>
                          <a:schemeClr val="tx1"/>
                        </a:solidFill>
                      </a:rPr>
                      <a:t>F</a:t>
                    </a:r>
                    <a:r>
                      <a:rPr lang="en-US">
                        <a:solidFill>
                          <a:schemeClr val="tx1"/>
                        </a:solidFill>
                      </a:rPr>
                      <a:t>IN</a:t>
                    </a:r>
                  </a:p>
                </c:rich>
              </c:tx>
              <c:spPr>
                <a:ln>
                  <a:noFill/>
                </a:ln>
              </c:spPr>
              <c:dLblPos val="r"/>
            </c:dLbl>
            <c:dLbl>
              <c:idx val="9"/>
              <c:layout>
                <c:manualLayout>
                  <c:x val="-3.5361414456578297E-2"/>
                  <c:y val="-2.1756032404496806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F</a:t>
                    </a:r>
                    <a:r>
                      <a:rPr lang="en-US"/>
                      <a:t>RA</a:t>
                    </a:r>
                  </a:p>
                </c:rich>
              </c:tx>
              <c:spPr/>
              <c:dLblPos val="r"/>
            </c:dLbl>
            <c:dLbl>
              <c:idx val="10"/>
              <c:layout>
                <c:manualLayout>
                  <c:x val="-6.2402496099844438E-3"/>
                  <c:y val="-2.4008232451120017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 b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b="0">
                        <a:solidFill>
                          <a:schemeClr val="tx1"/>
                        </a:solidFill>
                      </a:rPr>
                      <a:t>EU</a:t>
                    </a:r>
                  </a:p>
                </c:rich>
              </c:tx>
              <c:spPr>
                <a:ln>
                  <a:noFill/>
                </a:ln>
              </c:spPr>
              <c:dLblPos val="r"/>
            </c:dLbl>
            <c:dLbl>
              <c:idx val="11"/>
              <c:layout/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G</a:t>
                    </a:r>
                    <a:r>
                      <a:rPr lang="en-US"/>
                      <a:t>RC</a:t>
                    </a:r>
                  </a:p>
                </c:rich>
              </c:tx>
              <c:spPr/>
              <c:dLblPos val="r"/>
            </c:dLbl>
            <c:dLbl>
              <c:idx val="12"/>
              <c:layout>
                <c:manualLayout>
                  <c:x val="-6.03225766825949E-2"/>
                  <c:y val="3.1080046292138303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H</a:t>
                    </a:r>
                    <a:r>
                      <a:rPr lang="en-US"/>
                      <a:t>UN</a:t>
                    </a:r>
                  </a:p>
                </c:rich>
              </c:tx>
              <c:spPr/>
              <c:dLblPos val="r"/>
            </c:dLbl>
            <c:dLbl>
              <c:idx val="13"/>
              <c:layout>
                <c:manualLayout>
                  <c:x val="-6.4482579303172111E-2"/>
                  <c:y val="0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I</a:t>
                    </a:r>
                    <a:r>
                      <a:rPr lang="en-US"/>
                      <a:t>SL</a:t>
                    </a:r>
                  </a:p>
                </c:rich>
              </c:tx>
              <c:spPr/>
              <c:dLblPos val="r"/>
            </c:dLbl>
            <c:dLbl>
              <c:idx val="14"/>
              <c:layout/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I</a:t>
                    </a:r>
                    <a:r>
                      <a:rPr lang="en-US"/>
                      <a:t>RL</a:t>
                    </a:r>
                  </a:p>
                </c:rich>
              </c:tx>
              <c:spPr/>
              <c:dLblPos val="r"/>
            </c:dLbl>
            <c:dLbl>
              <c:idx val="15"/>
              <c:layout/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I</a:t>
                    </a:r>
                    <a:r>
                      <a:rPr lang="en-US"/>
                      <a:t>SR</a:t>
                    </a:r>
                  </a:p>
                </c:rich>
              </c:tx>
              <c:spPr/>
              <c:dLblPos val="r"/>
            </c:dLbl>
            <c:dLbl>
              <c:idx val="16"/>
              <c:layout>
                <c:manualLayout>
                  <c:x val="-6.3297600816743738E-2"/>
                  <c:y val="-3.4722222222222212E-3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I</a:t>
                    </a:r>
                    <a:r>
                      <a:rPr lang="en-US"/>
                      <a:t>TA</a:t>
                    </a:r>
                  </a:p>
                </c:rich>
              </c:tx>
              <c:spPr/>
              <c:dLblPos val="r"/>
            </c:dLbl>
            <c:dLbl>
              <c:idx val="17"/>
              <c:layout>
                <c:manualLayout>
                  <c:x val="-6.2402496099843857E-3"/>
                  <c:y val="1.6936649438644001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J</a:t>
                    </a:r>
                    <a:r>
                      <a:rPr lang="en-US"/>
                      <a:t>PN</a:t>
                    </a:r>
                  </a:p>
                </c:rich>
              </c:tx>
              <c:spPr/>
              <c:dLblPos val="r"/>
            </c:dLbl>
            <c:dLbl>
              <c:idx val="18"/>
              <c:layout>
                <c:manualLayout>
                  <c:x val="-8.3203328133125455E-3"/>
                  <c:y val="0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K</a:t>
                    </a:r>
                    <a:r>
                      <a:rPr lang="en-US"/>
                      <a:t>OR</a:t>
                    </a:r>
                  </a:p>
                </c:rich>
              </c:tx>
              <c:spPr/>
              <c:dLblPos val="r"/>
            </c:dLbl>
            <c:dLbl>
              <c:idx val="19"/>
              <c:layout>
                <c:manualLayout>
                  <c:x val="-3.9521580863234401E-2"/>
                  <c:y val="2.7972041662924822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L</a:t>
                    </a:r>
                    <a:r>
                      <a:rPr lang="en-US"/>
                      <a:t>UX</a:t>
                    </a:r>
                  </a:p>
                </c:rich>
              </c:tx>
              <c:spPr/>
              <c:dLblPos val="r"/>
            </c:dLbl>
            <c:dLbl>
              <c:idx val="20"/>
              <c:layout/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M</a:t>
                    </a:r>
                    <a:r>
                      <a:rPr lang="en-US"/>
                      <a:t>EX</a:t>
                    </a:r>
                  </a:p>
                </c:rich>
              </c:tx>
              <c:spPr/>
              <c:dLblPos val="r"/>
            </c:dLbl>
            <c:dLbl>
              <c:idx val="21"/>
              <c:layout>
                <c:manualLayout>
                  <c:x val="-4.160166406656271E-3"/>
                  <c:y val="1.2432018516855303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N</a:t>
                    </a:r>
                    <a:r>
                      <a:rPr lang="en-US"/>
                      <a:t>LD</a:t>
                    </a:r>
                  </a:p>
                </c:rich>
              </c:tx>
              <c:spPr/>
              <c:dLblPos val="r"/>
            </c:dLbl>
            <c:dLbl>
              <c:idx val="22"/>
              <c:layout>
                <c:manualLayout>
                  <c:x val="-6.2402496099844837E-3"/>
                  <c:y val="6.2160092584276514E-3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N</a:t>
                    </a:r>
                    <a:r>
                      <a:rPr lang="en-US"/>
                      <a:t>ZL</a:t>
                    </a:r>
                  </a:p>
                </c:rich>
              </c:tx>
              <c:spPr/>
              <c:dLblPos val="r"/>
            </c:dLbl>
            <c:dLbl>
              <c:idx val="23"/>
              <c:layout>
                <c:manualLayout>
                  <c:x val="-7.4882995319813517E-2"/>
                  <c:y val="0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N</a:t>
                    </a:r>
                    <a:r>
                      <a:rPr lang="en-US"/>
                      <a:t>OR</a:t>
                    </a:r>
                  </a:p>
                </c:rich>
              </c:tx>
              <c:spPr/>
              <c:dLblPos val="r"/>
            </c:dLbl>
            <c:dLbl>
              <c:idx val="24"/>
              <c:layout>
                <c:manualLayout>
                  <c:x val="-6.2402496099844738E-2"/>
                  <c:y val="1.5540023146069313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P</a:t>
                    </a:r>
                    <a:r>
                      <a:rPr lang="en-US"/>
                      <a:t>OL</a:t>
                    </a:r>
                  </a:p>
                </c:rich>
              </c:tx>
              <c:spPr/>
              <c:dLblPos val="r"/>
            </c:dLbl>
            <c:dLbl>
              <c:idx val="25"/>
              <c:layout/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P</a:t>
                    </a:r>
                    <a:r>
                      <a:rPr lang="en-US"/>
                      <a:t>RT</a:t>
                    </a:r>
                  </a:p>
                </c:rich>
              </c:tx>
              <c:spPr/>
              <c:dLblPos val="r"/>
            </c:dLbl>
            <c:dLbl>
              <c:idx val="26"/>
              <c:layout>
                <c:manualLayout>
                  <c:x val="-7.4882995319813433E-2"/>
                  <c:y val="9.3240138876414698E-3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S</a:t>
                    </a:r>
                    <a:r>
                      <a:rPr lang="en-US"/>
                      <a:t>VK</a:t>
                    </a:r>
                  </a:p>
                </c:rich>
              </c:tx>
              <c:spPr/>
              <c:dLblPos val="r"/>
            </c:dLbl>
            <c:dLbl>
              <c:idx val="27"/>
              <c:layout>
                <c:manualLayout>
                  <c:x val="-1.4560582423296902E-2"/>
                  <c:y val="-6.2160092584276514E-3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S</a:t>
                    </a:r>
                    <a:r>
                      <a:rPr lang="en-US"/>
                      <a:t>VN</a:t>
                    </a:r>
                  </a:p>
                </c:rich>
              </c:tx>
              <c:spPr/>
              <c:dLblPos val="r"/>
            </c:dLbl>
            <c:dLbl>
              <c:idx val="28"/>
              <c:layout>
                <c:manualLayout>
                  <c:x val="-1.22511485451761E-2"/>
                  <c:y val="-2.0833333333333409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 b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b="0">
                        <a:solidFill>
                          <a:sysClr val="windowText" lastClr="000000"/>
                        </a:solidFill>
                      </a:rPr>
                      <a:t>SP</a:t>
                    </a:r>
                  </a:p>
                </c:rich>
              </c:tx>
              <c:spPr>
                <a:noFill/>
                <a:ln>
                  <a:noFill/>
                </a:ln>
              </c:spPr>
              <c:dLblPos val="r"/>
            </c:dLbl>
            <c:dLbl>
              <c:idx val="29"/>
              <c:layout>
                <c:manualLayout>
                  <c:x val="-7.2802912116484833E-2"/>
                  <c:y val="9.3240138876414698E-3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S</a:t>
                    </a:r>
                    <a:r>
                      <a:rPr lang="en-US"/>
                      <a:t>WE</a:t>
                    </a:r>
                  </a:p>
                </c:rich>
              </c:tx>
              <c:spPr/>
              <c:dLblPos val="r"/>
            </c:dLbl>
            <c:dLbl>
              <c:idx val="30"/>
              <c:layout>
                <c:manualLayout>
                  <c:x val="-1.6640829412704311E-2"/>
                  <c:y val="2.1756032404496806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C</a:t>
                    </a:r>
                    <a:r>
                      <a:rPr lang="en-US"/>
                      <a:t>HE</a:t>
                    </a:r>
                  </a:p>
                </c:rich>
              </c:tx>
              <c:spPr/>
              <c:dLblPos val="r"/>
            </c:dLbl>
            <c:dLbl>
              <c:idx val="31"/>
              <c:layout>
                <c:manualLayout>
                  <c:x val="-3.7441497659906731E-2"/>
                  <c:y val="-2.1756032404496806E-2"/>
                </c:manualLayout>
              </c:layout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G</a:t>
                    </a:r>
                    <a:r>
                      <a:rPr lang="en-US"/>
                      <a:t>BR</a:t>
                    </a:r>
                  </a:p>
                </c:rich>
              </c:tx>
              <c:spPr/>
              <c:dLblPos val="r"/>
            </c:dLbl>
            <c:dLbl>
              <c:idx val="32"/>
              <c:layout/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T</a:t>
                    </a:r>
                    <a:r>
                      <a:rPr lang="en-US"/>
                      <a:t>UR</a:t>
                    </a:r>
                  </a:p>
                </c:rich>
              </c:tx>
              <c:spPr/>
              <c:dLblPos val="r"/>
            </c:dLbl>
            <c:dLbl>
              <c:idx val="33"/>
              <c:layout/>
              <c:tx>
                <c:rich>
                  <a:bodyPr rot="0"/>
                  <a:lstStyle/>
                  <a:p>
                    <a:pPr>
                      <a:defRPr sz="1400" b="0" i="0" u="none" strike="noStrike" baseline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defRPr>
                    </a:pPr>
                    <a:r>
                      <a:rPr lang="en-US" sz="1400"/>
                      <a:t>U</a:t>
                    </a:r>
                    <a:r>
                      <a:rPr lang="en-US"/>
                      <a:t>SA</a:t>
                    </a:r>
                  </a:p>
                </c:rich>
              </c:tx>
              <c:spPr/>
              <c:dLblPos val="r"/>
            </c:dLbl>
            <c:txPr>
              <a:bodyPr/>
              <a:lstStyle/>
              <a:p>
                <a:pPr>
                  <a:defRPr sz="140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dLblPos val="r"/>
            <c:showCatName val="1"/>
          </c:dLbls>
          <c:trendline>
            <c:spPr>
              <a:ln>
                <a:solidFill>
                  <a:srgbClr val="FF0000"/>
                </a:solidFill>
              </a:ln>
            </c:spPr>
            <c:trendlineType val="linear"/>
          </c:trendline>
          <c:xVal>
            <c:numRef>
              <c:f>'G:\PISA skills\[PISA_EducationForInnovation_TablesAndFigures_v3.xlsx]outmeans'!$C$3:$C$36</c:f>
              <c:numCache>
                <c:formatCode>General</c:formatCode>
                <c:ptCount val="34"/>
                <c:pt idx="0">
                  <c:v>526.87959999999998</c:v>
                </c:pt>
                <c:pt idx="1">
                  <c:v>510.8372</c:v>
                </c:pt>
                <c:pt idx="2">
                  <c:v>510.40879999999845</c:v>
                </c:pt>
                <c:pt idx="3">
                  <c:v>534.46979999999996</c:v>
                </c:pt>
                <c:pt idx="4">
                  <c:v>438.17739999999947</c:v>
                </c:pt>
                <c:pt idx="5">
                  <c:v>512.86069999999631</c:v>
                </c:pt>
                <c:pt idx="6">
                  <c:v>495.89429999999999</c:v>
                </c:pt>
                <c:pt idx="7">
                  <c:v>531.39179999999999</c:v>
                </c:pt>
                <c:pt idx="8">
                  <c:v>563.32279999999855</c:v>
                </c:pt>
                <c:pt idx="9">
                  <c:v>495.21980000000002</c:v>
                </c:pt>
                <c:pt idx="10">
                  <c:v>517.19530000000032</c:v>
                </c:pt>
                <c:pt idx="11">
                  <c:v>473.41919999999874</c:v>
                </c:pt>
                <c:pt idx="12">
                  <c:v>503.93169999999844</c:v>
                </c:pt>
                <c:pt idx="13">
                  <c:v>490.79379999999844</c:v>
                </c:pt>
                <c:pt idx="14">
                  <c:v>508.32889999999946</c:v>
                </c:pt>
                <c:pt idx="15">
                  <c:v>453.90369999999905</c:v>
                </c:pt>
                <c:pt idx="16">
                  <c:v>475.3972</c:v>
                </c:pt>
                <c:pt idx="17">
                  <c:v>531.38850000000002</c:v>
                </c:pt>
                <c:pt idx="18">
                  <c:v>522.1481</c:v>
                </c:pt>
                <c:pt idx="19">
                  <c:v>486.32440000000025</c:v>
                </c:pt>
                <c:pt idx="20">
                  <c:v>409.56509999999946</c:v>
                </c:pt>
                <c:pt idx="21">
                  <c:v>524.86149999999736</c:v>
                </c:pt>
                <c:pt idx="22">
                  <c:v>530.38440000000003</c:v>
                </c:pt>
                <c:pt idx="23">
                  <c:v>486.52799999999905</c:v>
                </c:pt>
                <c:pt idx="24">
                  <c:v>497.80649999999986</c:v>
                </c:pt>
                <c:pt idx="25">
                  <c:v>476.82499999999999</c:v>
                </c:pt>
                <c:pt idx="26">
                  <c:v>488.43339999999756</c:v>
                </c:pt>
                <c:pt idx="27">
                  <c:v>518.81559999999786</c:v>
                </c:pt>
                <c:pt idx="28">
                  <c:v>488.42449999999945</c:v>
                </c:pt>
                <c:pt idx="29">
                  <c:v>503.334</c:v>
                </c:pt>
                <c:pt idx="30">
                  <c:v>511.52389999999986</c:v>
                </c:pt>
                <c:pt idx="31">
                  <c:v>514.77350000000263</c:v>
                </c:pt>
                <c:pt idx="32">
                  <c:v>423.83269999999999</c:v>
                </c:pt>
                <c:pt idx="33">
                  <c:v>488.97549999999876</c:v>
                </c:pt>
              </c:numCache>
            </c:numRef>
          </c:xVal>
          <c:yVal>
            <c:numRef>
              <c:f>'G:\PISA skills\[PISA_EducationForInnovation_TablesAndFigures_v3.xlsx]outmeans'!$E$3:$E$36</c:f>
              <c:numCache>
                <c:formatCode>General</c:formatCode>
                <c:ptCount val="34"/>
                <c:pt idx="0">
                  <c:v>465.46149999999875</c:v>
                </c:pt>
                <c:pt idx="1">
                  <c:v>506.60129999999953</c:v>
                </c:pt>
                <c:pt idx="2">
                  <c:v>502.72989999999999</c:v>
                </c:pt>
                <c:pt idx="3">
                  <c:v>469.26629999999875</c:v>
                </c:pt>
                <c:pt idx="4">
                  <c:v>590.88509999999997</c:v>
                </c:pt>
                <c:pt idx="5">
                  <c:v>489.16080000000017</c:v>
                </c:pt>
                <c:pt idx="6">
                  <c:v>463.09289999999999</c:v>
                </c:pt>
                <c:pt idx="7">
                  <c:v>502.40519999999844</c:v>
                </c:pt>
                <c:pt idx="8">
                  <c:v>448.13309999999905</c:v>
                </c:pt>
                <c:pt idx="9">
                  <c:v>520.02850000000001</c:v>
                </c:pt>
                <c:pt idx="10">
                  <c:v>513.15659999999855</c:v>
                </c:pt>
                <c:pt idx="11">
                  <c:v>548.5874</c:v>
                </c:pt>
                <c:pt idx="12">
                  <c:v>521.82119999999736</c:v>
                </c:pt>
                <c:pt idx="13">
                  <c:v>465.95139999999844</c:v>
                </c:pt>
                <c:pt idx="14">
                  <c:v>481.22299999999905</c:v>
                </c:pt>
                <c:pt idx="15">
                  <c:v>508.86149999999947</c:v>
                </c:pt>
                <c:pt idx="16">
                  <c:v>529.29170000000033</c:v>
                </c:pt>
                <c:pt idx="17">
                  <c:v>511.70769999999999</c:v>
                </c:pt>
                <c:pt idx="18">
                  <c:v>485.5172</c:v>
                </c:pt>
                <c:pt idx="19">
                  <c:v>514.61830000000032</c:v>
                </c:pt>
                <c:pt idx="20">
                  <c:v>610.99770000000001</c:v>
                </c:pt>
                <c:pt idx="21">
                  <c:v>451.54280000000125</c:v>
                </c:pt>
                <c:pt idx="22">
                  <c:v>461.20429999999999</c:v>
                </c:pt>
                <c:pt idx="23">
                  <c:v>472.19099999999946</c:v>
                </c:pt>
                <c:pt idx="24">
                  <c:v>500.66910000000001</c:v>
                </c:pt>
                <c:pt idx="25">
                  <c:v>570.39019999999937</c:v>
                </c:pt>
                <c:pt idx="26">
                  <c:v>521.64300000000003</c:v>
                </c:pt>
                <c:pt idx="27">
                  <c:v>504.92209999999875</c:v>
                </c:pt>
                <c:pt idx="28">
                  <c:v>534.34569999999712</c:v>
                </c:pt>
                <c:pt idx="29">
                  <c:v>454.14109999999999</c:v>
                </c:pt>
                <c:pt idx="30">
                  <c:v>503.56980000000016</c:v>
                </c:pt>
                <c:pt idx="31">
                  <c:v>463.7414</c:v>
                </c:pt>
                <c:pt idx="32">
                  <c:v>539.92380000000003</c:v>
                </c:pt>
                <c:pt idx="33">
                  <c:v>479.53409999999946</c:v>
                </c:pt>
              </c:numCache>
            </c:numRef>
          </c:yVal>
        </c:ser>
        <c:ser>
          <c:idx val="1"/>
          <c:order val="1"/>
          <c:tx>
            <c:v>EnhancedEngagement</c:v>
          </c:tx>
          <c:spPr>
            <a:ln w="28575">
              <a:noFill/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dLbls>
            <c:dLbl>
              <c:idx val="0"/>
              <c:layout>
                <c:manualLayout>
                  <c:x val="-8.3203328133125455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 i="1"/>
                      <a:t>B</a:t>
                    </a:r>
                    <a:r>
                      <a:rPr lang="en-US"/>
                      <a:t>RA</a:t>
                    </a:r>
                  </a:p>
                </c:rich>
              </c:tx>
              <c:dLblPos val="r"/>
            </c:dLbl>
            <c:dLbl>
              <c:idx val="1"/>
              <c:layout>
                <c:manualLayout>
                  <c:x val="-6.2402496099844837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 i="1"/>
                      <a:t>H</a:t>
                    </a:r>
                    <a:r>
                      <a:rPr lang="en-US"/>
                      <a:t>KG</a:t>
                    </a:r>
                  </a:p>
                </c:rich>
              </c:tx>
              <c:dLblPos val="r"/>
            </c:dLbl>
            <c:dLbl>
              <c:idx val="2"/>
              <c:layout>
                <c:manualLayout>
                  <c:x val="-1.0400416016640702E-2"/>
                  <c:y val="-8.810572687224719E-3"/>
                </c:manualLayout>
              </c:layout>
              <c:tx>
                <c:rich>
                  <a:bodyPr/>
                  <a:lstStyle/>
                  <a:p>
                    <a:r>
                      <a:rPr lang="en-US" sz="1400" i="1"/>
                      <a:t>M</a:t>
                    </a:r>
                    <a:r>
                      <a:rPr lang="en-US"/>
                      <a:t>AC</a:t>
                    </a:r>
                  </a:p>
                </c:rich>
              </c:tx>
              <c:dLblPos val="r"/>
            </c:dLbl>
            <c:dLbl>
              <c:idx val="3"/>
              <c:layout>
                <c:manualLayout>
                  <c:x val="-1.040041601664070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 i="1"/>
                      <a:t>I</a:t>
                    </a:r>
                    <a:r>
                      <a:rPr lang="en-US"/>
                      <a:t>DN</a:t>
                    </a:r>
                  </a:p>
                </c:rich>
              </c:tx>
              <c:dLblPos val="r"/>
            </c:dLbl>
            <c:dLbl>
              <c:idx val="4"/>
              <c:layout>
                <c:manualLayout>
                  <c:x val="-6.7495950448766814E-2"/>
                  <c:y val="1.0416666666666703E-2"/>
                </c:manualLayout>
              </c:layout>
              <c:tx>
                <c:rich>
                  <a:bodyPr/>
                  <a:lstStyle/>
                  <a:p>
                    <a:r>
                      <a:rPr lang="en-US" sz="1400" i="1"/>
                      <a:t>R</a:t>
                    </a:r>
                    <a:r>
                      <a:rPr lang="en-US"/>
                      <a:t>US</a:t>
                    </a:r>
                  </a:p>
                </c:rich>
              </c:tx>
              <c:dLblPos val="r"/>
            </c:dLbl>
            <c:txPr>
              <a:bodyPr/>
              <a:lstStyle/>
              <a:p>
                <a:pPr>
                  <a:defRPr sz="1400" i="1"/>
                </a:pPr>
                <a:endParaRPr lang="en-US"/>
              </a:p>
            </c:txPr>
            <c:showSerName val="1"/>
          </c:dLbls>
          <c:xVal>
            <c:numRef>
              <c:f>'G:\PISA skills\[PISA_EducationForInnovation_TablesAndFigures_v3.xlsx]outmeans'!$C$37:$C$41</c:f>
              <c:numCache>
                <c:formatCode>General</c:formatCode>
                <c:ptCount val="5"/>
                <c:pt idx="0">
                  <c:v>390.33159999999845</c:v>
                </c:pt>
                <c:pt idx="1">
                  <c:v>542.21140000000003</c:v>
                </c:pt>
                <c:pt idx="2">
                  <c:v>510.83969999999999</c:v>
                </c:pt>
                <c:pt idx="3">
                  <c:v>393.48099999999874</c:v>
                </c:pt>
                <c:pt idx="4">
                  <c:v>479.47039999999845</c:v>
                </c:pt>
              </c:numCache>
            </c:numRef>
          </c:xVal>
          <c:yVal>
            <c:numRef>
              <c:f>'G:\PISA skills\[PISA_EducationForInnovation_TablesAndFigures_v3.xlsx]outmeans'!$E$37:$E$41</c:f>
              <c:numCache>
                <c:formatCode>General</c:formatCode>
                <c:ptCount val="5"/>
                <c:pt idx="0">
                  <c:v>592.20080000000053</c:v>
                </c:pt>
                <c:pt idx="1">
                  <c:v>536.05830000000003</c:v>
                </c:pt>
                <c:pt idx="2">
                  <c:v>523.57440000000054</c:v>
                </c:pt>
                <c:pt idx="3">
                  <c:v>607.94539999999938</c:v>
                </c:pt>
                <c:pt idx="4">
                  <c:v>541.30759999999736</c:v>
                </c:pt>
              </c:numCache>
            </c:numRef>
          </c:yVal>
        </c:ser>
        <c:axId val="126634240"/>
        <c:axId val="126677376"/>
      </c:scatterChart>
      <c:valAx>
        <c:axId val="126634240"/>
        <c:scaling>
          <c:orientation val="minMax"/>
          <c:max val="620"/>
          <c:min val="380"/>
        </c:scaling>
        <c:axPos val="b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60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sz="1600"/>
                  <a:t>Science Score</a:t>
                </a:r>
              </a:p>
            </c:rich>
          </c:tx>
          <c:layout>
            <c:manualLayout>
              <c:xMode val="edge"/>
              <c:yMode val="edge"/>
              <c:x val="0.77595012721419465"/>
              <c:y val="0.92230916447944"/>
            </c:manualLayout>
          </c:layout>
        </c:title>
        <c:numFmt formatCode="General" sourceLinked="1"/>
        <c:majorTickMark val="none"/>
        <c:tickLblPos val="low"/>
        <c:spPr>
          <a:ln w="12700"/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677376"/>
        <c:crossesAt val="500"/>
        <c:crossBetween val="midCat"/>
        <c:majorUnit val="20"/>
      </c:valAx>
      <c:valAx>
        <c:axId val="126677376"/>
        <c:scaling>
          <c:orientation val="minMax"/>
          <c:max val="640"/>
          <c:min val="440"/>
        </c:scaling>
        <c:axPos val="l"/>
        <c:majorGridlines>
          <c:spPr>
            <a:ln>
              <a:solidFill>
                <a:sysClr val="window" lastClr="FFFFFF">
                  <a:lumMod val="95000"/>
                </a:sysClr>
              </a:solidFill>
            </a:ln>
          </c:spPr>
        </c:majorGridlines>
        <c:title>
          <c:tx>
            <c:rich>
              <a:bodyPr rot="-5400000" vert="horz" anchor="ctr" anchorCtr="1"/>
              <a:lstStyle/>
              <a:p>
                <a:pPr algn="ctr">
                  <a:defRPr sz="1600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sz="1600"/>
                  <a:t> Interest in Science Topics</a:t>
                </a:r>
              </a:p>
            </c:rich>
          </c:tx>
          <c:layout>
            <c:manualLayout>
              <c:xMode val="edge"/>
              <c:yMode val="edge"/>
              <c:x val="2.5091702740832701E-2"/>
              <c:y val="3.6269138232720911E-2"/>
            </c:manualLayout>
          </c:layout>
        </c:title>
        <c:numFmt formatCode="#,##0" sourceLinked="0"/>
        <c:majorTickMark val="none"/>
        <c:tickLblPos val="low"/>
        <c:spPr>
          <a:ln w="12700"/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634240"/>
        <c:crossesAt val="500"/>
        <c:crossBetween val="midCat"/>
      </c:valAx>
      <c:spPr>
        <a:solidFill>
          <a:sysClr val="window" lastClr="FFFFFF">
            <a:lumMod val="85000"/>
          </a:sysClr>
        </a:solidFill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2"/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>
                <a:solidFill>
                  <a:schemeClr val="accent6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between-school</a:t>
            </a:r>
            <a:r>
              <a:rPr lang="en-US" b="0" baseline="0" dirty="0">
                <a:solidFill>
                  <a:schemeClr val="tx1"/>
                </a:solidFill>
              </a:rPr>
              <a:t> correlation of average interest and </a:t>
            </a:r>
            <a:r>
              <a:rPr lang="en-US" b="0" baseline="0" dirty="0" smtClean="0">
                <a:solidFill>
                  <a:schemeClr val="tx1"/>
                </a:solidFill>
              </a:rPr>
              <a:t>scores</a:t>
            </a:r>
            <a:endParaRPr lang="en-US" b="0" dirty="0">
              <a:solidFill>
                <a:schemeClr val="tx1"/>
              </a:solidFill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spPr>
            <a:solidFill>
              <a:srgbClr val="4F81BD">
                <a:alpha val="70000"/>
              </a:srgbClr>
            </a:solidFill>
          </c:spPr>
          <c:dPt>
            <c:idx val="35"/>
            <c:spPr>
              <a:solidFill>
                <a:srgbClr val="000000">
                  <a:lumMod val="65000"/>
                  <a:lumOff val="35000"/>
                  <a:alpha val="70000"/>
                </a:srgbClr>
              </a:solidFill>
            </c:spPr>
          </c:dPt>
          <c:dPt>
            <c:idx val="36"/>
            <c:spPr>
              <a:solidFill>
                <a:srgbClr val="000000">
                  <a:lumMod val="65000"/>
                  <a:lumOff val="35000"/>
                  <a:alpha val="70000"/>
                </a:srgbClr>
              </a:solidFill>
            </c:spPr>
          </c:dPt>
          <c:dPt>
            <c:idx val="37"/>
            <c:spPr>
              <a:solidFill>
                <a:srgbClr val="000000">
                  <a:lumMod val="65000"/>
                  <a:lumOff val="35000"/>
                  <a:alpha val="70000"/>
                </a:srgbClr>
              </a:solidFill>
            </c:spPr>
          </c:dPt>
          <c:dPt>
            <c:idx val="38"/>
            <c:spPr>
              <a:solidFill>
                <a:srgbClr val="000000">
                  <a:lumMod val="65000"/>
                  <a:lumOff val="35000"/>
                  <a:alpha val="70000"/>
                </a:srgbClr>
              </a:solidFill>
            </c:spPr>
          </c:dPt>
          <c:dPt>
            <c:idx val="39"/>
            <c:spPr>
              <a:solidFill>
                <a:srgbClr val="000000">
                  <a:lumMod val="65000"/>
                  <a:lumOff val="35000"/>
                  <a:alpha val="70000"/>
                </a:srgbClr>
              </a:solidFill>
            </c:spPr>
          </c:dPt>
          <c:dLbls>
            <c:txPr>
              <a:bodyPr rot="-5400000" vert="horz"/>
              <a:lstStyle/>
              <a:p>
                <a:pPr>
                  <a:defRPr sz="1200" b="1"/>
                </a:pPr>
                <a:endParaRPr lang="en-US"/>
              </a:p>
            </c:txPr>
            <c:showCatName val="1"/>
          </c:dLbls>
          <c:cat>
            <c:strRef>
              <c:f>embintr_corr!$A$4:$A$43</c:f>
              <c:strCache>
                <c:ptCount val="40"/>
                <c:pt idx="0">
                  <c:v>CHL</c:v>
                </c:pt>
                <c:pt idx="1">
                  <c:v>USA</c:v>
                </c:pt>
                <c:pt idx="2">
                  <c:v>PRT</c:v>
                </c:pt>
                <c:pt idx="3">
                  <c:v>ISR</c:v>
                </c:pt>
                <c:pt idx="4">
                  <c:v>ITA</c:v>
                </c:pt>
                <c:pt idx="5">
                  <c:v>POL</c:v>
                </c:pt>
                <c:pt idx="6">
                  <c:v>BEL</c:v>
                </c:pt>
                <c:pt idx="7">
                  <c:v>NZL</c:v>
                </c:pt>
                <c:pt idx="8">
                  <c:v>MEX</c:v>
                </c:pt>
                <c:pt idx="9">
                  <c:v>TUR</c:v>
                </c:pt>
                <c:pt idx="10">
                  <c:v>NLD</c:v>
                </c:pt>
                <c:pt idx="11">
                  <c:v>SVK</c:v>
                </c:pt>
                <c:pt idx="12">
                  <c:v>ESP</c:v>
                </c:pt>
                <c:pt idx="13">
                  <c:v>CZE</c:v>
                </c:pt>
                <c:pt idx="14">
                  <c:v>HUN</c:v>
                </c:pt>
                <c:pt idx="15">
                  <c:v>AUT</c:v>
                </c:pt>
                <c:pt idx="16">
                  <c:v>EST</c:v>
                </c:pt>
                <c:pt idx="17">
                  <c:v>GBR</c:v>
                </c:pt>
                <c:pt idx="18">
                  <c:v>SVN</c:v>
                </c:pt>
                <c:pt idx="19">
                  <c:v>GRC</c:v>
                </c:pt>
                <c:pt idx="20">
                  <c:v>CAN</c:v>
                </c:pt>
                <c:pt idx="21">
                  <c:v>DEU</c:v>
                </c:pt>
                <c:pt idx="22">
                  <c:v>FIN</c:v>
                </c:pt>
                <c:pt idx="23">
                  <c:v>IRL</c:v>
                </c:pt>
                <c:pt idx="24">
                  <c:v>AUS</c:v>
                </c:pt>
                <c:pt idx="25">
                  <c:v>CHE</c:v>
                </c:pt>
                <c:pt idx="26">
                  <c:v>LUX</c:v>
                </c:pt>
                <c:pt idx="27">
                  <c:v>FRA</c:v>
                </c:pt>
                <c:pt idx="28">
                  <c:v>DNK</c:v>
                </c:pt>
                <c:pt idx="29">
                  <c:v>SWE</c:v>
                </c:pt>
                <c:pt idx="30">
                  <c:v>NOR</c:v>
                </c:pt>
                <c:pt idx="31">
                  <c:v>ISL</c:v>
                </c:pt>
                <c:pt idx="32">
                  <c:v>JPN</c:v>
                </c:pt>
                <c:pt idx="33">
                  <c:v>KOR</c:v>
                </c:pt>
                <c:pt idx="35">
                  <c:v>BRA</c:v>
                </c:pt>
                <c:pt idx="36">
                  <c:v>RUS</c:v>
                </c:pt>
                <c:pt idx="37">
                  <c:v>HKG</c:v>
                </c:pt>
                <c:pt idx="38">
                  <c:v>IDN</c:v>
                </c:pt>
                <c:pt idx="39">
                  <c:v>MAC</c:v>
                </c:pt>
              </c:strCache>
            </c:strRef>
          </c:cat>
          <c:val>
            <c:numRef>
              <c:f>embintr_corr!$B$4:$B$43</c:f>
              <c:numCache>
                <c:formatCode>General</c:formatCode>
                <c:ptCount val="40"/>
                <c:pt idx="0">
                  <c:v>-0.46658026000000125</c:v>
                </c:pt>
                <c:pt idx="1">
                  <c:v>-0.37605112000000002</c:v>
                </c:pt>
                <c:pt idx="2">
                  <c:v>-0.30706134000000002</c:v>
                </c:pt>
                <c:pt idx="3">
                  <c:v>-0.28348715000000002</c:v>
                </c:pt>
                <c:pt idx="4">
                  <c:v>-0.15533356000000001</c:v>
                </c:pt>
                <c:pt idx="5">
                  <c:v>-0.14584407000000008</c:v>
                </c:pt>
                <c:pt idx="6">
                  <c:v>-0.11827890000000002</c:v>
                </c:pt>
                <c:pt idx="7">
                  <c:v>-0.11516502000000005</c:v>
                </c:pt>
                <c:pt idx="8">
                  <c:v>-9.2091440000000024E-2</c:v>
                </c:pt>
                <c:pt idx="9">
                  <c:v>-7.991027000000045E-2</c:v>
                </c:pt>
                <c:pt idx="10">
                  <c:v>-6.7635790000000029E-2</c:v>
                </c:pt>
                <c:pt idx="11">
                  <c:v>-5.9464410000000328E-2</c:v>
                </c:pt>
                <c:pt idx="12">
                  <c:v>-5.9323780000000347E-2</c:v>
                </c:pt>
                <c:pt idx="13">
                  <c:v>-5.4133540000000022E-2</c:v>
                </c:pt>
                <c:pt idx="14">
                  <c:v>-4.7316400000000446E-2</c:v>
                </c:pt>
                <c:pt idx="15">
                  <c:v>-3.4240810000000114E-2</c:v>
                </c:pt>
                <c:pt idx="16">
                  <c:v>-1.1411660000000001E-2</c:v>
                </c:pt>
                <c:pt idx="17">
                  <c:v>2.3939110000000013E-2</c:v>
                </c:pt>
                <c:pt idx="18">
                  <c:v>3.4100820000000011E-2</c:v>
                </c:pt>
                <c:pt idx="19">
                  <c:v>4.2006200000000236E-2</c:v>
                </c:pt>
                <c:pt idx="20">
                  <c:v>5.8735800000000012E-2</c:v>
                </c:pt>
                <c:pt idx="21">
                  <c:v>7.7219680000000041E-2</c:v>
                </c:pt>
                <c:pt idx="22">
                  <c:v>9.077977000000001E-2</c:v>
                </c:pt>
                <c:pt idx="23">
                  <c:v>0.13018463999999993</c:v>
                </c:pt>
                <c:pt idx="24">
                  <c:v>0.13106408000000008</c:v>
                </c:pt>
                <c:pt idx="25">
                  <c:v>0.16205150999999993</c:v>
                </c:pt>
                <c:pt idx="26">
                  <c:v>0.17250709000000108</c:v>
                </c:pt>
                <c:pt idx="27">
                  <c:v>0.17965275999999997</c:v>
                </c:pt>
                <c:pt idx="28">
                  <c:v>0.19290047000000007</c:v>
                </c:pt>
                <c:pt idx="29">
                  <c:v>0.26079394999999994</c:v>
                </c:pt>
                <c:pt idx="30">
                  <c:v>0.31810238000000124</c:v>
                </c:pt>
                <c:pt idx="31">
                  <c:v>0.43448612000000231</c:v>
                </c:pt>
                <c:pt idx="32">
                  <c:v>0.48144679000000118</c:v>
                </c:pt>
                <c:pt idx="33">
                  <c:v>0.60090657999999997</c:v>
                </c:pt>
                <c:pt idx="35">
                  <c:v>-0.28352729000000015</c:v>
                </c:pt>
                <c:pt idx="36">
                  <c:v>-0.18951586000000109</c:v>
                </c:pt>
                <c:pt idx="37">
                  <c:v>0.20792477000000001</c:v>
                </c:pt>
                <c:pt idx="38">
                  <c:v>0.35141775000000008</c:v>
                </c:pt>
                <c:pt idx="39">
                  <c:v>0.38255651000000124</c:v>
                </c:pt>
              </c:numCache>
            </c:numRef>
          </c:val>
        </c:ser>
        <c:gapWidth val="75"/>
        <c:overlap val="-25"/>
        <c:axId val="126716544"/>
        <c:axId val="126779776"/>
      </c:barChart>
      <c:catAx>
        <c:axId val="126716544"/>
        <c:scaling>
          <c:orientation val="minMax"/>
        </c:scaling>
        <c:axPos val="b"/>
        <c:majorGridlines>
          <c:spPr>
            <a:ln>
              <a:solidFill>
                <a:srgbClr val="FFFFFF">
                  <a:lumMod val="95000"/>
                </a:srgbClr>
              </a:solidFill>
            </a:ln>
          </c:spPr>
        </c:majorGridlines>
        <c:majorTickMark val="none"/>
        <c:tickLblPos val="none"/>
        <c:txPr>
          <a:bodyPr/>
          <a:lstStyle/>
          <a:p>
            <a:pPr>
              <a:defRPr sz="900" b="1">
                <a:solidFill>
                  <a:sysClr val="windowText" lastClr="000000"/>
                </a:solidFill>
              </a:defRPr>
            </a:pPr>
            <a:endParaRPr lang="en-US"/>
          </a:p>
        </c:txPr>
        <c:crossAx val="126779776"/>
        <c:crosses val="autoZero"/>
        <c:auto val="1"/>
        <c:lblAlgn val="ctr"/>
        <c:lblOffset val="100"/>
      </c:catAx>
      <c:valAx>
        <c:axId val="126779776"/>
        <c:scaling>
          <c:orientation val="minMax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126716544"/>
        <c:crosses val="autoZero"/>
        <c:crossBetween val="between"/>
      </c:valAx>
      <c:spPr>
        <a:solidFill>
          <a:schemeClr val="bg1">
            <a:lumMod val="85000"/>
          </a:schemeClr>
        </a:solidFill>
        <a:ln w="25400">
          <a:noFill/>
        </a:ln>
      </c:spPr>
    </c:plotArea>
    <c:plotVisOnly val="1"/>
    <c:dispBlanksAs val="gap"/>
  </c:chart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>
                <a:solidFill>
                  <a:schemeClr val="accent6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within-school</a:t>
            </a:r>
            <a:r>
              <a:rPr lang="en-US" b="0" dirty="0">
                <a:solidFill>
                  <a:schemeClr val="tx1"/>
                </a:solidFill>
              </a:rPr>
              <a:t> correlation of individual</a:t>
            </a:r>
            <a:r>
              <a:rPr lang="en-US" b="0" baseline="0" dirty="0">
                <a:solidFill>
                  <a:schemeClr val="tx1"/>
                </a:solidFill>
              </a:rPr>
              <a:t> interest and </a:t>
            </a:r>
            <a:r>
              <a:rPr lang="en-US" b="0" baseline="0" dirty="0" smtClean="0">
                <a:solidFill>
                  <a:schemeClr val="tx1"/>
                </a:solidFill>
              </a:rPr>
              <a:t>scores</a:t>
            </a:r>
            <a:endParaRPr lang="en-US" b="0" dirty="0">
              <a:solidFill>
                <a:schemeClr val="tx1"/>
              </a:solidFill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spPr>
            <a:solidFill>
              <a:srgbClr val="4F81BD">
                <a:alpha val="70000"/>
              </a:srgbClr>
            </a:solidFill>
          </c:spPr>
          <c:dPt>
            <c:idx val="35"/>
            <c:spPr>
              <a:solidFill>
                <a:srgbClr val="000000">
                  <a:lumMod val="65000"/>
                  <a:lumOff val="35000"/>
                  <a:alpha val="70000"/>
                </a:srgbClr>
              </a:solidFill>
            </c:spPr>
          </c:dPt>
          <c:dPt>
            <c:idx val="36"/>
            <c:spPr>
              <a:solidFill>
                <a:srgbClr val="000000">
                  <a:lumMod val="65000"/>
                  <a:lumOff val="35000"/>
                  <a:alpha val="70000"/>
                </a:srgbClr>
              </a:solidFill>
            </c:spPr>
          </c:dPt>
          <c:dPt>
            <c:idx val="37"/>
            <c:spPr>
              <a:solidFill>
                <a:srgbClr val="000000">
                  <a:lumMod val="65000"/>
                  <a:lumOff val="35000"/>
                  <a:alpha val="70000"/>
                </a:srgbClr>
              </a:solidFill>
            </c:spPr>
          </c:dPt>
          <c:dPt>
            <c:idx val="38"/>
            <c:spPr>
              <a:solidFill>
                <a:srgbClr val="000000">
                  <a:lumMod val="65000"/>
                  <a:lumOff val="35000"/>
                  <a:alpha val="70000"/>
                </a:srgbClr>
              </a:solidFill>
            </c:spPr>
          </c:dPt>
          <c:dPt>
            <c:idx val="39"/>
            <c:spPr>
              <a:solidFill>
                <a:srgbClr val="000000">
                  <a:lumMod val="65000"/>
                  <a:lumOff val="35000"/>
                  <a:alpha val="70000"/>
                </a:srgbClr>
              </a:solidFill>
            </c:spPr>
          </c:dPt>
          <c:dLbls>
            <c:txPr>
              <a:bodyPr rot="-5400000" vert="horz"/>
              <a:lstStyle/>
              <a:p>
                <a:pPr>
                  <a:defRPr sz="1200" b="1"/>
                </a:pPr>
                <a:endParaRPr lang="en-US"/>
              </a:p>
            </c:txPr>
            <c:showCatName val="1"/>
          </c:dLbls>
          <c:cat>
            <c:strRef>
              <c:f>embintr_corr!$C$4:$C$43</c:f>
              <c:strCache>
                <c:ptCount val="40"/>
                <c:pt idx="0">
                  <c:v>CHL</c:v>
                </c:pt>
                <c:pt idx="1">
                  <c:v>POL</c:v>
                </c:pt>
                <c:pt idx="2">
                  <c:v>MEX</c:v>
                </c:pt>
                <c:pt idx="3">
                  <c:v>HUN</c:v>
                </c:pt>
                <c:pt idx="4">
                  <c:v>PRT</c:v>
                </c:pt>
                <c:pt idx="5">
                  <c:v>USA</c:v>
                </c:pt>
                <c:pt idx="6">
                  <c:v>EST</c:v>
                </c:pt>
                <c:pt idx="7">
                  <c:v>TUR</c:v>
                </c:pt>
                <c:pt idx="8">
                  <c:v>SVK</c:v>
                </c:pt>
                <c:pt idx="9">
                  <c:v>CZE</c:v>
                </c:pt>
                <c:pt idx="10">
                  <c:v>ITA</c:v>
                </c:pt>
                <c:pt idx="11">
                  <c:v>ESP</c:v>
                </c:pt>
                <c:pt idx="12">
                  <c:v>ISR</c:v>
                </c:pt>
                <c:pt idx="13">
                  <c:v>GRC</c:v>
                </c:pt>
                <c:pt idx="14">
                  <c:v>LUX</c:v>
                </c:pt>
                <c:pt idx="15">
                  <c:v>AUT</c:v>
                </c:pt>
                <c:pt idx="16">
                  <c:v>DEU</c:v>
                </c:pt>
                <c:pt idx="17">
                  <c:v>BEL</c:v>
                </c:pt>
                <c:pt idx="18">
                  <c:v>NZL</c:v>
                </c:pt>
                <c:pt idx="19">
                  <c:v>NLD</c:v>
                </c:pt>
                <c:pt idx="20">
                  <c:v>GBR</c:v>
                </c:pt>
                <c:pt idx="21">
                  <c:v>IRL</c:v>
                </c:pt>
                <c:pt idx="22">
                  <c:v>CHE</c:v>
                </c:pt>
                <c:pt idx="23">
                  <c:v>FRA</c:v>
                </c:pt>
                <c:pt idx="24">
                  <c:v>AUS</c:v>
                </c:pt>
                <c:pt idx="25">
                  <c:v>CAN</c:v>
                </c:pt>
                <c:pt idx="26">
                  <c:v>KOR</c:v>
                </c:pt>
                <c:pt idx="27">
                  <c:v>SVN</c:v>
                </c:pt>
                <c:pt idx="28">
                  <c:v>DNK</c:v>
                </c:pt>
                <c:pt idx="29">
                  <c:v>JPN</c:v>
                </c:pt>
                <c:pt idx="30">
                  <c:v>SWE</c:v>
                </c:pt>
                <c:pt idx="31">
                  <c:v>FIN</c:v>
                </c:pt>
                <c:pt idx="32">
                  <c:v>NOR</c:v>
                </c:pt>
                <c:pt idx="33">
                  <c:v>ISL</c:v>
                </c:pt>
                <c:pt idx="35">
                  <c:v>BRA</c:v>
                </c:pt>
                <c:pt idx="36">
                  <c:v>RUS</c:v>
                </c:pt>
                <c:pt idx="37">
                  <c:v>IDN</c:v>
                </c:pt>
                <c:pt idx="38">
                  <c:v>MAC</c:v>
                </c:pt>
                <c:pt idx="39">
                  <c:v>HKG</c:v>
                </c:pt>
              </c:strCache>
            </c:strRef>
          </c:cat>
          <c:val>
            <c:numRef>
              <c:f>embintr_corr!$D$4:$D$43</c:f>
              <c:numCache>
                <c:formatCode>General</c:formatCode>
                <c:ptCount val="40"/>
                <c:pt idx="0">
                  <c:v>-8.4677040000000481E-2</c:v>
                </c:pt>
                <c:pt idx="1">
                  <c:v>-3.1397680000000004E-2</c:v>
                </c:pt>
                <c:pt idx="2">
                  <c:v>3.818790000000012E-3</c:v>
                </c:pt>
                <c:pt idx="3">
                  <c:v>9.737980000000002E-3</c:v>
                </c:pt>
                <c:pt idx="4">
                  <c:v>2.0910499999999999E-2</c:v>
                </c:pt>
                <c:pt idx="5">
                  <c:v>3.9438820000000013E-2</c:v>
                </c:pt>
                <c:pt idx="6">
                  <c:v>4.5173020000000022E-2</c:v>
                </c:pt>
                <c:pt idx="7">
                  <c:v>4.9482850000000023E-2</c:v>
                </c:pt>
                <c:pt idx="8">
                  <c:v>5.8301760000000022E-2</c:v>
                </c:pt>
                <c:pt idx="9">
                  <c:v>5.9932030000000337E-2</c:v>
                </c:pt>
                <c:pt idx="10">
                  <c:v>6.4643650000000011E-2</c:v>
                </c:pt>
                <c:pt idx="11">
                  <c:v>7.3785620000000357E-2</c:v>
                </c:pt>
                <c:pt idx="12">
                  <c:v>8.282303000000002E-2</c:v>
                </c:pt>
                <c:pt idx="13">
                  <c:v>8.8902390000000234E-2</c:v>
                </c:pt>
                <c:pt idx="14">
                  <c:v>9.8028080000000226E-2</c:v>
                </c:pt>
                <c:pt idx="15">
                  <c:v>9.8376250000000026E-2</c:v>
                </c:pt>
                <c:pt idx="16">
                  <c:v>0.10209996</c:v>
                </c:pt>
                <c:pt idx="17">
                  <c:v>0.11906949</c:v>
                </c:pt>
                <c:pt idx="18">
                  <c:v>0.12835020999999994</c:v>
                </c:pt>
                <c:pt idx="19">
                  <c:v>0.13676675000000008</c:v>
                </c:pt>
                <c:pt idx="20">
                  <c:v>0.13840382000000001</c:v>
                </c:pt>
                <c:pt idx="21">
                  <c:v>0.13903386000000001</c:v>
                </c:pt>
                <c:pt idx="22">
                  <c:v>0.14549795000000112</c:v>
                </c:pt>
                <c:pt idx="23">
                  <c:v>0.15247447000000008</c:v>
                </c:pt>
                <c:pt idx="24">
                  <c:v>0.16622595000000001</c:v>
                </c:pt>
                <c:pt idx="25">
                  <c:v>0.17038950999999997</c:v>
                </c:pt>
                <c:pt idx="26">
                  <c:v>0.17068271999999993</c:v>
                </c:pt>
                <c:pt idx="27">
                  <c:v>0.17699386000000109</c:v>
                </c:pt>
                <c:pt idx="28">
                  <c:v>0.18904062000000008</c:v>
                </c:pt>
                <c:pt idx="29">
                  <c:v>0.19042815000000007</c:v>
                </c:pt>
                <c:pt idx="30">
                  <c:v>0.20932738000000109</c:v>
                </c:pt>
                <c:pt idx="31">
                  <c:v>0.23206905000000008</c:v>
                </c:pt>
                <c:pt idx="32">
                  <c:v>0.26295867000000117</c:v>
                </c:pt>
                <c:pt idx="33">
                  <c:v>0.28941342000000014</c:v>
                </c:pt>
                <c:pt idx="35">
                  <c:v>-4.9052280000000344E-2</c:v>
                </c:pt>
                <c:pt idx="36">
                  <c:v>-2.7782100000000011E-2</c:v>
                </c:pt>
                <c:pt idx="37">
                  <c:v>0.15721237000000113</c:v>
                </c:pt>
                <c:pt idx="38">
                  <c:v>0.20274678000000013</c:v>
                </c:pt>
                <c:pt idx="39">
                  <c:v>0.31406274000000117</c:v>
                </c:pt>
              </c:numCache>
            </c:numRef>
          </c:val>
        </c:ser>
        <c:gapWidth val="75"/>
        <c:overlap val="-25"/>
        <c:axId val="126809984"/>
        <c:axId val="126811520"/>
      </c:barChart>
      <c:catAx>
        <c:axId val="126809984"/>
        <c:scaling>
          <c:orientation val="minMax"/>
        </c:scaling>
        <c:axPos val="b"/>
        <c:majorGridlines>
          <c:spPr>
            <a:ln>
              <a:solidFill>
                <a:srgbClr val="FFFFFF">
                  <a:lumMod val="95000"/>
                </a:srgbClr>
              </a:solidFill>
            </a:ln>
          </c:spPr>
        </c:majorGridlines>
        <c:majorTickMark val="none"/>
        <c:tickLblPos val="none"/>
        <c:txPr>
          <a:bodyPr/>
          <a:lstStyle/>
          <a:p>
            <a:pPr>
              <a:defRPr sz="900" b="1">
                <a:solidFill>
                  <a:sysClr val="windowText" lastClr="000000"/>
                </a:solidFill>
              </a:defRPr>
            </a:pPr>
            <a:endParaRPr lang="en-US"/>
          </a:p>
        </c:txPr>
        <c:crossAx val="126811520"/>
        <c:crosses val="autoZero"/>
        <c:auto val="1"/>
        <c:lblAlgn val="ctr"/>
        <c:lblOffset val="100"/>
      </c:catAx>
      <c:valAx>
        <c:axId val="126811520"/>
        <c:scaling>
          <c:orientation val="minMax"/>
          <c:max val="0.60000000000000131"/>
          <c:min val="-0.60000000000000131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126809984"/>
        <c:crosses val="autoZero"/>
        <c:crossBetween val="between"/>
        <c:majorUnit val="0.30000000000000016"/>
      </c:valAx>
      <c:spPr>
        <a:solidFill>
          <a:schemeClr val="bg1">
            <a:lumMod val="85000"/>
          </a:schemeClr>
        </a:solidFill>
        <a:ln w="25400">
          <a:noFill/>
        </a:ln>
      </c:spPr>
    </c:plotArea>
    <c:plotVisOnly val="1"/>
    <c:dispBlanksAs val="gap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Science score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'Fig 5-9  RegressionResults'!$B$2</c:f>
              <c:strCache>
                <c:ptCount val="1"/>
                <c:pt idx="0">
                  <c:v>Science Score</c:v>
                </c:pt>
              </c:strCache>
            </c:strRef>
          </c:tx>
          <c:spPr>
            <a:solidFill>
              <a:srgbClr val="4F81BD"/>
            </a:solidFill>
            <a:ln w="38100">
              <a:noFill/>
            </a:ln>
          </c:spPr>
          <c:cat>
            <c:strRef>
              <c:f>'Fig 5-9  RegressionResults'!$A$3:$A$6</c:f>
              <c:strCache>
                <c:ptCount val="4"/>
                <c:pt idx="0">
                  <c:v>application</c:v>
                </c:pt>
                <c:pt idx="1">
                  <c:v>hands-on</c:v>
                </c:pt>
                <c:pt idx="2">
                  <c:v>interaction</c:v>
                </c:pt>
                <c:pt idx="3">
                  <c:v>investigation</c:v>
                </c:pt>
              </c:strCache>
            </c:strRef>
          </c:cat>
          <c:val>
            <c:numRef>
              <c:f>'Fig 5-9  RegressionResults'!$B$3:$B$6</c:f>
              <c:numCache>
                <c:formatCode>General</c:formatCode>
                <c:ptCount val="4"/>
                <c:pt idx="0">
                  <c:v>2.8950000000000007E-2</c:v>
                </c:pt>
                <c:pt idx="1">
                  <c:v>4.8378125000000015E-2</c:v>
                </c:pt>
                <c:pt idx="2">
                  <c:v>-1.039375E-2</c:v>
                </c:pt>
                <c:pt idx="3">
                  <c:v>-9.1271875000000044E-2</c:v>
                </c:pt>
              </c:numCache>
            </c:numRef>
          </c:val>
        </c:ser>
        <c:gapWidth val="75"/>
        <c:overlap val="-25"/>
        <c:axId val="145368192"/>
        <c:axId val="145369728"/>
      </c:barChart>
      <c:barChart>
        <c:barDir val="col"/>
        <c:grouping val="clustered"/>
        <c:ser>
          <c:idx val="1"/>
          <c:order val="1"/>
          <c:tx>
            <c:strRef>
              <c:f>'Fig 5-9  RegressionResults'!$C$2</c:f>
              <c:strCache>
                <c:ptCount val="1"/>
              </c:strCache>
            </c:strRef>
          </c:tx>
          <c:spPr>
            <a:noFill/>
          </c:spPr>
          <c:dLbls>
            <c:dLbl>
              <c:idx val="0"/>
              <c:layout>
                <c:manualLayout>
                  <c:x val="9.4488188976378003E-3"/>
                  <c:y val="2.665399606669342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</a:p>
                </c:rich>
              </c:tx>
              <c:dLblPos val="outEnd"/>
            </c:dLbl>
            <c:dLbl>
              <c:idx val="1"/>
              <c:layout>
                <c:manualLayout>
                  <c:x val="0"/>
                  <c:y val="6.9444444444444503E-2"/>
                </c:manualLayout>
              </c:layout>
              <c:dLblPos val="outEnd"/>
              <c:showVal val="1"/>
            </c:dLbl>
            <c:dLbl>
              <c:idx val="2"/>
              <c:layout>
                <c:manualLayout>
                  <c:x val="0"/>
                  <c:y val="3.2407407407407718E-2"/>
                </c:manualLayout>
              </c:layout>
              <c:dLblPos val="outEnd"/>
              <c:showVal val="1"/>
            </c:dLbl>
            <c:dLbl>
              <c:idx val="3"/>
              <c:delete val="1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Val val="1"/>
          </c:dLbls>
          <c:cat>
            <c:strRef>
              <c:f>'Fig 5-9  RegressionResults'!$A$3:$A$6</c:f>
              <c:strCache>
                <c:ptCount val="4"/>
                <c:pt idx="0">
                  <c:v>application</c:v>
                </c:pt>
                <c:pt idx="1">
                  <c:v>hands-on</c:v>
                </c:pt>
                <c:pt idx="2">
                  <c:v>interaction</c:v>
                </c:pt>
                <c:pt idx="3">
                  <c:v>investigation</c:v>
                </c:pt>
              </c:strCache>
            </c:strRef>
          </c:cat>
          <c:val>
            <c:numRef>
              <c:f>'Fig 5-9  RegressionResults'!$C$3:$C$6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'Fig 5-9  RegressionResults'!$D$2</c:f>
              <c:strCache>
                <c:ptCount val="1"/>
              </c:strCache>
            </c:strRef>
          </c:tx>
          <c:spPr>
            <a:noFill/>
          </c:spPr>
          <c:dLbls>
            <c:dLbl>
              <c:idx val="0"/>
              <c:layout>
                <c:manualLayout>
                  <c:x val="-3.1496062992126014E-3"/>
                  <c:y val="3.3248835662156299E-2"/>
                </c:manualLayout>
              </c:layout>
              <c:dLblPos val="outEnd"/>
              <c:showVal val="1"/>
            </c:dLbl>
            <c:dLbl>
              <c:idx val="1"/>
              <c:layout>
                <c:manualLayout>
                  <c:x val="0"/>
                  <c:y val="4.1666666666666713E-2"/>
                </c:manualLayout>
              </c:layout>
              <c:dLblPos val="outEnd"/>
              <c:showVal val="1"/>
            </c:dLbl>
            <c:dLbl>
              <c:idx val="2"/>
              <c:layout>
                <c:manualLayout>
                  <c:x val="0"/>
                  <c:y val="2.7777777777778127E-2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-3.1496062992126014E-3"/>
                  <c:y val="3.2266724230843195E-2"/>
                </c:manualLayout>
              </c:layout>
              <c:dLblPos val="outEnd"/>
              <c:showVal val="1"/>
            </c:dLbl>
            <c:numFmt formatCode="#,##0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outEnd"/>
            <c:showVal val="1"/>
          </c:dLbls>
          <c:cat>
            <c:strRef>
              <c:f>'Fig 5-9  RegressionResults'!$A$3:$A$6</c:f>
              <c:strCache>
                <c:ptCount val="4"/>
                <c:pt idx="0">
                  <c:v>application</c:v>
                </c:pt>
                <c:pt idx="1">
                  <c:v>hands-on</c:v>
                </c:pt>
                <c:pt idx="2">
                  <c:v>interaction</c:v>
                </c:pt>
                <c:pt idx="3">
                  <c:v>investigation</c:v>
                </c:pt>
              </c:strCache>
            </c:strRef>
          </c:cat>
          <c:val>
            <c:numRef>
              <c:f>'Fig 5-9  RegressionResults'!$D$3:$D$6</c:f>
              <c:numCache>
                <c:formatCode>General</c:formatCode>
                <c:ptCount val="4"/>
                <c:pt idx="0">
                  <c:v>-1</c:v>
                </c:pt>
                <c:pt idx="1">
                  <c:v>-2</c:v>
                </c:pt>
                <c:pt idx="2">
                  <c:v>-2</c:v>
                </c:pt>
                <c:pt idx="3">
                  <c:v>-10</c:v>
                </c:pt>
              </c:numCache>
            </c:numRef>
          </c:val>
        </c:ser>
        <c:gapWidth val="226"/>
        <c:overlap val="100"/>
        <c:axId val="145416576"/>
        <c:axId val="145418112"/>
      </c:barChart>
      <c:catAx>
        <c:axId val="145368192"/>
        <c:scaling>
          <c:orientation val="minMax"/>
        </c:scaling>
        <c:axPos val="b"/>
        <c:majorGridlines>
          <c:spPr>
            <a:ln>
              <a:solidFill>
                <a:sysClr val="window" lastClr="FFFFFF"/>
              </a:solidFill>
            </a:ln>
          </c:spPr>
        </c:majorGridlines>
        <c:numFmt formatCode="General" sourceLinked="1"/>
        <c:majorTickMark val="none"/>
        <c:tickLblPos val="low"/>
        <c:txPr>
          <a:bodyPr/>
          <a:lstStyle/>
          <a:p>
            <a:pPr>
              <a:defRPr sz="1200" b="1"/>
            </a:pPr>
            <a:endParaRPr lang="en-US"/>
          </a:p>
        </c:txPr>
        <c:crossAx val="145369728"/>
        <c:crosses val="autoZero"/>
        <c:auto val="1"/>
        <c:lblAlgn val="ctr"/>
        <c:lblOffset val="100"/>
      </c:catAx>
      <c:valAx>
        <c:axId val="145369728"/>
        <c:scaling>
          <c:orientation val="minMax"/>
          <c:max val="0.30000000000000016"/>
          <c:min val="-0.15000000000000008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tickLblPos val="nextTo"/>
        <c:spPr>
          <a:ln w="9525">
            <a:noFill/>
          </a:ln>
        </c:spPr>
        <c:crossAx val="145368192"/>
        <c:crosses val="autoZero"/>
        <c:crossBetween val="between"/>
        <c:majorUnit val="0.05"/>
      </c:valAx>
      <c:catAx>
        <c:axId val="145416576"/>
        <c:scaling>
          <c:orientation val="minMax"/>
        </c:scaling>
        <c:delete val="1"/>
        <c:axPos val="b"/>
        <c:tickLblPos val="none"/>
        <c:crossAx val="145418112"/>
        <c:crossesAt val="0"/>
        <c:auto val="1"/>
        <c:lblAlgn val="ctr"/>
        <c:lblOffset val="100"/>
      </c:catAx>
      <c:valAx>
        <c:axId val="145418112"/>
        <c:scaling>
          <c:orientation val="minMax"/>
          <c:max val="28"/>
          <c:min val="-14"/>
        </c:scaling>
        <c:axPos val="r"/>
        <c:numFmt formatCode="General" sourceLinked="1"/>
        <c:majorTickMark val="none"/>
        <c:tickLblPos val="none"/>
        <c:crossAx val="145416576"/>
        <c:crosses val="max"/>
        <c:crossBetween val="between"/>
      </c:valAx>
      <c:spPr>
        <a:solidFill>
          <a:schemeClr val="bg1">
            <a:lumMod val="85000"/>
          </a:schemeClr>
        </a:solidFill>
        <a:ln w="25400">
          <a:noFill/>
        </a:ln>
      </c:spPr>
    </c:plotArea>
    <c:plotVisOnly val="1"/>
    <c:dispBlanksAs val="gap"/>
  </c:chart>
  <c:spPr>
    <a:noFill/>
    <a:ln>
      <a:noFill/>
    </a:ln>
  </c:spPr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Interest</a:t>
            </a:r>
            <a:r>
              <a:rPr lang="en-US" baseline="0"/>
              <a:t> in Science Topics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'Fig 5-9  RegressionResults'!$B$2</c:f>
              <c:strCache>
                <c:ptCount val="1"/>
                <c:pt idx="0">
                  <c:v>Science Score</c:v>
                </c:pt>
              </c:strCache>
            </c:strRef>
          </c:tx>
          <c:spPr>
            <a:solidFill>
              <a:srgbClr val="4F81BD"/>
            </a:solidFill>
            <a:ln w="38100">
              <a:noFill/>
            </a:ln>
          </c:spPr>
          <c:cat>
            <c:strRef>
              <c:f>'Fig 5-9  RegressionResults'!$A$3:$A$6</c:f>
              <c:strCache>
                <c:ptCount val="4"/>
                <c:pt idx="0">
                  <c:v>application</c:v>
                </c:pt>
                <c:pt idx="1">
                  <c:v>hands-on</c:v>
                </c:pt>
                <c:pt idx="2">
                  <c:v>interaction</c:v>
                </c:pt>
                <c:pt idx="3">
                  <c:v>investigation</c:v>
                </c:pt>
              </c:strCache>
            </c:strRef>
          </c:cat>
          <c:val>
            <c:numRef>
              <c:f>'Fig 5-9  RegressionResults'!$E$3:$E$6</c:f>
              <c:numCache>
                <c:formatCode>General</c:formatCode>
                <c:ptCount val="4"/>
                <c:pt idx="0">
                  <c:v>0.21858437500000008</c:v>
                </c:pt>
                <c:pt idx="1">
                  <c:v>4.787500000000001E-3</c:v>
                </c:pt>
                <c:pt idx="2">
                  <c:v>5.491562500000003E-2</c:v>
                </c:pt>
                <c:pt idx="3">
                  <c:v>2.986562500000001E-2</c:v>
                </c:pt>
              </c:numCache>
            </c:numRef>
          </c:val>
        </c:ser>
        <c:gapWidth val="75"/>
        <c:overlap val="-25"/>
        <c:axId val="145330944"/>
        <c:axId val="145332480"/>
      </c:barChart>
      <c:barChart>
        <c:barDir val="col"/>
        <c:grouping val="clustered"/>
        <c:ser>
          <c:idx val="1"/>
          <c:order val="1"/>
          <c:tx>
            <c:strRef>
              <c:f>'Fig 5-9  RegressionResults'!$C$2</c:f>
              <c:strCache>
                <c:ptCount val="1"/>
              </c:strCache>
            </c:strRef>
          </c:tx>
          <c:spPr>
            <a:noFill/>
          </c:spPr>
          <c:dLbls>
            <c:dLbl>
              <c:idx val="1"/>
              <c:delete val="1"/>
            </c:dLbl>
            <c:dLbl>
              <c:idx val="2"/>
              <c:layout>
                <c:manualLayout>
                  <c:x val="-3.1483671749750926E-3"/>
                  <c:y val="-3.0725173846980099E-2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0"/>
                  <c:y val="4.1666666666666713E-2"/>
                </c:manualLayout>
              </c:layout>
              <c:dLblPos val="outEnd"/>
              <c:showVal val="1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Val val="1"/>
          </c:dLbls>
          <c:cat>
            <c:strRef>
              <c:f>'Fig 5-9  RegressionResults'!$A$3:$A$6</c:f>
              <c:strCache>
                <c:ptCount val="4"/>
                <c:pt idx="0">
                  <c:v>application</c:v>
                </c:pt>
                <c:pt idx="1">
                  <c:v>hands-on</c:v>
                </c:pt>
                <c:pt idx="2">
                  <c:v>interaction</c:v>
                </c:pt>
                <c:pt idx="3">
                  <c:v>investigation</c:v>
                </c:pt>
              </c:strCache>
            </c:strRef>
          </c:cat>
          <c:val>
            <c:numRef>
              <c:f>'Fig 5-9  RegressionResults'!$F$3:$F$6</c:f>
              <c:numCache>
                <c:formatCode>General</c:formatCode>
                <c:ptCount val="4"/>
                <c:pt idx="0">
                  <c:v>20</c:v>
                </c:pt>
                <c:pt idx="1">
                  <c:v>0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</c:ser>
        <c:ser>
          <c:idx val="2"/>
          <c:order val="2"/>
          <c:tx>
            <c:strRef>
              <c:f>'Fig 5-9  RegressionResults'!$D$2</c:f>
              <c:strCache>
                <c:ptCount val="1"/>
              </c:strCache>
            </c:strRef>
          </c:tx>
          <c:spPr>
            <a:noFill/>
          </c:spPr>
          <c:dLbls>
            <c:dLbl>
              <c:idx val="0"/>
              <c:delete val="1"/>
            </c:dLbl>
            <c:dLbl>
              <c:idx val="1"/>
              <c:layout>
                <c:manualLayout>
                  <c:x val="0"/>
                  <c:y val="4.1667031204432804E-2"/>
                </c:manualLayout>
              </c:layout>
              <c:dLblPos val="outEnd"/>
              <c:showVal val="1"/>
            </c:dLbl>
            <c:dLbl>
              <c:idx val="2"/>
              <c:layout>
                <c:manualLayout>
                  <c:x val="0"/>
                  <c:y val="2.7777777777778127E-2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0"/>
                  <c:y val="2.7777777777778127E-2"/>
                </c:manualLayout>
              </c:layout>
              <c:dLblPos val="outEnd"/>
              <c:showVal val="1"/>
            </c:dLbl>
            <c:numFmt formatCode="#,##0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Val val="1"/>
          </c:dLbls>
          <c:cat>
            <c:strRef>
              <c:f>'Fig 5-9  RegressionResults'!$A$3:$A$6</c:f>
              <c:strCache>
                <c:ptCount val="4"/>
                <c:pt idx="0">
                  <c:v>application</c:v>
                </c:pt>
                <c:pt idx="1">
                  <c:v>hands-on</c:v>
                </c:pt>
                <c:pt idx="2">
                  <c:v>interaction</c:v>
                </c:pt>
                <c:pt idx="3">
                  <c:v>investigation</c:v>
                </c:pt>
              </c:strCache>
            </c:strRef>
          </c:cat>
          <c:val>
            <c:numRef>
              <c:f>'Fig 5-9  RegressionResults'!$G$3:$G$6</c:f>
              <c:numCache>
                <c:formatCode>General</c:formatCode>
                <c:ptCount val="4"/>
                <c:pt idx="0">
                  <c:v>0</c:v>
                </c:pt>
                <c:pt idx="1">
                  <c:v>-2</c:v>
                </c:pt>
                <c:pt idx="2">
                  <c:v>-1</c:v>
                </c:pt>
                <c:pt idx="3">
                  <c:v>-1</c:v>
                </c:pt>
              </c:numCache>
            </c:numRef>
          </c:val>
        </c:ser>
        <c:gapWidth val="75"/>
        <c:overlap val="100"/>
        <c:axId val="145350656"/>
        <c:axId val="145352192"/>
      </c:barChart>
      <c:catAx>
        <c:axId val="145330944"/>
        <c:scaling>
          <c:orientation val="minMax"/>
        </c:scaling>
        <c:axPos val="b"/>
        <c:majorGridlines>
          <c:spPr>
            <a:ln>
              <a:solidFill>
                <a:sysClr val="window" lastClr="FFFFFF"/>
              </a:solidFill>
            </a:ln>
          </c:spPr>
        </c:majorGridlines>
        <c:numFmt formatCode="General" sourceLinked="1"/>
        <c:majorTickMark val="none"/>
        <c:tickLblPos val="low"/>
        <c:txPr>
          <a:bodyPr rot="-2700000"/>
          <a:lstStyle/>
          <a:p>
            <a:pPr>
              <a:defRPr sz="1100" b="1"/>
            </a:pPr>
            <a:endParaRPr lang="en-US"/>
          </a:p>
        </c:txPr>
        <c:crossAx val="145332480"/>
        <c:crosses val="autoZero"/>
        <c:auto val="1"/>
        <c:lblAlgn val="ctr"/>
        <c:lblOffset val="100"/>
      </c:catAx>
      <c:valAx>
        <c:axId val="145332480"/>
        <c:scaling>
          <c:orientation val="minMax"/>
          <c:max val="0.30000000000000016"/>
          <c:min val="-0.15000000000000008"/>
        </c:scaling>
        <c:axPos val="l"/>
        <c:majorGridlines>
          <c:spPr>
            <a:ln>
              <a:solidFill>
                <a:sysClr val="window" lastClr="FFFFFF"/>
              </a:solidFill>
            </a:ln>
          </c:spPr>
        </c:majorGridlines>
        <c:numFmt formatCode="General" sourceLinked="1"/>
        <c:majorTickMark val="none"/>
        <c:tickLblPos val="nextTo"/>
        <c:spPr>
          <a:ln w="9525">
            <a:noFill/>
          </a:ln>
        </c:spPr>
        <c:crossAx val="145330944"/>
        <c:crosses val="autoZero"/>
        <c:crossBetween val="between"/>
      </c:valAx>
      <c:catAx>
        <c:axId val="145350656"/>
        <c:scaling>
          <c:orientation val="minMax"/>
        </c:scaling>
        <c:delete val="1"/>
        <c:axPos val="b"/>
        <c:tickLblPos val="none"/>
        <c:crossAx val="145352192"/>
        <c:crossesAt val="0"/>
        <c:auto val="1"/>
        <c:lblAlgn val="ctr"/>
        <c:lblOffset val="100"/>
      </c:catAx>
      <c:valAx>
        <c:axId val="145352192"/>
        <c:scaling>
          <c:orientation val="minMax"/>
          <c:max val="28"/>
          <c:min val="-14"/>
        </c:scaling>
        <c:axPos val="r"/>
        <c:numFmt formatCode="General" sourceLinked="1"/>
        <c:majorTickMark val="none"/>
        <c:tickLblPos val="none"/>
        <c:crossAx val="145350656"/>
        <c:crosses val="max"/>
        <c:crossBetween val="between"/>
      </c:valAx>
      <c:spPr>
        <a:solidFill>
          <a:sysClr val="window" lastClr="FFFFFF">
            <a:lumMod val="85000"/>
          </a:sysClr>
        </a:solidFill>
      </c:spPr>
    </c:plotArea>
    <c:plotVisOnly val="1"/>
    <c:dispBlanksAs val="gap"/>
  </c:chart>
  <c:spPr>
    <a:noFill/>
    <a:ln>
      <a:noFill/>
    </a:ln>
  </c:spPr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3F4B8-894A-45D6-A868-E0AFBC5A9ADB}" type="doc">
      <dgm:prSet loTypeId="urn:microsoft.com/office/officeart/2005/8/layout/gear1" loCatId="process" qsTypeId="urn:microsoft.com/office/officeart/2005/8/quickstyle/simple1" qsCatId="simple" csTypeId="urn:microsoft.com/office/officeart/2005/8/colors/accent6_2" csCatId="accent6" phldr="1"/>
      <dgm:spPr/>
    </dgm:pt>
    <dgm:pt modelId="{19F8F73D-206E-4152-95FD-D8383F38EFEA}">
      <dgm:prSet phldrT="[Text]" custT="1"/>
      <dgm:spPr>
        <a:solidFill>
          <a:srgbClr val="4F81BD"/>
        </a:solidFill>
      </dgm:spPr>
      <dgm:t>
        <a:bodyPr/>
        <a:lstStyle/>
        <a:p>
          <a:r>
            <a:rPr lang="fr-FR" sz="1400" dirty="0" smtClean="0"/>
            <a:t>Innovation</a:t>
          </a:r>
          <a:endParaRPr lang="en-US" sz="1400" dirty="0"/>
        </a:p>
      </dgm:t>
    </dgm:pt>
    <dgm:pt modelId="{B891E93A-075F-4BC8-8B0F-0F593F8E69F1}" type="parTrans" cxnId="{B72804FD-AF7D-4349-B28B-797FD1307B48}">
      <dgm:prSet/>
      <dgm:spPr/>
      <dgm:t>
        <a:bodyPr/>
        <a:lstStyle/>
        <a:p>
          <a:endParaRPr lang="en-US"/>
        </a:p>
      </dgm:t>
    </dgm:pt>
    <dgm:pt modelId="{598721D5-0EA8-48F6-BB18-D6098DCD2501}" type="sibTrans" cxnId="{B72804FD-AF7D-4349-B28B-797FD1307B48}">
      <dgm:prSet/>
      <dgm:spPr/>
      <dgm:t>
        <a:bodyPr/>
        <a:lstStyle/>
        <a:p>
          <a:endParaRPr lang="en-US"/>
        </a:p>
      </dgm:t>
    </dgm:pt>
    <dgm:pt modelId="{9D1D6202-FD05-487E-B7E6-4EF20D5024E5}">
      <dgm:prSet phldrT="[Text]" custT="1"/>
      <dgm:spPr>
        <a:solidFill>
          <a:srgbClr val="4F81BD"/>
        </a:solidFill>
      </dgm:spPr>
      <dgm:t>
        <a:bodyPr/>
        <a:lstStyle/>
        <a:p>
          <a:r>
            <a:rPr lang="fr-FR" sz="1400" dirty="0" err="1" smtClean="0"/>
            <a:t>Skills</a:t>
          </a:r>
          <a:endParaRPr lang="en-US" sz="1400" dirty="0"/>
        </a:p>
      </dgm:t>
    </dgm:pt>
    <dgm:pt modelId="{9DA2912E-99BC-44AE-BC7A-017C82BB658B}" type="parTrans" cxnId="{527BBC48-5336-44FC-A8FC-4516A793603D}">
      <dgm:prSet/>
      <dgm:spPr/>
      <dgm:t>
        <a:bodyPr/>
        <a:lstStyle/>
        <a:p>
          <a:endParaRPr lang="en-US"/>
        </a:p>
      </dgm:t>
    </dgm:pt>
    <dgm:pt modelId="{993D6468-E5CF-40E9-98FF-5FF7D580AEA1}" type="sibTrans" cxnId="{527BBC48-5336-44FC-A8FC-4516A793603D}">
      <dgm:prSet/>
      <dgm:spPr/>
      <dgm:t>
        <a:bodyPr/>
        <a:lstStyle/>
        <a:p>
          <a:endParaRPr lang="en-US"/>
        </a:p>
      </dgm:t>
    </dgm:pt>
    <dgm:pt modelId="{0B2F9BFB-22E2-4D8C-B6D9-B5741623C565}">
      <dgm:prSet phldrT="[Text]" custT="1"/>
      <dgm:spPr>
        <a:solidFill>
          <a:srgbClr val="00B050"/>
        </a:solidFill>
      </dgm:spPr>
      <dgm:t>
        <a:bodyPr/>
        <a:lstStyle/>
        <a:p>
          <a:r>
            <a:rPr lang="fr-FR" sz="1400" dirty="0" err="1" smtClean="0"/>
            <a:t>Education</a:t>
          </a:r>
          <a:r>
            <a:rPr lang="fr-FR" sz="1400" dirty="0" smtClean="0"/>
            <a:t> and training</a:t>
          </a:r>
          <a:endParaRPr lang="en-US" sz="1400" dirty="0"/>
        </a:p>
      </dgm:t>
    </dgm:pt>
    <dgm:pt modelId="{90530CDD-2B66-4F92-805C-053B6F78616A}" type="parTrans" cxnId="{4DD8D0CF-D990-4803-8ED5-0661B19A92C5}">
      <dgm:prSet/>
      <dgm:spPr/>
      <dgm:t>
        <a:bodyPr/>
        <a:lstStyle/>
        <a:p>
          <a:endParaRPr lang="en-US"/>
        </a:p>
      </dgm:t>
    </dgm:pt>
    <dgm:pt modelId="{D624D4B6-9B59-4AA6-A4E2-3A5667C0C8F7}" type="sibTrans" cxnId="{4DD8D0CF-D990-4803-8ED5-0661B19A92C5}">
      <dgm:prSet/>
      <dgm:spPr/>
      <dgm:t>
        <a:bodyPr/>
        <a:lstStyle/>
        <a:p>
          <a:endParaRPr lang="en-US"/>
        </a:p>
      </dgm:t>
    </dgm:pt>
    <dgm:pt modelId="{CDC5000E-B861-4DF1-91A2-66D89085B12E}" type="pres">
      <dgm:prSet presAssocID="{7CA3F4B8-894A-45D6-A868-E0AFBC5A9AD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BB03B8D-01A8-4209-B8CF-E207D5AD9A7B}" type="pres">
      <dgm:prSet presAssocID="{19F8F73D-206E-4152-95FD-D8383F38EFE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6A1CA-878B-4236-A511-0AE8A58B39AD}" type="pres">
      <dgm:prSet presAssocID="{19F8F73D-206E-4152-95FD-D8383F38EFEA}" presName="gear1srcNode" presStyleLbl="node1" presStyleIdx="0" presStyleCnt="3"/>
      <dgm:spPr/>
      <dgm:t>
        <a:bodyPr/>
        <a:lstStyle/>
        <a:p>
          <a:endParaRPr lang="en-US"/>
        </a:p>
      </dgm:t>
    </dgm:pt>
    <dgm:pt modelId="{D33E1CD6-3C0D-4A65-873A-F05BB965F3D3}" type="pres">
      <dgm:prSet presAssocID="{19F8F73D-206E-4152-95FD-D8383F38EFEA}" presName="gear1dstNode" presStyleLbl="node1" presStyleIdx="0" presStyleCnt="3"/>
      <dgm:spPr/>
      <dgm:t>
        <a:bodyPr/>
        <a:lstStyle/>
        <a:p>
          <a:endParaRPr lang="en-US"/>
        </a:p>
      </dgm:t>
    </dgm:pt>
    <dgm:pt modelId="{64640D08-3DA9-4516-8080-5CD5A1ECA784}" type="pres">
      <dgm:prSet presAssocID="{9D1D6202-FD05-487E-B7E6-4EF20D5024E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3B3E5-F07A-4AE1-B2B9-FD4CD0F65892}" type="pres">
      <dgm:prSet presAssocID="{9D1D6202-FD05-487E-B7E6-4EF20D5024E5}" presName="gear2srcNode" presStyleLbl="node1" presStyleIdx="1" presStyleCnt="3"/>
      <dgm:spPr/>
      <dgm:t>
        <a:bodyPr/>
        <a:lstStyle/>
        <a:p>
          <a:endParaRPr lang="en-US"/>
        </a:p>
      </dgm:t>
    </dgm:pt>
    <dgm:pt modelId="{E96FA18F-E170-49D0-B294-2B6A093B72F5}" type="pres">
      <dgm:prSet presAssocID="{9D1D6202-FD05-487E-B7E6-4EF20D5024E5}" presName="gear2dstNode" presStyleLbl="node1" presStyleIdx="1" presStyleCnt="3"/>
      <dgm:spPr/>
      <dgm:t>
        <a:bodyPr/>
        <a:lstStyle/>
        <a:p>
          <a:endParaRPr lang="en-US"/>
        </a:p>
      </dgm:t>
    </dgm:pt>
    <dgm:pt modelId="{087B80B2-F9FB-44AC-8457-D8B22BF8187A}" type="pres">
      <dgm:prSet presAssocID="{0B2F9BFB-22E2-4D8C-B6D9-B5741623C565}" presName="gear3" presStyleLbl="node1" presStyleIdx="2" presStyleCnt="3"/>
      <dgm:spPr/>
      <dgm:t>
        <a:bodyPr/>
        <a:lstStyle/>
        <a:p>
          <a:endParaRPr lang="en-US"/>
        </a:p>
      </dgm:t>
    </dgm:pt>
    <dgm:pt modelId="{F9BD2A52-35C2-4495-805B-A3FF89F20434}" type="pres">
      <dgm:prSet presAssocID="{0B2F9BFB-22E2-4D8C-B6D9-B5741623C56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F0F66-1557-4391-9CE1-6766A0840F35}" type="pres">
      <dgm:prSet presAssocID="{0B2F9BFB-22E2-4D8C-B6D9-B5741623C565}" presName="gear3srcNode" presStyleLbl="node1" presStyleIdx="2" presStyleCnt="3"/>
      <dgm:spPr/>
      <dgm:t>
        <a:bodyPr/>
        <a:lstStyle/>
        <a:p>
          <a:endParaRPr lang="en-US"/>
        </a:p>
      </dgm:t>
    </dgm:pt>
    <dgm:pt modelId="{A1D4F539-29B0-457A-A4FE-269C5E407095}" type="pres">
      <dgm:prSet presAssocID="{0B2F9BFB-22E2-4D8C-B6D9-B5741623C565}" presName="gear3dstNode" presStyleLbl="node1" presStyleIdx="2" presStyleCnt="3"/>
      <dgm:spPr/>
      <dgm:t>
        <a:bodyPr/>
        <a:lstStyle/>
        <a:p>
          <a:endParaRPr lang="en-US"/>
        </a:p>
      </dgm:t>
    </dgm:pt>
    <dgm:pt modelId="{5920E8C2-0BA1-4D3C-88FC-FEE5EAB6865C}" type="pres">
      <dgm:prSet presAssocID="{598721D5-0EA8-48F6-BB18-D6098DCD250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654F0EA-BB31-4A86-9F4E-E87886C2598E}" type="pres">
      <dgm:prSet presAssocID="{993D6468-E5CF-40E9-98FF-5FF7D580AEA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5590C9E-7E0B-4788-B361-B45E0B4317D1}" type="pres">
      <dgm:prSet presAssocID="{D624D4B6-9B59-4AA6-A4E2-3A5667C0C8F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93964B2-9637-4B0E-8A17-B3A546BF9E05}" type="presOf" srcId="{0B2F9BFB-22E2-4D8C-B6D9-B5741623C565}" destId="{11FF0F66-1557-4391-9CE1-6766A0840F35}" srcOrd="2" destOrd="0" presId="urn:microsoft.com/office/officeart/2005/8/layout/gear1"/>
    <dgm:cxn modelId="{60181882-D9EB-41C2-BF74-B47505E6A152}" type="presOf" srcId="{0B2F9BFB-22E2-4D8C-B6D9-B5741623C565}" destId="{F9BD2A52-35C2-4495-805B-A3FF89F20434}" srcOrd="1" destOrd="0" presId="urn:microsoft.com/office/officeart/2005/8/layout/gear1"/>
    <dgm:cxn modelId="{CAABC410-2221-4BC2-8597-A9C1787A5352}" type="presOf" srcId="{D624D4B6-9B59-4AA6-A4E2-3A5667C0C8F7}" destId="{15590C9E-7E0B-4788-B361-B45E0B4317D1}" srcOrd="0" destOrd="0" presId="urn:microsoft.com/office/officeart/2005/8/layout/gear1"/>
    <dgm:cxn modelId="{B72804FD-AF7D-4349-B28B-797FD1307B48}" srcId="{7CA3F4B8-894A-45D6-A868-E0AFBC5A9ADB}" destId="{19F8F73D-206E-4152-95FD-D8383F38EFEA}" srcOrd="0" destOrd="0" parTransId="{B891E93A-075F-4BC8-8B0F-0F593F8E69F1}" sibTransId="{598721D5-0EA8-48F6-BB18-D6098DCD2501}"/>
    <dgm:cxn modelId="{FC2FCE7A-CA0D-440E-B2B8-1963E3D1524E}" type="presOf" srcId="{9D1D6202-FD05-487E-B7E6-4EF20D5024E5}" destId="{FA73B3E5-F07A-4AE1-B2B9-FD4CD0F65892}" srcOrd="1" destOrd="0" presId="urn:microsoft.com/office/officeart/2005/8/layout/gear1"/>
    <dgm:cxn modelId="{34A72CCE-13A5-4298-8F0D-431F7ADFFE9B}" type="presOf" srcId="{0B2F9BFB-22E2-4D8C-B6D9-B5741623C565}" destId="{087B80B2-F9FB-44AC-8457-D8B22BF8187A}" srcOrd="0" destOrd="0" presId="urn:microsoft.com/office/officeart/2005/8/layout/gear1"/>
    <dgm:cxn modelId="{BC5CE6E3-E093-4741-924C-3FE77ECC1744}" type="presOf" srcId="{9D1D6202-FD05-487E-B7E6-4EF20D5024E5}" destId="{E96FA18F-E170-49D0-B294-2B6A093B72F5}" srcOrd="2" destOrd="0" presId="urn:microsoft.com/office/officeart/2005/8/layout/gear1"/>
    <dgm:cxn modelId="{2E8FC1BD-2C1D-43CF-B536-3628865B74B1}" type="presOf" srcId="{598721D5-0EA8-48F6-BB18-D6098DCD2501}" destId="{5920E8C2-0BA1-4D3C-88FC-FEE5EAB6865C}" srcOrd="0" destOrd="0" presId="urn:microsoft.com/office/officeart/2005/8/layout/gear1"/>
    <dgm:cxn modelId="{A5AF7D9A-5E59-4471-8980-4CDAE49AC649}" type="presOf" srcId="{9D1D6202-FD05-487E-B7E6-4EF20D5024E5}" destId="{64640D08-3DA9-4516-8080-5CD5A1ECA784}" srcOrd="0" destOrd="0" presId="urn:microsoft.com/office/officeart/2005/8/layout/gear1"/>
    <dgm:cxn modelId="{C357CB46-694A-4A81-ACA4-792AC6094970}" type="presOf" srcId="{19F8F73D-206E-4152-95FD-D8383F38EFEA}" destId="{EC66A1CA-878B-4236-A511-0AE8A58B39AD}" srcOrd="1" destOrd="0" presId="urn:microsoft.com/office/officeart/2005/8/layout/gear1"/>
    <dgm:cxn modelId="{B5A1DF4C-3145-4780-9ECD-F5F1C0B7DA1B}" type="presOf" srcId="{993D6468-E5CF-40E9-98FF-5FF7D580AEA1}" destId="{D654F0EA-BB31-4A86-9F4E-E87886C2598E}" srcOrd="0" destOrd="0" presId="urn:microsoft.com/office/officeart/2005/8/layout/gear1"/>
    <dgm:cxn modelId="{527BBC48-5336-44FC-A8FC-4516A793603D}" srcId="{7CA3F4B8-894A-45D6-A868-E0AFBC5A9ADB}" destId="{9D1D6202-FD05-487E-B7E6-4EF20D5024E5}" srcOrd="1" destOrd="0" parTransId="{9DA2912E-99BC-44AE-BC7A-017C82BB658B}" sibTransId="{993D6468-E5CF-40E9-98FF-5FF7D580AEA1}"/>
    <dgm:cxn modelId="{4DD8D0CF-D990-4803-8ED5-0661B19A92C5}" srcId="{7CA3F4B8-894A-45D6-A868-E0AFBC5A9ADB}" destId="{0B2F9BFB-22E2-4D8C-B6D9-B5741623C565}" srcOrd="2" destOrd="0" parTransId="{90530CDD-2B66-4F92-805C-053B6F78616A}" sibTransId="{D624D4B6-9B59-4AA6-A4E2-3A5667C0C8F7}"/>
    <dgm:cxn modelId="{E7829F1B-A55E-4E73-A7E2-47B90483884A}" type="presOf" srcId="{19F8F73D-206E-4152-95FD-D8383F38EFEA}" destId="{D33E1CD6-3C0D-4A65-873A-F05BB965F3D3}" srcOrd="2" destOrd="0" presId="urn:microsoft.com/office/officeart/2005/8/layout/gear1"/>
    <dgm:cxn modelId="{3C9955B3-6724-4BEB-938A-D9A9A930F080}" type="presOf" srcId="{7CA3F4B8-894A-45D6-A868-E0AFBC5A9ADB}" destId="{CDC5000E-B861-4DF1-91A2-66D89085B12E}" srcOrd="0" destOrd="0" presId="urn:microsoft.com/office/officeart/2005/8/layout/gear1"/>
    <dgm:cxn modelId="{E899F683-3337-4FD4-8069-7B438C68646C}" type="presOf" srcId="{0B2F9BFB-22E2-4D8C-B6D9-B5741623C565}" destId="{A1D4F539-29B0-457A-A4FE-269C5E407095}" srcOrd="3" destOrd="0" presId="urn:microsoft.com/office/officeart/2005/8/layout/gear1"/>
    <dgm:cxn modelId="{6688B8BC-FB75-4AA4-8156-9245948E20B1}" type="presOf" srcId="{19F8F73D-206E-4152-95FD-D8383F38EFEA}" destId="{5BB03B8D-01A8-4209-B8CF-E207D5AD9A7B}" srcOrd="0" destOrd="0" presId="urn:microsoft.com/office/officeart/2005/8/layout/gear1"/>
    <dgm:cxn modelId="{7CC8826F-7023-4B8B-8395-092493590A39}" type="presParOf" srcId="{CDC5000E-B861-4DF1-91A2-66D89085B12E}" destId="{5BB03B8D-01A8-4209-B8CF-E207D5AD9A7B}" srcOrd="0" destOrd="0" presId="urn:microsoft.com/office/officeart/2005/8/layout/gear1"/>
    <dgm:cxn modelId="{002E4769-3E5E-4C13-9DE2-2F80DE4F0D58}" type="presParOf" srcId="{CDC5000E-B861-4DF1-91A2-66D89085B12E}" destId="{EC66A1CA-878B-4236-A511-0AE8A58B39AD}" srcOrd="1" destOrd="0" presId="urn:microsoft.com/office/officeart/2005/8/layout/gear1"/>
    <dgm:cxn modelId="{D08E81C2-0C54-4FEB-ABB3-F58C126CDE92}" type="presParOf" srcId="{CDC5000E-B861-4DF1-91A2-66D89085B12E}" destId="{D33E1CD6-3C0D-4A65-873A-F05BB965F3D3}" srcOrd="2" destOrd="0" presId="urn:microsoft.com/office/officeart/2005/8/layout/gear1"/>
    <dgm:cxn modelId="{692A70CD-1BF0-451F-BF8C-C46D18CAA88E}" type="presParOf" srcId="{CDC5000E-B861-4DF1-91A2-66D89085B12E}" destId="{64640D08-3DA9-4516-8080-5CD5A1ECA784}" srcOrd="3" destOrd="0" presId="urn:microsoft.com/office/officeart/2005/8/layout/gear1"/>
    <dgm:cxn modelId="{AD934011-DA7B-4492-B784-021D5D53AFA3}" type="presParOf" srcId="{CDC5000E-B861-4DF1-91A2-66D89085B12E}" destId="{FA73B3E5-F07A-4AE1-B2B9-FD4CD0F65892}" srcOrd="4" destOrd="0" presId="urn:microsoft.com/office/officeart/2005/8/layout/gear1"/>
    <dgm:cxn modelId="{FAE123F1-59F8-404D-BF87-D39488C07831}" type="presParOf" srcId="{CDC5000E-B861-4DF1-91A2-66D89085B12E}" destId="{E96FA18F-E170-49D0-B294-2B6A093B72F5}" srcOrd="5" destOrd="0" presId="urn:microsoft.com/office/officeart/2005/8/layout/gear1"/>
    <dgm:cxn modelId="{0F2C00DB-8D6D-4772-A96E-492775BF0780}" type="presParOf" srcId="{CDC5000E-B861-4DF1-91A2-66D89085B12E}" destId="{087B80B2-F9FB-44AC-8457-D8B22BF8187A}" srcOrd="6" destOrd="0" presId="urn:microsoft.com/office/officeart/2005/8/layout/gear1"/>
    <dgm:cxn modelId="{7B0C6473-45B7-4D8C-B4A4-033D5788B34A}" type="presParOf" srcId="{CDC5000E-B861-4DF1-91A2-66D89085B12E}" destId="{F9BD2A52-35C2-4495-805B-A3FF89F20434}" srcOrd="7" destOrd="0" presId="urn:microsoft.com/office/officeart/2005/8/layout/gear1"/>
    <dgm:cxn modelId="{F4F04991-7E1C-4551-B6BA-C426FDCB81E6}" type="presParOf" srcId="{CDC5000E-B861-4DF1-91A2-66D89085B12E}" destId="{11FF0F66-1557-4391-9CE1-6766A0840F35}" srcOrd="8" destOrd="0" presId="urn:microsoft.com/office/officeart/2005/8/layout/gear1"/>
    <dgm:cxn modelId="{152DF390-D3F1-4435-BEB3-00D8AF1530C6}" type="presParOf" srcId="{CDC5000E-B861-4DF1-91A2-66D89085B12E}" destId="{A1D4F539-29B0-457A-A4FE-269C5E407095}" srcOrd="9" destOrd="0" presId="urn:microsoft.com/office/officeart/2005/8/layout/gear1"/>
    <dgm:cxn modelId="{D050710A-15CF-470A-A591-157A7C8C1170}" type="presParOf" srcId="{CDC5000E-B861-4DF1-91A2-66D89085B12E}" destId="{5920E8C2-0BA1-4D3C-88FC-FEE5EAB6865C}" srcOrd="10" destOrd="0" presId="urn:microsoft.com/office/officeart/2005/8/layout/gear1"/>
    <dgm:cxn modelId="{5E2964BE-A343-4BB6-B86A-23E51B870793}" type="presParOf" srcId="{CDC5000E-B861-4DF1-91A2-66D89085B12E}" destId="{D654F0EA-BB31-4A86-9F4E-E87886C2598E}" srcOrd="11" destOrd="0" presId="urn:microsoft.com/office/officeart/2005/8/layout/gear1"/>
    <dgm:cxn modelId="{79121F2A-D934-4D68-9D96-C6AACD24BE80}" type="presParOf" srcId="{CDC5000E-B861-4DF1-91A2-66D89085B12E}" destId="{15590C9E-7E0B-4788-B361-B45E0B4317D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B03B8D-01A8-4209-B8CF-E207D5AD9A7B}">
      <dsp:nvSpPr>
        <dsp:cNvPr id="0" name=""/>
        <dsp:cNvSpPr/>
      </dsp:nvSpPr>
      <dsp:spPr>
        <a:xfrm>
          <a:off x="1814512" y="2061368"/>
          <a:ext cx="2217737" cy="2217737"/>
        </a:xfrm>
        <a:prstGeom prst="gear9">
          <a:avLst/>
        </a:prstGeom>
        <a:solidFill>
          <a:srgbClr val="4F81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Innovation</a:t>
          </a:r>
          <a:endParaRPr lang="en-US" sz="1400" kern="1200" dirty="0"/>
        </a:p>
      </dsp:txBody>
      <dsp:txXfrm>
        <a:off x="1814512" y="2061368"/>
        <a:ext cx="2217737" cy="2217737"/>
      </dsp:txXfrm>
    </dsp:sp>
    <dsp:sp modelId="{64640D08-3DA9-4516-8080-5CD5A1ECA784}">
      <dsp:nvSpPr>
        <dsp:cNvPr id="0" name=""/>
        <dsp:cNvSpPr/>
      </dsp:nvSpPr>
      <dsp:spPr>
        <a:xfrm>
          <a:off x="524192" y="1537176"/>
          <a:ext cx="1612899" cy="1612899"/>
        </a:xfrm>
        <a:prstGeom prst="gear6">
          <a:avLst/>
        </a:prstGeom>
        <a:solidFill>
          <a:srgbClr val="4F81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Skills</a:t>
          </a:r>
          <a:endParaRPr lang="en-US" sz="1400" kern="1200" dirty="0"/>
        </a:p>
      </dsp:txBody>
      <dsp:txXfrm>
        <a:off x="524192" y="1537176"/>
        <a:ext cx="1612899" cy="1612899"/>
      </dsp:txXfrm>
    </dsp:sp>
    <dsp:sp modelId="{087B80B2-F9FB-44AC-8457-D8B22BF8187A}">
      <dsp:nvSpPr>
        <dsp:cNvPr id="0" name=""/>
        <dsp:cNvSpPr/>
      </dsp:nvSpPr>
      <dsp:spPr>
        <a:xfrm rot="20700000">
          <a:off x="1427581" y="424440"/>
          <a:ext cx="1580312" cy="1580312"/>
        </a:xfrm>
        <a:prstGeom prst="gear6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Education</a:t>
          </a:r>
          <a:r>
            <a:rPr lang="fr-FR" sz="1400" kern="1200" dirty="0" smtClean="0"/>
            <a:t> and training</a:t>
          </a:r>
          <a:endParaRPr lang="en-US" sz="1400" kern="1200" dirty="0"/>
        </a:p>
      </dsp:txBody>
      <dsp:txXfrm>
        <a:off x="1774190" y="771048"/>
        <a:ext cx="887095" cy="887095"/>
      </dsp:txXfrm>
    </dsp:sp>
    <dsp:sp modelId="{5920E8C2-0BA1-4D3C-88FC-FEE5EAB6865C}">
      <dsp:nvSpPr>
        <dsp:cNvPr id="0" name=""/>
        <dsp:cNvSpPr/>
      </dsp:nvSpPr>
      <dsp:spPr>
        <a:xfrm>
          <a:off x="1642215" y="1727720"/>
          <a:ext cx="2838703" cy="2838703"/>
        </a:xfrm>
        <a:prstGeom prst="circularArrow">
          <a:avLst>
            <a:gd name="adj1" fmla="val 4688"/>
            <a:gd name="adj2" fmla="val 299029"/>
            <a:gd name="adj3" fmla="val 2512286"/>
            <a:gd name="adj4" fmla="val 15869660"/>
            <a:gd name="adj5" fmla="val 546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4F0EA-BB31-4A86-9F4E-E87886C2598E}">
      <dsp:nvSpPr>
        <dsp:cNvPr id="0" name=""/>
        <dsp:cNvSpPr/>
      </dsp:nvSpPr>
      <dsp:spPr>
        <a:xfrm>
          <a:off x="238550" y="1180998"/>
          <a:ext cx="2062495" cy="206249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0C9E-7E0B-4788-B361-B45E0B4317D1}">
      <dsp:nvSpPr>
        <dsp:cNvPr id="0" name=""/>
        <dsp:cNvSpPr/>
      </dsp:nvSpPr>
      <dsp:spPr>
        <a:xfrm>
          <a:off x="1062038" y="78987"/>
          <a:ext cx="2223785" cy="222378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0.09036</cdr:x>
      <cdr:y>0.04412</cdr:y>
    </cdr:from>
    <cdr:to>
      <cdr:x>0.11311</cdr:x>
      <cdr:y>0.06687</cdr:y>
    </cdr:to>
    <cdr:sp macro="" textlink="">
      <cdr:nvSpPr>
        <cdr:cNvPr id="48" name="xlamShapesMarker"/>
        <cdr:cNvSpPr/>
      </cdr:nvSpPr>
      <cdr:spPr>
        <a:xfrm xmlns:a="http://schemas.openxmlformats.org/drawingml/2006/main">
          <a:off x="255719" y="112507"/>
          <a:ext cx="64370" cy="58019"/>
        </a:xfrm>
        <a:prstGeom xmlns:a="http://schemas.openxmlformats.org/drawingml/2006/main" prst="rect">
          <a:avLst/>
        </a:prstGeom>
        <a:solidFill xmlns:a="http://schemas.openxmlformats.org/drawingml/2006/main">
          <a:srgbClr val="EAEAEA"/>
        </a:solidFill>
        <a:ln xmlns:a="http://schemas.openxmlformats.org/drawingml/2006/main" w="3175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0.80894</cdr:x>
      <cdr:y>0.83951</cdr:y>
    </cdr:from>
    <cdr:to>
      <cdr:x>1</cdr:x>
      <cdr:y>0.98765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52728" y="4896544"/>
          <a:ext cx="1547662" cy="8640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200" dirty="0" smtClean="0">
              <a:latin typeface="Arial Narrow" pitchFamily="34" charset="0"/>
            </a:rPr>
            <a:t>Odds ratio (innovative </a:t>
          </a:r>
          <a:r>
            <a:rPr lang="en-GB" sz="1200" dirty="0" err="1" smtClean="0">
              <a:latin typeface="Arial Narrow" pitchFamily="34" charset="0"/>
            </a:rPr>
            <a:t>vs</a:t>
          </a:r>
          <a:r>
            <a:rPr lang="en-GB" sz="1200" dirty="0" smtClean="0">
              <a:latin typeface="Arial Narrow" pitchFamily="34" charset="0"/>
            </a:rPr>
            <a:t> non-innovative graduates); based on Reflex and </a:t>
          </a:r>
          <a:r>
            <a:rPr lang="en-GB" sz="1200" dirty="0" err="1" smtClean="0">
              <a:latin typeface="Arial Narrow" pitchFamily="34" charset="0"/>
            </a:rPr>
            <a:t>Hegesco</a:t>
          </a:r>
          <a:endParaRPr lang="en-GB" sz="1200" dirty="0">
            <a:latin typeface="Arial Narrow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0.00399</cdr:x>
      <cdr:y>0.00564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0.55</cdr:x>
      <cdr:y>0.01642</cdr:y>
    </cdr:from>
    <cdr:to>
      <cdr:x>0.96724</cdr:x>
      <cdr:y>0.61333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752527" y="88678"/>
          <a:ext cx="3605355" cy="32236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0" indent="0" algn="r"/>
          <a:r>
            <a:rPr lang="en-US" sz="1400" dirty="0">
              <a:latin typeface="Calibri"/>
              <a:ea typeface="+mn-ea"/>
              <a:cs typeface="+mn-cs"/>
            </a:rPr>
            <a:t>HIGH SCORE</a:t>
          </a:r>
        </a:p>
        <a:p xmlns:a="http://schemas.openxmlformats.org/drawingml/2006/main">
          <a:pPr marL="0" indent="0" algn="r"/>
          <a:r>
            <a:rPr lang="en-US" sz="1400" dirty="0">
              <a:latin typeface="Calibri"/>
              <a:ea typeface="+mn-ea"/>
              <a:cs typeface="+mn-cs"/>
            </a:rPr>
            <a:t>HIGH INTEREST</a:t>
          </a:r>
        </a:p>
      </cdr:txBody>
    </cdr:sp>
  </cdr:relSizeAnchor>
  <cdr:relSizeAnchor xmlns:cdr="http://schemas.openxmlformats.org/drawingml/2006/chartDrawing">
    <cdr:from>
      <cdr:x>0.13105</cdr:x>
      <cdr:y>0.75991</cdr:y>
    </cdr:from>
    <cdr:to>
      <cdr:x>0.30577</cdr:x>
      <cdr:y>0.86123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800100" y="3286125"/>
          <a:ext cx="1066800" cy="4381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1400" dirty="0">
              <a:latin typeface="Calibri"/>
            </a:rPr>
            <a:t>LOW SCORE</a:t>
          </a:r>
        </a:p>
        <a:p xmlns:a="http://schemas.openxmlformats.org/drawingml/2006/main">
          <a:pPr algn="l"/>
          <a:r>
            <a:rPr lang="en-US" sz="1400" dirty="0">
              <a:latin typeface="Calibri"/>
            </a:rPr>
            <a:t>LOW INTEREST</a:t>
          </a:r>
        </a:p>
      </cdr:txBody>
    </cdr:sp>
  </cdr:relSizeAnchor>
  <cdr:relSizeAnchor xmlns:cdr="http://schemas.openxmlformats.org/drawingml/2006/chartDrawing">
    <cdr:from>
      <cdr:x>0.12951</cdr:x>
      <cdr:y>0.02243</cdr:y>
    </cdr:from>
    <cdr:to>
      <cdr:x>0.34636</cdr:x>
      <cdr:y>0.12375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805552" y="82032"/>
          <a:ext cx="1348761" cy="37059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1400" dirty="0">
              <a:latin typeface="Calibri"/>
            </a:rPr>
            <a:t>LOW SCORE</a:t>
          </a:r>
        </a:p>
        <a:p xmlns:a="http://schemas.openxmlformats.org/drawingml/2006/main">
          <a:pPr algn="l"/>
          <a:r>
            <a:rPr lang="en-US" sz="1400" dirty="0">
              <a:latin typeface="Calibri"/>
            </a:rPr>
            <a:t>HIGH INTEREST</a:t>
          </a:r>
        </a:p>
      </cdr:txBody>
    </cdr:sp>
  </cdr:relSizeAnchor>
  <cdr:relSizeAnchor xmlns:cdr="http://schemas.openxmlformats.org/drawingml/2006/chartDrawing">
    <cdr:from>
      <cdr:x>0.79251</cdr:x>
      <cdr:y>0.75771</cdr:y>
    </cdr:from>
    <cdr:to>
      <cdr:x>0.96724</cdr:x>
      <cdr:y>0.85903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838700" y="3276600"/>
          <a:ext cx="1066800" cy="4381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r>
            <a:rPr lang="en-US" sz="1400" dirty="0" smtClean="0"/>
            <a:t>HIGH SCORE</a:t>
          </a:r>
        </a:p>
        <a:p xmlns:a="http://schemas.openxmlformats.org/drawingml/2006/main">
          <a:pPr algn="r"/>
          <a:r>
            <a:rPr lang="en-US" sz="1400" dirty="0" smtClean="0"/>
            <a:t>LOW INTEREST</a:t>
          </a:r>
          <a:endParaRPr lang="en-US" sz="14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01DAA-6726-4BC8-8A5B-5FB771B9245C}" type="datetimeFigureOut">
              <a:rPr lang="en-US" smtClean="0"/>
              <a:pPr/>
              <a:t>19-Apr-2012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B7393-BCF2-46BE-A711-84DC49B43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1865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BF634-A848-4B8F-B96A-6F5E2CFD11A5}" type="datetimeFigureOut">
              <a:rPr lang="en-US" smtClean="0"/>
              <a:pPr/>
              <a:t>19-Apr-2012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B3CB9-DA77-48ED-A506-CF81B1C0C5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936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0545AA-16A2-4F9A-8B6A-54F6A165C25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dirty="0" err="1" smtClean="0"/>
              <a:t>Indeed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all </a:t>
            </a:r>
            <a:r>
              <a:rPr lang="fr-FR" dirty="0" err="1" smtClean="0"/>
              <a:t>teachers</a:t>
            </a:r>
            <a:r>
              <a:rPr lang="fr-FR" dirty="0" smtClean="0"/>
              <a:t> </a:t>
            </a:r>
            <a:r>
              <a:rPr lang="fr-FR" dirty="0" err="1" smtClean="0"/>
              <a:t>probably</a:t>
            </a:r>
            <a:r>
              <a:rPr lang="fr-FR" dirty="0" smtClean="0"/>
              <a:t> know.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compare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pupils</a:t>
            </a:r>
            <a:r>
              <a:rPr lang="fr-FR" dirty="0" smtClean="0"/>
              <a:t> </a:t>
            </a:r>
            <a:r>
              <a:rPr lang="fr-FR" dirty="0" err="1" smtClean="0"/>
              <a:t>within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school</a:t>
            </a:r>
            <a:r>
              <a:rPr lang="fr-FR" dirty="0" smtClean="0"/>
              <a:t>,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interested</a:t>
            </a:r>
            <a:r>
              <a:rPr lang="fr-FR" dirty="0" smtClean="0"/>
              <a:t> of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probably</a:t>
            </a:r>
            <a:r>
              <a:rPr lang="fr-FR" dirty="0" smtClean="0"/>
              <a:t> the one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academically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fr-FR" dirty="0" smtClean="0"/>
          </a:p>
          <a:p>
            <a:pPr eaLnBrk="1" hangingPunct="1">
              <a:spcBef>
                <a:spcPct val="0"/>
              </a:spcBef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</a:t>
            </a:r>
            <a:r>
              <a:rPr lang="fr-FR" dirty="0" err="1" smtClean="0"/>
              <a:t>basically</a:t>
            </a:r>
            <a:r>
              <a:rPr lang="fr-FR" dirty="0" smtClean="0"/>
              <a:t> in all countries.</a:t>
            </a:r>
          </a:p>
          <a:p>
            <a:pPr eaLnBrk="1" hangingPunct="1">
              <a:spcBef>
                <a:spcPct val="0"/>
              </a:spcBef>
            </a:pPr>
            <a:endParaRPr lang="fr-FR" dirty="0" smtClean="0"/>
          </a:p>
          <a:p>
            <a:pPr eaLnBrk="1" hangingPunct="1">
              <a:spcBef>
                <a:spcPct val="0"/>
              </a:spcBef>
            </a:pPr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look </a:t>
            </a:r>
            <a:r>
              <a:rPr lang="fr-FR" dirty="0" err="1" smtClean="0"/>
              <a:t>within</a:t>
            </a:r>
            <a:r>
              <a:rPr lang="fr-FR" dirty="0" smtClean="0"/>
              <a:t> countries,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levels</a:t>
            </a:r>
            <a:r>
              <a:rPr lang="fr-FR" dirty="0" smtClean="0"/>
              <a:t> of </a:t>
            </a:r>
            <a:r>
              <a:rPr lang="fr-FR" dirty="0" err="1" smtClean="0"/>
              <a:t>interest</a:t>
            </a:r>
            <a:r>
              <a:rPr lang="fr-FR" dirty="0" smtClean="0"/>
              <a:t> and score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schools</a:t>
            </a:r>
            <a:r>
              <a:rPr lang="fr-FR" dirty="0" smtClean="0"/>
              <a:t>, </a:t>
            </a:r>
            <a:r>
              <a:rPr lang="fr-FR" dirty="0" err="1" smtClean="0"/>
              <a:t>half</a:t>
            </a:r>
            <a:r>
              <a:rPr lang="fr-FR" dirty="0" smtClean="0"/>
              <a:t> of the countries have a </a:t>
            </a:r>
            <a:r>
              <a:rPr lang="fr-FR" dirty="0" err="1" smtClean="0"/>
              <a:t>negative</a:t>
            </a:r>
            <a:r>
              <a:rPr lang="fr-FR" dirty="0" smtClean="0"/>
              <a:t> </a:t>
            </a:r>
            <a:r>
              <a:rPr lang="fr-FR" dirty="0" err="1" smtClean="0"/>
              <a:t>correlation</a:t>
            </a:r>
            <a:r>
              <a:rPr lang="fr-FR" dirty="0" smtClean="0"/>
              <a:t>. </a:t>
            </a:r>
          </a:p>
          <a:p>
            <a:pPr eaLnBrk="1" hangingPunct="1">
              <a:spcBef>
                <a:spcPct val="0"/>
              </a:spcBef>
            </a:pPr>
            <a:endParaRPr lang="fr-FR" dirty="0" smtClean="0"/>
          </a:p>
          <a:p>
            <a:pPr eaLnBrk="1" hangingPunct="1">
              <a:spcBef>
                <a:spcPct val="0"/>
              </a:spcBef>
            </a:pPr>
            <a:r>
              <a:rPr lang="fr-FR" dirty="0" smtClean="0"/>
              <a:t>There </a:t>
            </a:r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forces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school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– call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school</a:t>
            </a:r>
            <a:r>
              <a:rPr lang="fr-FR" dirty="0" smtClean="0"/>
              <a:t> culture, or </a:t>
            </a:r>
            <a:r>
              <a:rPr lang="fr-FR" dirty="0" err="1" smtClean="0"/>
              <a:t>teaching</a:t>
            </a:r>
            <a:r>
              <a:rPr lang="fr-FR" dirty="0" smtClean="0"/>
              <a:t> culture –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wedge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improving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tests and </a:t>
            </a:r>
            <a:r>
              <a:rPr lang="fr-FR" dirty="0" err="1" smtClean="0"/>
              <a:t>cultivating</a:t>
            </a:r>
            <a:r>
              <a:rPr lang="fr-FR" dirty="0" smtClean="0"/>
              <a:t> </a:t>
            </a:r>
            <a:r>
              <a:rPr lang="fr-FR" dirty="0" err="1" smtClean="0"/>
              <a:t>interests</a:t>
            </a:r>
            <a:r>
              <a:rPr lang="fr-FR" dirty="0" smtClean="0"/>
              <a:t>. </a:t>
            </a:r>
          </a:p>
          <a:p>
            <a:pPr eaLnBrk="1" hangingPunct="1">
              <a:spcBef>
                <a:spcPct val="0"/>
              </a:spcBef>
            </a:pPr>
            <a:endParaRPr lang="fr-FR" dirty="0" smtClean="0"/>
          </a:p>
          <a:p>
            <a:pPr eaLnBrk="1" hangingPunct="1">
              <a:spcBef>
                <a:spcPct val="0"/>
              </a:spcBef>
            </a:pPr>
            <a:r>
              <a:rPr lang="fr-FR" dirty="0" err="1" smtClean="0"/>
              <a:t>What</a:t>
            </a:r>
            <a:r>
              <a:rPr lang="fr-FR" dirty="0" smtClean="0"/>
              <a:t> are </a:t>
            </a:r>
            <a:r>
              <a:rPr lang="fr-FR" dirty="0" err="1" smtClean="0"/>
              <a:t>these</a:t>
            </a:r>
            <a:r>
              <a:rPr lang="fr-FR" dirty="0" smtClean="0"/>
              <a:t> forces?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4F3BDA-B3B6-4852-846E-84EA46935E2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Note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 on the basis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observable by </a:t>
            </a:r>
            <a:r>
              <a:rPr lang="fr-FR" dirty="0" err="1" smtClean="0"/>
              <a:t>students</a:t>
            </a:r>
            <a:r>
              <a:rPr lang="fr-FR" dirty="0" smtClean="0"/>
              <a:t>, and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expected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effective in one </a:t>
            </a:r>
            <a:r>
              <a:rPr lang="fr-FR" dirty="0" err="1" smtClean="0"/>
              <a:t>way</a:t>
            </a:r>
            <a:r>
              <a:rPr lang="fr-FR" dirty="0" smtClean="0"/>
              <a:t> or the </a:t>
            </a:r>
            <a:r>
              <a:rPr lang="fr-FR" dirty="0" err="1" smtClean="0"/>
              <a:t>other</a:t>
            </a:r>
            <a:r>
              <a:rPr lang="fr-FR" dirty="0" smtClean="0"/>
              <a:t>.</a:t>
            </a:r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2D2D85-284E-4243-99A0-F998ED83398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fondcouv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Logo_EN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762375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3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9726" y="1341438"/>
            <a:ext cx="4894263" cy="1470025"/>
          </a:xfrm>
        </p:spPr>
        <p:txBody>
          <a:bodyPr/>
          <a:lstStyle>
            <a:lvl1pPr algn="l">
              <a:defRPr>
                <a:solidFill>
                  <a:srgbClr val="72727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8139" y="2924175"/>
            <a:ext cx="4929187" cy="1752600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rgbClr val="72727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0825" y="6245225"/>
            <a:ext cx="4043363" cy="476250"/>
          </a:xfrm>
        </p:spPr>
        <p:txBody>
          <a:bodyPr/>
          <a:lstStyle>
            <a:lvl1pPr>
              <a:defRPr>
                <a:solidFill>
                  <a:srgbClr val="727272"/>
                </a:solidFill>
              </a:defRPr>
            </a:lvl1pPr>
          </a:lstStyle>
          <a:p>
            <a:pPr>
              <a:defRPr/>
            </a:pPr>
            <a:fld id="{337C2CA2-82DC-475C-A527-37B9B85BCAE2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2727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727272"/>
                </a:solidFill>
              </a:defRPr>
            </a:lvl1pPr>
          </a:lstStyle>
          <a:p>
            <a:pPr>
              <a:defRPr/>
            </a:pPr>
            <a:fld id="{C62C48DA-3968-44EE-9BD9-009D4A424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ED4C7-ABD3-4A09-A823-3E68BD9098B4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7532-5C5E-4C63-BBEA-2B510ABD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504B2-1065-4412-B2A3-97449A650D5D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E199-CD68-4CA8-9BCA-663FC3E3B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217F-1629-4BEB-A410-C67246D43E7B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5448E-0825-41D6-9BD3-BF4FE6459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2D2E-7AF8-4E16-8E2A-4489DE18C468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F856E-9250-45C2-A44F-F2205FAC2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22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9D1DF-3629-4EDD-BB3A-D2CCD23AE93D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41111-F214-4CE6-AE8E-4CD27483D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86547-A924-498D-994F-5484D7111FE0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007C6-D0BA-4E22-80DA-4FA8DB91C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C4C16-8892-42A7-8C21-5754C0355BFD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D7C7E-F01B-48F1-A188-47AC83B5D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3008E-86A3-44A6-952F-842DDC31DCF9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A1EC0-94A3-426B-B73C-B9FF91EC3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F0A33-3AAE-45FA-8271-DA26EE7E4135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890E1-497C-43FB-9C86-A981AECAD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72727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B84E2-9FB1-4C6B-9C6D-52387451B020}" type="datetimeFigureOut">
              <a:rPr lang="en-US"/>
              <a:pPr>
                <a:defRPr/>
              </a:pPr>
              <a:t>19-Apr-2012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F827B-32B8-44BC-B096-0B9E84467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PPT_fondslide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-1588"/>
            <a:ext cx="8218487" cy="64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2184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675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2727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C2FCCD-67C8-442D-8721-3DBFE9BDEC25}" type="datetimeFigureOut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19-Apr-2012</a:t>
            </a:fld>
            <a:endParaRPr lang="en-US"/>
          </a:p>
        </p:txBody>
      </p:sp>
      <p:sp>
        <p:nvSpPr>
          <p:cNvPr id="439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561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72727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5225"/>
            <a:ext cx="1114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2727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5F13B6-2E00-462C-905D-A69FA554A76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9224" name="Picture 11" descr="OECD_10cm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6172200"/>
            <a:ext cx="582612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72727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727272"/>
          </a:solidFill>
          <a:latin typeface="Helvetic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727272"/>
          </a:solidFill>
          <a:latin typeface="Helvetic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727272"/>
          </a:solidFill>
          <a:latin typeface="Helvetic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727272"/>
          </a:solidFill>
          <a:latin typeface="Helvetic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Helvetic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Helvetic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Helvetic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Helvetic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4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4B78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4B78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4B78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4B7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73C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73C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73C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73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cd.org/edu/innovation" TargetMode="External"/><Relationship Id="rId2" Type="http://schemas.openxmlformats.org/officeDocument/2006/relationships/hyperlink" Target="mailto:Francesco.Avvisati@oecd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259632" y="1916113"/>
            <a:ext cx="7884368" cy="1447800"/>
          </a:xfrm>
        </p:spPr>
        <p:txBody>
          <a:bodyPr/>
          <a:lstStyle/>
          <a:p>
            <a:pPr algn="r" eaLnBrk="1" hangingPunct="1"/>
            <a:r>
              <a:rPr lang="fr-FR" sz="4400" b="1" dirty="0" smtClean="0"/>
              <a:t>Science </a:t>
            </a:r>
            <a:r>
              <a:rPr lang="fr-FR" sz="4400" b="1" dirty="0" err="1" smtClean="0"/>
              <a:t>Education</a:t>
            </a:r>
            <a:r>
              <a:rPr lang="fr-FR" sz="4400" b="1" dirty="0" smtClean="0"/>
              <a:t> for Innovation-</a:t>
            </a:r>
            <a:r>
              <a:rPr lang="fr-FR" sz="4400" b="1" dirty="0" err="1" smtClean="0"/>
              <a:t>Driven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Societies</a:t>
            </a:r>
            <a:endParaRPr lang="en-US" sz="4400" b="1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95536" y="4076700"/>
            <a:ext cx="8748464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fr-FR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Francesco Avvisati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endParaRPr lang="fr-FR" sz="22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endParaRPr lang="fr-FR" sz="22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endParaRPr lang="fr-FR" sz="22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endParaRPr lang="fr-FR" sz="22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fr-FR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OECD Centre for </a:t>
            </a:r>
            <a:r>
              <a:rPr lang="fr-FR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Educational</a:t>
            </a:r>
            <a:r>
              <a:rPr lang="fr-FR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Research</a:t>
            </a:r>
            <a:r>
              <a:rPr lang="fr-FR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 and Innovation (CERI)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fr-FR" sz="2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Paris, </a:t>
            </a:r>
            <a:r>
              <a:rPr lang="fr-FR" sz="2200" i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Educating</a:t>
            </a:r>
            <a:r>
              <a:rPr lang="fr-FR" sz="22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 for Innovation-</a:t>
            </a:r>
            <a:r>
              <a:rPr lang="fr-FR" sz="2200" i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Driven</a:t>
            </a:r>
            <a:r>
              <a:rPr lang="fr-FR" sz="22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2200" i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Societies</a:t>
            </a:r>
            <a:r>
              <a:rPr lang="fr-FR" sz="2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, 26 April 2012</a:t>
            </a:r>
            <a:endParaRPr lang="fr-FR" sz="22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endParaRPr 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68313" y="-1588"/>
            <a:ext cx="8675687" cy="647701"/>
          </a:xfrm>
        </p:spPr>
        <p:txBody>
          <a:bodyPr/>
          <a:lstStyle/>
          <a:p>
            <a:pPr eaLnBrk="1" hangingPunct="1"/>
            <a:r>
              <a:rPr lang="fr-FR" dirty="0" smtClean="0"/>
              <a:t>The Test-Score/</a:t>
            </a:r>
            <a:r>
              <a:rPr lang="fr-FR" dirty="0" err="1" smtClean="0"/>
              <a:t>Interest</a:t>
            </a:r>
            <a:r>
              <a:rPr lang="fr-FR" dirty="0" smtClean="0"/>
              <a:t> </a:t>
            </a:r>
            <a:r>
              <a:rPr lang="fr-FR" dirty="0" err="1" smtClean="0"/>
              <a:t>Paradox</a:t>
            </a:r>
            <a:endParaRPr lang="en-GB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-19050" y="3789040"/>
          <a:ext cx="9163050" cy="241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-19050" y="1412776"/>
          <a:ext cx="9163050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6488668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Source: OECD, </a:t>
            </a:r>
            <a:r>
              <a:rPr lang="fr-FR" sz="1400" dirty="0" err="1" smtClean="0"/>
              <a:t>based</a:t>
            </a:r>
            <a:r>
              <a:rPr lang="fr-FR" sz="1400" dirty="0" smtClean="0"/>
              <a:t> on PISA 2006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56992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Are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pedagogies</a:t>
            </a:r>
            <a:r>
              <a:rPr lang="fr-FR" dirty="0" smtClean="0"/>
              <a:t> more effective in </a:t>
            </a:r>
            <a:r>
              <a:rPr lang="fr-FR" dirty="0" err="1" smtClean="0"/>
              <a:t>Fostering</a:t>
            </a:r>
            <a:r>
              <a:rPr lang="fr-FR" dirty="0" smtClean="0"/>
              <a:t> all </a:t>
            </a:r>
            <a:r>
              <a:rPr lang="fr-FR" dirty="0" smtClean="0"/>
              <a:t>sets of </a:t>
            </a:r>
            <a:r>
              <a:rPr lang="fr-FR" dirty="0" err="1" smtClean="0"/>
              <a:t>skills</a:t>
            </a:r>
            <a:r>
              <a:rPr lang="fr-FR" dirty="0" smtClean="0"/>
              <a:t> for innovation?</a:t>
            </a:r>
          </a:p>
        </p:txBody>
      </p:sp>
      <p:pic>
        <p:nvPicPr>
          <p:cNvPr id="3" name="Picture 2" descr="http://edwp.educ.msu.edu/new-educator/wp-content/uploads/2011/01/science-educ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919984" cy="1672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within-country analysis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Interaction</a:t>
            </a:r>
          </a:p>
          <a:p>
            <a:pPr lvl="1"/>
            <a:r>
              <a:rPr lang="fr-FR" dirty="0" smtClean="0"/>
              <a:t>Collaboration and </a:t>
            </a:r>
            <a:r>
              <a:rPr lang="fr-FR" dirty="0" err="1" smtClean="0"/>
              <a:t>participatory</a:t>
            </a:r>
            <a:r>
              <a:rPr lang="fr-FR" dirty="0" smtClean="0"/>
              <a:t> exchanges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Application</a:t>
            </a:r>
          </a:p>
          <a:p>
            <a:pPr lvl="1"/>
            <a:r>
              <a:rPr lang="en-US" dirty="0" smtClean="0"/>
              <a:t>Drawing connections between school science and the outside world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Hands-on</a:t>
            </a:r>
          </a:p>
          <a:p>
            <a:pPr lvl="1"/>
            <a:r>
              <a:rPr lang="en-US" dirty="0" smtClean="0"/>
              <a:t>Guided activities around lab experiments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Investigation</a:t>
            </a:r>
          </a:p>
          <a:p>
            <a:pPr lvl="1"/>
            <a:r>
              <a:rPr lang="fr-FR" dirty="0" err="1" smtClean="0"/>
              <a:t>Autonomous</a:t>
            </a:r>
            <a:r>
              <a:rPr lang="fr-FR" dirty="0" smtClean="0"/>
              <a:t>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inquiries</a:t>
            </a:r>
            <a:endParaRPr lang="fr-FR" dirty="0" smtClean="0"/>
          </a:p>
          <a:p>
            <a:pPr lvl="1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941819"/>
            <a:ext cx="9143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Teaching indicators in PISA 2006</a:t>
            </a:r>
            <a:r>
              <a:rPr lang="en-GB" sz="2400" dirty="0" smtClean="0">
                <a:solidFill>
                  <a:schemeClr val="tx1"/>
                </a:solidFill>
              </a:rPr>
              <a:t> based on 4 clusters of activities: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Pedagogies</a:t>
            </a:r>
            <a:r>
              <a:rPr lang="fr-FR" dirty="0" smtClean="0"/>
              <a:t> for innovation </a:t>
            </a:r>
            <a:r>
              <a:rPr lang="fr-FR" dirty="0" err="1" smtClean="0"/>
              <a:t>skills</a:t>
            </a:r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68313" y="1600200"/>
          <a:ext cx="403225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636716952"/>
              </p:ext>
            </p:extLst>
          </p:nvPr>
        </p:nvGraphicFramePr>
        <p:xfrm>
          <a:off x="4652963" y="1600200"/>
          <a:ext cx="40338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Effective Science </a:t>
            </a:r>
            <a:r>
              <a:rPr lang="fr-FR" dirty="0" err="1" smtClean="0"/>
              <a:t>Pedagogies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1520" y="836712"/>
            <a:ext cx="8892480" cy="4525963"/>
          </a:xfrm>
        </p:spPr>
        <p:txBody>
          <a:bodyPr/>
          <a:lstStyle/>
          <a:p>
            <a:pPr lvl="0"/>
            <a:r>
              <a:rPr lang="en-US" sz="2800" dirty="0" smtClean="0"/>
              <a:t>The current teacher has more impact on interest than on scores;</a:t>
            </a:r>
          </a:p>
          <a:p>
            <a:pPr lvl="0"/>
            <a:r>
              <a:rPr lang="en-US" sz="2800" dirty="0" smtClean="0"/>
              <a:t>Structured inquiry (“hands-on”) dominates unstructured inquiry for scores</a:t>
            </a:r>
          </a:p>
          <a:p>
            <a:pPr lvl="0"/>
            <a:r>
              <a:rPr lang="en-US" sz="2800" dirty="0" smtClean="0"/>
              <a:t>Interest and curiosity are nurtured with “applications”: i.e. when the teacher…</a:t>
            </a:r>
          </a:p>
          <a:p>
            <a:pPr lvl="1"/>
            <a:r>
              <a:rPr lang="en-US" sz="2400" i="1" dirty="0" smtClean="0"/>
              <a:t>…explains  how a school science idea can be applied to a number of different phenomena</a:t>
            </a:r>
          </a:p>
          <a:p>
            <a:pPr lvl="1"/>
            <a:r>
              <a:rPr lang="en-US" sz="2400" i="1" dirty="0" smtClean="0"/>
              <a:t>…uses science to help students understand the world outside school</a:t>
            </a:r>
          </a:p>
          <a:p>
            <a:pPr lvl="1"/>
            <a:r>
              <a:rPr lang="en-US" sz="2400" i="1" dirty="0" smtClean="0"/>
              <a:t>…explains the relevance of science concepts to our lives</a:t>
            </a:r>
          </a:p>
          <a:p>
            <a:pPr lvl="1"/>
            <a:r>
              <a:rPr lang="en-US" sz="2400" i="1" dirty="0" smtClean="0"/>
              <a:t>… uses technological applications to show how school science is relevant to society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Innovating</a:t>
            </a:r>
            <a:r>
              <a:rPr lang="fr-FR" dirty="0" smtClean="0"/>
              <a:t> Science </a:t>
            </a:r>
            <a:r>
              <a:rPr lang="fr-FR" dirty="0" err="1" smtClean="0"/>
              <a:t>Education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Leverage technology, harness informal learning opportunities,...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algn="l" eaLnBrk="1" hangingPunct="1"/>
            <a:r>
              <a:rPr lang="fr-FR" b="1" dirty="0" smtClean="0"/>
              <a:t>THANK YOU</a:t>
            </a:r>
            <a:endParaRPr lang="en-US" b="1" dirty="0" smtClean="0"/>
          </a:p>
        </p:txBody>
      </p:sp>
      <p:sp>
        <p:nvSpPr>
          <p:cNvPr id="49155" name="Text Placeholder 4"/>
          <p:cNvSpPr>
            <a:spLocks noGrp="1"/>
          </p:cNvSpPr>
          <p:nvPr>
            <p:ph idx="1"/>
          </p:nvPr>
        </p:nvSpPr>
        <p:spPr>
          <a:xfrm>
            <a:off x="722313" y="2643188"/>
            <a:ext cx="7772400" cy="1500187"/>
          </a:xfrm>
        </p:spPr>
        <p:txBody>
          <a:bodyPr anchor="b"/>
          <a:lstStyle/>
          <a:p>
            <a:pPr marL="0" indent="0" eaLnBrk="1" hangingPunct="1">
              <a:buFontTx/>
              <a:buNone/>
            </a:pPr>
            <a:endParaRPr lang="fr-FR" sz="2800" dirty="0" smtClean="0"/>
          </a:p>
          <a:p>
            <a:pPr marL="0" indent="0" eaLnBrk="1" hangingPunct="1">
              <a:buFontTx/>
              <a:buNone/>
            </a:pPr>
            <a:r>
              <a:rPr lang="fr-FR" sz="2800" dirty="0" smtClean="0">
                <a:hlinkClick r:id="rId2"/>
              </a:rPr>
              <a:t>Francesco.Avvisati@oecd.org</a:t>
            </a:r>
            <a:r>
              <a:rPr lang="fr-FR" sz="2800" dirty="0" smtClean="0"/>
              <a:t> </a:t>
            </a:r>
            <a:endParaRPr lang="fr-FR" sz="2800" dirty="0" smtClean="0"/>
          </a:p>
        </p:txBody>
      </p:sp>
      <p:sp>
        <p:nvSpPr>
          <p:cNvPr id="49156" name="Text Placeholder 4"/>
          <p:cNvSpPr txBox="1">
            <a:spLocks/>
          </p:cNvSpPr>
          <p:nvPr/>
        </p:nvSpPr>
        <p:spPr bwMode="auto">
          <a:xfrm>
            <a:off x="785813" y="4786313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20000"/>
              </a:spcBef>
            </a:pPr>
            <a:r>
              <a:rPr lang="fr-FR" sz="2800">
                <a:solidFill>
                  <a:srgbClr val="0073CF"/>
                </a:solidFill>
                <a:latin typeface="Georgia" pitchFamily="18" charset="0"/>
                <a:hlinkClick r:id="rId3"/>
              </a:rPr>
              <a:t>www.oecd.org/edu/innovation</a:t>
            </a:r>
            <a:endParaRPr lang="fr-FR" sz="2800">
              <a:solidFill>
                <a:srgbClr val="0073CF"/>
              </a:solidFill>
              <a:latin typeface="Georgia" pitchFamily="18" charset="0"/>
            </a:endParaRPr>
          </a:p>
          <a:p>
            <a:pPr eaLnBrk="0" hangingPunct="0">
              <a:spcBef>
                <a:spcPct val="20000"/>
              </a:spcBef>
            </a:pPr>
            <a:endParaRPr lang="en-US" sz="2800">
              <a:solidFill>
                <a:srgbClr val="0073CF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908720"/>
            <a:ext cx="4860032" cy="5949280"/>
          </a:xfrm>
        </p:spPr>
        <p:txBody>
          <a:bodyPr/>
          <a:lstStyle/>
          <a:p>
            <a:r>
              <a:rPr lang="en-GB" sz="2800" dirty="0" smtClean="0"/>
              <a:t>How does science education contribute to individual skills for innovation?</a:t>
            </a:r>
          </a:p>
          <a:p>
            <a:pPr lvl="0"/>
            <a:r>
              <a:rPr lang="en-US" sz="2800" dirty="0" smtClean="0"/>
              <a:t>Do education systems foster </a:t>
            </a:r>
            <a:r>
              <a:rPr lang="en-US" sz="2800" dirty="0" smtClean="0"/>
              <a:t>all </a:t>
            </a:r>
            <a:r>
              <a:rPr lang="en-US" sz="2800" dirty="0" smtClean="0"/>
              <a:t>skills for innovation</a:t>
            </a:r>
            <a:r>
              <a:rPr lang="en-US" sz="2800" dirty="0" smtClean="0"/>
              <a:t>?</a:t>
            </a:r>
          </a:p>
          <a:p>
            <a:r>
              <a:rPr lang="fr-FR" sz="2800" dirty="0" smtClean="0"/>
              <a:t>Are </a:t>
            </a:r>
            <a:r>
              <a:rPr lang="fr-FR" sz="2800" dirty="0" smtClean="0"/>
              <a:t>certain science </a:t>
            </a:r>
            <a:r>
              <a:rPr lang="fr-FR" sz="2800" dirty="0" err="1" smtClean="0"/>
              <a:t>pedagogies</a:t>
            </a:r>
            <a:r>
              <a:rPr lang="fr-FR" sz="2800" dirty="0" smtClean="0"/>
              <a:t> </a:t>
            </a:r>
            <a:r>
              <a:rPr lang="fr-FR" sz="2800" dirty="0" smtClean="0"/>
              <a:t>more effective in </a:t>
            </a:r>
            <a:r>
              <a:rPr lang="fr-FR" sz="2800" dirty="0" err="1" smtClean="0"/>
              <a:t>that</a:t>
            </a:r>
            <a:r>
              <a:rPr lang="fr-FR" sz="2800" dirty="0" smtClean="0"/>
              <a:t> respect?</a:t>
            </a:r>
          </a:p>
          <a:p>
            <a:r>
              <a:rPr lang="fr-FR" sz="2800" dirty="0" smtClean="0"/>
              <a:t>How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technology</a:t>
            </a:r>
            <a:r>
              <a:rPr lang="fr-FR" sz="2800" dirty="0" smtClean="0"/>
              <a:t> and </a:t>
            </a:r>
            <a:r>
              <a:rPr lang="fr-FR" sz="2800" dirty="0" err="1" smtClean="0"/>
              <a:t>informal</a:t>
            </a:r>
            <a:r>
              <a:rPr lang="fr-FR" sz="2800" dirty="0" smtClean="0"/>
              <a:t> </a:t>
            </a:r>
            <a:r>
              <a:rPr lang="fr-FR" sz="2800" dirty="0" err="1" smtClean="0"/>
              <a:t>learning</a:t>
            </a:r>
            <a:r>
              <a:rPr lang="fr-FR" sz="2800" dirty="0" smtClean="0"/>
              <a:t> help?</a:t>
            </a:r>
            <a:endParaRPr lang="fr-FR" sz="2800" dirty="0" smtClean="0"/>
          </a:p>
          <a:p>
            <a:pPr lvl="0"/>
            <a:endParaRPr lang="en-US" sz="2800" dirty="0" smtClean="0"/>
          </a:p>
          <a:p>
            <a:endParaRPr lang="en-GB" sz="2800" dirty="0" smtClean="0"/>
          </a:p>
          <a:p>
            <a:endParaRPr lang="en-GB" sz="2800" dirty="0" smtClean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0" y="1556792"/>
          <a:ext cx="403225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140968"/>
            <a:ext cx="7772400" cy="1362075"/>
          </a:xfrm>
        </p:spPr>
        <p:txBody>
          <a:bodyPr/>
          <a:lstStyle/>
          <a:p>
            <a:r>
              <a:rPr lang="en-GB" dirty="0" smtClean="0"/>
              <a:t>How does science education contribute to individual skills for innovation?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 descr="vaandel-reflex.gif"/>
          <p:cNvPicPr>
            <a:picLocks noChangeAspect="1"/>
          </p:cNvPicPr>
          <p:nvPr/>
        </p:nvPicPr>
        <p:blipFill>
          <a:blip r:embed="rId2" cstate="print"/>
          <a:srcRect r="67719"/>
          <a:stretch>
            <a:fillRect/>
          </a:stretch>
        </p:blipFill>
        <p:spPr>
          <a:xfrm>
            <a:off x="3275856" y="836712"/>
            <a:ext cx="2361456" cy="1123950"/>
          </a:xfrm>
          <a:prstGeom prst="rect">
            <a:avLst/>
          </a:prstGeom>
        </p:spPr>
      </p:pic>
      <p:pic>
        <p:nvPicPr>
          <p:cNvPr id="5" name="Picture 4" descr="hegesc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836712"/>
            <a:ext cx="3333750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Innovation intensity by field of study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B71-CDDE-49D3-A7D8-944FE7ADB819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8313" y="1340768"/>
          <a:ext cx="8218487" cy="478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90872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sz="2800" kern="0" dirty="0" smtClean="0">
                <a:solidFill>
                  <a:srgbClr val="004B78"/>
                </a:solidFill>
              </a:rPr>
              <a:t>Traditional views emphasise role of STEM graduates, but...</a:t>
            </a:r>
            <a:endParaRPr lang="en-GB" sz="2800" kern="0" dirty="0" smtClean="0">
              <a:solidFill>
                <a:srgbClr val="004B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31"/>
            <a:ext cx="9144000" cy="648072"/>
          </a:xfrm>
        </p:spPr>
        <p:txBody>
          <a:bodyPr/>
          <a:lstStyle/>
          <a:p>
            <a:r>
              <a:rPr lang="en-GB" dirty="0" smtClean="0"/>
              <a:t>Non-disciplinary skills and innovation</a:t>
            </a:r>
            <a:br>
              <a:rPr lang="en-GB" dirty="0" smtClean="0"/>
            </a:b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B71-CDDE-49D3-A7D8-944FE7ADB819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3528" y="836712"/>
          <a:ext cx="8100391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9087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sz="2800" kern="0" dirty="0" smtClean="0">
                <a:solidFill>
                  <a:srgbClr val="004B78"/>
                </a:solidFill>
              </a:rPr>
              <a:t>Critical skills according to tertiary educated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8"/>
            <a:ext cx="9143999" cy="647701"/>
          </a:xfrm>
        </p:spPr>
        <p:txBody>
          <a:bodyPr/>
          <a:lstStyle/>
          <a:p>
            <a:r>
              <a:rPr lang="en-GB" dirty="0" smtClean="0"/>
              <a:t>Science education and Innovation Skills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18487" cy="4525963"/>
          </a:xfrm>
        </p:spPr>
        <p:txBody>
          <a:bodyPr/>
          <a:lstStyle/>
          <a:p>
            <a:r>
              <a:rPr lang="en-GB" dirty="0" smtClean="0"/>
              <a:t>need to consider learning outcomes that go beyond mastery of content knowledge and of procedural knowledge:</a:t>
            </a:r>
          </a:p>
          <a:p>
            <a:pPr lvl="1"/>
            <a:r>
              <a:rPr lang="en-GB" dirty="0" smtClean="0"/>
              <a:t>Skills in thinking and creativity, positive habits of mind (curiosity, perseverance,...) and social skills;</a:t>
            </a:r>
          </a:p>
          <a:p>
            <a:r>
              <a:rPr lang="en-GB" dirty="0" smtClean="0"/>
              <a:t>Science, as a subject, offers excellent opportunities for developing these...</a:t>
            </a:r>
          </a:p>
          <a:p>
            <a:r>
              <a:rPr lang="en-GB" dirty="0" smtClean="0"/>
              <a:t>... but how far are they really fostered in today’s schools?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933056"/>
            <a:ext cx="7772400" cy="1362075"/>
          </a:xfrm>
        </p:spPr>
        <p:txBody>
          <a:bodyPr/>
          <a:lstStyle/>
          <a:p>
            <a:pPr lvl="0"/>
            <a:r>
              <a:rPr lang="en-US" dirty="0" smtClean="0"/>
              <a:t>Do education systems foster all skills for innovation?</a:t>
            </a:r>
            <a:endParaRPr lang="en-US" dirty="0" smtClean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052736"/>
            <a:ext cx="2555776" cy="180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0" y="-1588"/>
            <a:ext cx="9143999" cy="647701"/>
          </a:xfrm>
        </p:spPr>
        <p:txBody>
          <a:bodyPr/>
          <a:lstStyle/>
          <a:p>
            <a:r>
              <a:rPr lang="fr-FR" sz="2400" dirty="0" smtClean="0"/>
              <a:t>Do countries </a:t>
            </a:r>
            <a:r>
              <a:rPr lang="fr-FR" sz="2400" dirty="0" err="1" smtClean="0"/>
              <a:t>foster</a:t>
            </a:r>
            <a:r>
              <a:rPr lang="fr-FR" sz="2400" dirty="0" smtClean="0"/>
              <a:t> </a:t>
            </a:r>
            <a:r>
              <a:rPr lang="fr-FR" sz="2400" dirty="0" err="1" smtClean="0"/>
              <a:t>simultaneously</a:t>
            </a:r>
            <a:r>
              <a:rPr lang="fr-FR" sz="2400" dirty="0" smtClean="0"/>
              <a:t> </a:t>
            </a:r>
            <a:r>
              <a:rPr lang="fr-FR" sz="2400" dirty="0" err="1" smtClean="0"/>
              <a:t>subject</a:t>
            </a:r>
            <a:r>
              <a:rPr lang="fr-FR" sz="2400" dirty="0" smtClean="0"/>
              <a:t>-</a:t>
            </a:r>
            <a:r>
              <a:rPr lang="fr-FR" sz="2400" dirty="0" err="1" smtClean="0"/>
              <a:t>based</a:t>
            </a:r>
            <a:r>
              <a:rPr lang="fr-FR" sz="2400" dirty="0" smtClean="0"/>
              <a:t> and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err="1" smtClean="0"/>
              <a:t>behavioural</a:t>
            </a:r>
            <a:r>
              <a:rPr lang="fr-FR" sz="2400" dirty="0" smtClean="0"/>
              <a:t> </a:t>
            </a:r>
            <a:r>
              <a:rPr lang="fr-FR" sz="2400" dirty="0" err="1" smtClean="0"/>
              <a:t>skills</a:t>
            </a:r>
            <a:r>
              <a:rPr lang="fr-FR" sz="2400" dirty="0" smtClean="0"/>
              <a:t>? Not </a:t>
            </a:r>
            <a:r>
              <a:rPr lang="fr-FR" sz="2400" dirty="0" err="1" smtClean="0"/>
              <a:t>necessarily</a:t>
            </a:r>
            <a:endParaRPr lang="en-US" sz="24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0" y="1457400"/>
          <a:ext cx="864096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0" y="765175"/>
            <a:ext cx="76674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800" dirty="0" err="1" smtClean="0">
                <a:solidFill>
                  <a:srgbClr val="004B78"/>
                </a:solidFill>
              </a:rPr>
              <a:t>Example</a:t>
            </a:r>
            <a:r>
              <a:rPr lang="fr-FR" sz="2800" dirty="0" smtClean="0">
                <a:solidFill>
                  <a:srgbClr val="004B78"/>
                </a:solidFill>
              </a:rPr>
              <a:t>: </a:t>
            </a:r>
            <a:r>
              <a:rPr lang="fr-FR" sz="2800" dirty="0">
                <a:solidFill>
                  <a:srgbClr val="004B78"/>
                </a:solidFill>
              </a:rPr>
              <a:t>Science scores and </a:t>
            </a:r>
            <a:r>
              <a:rPr lang="fr-FR" sz="2800" dirty="0" err="1">
                <a:solidFill>
                  <a:srgbClr val="004B78"/>
                </a:solidFill>
              </a:rPr>
              <a:t>interest</a:t>
            </a:r>
            <a:r>
              <a:rPr lang="fr-FR" sz="2800" dirty="0">
                <a:solidFill>
                  <a:srgbClr val="004B78"/>
                </a:solidFill>
              </a:rPr>
              <a:t> in </a:t>
            </a:r>
            <a:r>
              <a:rPr lang="fr-FR" sz="2800" dirty="0" smtClean="0">
                <a:solidFill>
                  <a:srgbClr val="004B78"/>
                </a:solidFill>
              </a:rPr>
              <a:t>science</a:t>
            </a:r>
            <a:endParaRPr lang="en-US" sz="2800" dirty="0">
              <a:solidFill>
                <a:srgbClr val="004B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6488668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Source: OECD, </a:t>
            </a:r>
            <a:r>
              <a:rPr lang="fr-FR" sz="1400" dirty="0" err="1" smtClean="0"/>
              <a:t>based</a:t>
            </a:r>
            <a:r>
              <a:rPr lang="fr-FR" sz="1400" dirty="0" smtClean="0"/>
              <a:t> on PISA 2006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Robustness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3608" y="1124744"/>
          <a:ext cx="7344815" cy="5233544"/>
        </p:xfrm>
        <a:graphic>
          <a:graphicData uri="http://schemas.openxmlformats.org/drawingml/2006/table">
            <a:tbl>
              <a:tblPr/>
              <a:tblGrid>
                <a:gridCol w="2619479"/>
                <a:gridCol w="787556"/>
                <a:gridCol w="787556"/>
                <a:gridCol w="787556"/>
                <a:gridCol w="787556"/>
                <a:gridCol w="787556"/>
                <a:gridCol w="787556"/>
              </a:tblGrid>
              <a:tr h="397193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partial correlation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coefficents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between science interest and science 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1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(4)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partial correlation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97193">
                <a:tc>
                  <a:txBody>
                    <a:bodyPr/>
                    <a:lstStyle/>
                    <a:p>
                      <a:pPr algn="l" fontAlgn="b"/>
                      <a:endParaRPr lang="en-US" sz="2000" b="0" i="0" u="sng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controls: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GDP p/c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Luxembourg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Self-concept (mean)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Self-efficacy (mean)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1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Culture (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Hofstede</a:t>
                      </a: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4-dim)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19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05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ecd_Eng_BD">
  <a:themeElements>
    <a:clrScheme name="OCDE_White_F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CDE_White_FR">
      <a:majorFont>
        <a:latin typeface="Helvetic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65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65 Medium" pitchFamily="34" charset="0"/>
          </a:defRPr>
        </a:defPPr>
      </a:lstStyle>
    </a:lnDef>
  </a:objectDefaults>
  <a:extraClrSchemeLst>
    <a:extraClrScheme>
      <a:clrScheme name="OCDE_White_F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DE_White_F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DE_White_F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DE_White_F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DE_White_F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DE_White_F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DE_White_F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DE_White_F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DE_White_F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DE_White_F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DE_White_F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DE_White_F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CDE_White_FR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OCDE_White_FR">
    <a:majorFont>
      <a:latin typeface="Helvetica"/>
      <a:ea typeface=""/>
      <a:cs typeface="Arial"/>
    </a:majorFont>
    <a:minorFont>
      <a:latin typeface="Georgi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CDE_White_FR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OCDE_White_FR">
    <a:majorFont>
      <a:latin typeface="Helvetica"/>
      <a:ea typeface=""/>
      <a:cs typeface="Arial"/>
    </a:majorFont>
    <a:minorFont>
      <a:latin typeface="Georgi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CDE_White_FR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OCDE_White_FR">
    <a:majorFont>
      <a:latin typeface="Helvetica"/>
      <a:ea typeface=""/>
      <a:cs typeface="Arial"/>
    </a:majorFont>
    <a:minorFont>
      <a:latin typeface="Georgi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CDE_White_FR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OCDE_White_FR">
    <a:majorFont>
      <a:latin typeface="Helvetica"/>
      <a:ea typeface=""/>
      <a:cs typeface="Arial"/>
    </a:majorFont>
    <a:minorFont>
      <a:latin typeface="Georgi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CDE_White_FR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OCDE_White_FR">
    <a:majorFont>
      <a:latin typeface="Helvetica"/>
      <a:ea typeface=""/>
      <a:cs typeface="Arial"/>
    </a:majorFont>
    <a:minorFont>
      <a:latin typeface="Georgi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736</Words>
  <Application>Microsoft Office PowerPoint</Application>
  <PresentationFormat>On-screen Show (4:3)</PresentationFormat>
  <Paragraphs>201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oecd_Eng_BD</vt:lpstr>
      <vt:lpstr>Science Education for Innovation-Driven Societies</vt:lpstr>
      <vt:lpstr>Outline</vt:lpstr>
      <vt:lpstr>How does science education contribute to individual skills for innovation? </vt:lpstr>
      <vt:lpstr>Innovation intensity by field of study</vt:lpstr>
      <vt:lpstr>Non-disciplinary skills and innovation </vt:lpstr>
      <vt:lpstr>Science education and Innovation Skills</vt:lpstr>
      <vt:lpstr>Do education systems foster all skills for innovation?</vt:lpstr>
      <vt:lpstr>Do countries foster simultaneously subject-based and  behavioural skills? Not necessarily</vt:lpstr>
      <vt:lpstr>Robustness</vt:lpstr>
      <vt:lpstr>The Test-Score/Interest Paradox</vt:lpstr>
      <vt:lpstr>Are some pedagogies more effective in Fostering all sets of skills for innovation?</vt:lpstr>
      <vt:lpstr>A within-country analysis</vt:lpstr>
      <vt:lpstr>Pedagogies for innovation skills</vt:lpstr>
      <vt:lpstr>Effective Science Pedagogies</vt:lpstr>
      <vt:lpstr>Innovating Science Education</vt:lpstr>
      <vt:lpstr>THANK YOU</vt:lpstr>
    </vt:vector>
  </TitlesOfParts>
  <Company>OECD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Innovation Strategy for Education and Training: some reflections for Finland </dc:title>
  <dc:creator>vincent-lancrin_s</dc:creator>
  <cp:lastModifiedBy>avvisati_f</cp:lastModifiedBy>
  <cp:revision>114</cp:revision>
  <dcterms:created xsi:type="dcterms:W3CDTF">2011-11-22T10:40:43Z</dcterms:created>
  <dcterms:modified xsi:type="dcterms:W3CDTF">2012-04-19T14:06:32Z</dcterms:modified>
</cp:coreProperties>
</file>