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344" r:id="rId2"/>
    <p:sldId id="343" r:id="rId3"/>
    <p:sldId id="258" r:id="rId4"/>
    <p:sldId id="321" r:id="rId5"/>
    <p:sldId id="292" r:id="rId6"/>
    <p:sldId id="322" r:id="rId7"/>
    <p:sldId id="293" r:id="rId8"/>
    <p:sldId id="323" r:id="rId9"/>
    <p:sldId id="294" r:id="rId10"/>
    <p:sldId id="295" r:id="rId11"/>
    <p:sldId id="324" r:id="rId12"/>
    <p:sldId id="345" r:id="rId13"/>
    <p:sldId id="296" r:id="rId14"/>
    <p:sldId id="297" r:id="rId15"/>
    <p:sldId id="325" r:id="rId16"/>
    <p:sldId id="298" r:id="rId17"/>
    <p:sldId id="299" r:id="rId18"/>
    <p:sldId id="327" r:id="rId19"/>
    <p:sldId id="300" r:id="rId20"/>
    <p:sldId id="346" r:id="rId21"/>
    <p:sldId id="328" r:id="rId22"/>
    <p:sldId id="347" r:id="rId23"/>
    <p:sldId id="301" r:id="rId24"/>
    <p:sldId id="341" r:id="rId25"/>
    <p:sldId id="329" r:id="rId26"/>
    <p:sldId id="302" r:id="rId27"/>
    <p:sldId id="303" r:id="rId28"/>
    <p:sldId id="330" r:id="rId29"/>
    <p:sldId id="304" r:id="rId30"/>
    <p:sldId id="331" r:id="rId31"/>
    <p:sldId id="305" r:id="rId32"/>
    <p:sldId id="332" r:id="rId33"/>
    <p:sldId id="348" r:id="rId34"/>
    <p:sldId id="333" r:id="rId35"/>
    <p:sldId id="349" r:id="rId36"/>
    <p:sldId id="307" r:id="rId37"/>
    <p:sldId id="308" r:id="rId38"/>
    <p:sldId id="350" r:id="rId39"/>
    <p:sldId id="309" r:id="rId40"/>
    <p:sldId id="310" r:id="rId41"/>
    <p:sldId id="340" r:id="rId42"/>
    <p:sldId id="311" r:id="rId43"/>
    <p:sldId id="312" r:id="rId44"/>
    <p:sldId id="334" r:id="rId45"/>
    <p:sldId id="313" r:id="rId46"/>
    <p:sldId id="314" r:id="rId47"/>
    <p:sldId id="335" r:id="rId48"/>
    <p:sldId id="336" r:id="rId49"/>
    <p:sldId id="316" r:id="rId50"/>
    <p:sldId id="351" r:id="rId51"/>
    <p:sldId id="317" r:id="rId52"/>
    <p:sldId id="337" r:id="rId53"/>
    <p:sldId id="338" r:id="rId54"/>
    <p:sldId id="318" r:id="rId55"/>
    <p:sldId id="339" r:id="rId56"/>
    <p:sldId id="319" r:id="rId57"/>
    <p:sldId id="29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0A8-2F9A-4123-931E-FB6160E530C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2DE2-9EF3-413A-8992-5E799A7CD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2DE2-9EF3-413A-8992-5E799A7CDFB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0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3BD-2C3D-4B0B-8F70-234D8A3280D4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DC5-54FF-4997-A253-A5082B45A677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13AE-16A5-4D86-858A-A74245A1F092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7959-FE35-427E-9462-315FE5EE5CAF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3159-04F7-4832-AE12-10C27470E2FD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D1B6-ADA8-4171-9E15-C94D956B25A1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15F-DE85-426A-8DFD-6F5839D0AE54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D5A0-290C-4435-A890-3663460298F9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6C1-49B9-4218-9293-D16B32BFE4B2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F6BD-5B45-4105-9731-F97299D9C79C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C6C-322A-4FB8-B068-3A55E49E0237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F03F67-5843-4E65-9E52-F6A92E9F56BA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384F24-9843-4FFE-A06E-5D0DE5713C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ategicbusinessinsights.com/vals/presurvey.s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.com/car_rental/home.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052514"/>
            <a:ext cx="4300250" cy="557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761" y="5257800"/>
            <a:ext cx="4038600" cy="80021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Instructor </a:t>
            </a:r>
          </a:p>
          <a:p>
            <a:pPr algn="ctr"/>
            <a:r>
              <a:rPr lang="en-US" sz="2800" b="1" dirty="0" smtClean="0">
                <a:latin typeface="+mj-lt"/>
              </a:rPr>
              <a:t>Morteza Maleki, </a:t>
            </a:r>
            <a:r>
              <a:rPr lang="en-US" b="1" dirty="0" smtClean="0">
                <a:latin typeface="+mj-lt"/>
              </a:rPr>
              <a:t>PhD</a:t>
            </a:r>
            <a:endParaRPr lang="en-US" sz="2800" b="1" dirty="0"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2043112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3290887"/>
            <a:ext cx="1690688" cy="181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9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3600"/>
            <a:ext cx="8712968" cy="4391744"/>
          </a:xfrm>
        </p:spPr>
        <p:txBody>
          <a:bodyPr>
            <a:normAutofit/>
          </a:bodyPr>
          <a:lstStyle/>
          <a:p>
            <a:pPr marL="736092" lvl="1" indent="-342900" algn="just">
              <a:buFont typeface="+mj-lt"/>
              <a:buAutoNum type="arabicPeriod" startAt="4"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Individual Marketing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ultimate level of segmentation—</a:t>
            </a:r>
            <a:r>
              <a:rPr lang="en-US" sz="2000" dirty="0" smtClean="0">
                <a:solidFill>
                  <a:srgbClr val="7030A0"/>
                </a:solidFill>
                <a:latin typeface="+mj-lt"/>
              </a:rPr>
              <a:t>one-to-one marketing </a:t>
            </a:r>
          </a:p>
          <a:p>
            <a:pPr lvl="2" algn="just"/>
            <a:endParaRPr lang="en-US" sz="1600" b="1" dirty="0" smtClean="0">
              <a:solidFill>
                <a:srgbClr val="7030A0"/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Today, customers are taking more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individual initiative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 determining what &amp; how to buy,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They log on to the Internet,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They look up info &amp; evaluations of product or service offers,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They conduct dialogue with suppliers, users, &amp; product critics, &amp;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They design the product they want.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57400"/>
            <a:ext cx="8784976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Customerization</a:t>
            </a:r>
            <a:r>
              <a:rPr lang="en-US" sz="2200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200" b="1" dirty="0">
              <a:solidFill>
                <a:srgbClr val="FF0000"/>
              </a:solidFill>
              <a:latin typeface="+mj-lt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It combines operationally driven mass customization with customized marketing in a way that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empowers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consumers to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design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the product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&amp;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service offering of their choice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firm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no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longer require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prior info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about the customer, nor does the firm need to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own manufacturing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57400"/>
            <a:ext cx="8784976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Customization</a:t>
            </a:r>
            <a:r>
              <a:rPr lang="en-US" sz="2200" b="1" dirty="0" smtClean="0">
                <a:solidFill>
                  <a:srgbClr val="FF0000"/>
                </a:solidFill>
                <a:latin typeface="+mj-lt"/>
              </a:rPr>
              <a:t> …</a:t>
            </a:r>
            <a:endParaRPr lang="en-US" sz="2200" b="1" dirty="0">
              <a:solidFill>
                <a:srgbClr val="FF0000"/>
              </a:solidFill>
              <a:latin typeface="+mj-lt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firm provides the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platform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tools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&amp; “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rents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” out the customers the means to design their own products.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company is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customized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when it is able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to respond to individual consumers by customizing its products, services, &amp; messages on a one-to-one basis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57400"/>
            <a:ext cx="8784976" cy="4298950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Downsides of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ustomerization </a:t>
            </a:r>
          </a:p>
          <a:p>
            <a:pPr marL="1124712" lvl="2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It may be difficult to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implement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for complex products such as automobiles. </a:t>
            </a:r>
          </a:p>
          <a:p>
            <a:pPr marL="1124712" lvl="2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It can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raise the cost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of goods by more than customer is willing to pay. </a:t>
            </a:r>
          </a:p>
          <a:p>
            <a:pPr marL="1124712" lvl="2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Some customers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do not know what they want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until they see actual products. </a:t>
            </a:r>
          </a:p>
          <a:p>
            <a:pPr marL="1124712" lvl="2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Consumers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can not cancel the order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after the company has started to work of the product. </a:t>
            </a:r>
          </a:p>
          <a:p>
            <a:pPr marL="1124712" lvl="2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product may be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hard to repair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&amp; have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little sales value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>
                <a:latin typeface="+mj-lt"/>
              </a:rPr>
              <a:pPr/>
              <a:t>13</a:t>
            </a:fld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57400"/>
            <a:ext cx="8640960" cy="4495800"/>
          </a:xfrm>
        </p:spPr>
        <p:txBody>
          <a:bodyPr>
            <a:normAutofit lnSpcReduction="10000"/>
          </a:bodyPr>
          <a:lstStyle/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There are four broad criteria for segmenting the markets;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GEOGRAPHIC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 marL="1582737" lvl="2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Region, </a:t>
            </a:r>
          </a:p>
          <a:p>
            <a:pPr marL="1582737" lvl="2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City, </a:t>
            </a:r>
          </a:p>
          <a:p>
            <a:pPr marL="1582737" lvl="2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Rural &amp; Semi-urban Areas </a:t>
            </a:r>
          </a:p>
          <a:p>
            <a:pPr lvl="8" algn="just">
              <a:buFont typeface="Wingdings" pitchFamily="2" charset="2"/>
              <a:buChar char="ü"/>
            </a:pPr>
            <a:endParaRPr lang="en-US" sz="11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 startAt="2"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DEMOGRAPHIC </a:t>
            </a:r>
          </a:p>
          <a:p>
            <a:pPr marL="1582737" lvl="2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Age </a:t>
            </a:r>
          </a:p>
          <a:p>
            <a:pPr marL="1582737" lvl="2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Family Size </a:t>
            </a:r>
          </a:p>
          <a:p>
            <a:pPr marL="1582737" lvl="2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Gender </a:t>
            </a:r>
          </a:p>
          <a:p>
            <a:pPr marL="1582737" lvl="2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Income </a:t>
            </a:r>
          </a:p>
          <a:p>
            <a:pPr marL="1582737" lvl="2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Occupation </a:t>
            </a:r>
          </a:p>
          <a:p>
            <a:pPr marL="1582737" lvl="2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Education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>
            <a:normAutofit/>
          </a:bodyPr>
          <a:lstStyle/>
          <a:p>
            <a:pPr marL="1010412" lvl="2" indent="-342900" algn="just">
              <a:buFont typeface="+mj-lt"/>
              <a:buAutoNum type="arabicPeriod" startAt="3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PSYCHOGRAPHIC 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Socioeconomic Classifications (SEC)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Lifestyle 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Personality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8" algn="just">
              <a:buFont typeface="Wingdings" pitchFamily="2" charset="2"/>
              <a:buChar char="ü"/>
            </a:pPr>
            <a:endParaRPr lang="en-US" sz="1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 startAt="4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BEHAVIORAL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Occasions 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Benefits 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User Status 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Usage Rate 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Loyalty Status 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Readiness Stage </a:t>
            </a:r>
          </a:p>
          <a:p>
            <a:pPr marL="1819275" lvl="2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Attitudes towards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Product</a:t>
            </a: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000"/>
            <a:ext cx="8856984" cy="4572000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Geographic Segmentation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Geographic segmentation calls for the division of the market into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different geographical units 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such as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nations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states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regions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countries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cities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or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neighborhoods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lvl="2" algn="just">
              <a:buFont typeface="Wingdings" pitchFamily="2" charset="2"/>
              <a:buChar char="ü"/>
            </a:pPr>
            <a:endParaRPr lang="en-US" sz="1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For instance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rural &amp; urban markets differ on a number of important parameters, like </a:t>
            </a:r>
          </a:p>
          <a:p>
            <a:pPr marL="1010412" lvl="2" indent="-342900" algn="just">
              <a:buFont typeface="+mj-lt"/>
              <a:buAutoNum type="arabicParenR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Literacy levels, </a:t>
            </a:r>
          </a:p>
          <a:p>
            <a:pPr marL="1010412" lvl="2" indent="-342900" algn="just">
              <a:buFont typeface="+mj-lt"/>
              <a:buAutoNum type="arabicParenR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Income, </a:t>
            </a:r>
          </a:p>
          <a:p>
            <a:pPr marL="1010412" lvl="2" indent="-342900" algn="just">
              <a:buFont typeface="+mj-lt"/>
              <a:buAutoNum type="arabicParenR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Spending power, </a:t>
            </a:r>
          </a:p>
          <a:p>
            <a:pPr marL="1010412" lvl="2" indent="-342900" algn="just">
              <a:buFont typeface="+mj-lt"/>
              <a:buAutoNum type="arabicParenR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Availability of infrastructure like electricity, telephone network, &amp; roads, and </a:t>
            </a:r>
          </a:p>
          <a:p>
            <a:pPr marL="1010412" lvl="2" indent="-342900" algn="just">
              <a:buFont typeface="+mj-lt"/>
              <a:buAutoNum type="arabicParenR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Social &amp; cultural orientations of people that affect the market potential, &amp; buying patterns &amp; habits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856984" cy="4375150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Demographic Segmentation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 demographic segmentation, the market is divided into groups on the basis of variables like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age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family size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family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life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cycle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gender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income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occupation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education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religion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race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generation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nationality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social class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Reasons 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of popularity of such variables;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They are often associated with consumer needs &amp; wants.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They are easy to measure.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784976" cy="4375150"/>
          </a:xfrm>
        </p:spPr>
        <p:txBody>
          <a:bodyPr>
            <a:normAutofit/>
          </a:bodyPr>
          <a:lstStyle/>
          <a:p>
            <a:pPr marL="3175" lvl="2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AGE &amp; LIFE CYCLE STAGE </a:t>
            </a:r>
          </a:p>
          <a:p>
            <a:pPr marL="1017587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Consumers wants &amp; abilities change with age. </a:t>
            </a:r>
          </a:p>
          <a:p>
            <a:pPr lvl="8" algn="just">
              <a:buFont typeface="Wingdings" pitchFamily="2" charset="2"/>
              <a:buChar char="ü"/>
            </a:pPr>
            <a:endParaRPr lang="en-US" sz="900" dirty="0">
              <a:solidFill>
                <a:srgbClr val="0070C0"/>
              </a:solidFill>
              <a:latin typeface="+mj-lt"/>
            </a:endParaRPr>
          </a:p>
          <a:p>
            <a:pPr marL="3175" lvl="2" indent="0" algn="just">
              <a:buNone/>
            </a:pPr>
            <a:endParaRPr lang="en-US" sz="2000" dirty="0" smtClean="0">
              <a:solidFill>
                <a:srgbClr val="C00000"/>
              </a:solidFill>
              <a:latin typeface="+mj-lt"/>
            </a:endParaRPr>
          </a:p>
          <a:p>
            <a:pPr marL="3175" lvl="2" indent="0" algn="just"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LIFE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STAGE </a:t>
            </a:r>
          </a:p>
          <a:p>
            <a:pPr marL="1017587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Life stage defines a person’s major concern, such as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getting married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deciding to buy a home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sending the child to school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taking care of the older family members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marrying off their children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planning of the retirement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etc.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7587" lvl="1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7587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These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life stages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present opportunities for marketers who can help people cope with their major concerns. </a:t>
            </a:r>
          </a:p>
          <a:p>
            <a:pPr lvl="8" algn="just"/>
            <a:endParaRPr lang="en-US" sz="900" dirty="0">
              <a:solidFill>
                <a:srgbClr val="0070C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>
                <a:latin typeface="+mj-lt"/>
              </a:rPr>
              <a:pPr/>
              <a:t>18</a:t>
            </a:fld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856984" cy="4472136"/>
          </a:xfrm>
        </p:spPr>
        <p:txBody>
          <a:bodyPr>
            <a:normAutofit/>
          </a:bodyPr>
          <a:lstStyle/>
          <a:p>
            <a:pPr marL="3175" lvl="2" indent="0" algn="just"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GENDER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 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Men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women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have different attitudes &amp; behave differently, based partly on genetic makeup, &amp; partly on socialization. </a:t>
            </a:r>
            <a:endParaRPr lang="en-US" sz="1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For instance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men often need to be invited to touch a product; women are likely to pick it up without prompting.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01293"/>
            <a:ext cx="5353050" cy="487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5445406"/>
            <a:ext cx="5595957" cy="134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8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856984" cy="4472136"/>
          </a:xfrm>
        </p:spPr>
        <p:txBody>
          <a:bodyPr>
            <a:normAutofit/>
          </a:bodyPr>
          <a:lstStyle/>
          <a:p>
            <a:pPr marL="3175" lvl="2" indent="0" algn="just">
              <a:buNone/>
            </a:pP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INCOME </a:t>
            </a:r>
            <a:endParaRPr lang="en-US" sz="1800" dirty="0" smtClean="0">
              <a:solidFill>
                <a:srgbClr val="C00000"/>
              </a:solidFill>
              <a:latin typeface="+mj-lt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Income determines the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ability of consumers 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to participate in the market exchange &amp; hence this is a basic segmentation variable. </a:t>
            </a:r>
            <a:endParaRPr lang="en-US" sz="1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Yet, it does not always predict the best consumers for a given product. </a:t>
            </a:r>
            <a:endParaRPr lang="en-US" sz="1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Even if two consumers have similar income levels, each may own different types &amp; brands of product based on a host of factors like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lifestyle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attitudes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values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rmAutofit/>
          </a:bodyPr>
          <a:lstStyle/>
          <a:p>
            <a:pPr marL="3175" lvl="2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GENERATION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endParaRPr lang="en-US" sz="1800" b="1" dirty="0">
              <a:solidFill>
                <a:srgbClr val="C00000"/>
              </a:solidFill>
              <a:latin typeface="+mj-lt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Each generation is profoundly influenced by the times in which it grows up—the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music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movies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politics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defining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events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of that period. </a:t>
            </a:r>
            <a:endParaRPr lang="en-US" sz="1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Demographers call these generational groups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cohorts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. </a:t>
            </a:r>
            <a:endParaRPr lang="en-US" sz="1800" dirty="0" smtClean="0">
              <a:solidFill>
                <a:srgbClr val="0070C0"/>
              </a:solidFill>
              <a:latin typeface="+mj-lt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Members share the same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major cultural, political, &amp; economic experiences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&amp; have similar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outlooks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values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rmAutofit/>
          </a:bodyPr>
          <a:lstStyle/>
          <a:p>
            <a:pPr marL="3175" lvl="2" indent="0" algn="just"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SOCIAL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CLASS </a:t>
            </a: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Social class has a strong influence on preferences on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cars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clothing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home furnishings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leisure activities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reading habits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retailers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marL="831215" indent="-28575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831215" indent="-28575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Many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companies design products &amp; services for specific social class.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133600"/>
            <a:ext cx="8856984" cy="422275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Psychographic Segmentation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Psychographics is the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science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of using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psychology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demographics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to better understand consumers. 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 psychographic segmentation, buyers are divided into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different groups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on the basis of the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psychological/personality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traits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lifestyle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or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values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  <a:endParaRPr lang="en-US" sz="20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ü"/>
            </a:pPr>
            <a:endParaRPr lang="en-US" sz="1800" dirty="0">
              <a:solidFill>
                <a:srgbClr val="0070C0"/>
              </a:solidFill>
              <a:latin typeface="Lucida Calligraphy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35480"/>
            <a:ext cx="8856984" cy="4013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People within the same demographic group can exhibit very different psychographic profiles.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Values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lifestyles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significantly affect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product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brand choice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of the consumers.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Religion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has a significant influence on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values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lifestyles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strict norms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that consumers follow with respect to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food habits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or even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dress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codes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are representative examples in this regard.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57400"/>
            <a:ext cx="8784976" cy="40358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One of the most popular commercially available classification systems based on psychographic measurements is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SRI Consulting Business Intelligence’s VALS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Signifying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values &amp; lifestyles, VALS classifies US adults into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eight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u="sng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primary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u="sng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groups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based on responses to a questionnaire featuring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5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demographic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&amp;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35 attitudinal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questions. </a:t>
            </a:r>
            <a:endParaRPr lang="en-US" sz="20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+mj-lt"/>
                <a:hlinkClick r:id="rId2"/>
              </a:rPr>
              <a:t>http://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hlinkClick r:id="rId2"/>
              </a:rPr>
              <a:t>www.strategicbusinessinsights.com/vals/presurvey.shtml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>
                <a:latin typeface="+mj-lt"/>
              </a:rPr>
              <a:pPr/>
              <a:t>25</a:t>
            </a:fld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391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81200"/>
            <a:ext cx="8856984" cy="4375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four group with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higher resources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are; </a:t>
            </a: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Innovators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Successful, sophisticated, active, “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take charge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” people with high self-esteem.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Purchases often reflect cultivated tastes for relatively upscale, niche-oriented products &amp; services.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Thinkers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Mature, satisfied, &amp; reflective people who are motivated by ideals &amp; who value order, knowledge, &amp; responsibility.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They seek durability, functionality, &amp; value in products. </a:t>
            </a:r>
          </a:p>
          <a:p>
            <a:pPr lvl="2" algn="just"/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57400"/>
            <a:ext cx="8856984" cy="3675856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Achievers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Successful, goal-oriented people who focus on career &amp; family.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They favor premium products that demonstrate success to their peers. </a:t>
            </a:r>
          </a:p>
          <a:p>
            <a:pPr lvl="2" algn="just"/>
            <a:endParaRPr lang="en-US" sz="1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93192" lvl="1" indent="0" algn="just">
              <a:buNone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Experiencers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Young, enthusiastic, impulsive people who seek variety &amp; excitement.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They spend a comparatively high proportion of income on fashion,  entertainment, &amp; socializing.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133600"/>
            <a:ext cx="8856984" cy="4319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four groups with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lower resources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are; </a:t>
            </a: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Believers 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Conservative, conventional, &amp; traditional people with concrete beliefs. 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They prefer familiar products &amp; are loyal to established brands. </a:t>
            </a:r>
          </a:p>
          <a:p>
            <a:pPr lvl="2" algn="just">
              <a:buFont typeface="Wingdings" pitchFamily="2" charset="2"/>
              <a:buChar char="ü"/>
            </a:pPr>
            <a:endParaRPr lang="en-US" sz="16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Strivers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Trendy &amp; fun-loving people who are resource-constrained. 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They favor stylish products that emulate the purchases of those with greater material wealth.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57400"/>
            <a:ext cx="8784976" cy="4419600"/>
          </a:xfrm>
        </p:spPr>
        <p:txBody>
          <a:bodyPr>
            <a:normAutofit/>
          </a:bodyPr>
          <a:lstStyle/>
          <a:p>
            <a:pPr marL="541782" indent="-51435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tarting point for discussing segmentation is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mass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marketing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. </a:t>
            </a:r>
          </a:p>
          <a:p>
            <a:pPr marL="667512" lvl="2" indent="0" algn="just">
              <a:buNone/>
            </a:pPr>
            <a:r>
              <a:rPr lang="en-US" sz="16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In mass marketing, the seller engages in the mass production, mass distribution, &amp; mass promotion of one product for all buyers. </a:t>
            </a:r>
            <a:endParaRPr lang="en-US" sz="1600" dirty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It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creates the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largest potential market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which leads to the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lowest cost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which in turn can lead to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lower prices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or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higher margins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marL="667512" lvl="2" indent="0" algn="just">
              <a:buNone/>
            </a:pPr>
            <a:endParaRPr lang="en-US" sz="16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Yet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critics believe in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splintering of the market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proliferation of the advertising media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distribution channels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which is making it difficult &amp; increasingly difficult to reach a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mass audience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133600"/>
            <a:ext cx="8856984" cy="4222750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Makers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Practical, down-to-earth, self-sufficient people who like to work with their hands.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They seek products with a practical or functional purpose.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93192" lvl="1" indent="0" algn="just">
              <a:buNone/>
            </a:pPr>
            <a:endParaRPr lang="en-US" sz="2000" dirty="0" smtClean="0">
              <a:solidFill>
                <a:srgbClr val="FF0000"/>
              </a:solidFill>
              <a:latin typeface="+mj-lt"/>
            </a:endParaRP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Survivors 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Elderly, passive people who are concerned about change.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They are loyal to their favorite brands. </a:t>
            </a:r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000"/>
            <a:ext cx="8507288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Behavioral Segmentation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 behavioral segmentation, marketers divide buyers into groups on the basis of their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knowledge of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attitude toward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use of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or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response to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a product. </a:t>
            </a:r>
          </a:p>
          <a:p>
            <a:pPr lvl="2" algn="just">
              <a:buFont typeface="Wingdings" pitchFamily="2" charset="2"/>
              <a:buChar char="ü"/>
            </a:pPr>
            <a:endParaRPr lang="en-US" sz="1400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DECISION ROLE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People play five roles in a buying decision;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initiators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influencer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decider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buyer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user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lvl="2" algn="just"/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Recognition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of different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buying roles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&amp; specification of the people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who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play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these roles for specific products &amp; services are vital for marketers. </a:t>
            </a:r>
          </a:p>
          <a:p>
            <a:pPr lvl="2" algn="just"/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This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is especially useful for designing the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communication strategy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724400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USER &amp; USAGE</a:t>
            </a:r>
            <a:endParaRPr lang="en-US" sz="2200" dirty="0">
              <a:solidFill>
                <a:srgbClr val="FF0000"/>
              </a:solidFill>
              <a:latin typeface="+mj-lt"/>
            </a:endParaRPr>
          </a:p>
          <a:p>
            <a:pPr marL="393192" lvl="1" indent="0" algn="just">
              <a:buNone/>
            </a:pPr>
            <a:endParaRPr lang="en-US" sz="2000" dirty="0" smtClean="0">
              <a:solidFill>
                <a:srgbClr val="C00000"/>
              </a:solidFill>
              <a:latin typeface="+mj-lt"/>
            </a:endParaRP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Occasions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Occasion segmentation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can help firms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expand product usage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Firms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producing greeting cards, chocolates, cars, etc. are using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heavy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advertisement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in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special 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occasions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724400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USER &amp; USAGE</a:t>
            </a:r>
            <a:endParaRPr lang="en-US" sz="2200" dirty="0">
              <a:solidFill>
                <a:srgbClr val="FF0000"/>
              </a:solidFill>
              <a:latin typeface="+mj-lt"/>
            </a:endParaRPr>
          </a:p>
          <a:p>
            <a:pPr marL="393192" lvl="1" indent="0" algn="just">
              <a:buNone/>
            </a:pPr>
            <a:endParaRPr lang="en-US" sz="2000" dirty="0" smtClean="0">
              <a:solidFill>
                <a:srgbClr val="C00000"/>
              </a:solidFill>
              <a:latin typeface="+mj-lt"/>
            </a:endParaRP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User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status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Every product has its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non-users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ex-users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potential users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first time users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regular users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key to attracting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potential users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or even possibly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non-users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is understanding the reasons they are not using.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Included in the potential user group are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consumers who will become users in connection with some life stage or life event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784976" cy="4544144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Usage rate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Markets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can be segmented into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light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medium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heavy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product users.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Heavy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users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are often a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small percentage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of the market but account for a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high percentage of total consumption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However, the heavy users are often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either extremely loyal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to one brand or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never loyal to any brand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&amp; always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looking for the lowest price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marL="667512" lvl="2" indent="0" algn="just">
              <a:buNone/>
            </a:pPr>
            <a:endParaRPr lang="en-US" sz="1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>
                <a:latin typeface="+mj-lt"/>
              </a:rPr>
              <a:pPr/>
              <a:t>34</a:t>
            </a:fld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784976" cy="4544144"/>
          </a:xfrm>
        </p:spPr>
        <p:txBody>
          <a:bodyPr>
            <a:normAutofit/>
          </a:bodyPr>
          <a:lstStyle/>
          <a:p>
            <a:pPr lvl="2" algn="just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70C0"/>
              </a:solidFill>
              <a:latin typeface="+mj-lt"/>
            </a:endParaRPr>
          </a:p>
          <a:p>
            <a:pPr marL="393192" lvl="1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Buyer Readiness Stage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Some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people are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unaware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of the product, some are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aware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some are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informed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some are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interested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some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desire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the product, &amp; some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intend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to buy.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>
                <a:latin typeface="+mj-lt"/>
              </a:rPr>
              <a:pPr/>
              <a:t>35</a:t>
            </a:fld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47900"/>
            <a:ext cx="83058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648200"/>
          </a:xfrm>
        </p:spPr>
        <p:txBody>
          <a:bodyPr>
            <a:noAutofit/>
          </a:bodyPr>
          <a:lstStyle/>
          <a:p>
            <a:pPr marL="393192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Loyalty Status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Marketers usually envision four groups based on brand loyalty status; </a:t>
            </a:r>
          </a:p>
          <a:p>
            <a:pPr marL="911542" lvl="1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Hard-core Loyals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—consumers who buy only one brand all the time. </a:t>
            </a:r>
          </a:p>
          <a:p>
            <a:pPr marL="911542" lvl="1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Split Loyals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—consumers who are loyal to two or three brands. </a:t>
            </a:r>
          </a:p>
          <a:p>
            <a:pPr marL="911542" lvl="1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Shifting Loyals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—consumers who shift loyalty from one brand to another. </a:t>
            </a:r>
          </a:p>
          <a:p>
            <a:pPr marL="911542" lvl="1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Switchers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—consumers who show no loyalty to any brands. </a:t>
            </a:r>
            <a:endParaRPr lang="en-US" sz="1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ü"/>
            </a:pPr>
            <a:endParaRPr lang="en-US" sz="1400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>
                <a:latin typeface="+mj-lt"/>
              </a:rPr>
              <a:pPr/>
              <a:t>37</a:t>
            </a:fld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648200"/>
          </a:xfrm>
        </p:spPr>
        <p:txBody>
          <a:bodyPr>
            <a:noAutofit/>
          </a:bodyPr>
          <a:lstStyle/>
          <a:p>
            <a:pPr marL="393192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Loyalty Status </a:t>
            </a:r>
          </a:p>
          <a:p>
            <a:pPr lvl="2" algn="just">
              <a:buFont typeface="Wingdings" pitchFamily="2" charset="2"/>
              <a:buChar char="ü"/>
            </a:pPr>
            <a:endParaRPr lang="en-US" sz="1400" dirty="0" smtClean="0">
              <a:solidFill>
                <a:srgbClr val="0070C0"/>
              </a:solidFill>
              <a:latin typeface="+mj-lt"/>
            </a:endParaRPr>
          </a:p>
          <a:p>
            <a:pPr marL="370332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What appear to be brand-loyal purchase patterns may reflect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habit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indifference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a low price, a high switching costs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or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unavailability of other brands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marL="667512" lvl="2" indent="0" algn="just">
              <a:buNone/>
            </a:pPr>
            <a:endParaRPr lang="en-US" sz="1400" dirty="0">
              <a:solidFill>
                <a:srgbClr val="0070C0"/>
              </a:solidFill>
              <a:latin typeface="+mj-lt"/>
            </a:endParaRPr>
          </a:p>
          <a:p>
            <a:pPr marL="393192" lvl="1" indent="0" algn="just">
              <a:buNone/>
            </a:pPr>
            <a:endParaRPr lang="en-US" sz="2000" dirty="0" smtClean="0">
              <a:solidFill>
                <a:srgbClr val="FF0000"/>
              </a:solidFill>
              <a:latin typeface="+mj-lt"/>
            </a:endParaRP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Attitude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b="1" dirty="0" smtClean="0">
              <a:solidFill>
                <a:srgbClr val="FF0000"/>
              </a:solidFill>
              <a:latin typeface="+mj-lt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Five attitudes about products are: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enthusiastic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positive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indifferent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negative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hostile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>
                <a:latin typeface="+mj-lt"/>
              </a:rPr>
              <a:pPr/>
              <a:t>38</a:t>
            </a:fld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784976" cy="4375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Segment Marketing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market segment consists of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a group of customers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who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share a similar set of needs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wants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Rather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than creating the segments, the marketing task is to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identify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them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&amp; decide which one(s)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to target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company can then better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design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price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disclose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&amp;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deliver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the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product/service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 &amp; can fine-tune the marketing program &amp; activities to better reflect competitor’s marketing. 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>
                <a:latin typeface="+mj-lt"/>
              </a:rPr>
              <a:pPr/>
              <a:t>4</a:t>
            </a:fld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81200"/>
            <a:ext cx="8928992" cy="4544144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THE CONVERSION MODEL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conversion model measures the strength of consumers’ psychological commitment to brands &amp; their openness to change. 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To determine how easily a consumer can be converted to another choice, the model assesses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commitment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based on factors such as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consumer attitudes towards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satisfaction with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current brand choices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 a category &amp; the importance of the decision to select a brand in the category.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400" b="1" dirty="0">
              <a:solidFill>
                <a:srgbClr val="0070C0"/>
              </a:solidFill>
              <a:latin typeface="Lucida Calligraphy" pitchFamily="66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70C0"/>
              </a:solidFill>
              <a:latin typeface="Lucida Calligraphy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81199"/>
            <a:ext cx="8928992" cy="47402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model segments the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users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of the brand into four groups based on the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strength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of commitment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from low to high; </a:t>
            </a:r>
          </a:p>
          <a:p>
            <a:pPr marL="1010412" lvl="2" indent="-342900" algn="just">
              <a:buFont typeface="+mj-lt"/>
              <a:buAutoNum type="arabicPeriod"/>
            </a:pPr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Convertible</a:t>
            </a: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—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most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likely to defect</a:t>
            </a:r>
          </a:p>
          <a:p>
            <a:pPr marL="1010412" lvl="2" indent="-342900" algn="just">
              <a:buFont typeface="+mj-lt"/>
              <a:buAutoNum type="arabicPeriod"/>
            </a:pPr>
            <a:endParaRPr lang="en-US" sz="800" dirty="0" smtClean="0">
              <a:solidFill>
                <a:srgbClr val="FF0000"/>
              </a:solidFill>
              <a:latin typeface="+mj-lt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Shallow</a:t>
            </a: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—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uncommitted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to the brand &amp; could switch—some are actively considering alternatives</a:t>
            </a:r>
          </a:p>
          <a:p>
            <a:pPr marL="1010412" lvl="2" indent="-342900" algn="just">
              <a:buFont typeface="+mj-lt"/>
              <a:buAutoNum type="arabicPeriod"/>
            </a:pPr>
            <a:endParaRPr lang="en-US" sz="800" dirty="0" smtClean="0">
              <a:solidFill>
                <a:srgbClr val="FF0000"/>
              </a:solidFill>
              <a:latin typeface="+mj-lt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Average</a:t>
            </a: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—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also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committed to the brand they are using, but not as strongly; they are unlikely to switch brands in the short term. </a:t>
            </a:r>
          </a:p>
          <a:p>
            <a:pPr marL="1010412" lvl="2" indent="-342900" algn="just">
              <a:buFont typeface="+mj-lt"/>
              <a:buAutoNum type="arabicPeriod"/>
            </a:pPr>
            <a:endParaRPr lang="en-US" sz="800" dirty="0" smtClean="0">
              <a:solidFill>
                <a:srgbClr val="FF0000"/>
              </a:solidFill>
              <a:latin typeface="+mj-lt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Entrenched</a:t>
            </a: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—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strongly 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committed to the brand they are currently using; they are highly unlikely to switch brand in the foreseeable future.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57400"/>
            <a:ext cx="8856984" cy="4298950"/>
          </a:xfrm>
        </p:spPr>
        <p:txBody>
          <a:bodyPr>
            <a:normAutofit/>
          </a:bodyPr>
          <a:lstStyle/>
          <a:p>
            <a:pPr marL="541782" indent="-51435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model also classifies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nonusers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of a brand into four other groups based on their “balance of disposition” &amp; openness to trying the brand, from low to high;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Strongly unavailable</a:t>
            </a: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—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unlikely to switch to the brand; their preference lies strongly with their current brands. </a:t>
            </a:r>
            <a:endParaRPr lang="en-US" sz="1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endParaRPr lang="en-US" sz="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Weakly unavailable</a:t>
            </a: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—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not available to the brand because their preference lies with their current brand, although not strongly. </a:t>
            </a:r>
            <a:endParaRPr lang="en-US" sz="1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endParaRPr lang="en-US" sz="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Ambivalent</a:t>
            </a: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—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as attracted to the brand as they are to their current brands. </a:t>
            </a:r>
          </a:p>
          <a:p>
            <a:pPr marL="1010412" lvl="2" indent="-342900" algn="just">
              <a:buFont typeface="+mj-lt"/>
              <a:buAutoNum type="arabicPeriod"/>
            </a:pPr>
            <a:endParaRPr lang="en-US" sz="800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Available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—most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likely to be acquired in the short run.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Consumer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05000"/>
            <a:ext cx="8807896" cy="4260304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Demographic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INDUSTRY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which industries should we serve?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COMPANY SIZE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what size companies should we serve?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LOCATION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what geographical areas should we serve? </a:t>
            </a:r>
          </a:p>
          <a:p>
            <a:pPr lvl="2" algn="just">
              <a:buFont typeface="Wingdings" pitchFamily="2" charset="2"/>
              <a:buChar char="ü"/>
            </a:pPr>
            <a:endParaRPr lang="en-US" sz="1600" dirty="0">
              <a:solidFill>
                <a:srgbClr val="0070C0"/>
              </a:solidFill>
              <a:latin typeface="Lucida Calligraphy" pitchFamily="66" charset="0"/>
            </a:endParaRPr>
          </a:p>
          <a:p>
            <a:pPr marL="393192" lvl="1" indent="0" algn="just">
              <a:buNone/>
            </a:pPr>
            <a:endParaRPr lang="en-US" sz="2200" dirty="0" smtClean="0">
              <a:solidFill>
                <a:srgbClr val="FF0000"/>
              </a:solidFill>
              <a:latin typeface="+mj-lt"/>
            </a:endParaRPr>
          </a:p>
          <a:p>
            <a:pPr marL="393192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Operating 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Variables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TECHNOLOGY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what customer technology should we focus on?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USER OR NONUSER STATUS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heavy-, medium-, or light- or non-users?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CUSTOMER CAPABILITIES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customers needing many of few services?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Business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81200"/>
            <a:ext cx="8807896" cy="4375150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</a:rPr>
              <a:t>Purchasing approaches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+mj-lt"/>
              </a:rPr>
              <a:t>PURCHASINF-FUNCTION ORG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companies with highly centralized or decentralized purchasing orgs? </a:t>
            </a:r>
            <a:endParaRPr lang="en-US" sz="16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endParaRPr lang="en-US" sz="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+mj-lt"/>
              </a:rPr>
              <a:t>POWER STRUCTURE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companies that are engineering dominated, financially dominated, &amp; so on? </a:t>
            </a:r>
            <a:endParaRPr lang="en-US" sz="16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endParaRPr lang="en-US" sz="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+mj-lt"/>
              </a:rPr>
              <a:t>NATURE OF EXISTING RELATIONSHIPS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companies with which we have strong relationship or simply go after the most desirable companies? </a:t>
            </a:r>
            <a:endParaRPr lang="en-US" sz="16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endParaRPr lang="en-US" sz="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+mj-lt"/>
              </a:rPr>
              <a:t>GENERAL PURCHASING POLICIES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companies that prefer leasing? Service contract? System purchases? Sealed biding? </a:t>
            </a:r>
            <a:endParaRPr lang="en-US" sz="16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endParaRPr lang="en-US" sz="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+mj-lt"/>
              </a:rPr>
              <a:t>PURCHASING CRITERIA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companies that are seeking quality? Service? Price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?</a:t>
            </a:r>
            <a:endParaRPr lang="en-US" sz="16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Business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28800"/>
            <a:ext cx="8928992" cy="4768552"/>
          </a:xfrm>
        </p:spPr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Situational Factors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URGENCY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companies that need quick &amp; sudden delivery or service?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SPECIFIC </a:t>
            </a: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APPLICATION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focus on certain application of our product rather than all applications?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SIZE of ORODER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focus on large or small orders? </a:t>
            </a:r>
          </a:p>
          <a:p>
            <a:pPr lvl="2" algn="just">
              <a:buFont typeface="Wingdings" pitchFamily="2" charset="2"/>
              <a:buChar char="ü"/>
            </a:pP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393192" lvl="1" indent="0" algn="just">
              <a:buNone/>
            </a:pPr>
            <a:endParaRPr lang="en-US" sz="2200" dirty="0" smtClean="0">
              <a:solidFill>
                <a:srgbClr val="FF0000"/>
              </a:solidFill>
              <a:latin typeface="+mj-lt"/>
            </a:endParaRPr>
          </a:p>
          <a:p>
            <a:pPr marL="393192" lvl="1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Personal Characteristics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BUYER-SELLER </a:t>
            </a: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SIMILARITY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companies whose people &amp; values are similar to ours?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ATTITUDE TOWARDS RISK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risk-taking or risk-avoiding customers?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</a:rPr>
              <a:t>LOYALTY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should we serve companies that show high loyalty to their suppliers? </a:t>
            </a:r>
            <a:endParaRPr lang="en-US" sz="16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Bases for Segmenting Business Markets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133600"/>
            <a:ext cx="8807896" cy="3527648"/>
          </a:xfrm>
        </p:spPr>
        <p:txBody>
          <a:bodyPr>
            <a:normAutofit/>
          </a:bodyPr>
          <a:lstStyle/>
          <a:p>
            <a:pPr marL="370332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Once the firm has identified its market segment opportunities, it must decide how many &amp; which ones to target.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370332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Marketers are increasingly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combining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 several variables in an effort to identify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smaller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better-defined target groups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lvl="2" algn="just">
              <a:buFont typeface="Wingdings" pitchFamily="2" charset="2"/>
              <a:buChar char="ü"/>
            </a:pPr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80" y="1959077"/>
            <a:ext cx="8382000" cy="555523"/>
          </a:xfrm>
        </p:spPr>
        <p:txBody>
          <a:bodyPr>
            <a:noAutofit/>
          </a:bodyPr>
          <a:lstStyle/>
          <a:p>
            <a:pPr marL="393192" lvl="1" indent="0" algn="ctr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Needs-based Market Segmentation Approach (Roger Best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73596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48200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Effective Segmentation Criteria </a:t>
            </a:r>
          </a:p>
          <a:p>
            <a:pPr marL="393192" lvl="1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To be useful, market segments must rate favorably on five key criteria; </a:t>
            </a: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Measurable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size, purchasing power, &amp; characteristics of the segments can be measured. </a:t>
            </a:r>
            <a:endParaRPr lang="en-US" sz="1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2564892" lvl="8" indent="-342900" algn="just">
              <a:buFont typeface="+mj-lt"/>
              <a:buAutoNum type="arabicPeriod"/>
            </a:pPr>
            <a:endParaRPr lang="en-US" sz="800" dirty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Substantial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a segment should be the largest possible homogeneous group worth going after with a tailored marketing program. </a:t>
            </a:r>
            <a:endParaRPr lang="en-US" sz="1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2564892" lvl="8" indent="-342900" algn="just">
              <a:buFont typeface="+mj-lt"/>
              <a:buAutoNum type="arabicPeriod"/>
            </a:pPr>
            <a:endParaRPr lang="en-US" sz="800" dirty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Accessible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segments can be effectively reached &amp; served. </a:t>
            </a:r>
            <a:endParaRPr lang="en-US" sz="1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2564892" lvl="8" indent="-342900" algn="just">
              <a:buFont typeface="+mj-lt"/>
              <a:buAutoNum type="arabicPeriod"/>
            </a:pPr>
            <a:endParaRPr lang="en-US" sz="800" dirty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Differentiable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segments are conceptually distinguishable &amp; respond differently to different marketing-mix elements &amp; programs. </a:t>
            </a:r>
            <a:endParaRPr lang="en-US" sz="1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2564892" lvl="8" indent="-342900" algn="just">
              <a:buFont typeface="+mj-lt"/>
              <a:buAutoNum type="arabicPeriod"/>
            </a:pPr>
            <a:endParaRPr lang="en-US" sz="800" dirty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1010412" lvl="2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Actionable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—</a:t>
            </a:r>
            <a:r>
              <a:rPr lang="en-US" sz="1800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effective programs can be formulated for attracting &amp; serving the segments.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5029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Evaluating &amp; Selecting the Market Segments </a:t>
            </a:r>
          </a:p>
          <a:p>
            <a:pPr marL="484632" indent="-4572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 evaluating different market segments, the firm must look at two factors; </a:t>
            </a:r>
          </a:p>
          <a:p>
            <a:pPr marL="1243012" lvl="2" indent="-342900" algn="just">
              <a:buFont typeface="+mj-lt"/>
              <a:buAutoNum type="arabicPeriod"/>
            </a:pPr>
            <a:endParaRPr lang="en-US" sz="1800" dirty="0" smtClean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12430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segment's overall attractiveness, &amp;</a:t>
            </a:r>
          </a:p>
          <a:p>
            <a:pPr marL="1243012" lvl="2" indent="-34290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company’s objectives &amp; resources </a:t>
            </a:r>
            <a:endParaRPr lang="en-US" sz="1800" dirty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lvl="1" algn="just"/>
            <a:endParaRPr lang="en-US" sz="1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784976" cy="4375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Flexible Market Offering 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consists of two parts;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900" dirty="0" smtClean="0">
                <a:solidFill>
                  <a:srgbClr val="C00000"/>
                </a:solidFill>
                <a:latin typeface="+mj-lt"/>
              </a:rPr>
              <a:t>A NAKED SOLUTION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containing of the product &amp; service elements that all segment members value, &amp;</a:t>
            </a:r>
          </a:p>
          <a:p>
            <a:pPr lvl="8" algn="just"/>
            <a:endParaRPr lang="en-US" sz="9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lvl="1" algn="just"/>
            <a:endParaRPr lang="en-US" sz="1900" dirty="0" smtClean="0">
              <a:solidFill>
                <a:srgbClr val="C00000"/>
              </a:solidFill>
              <a:latin typeface="+mj-lt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900" dirty="0" smtClean="0">
                <a:solidFill>
                  <a:srgbClr val="C00000"/>
                </a:solidFill>
                <a:latin typeface="+mj-lt"/>
              </a:rPr>
              <a:t>DISCRETIONARY </a:t>
            </a:r>
            <a:r>
              <a:rPr lang="en-US" sz="1900" dirty="0" smtClean="0">
                <a:solidFill>
                  <a:srgbClr val="C00000"/>
                </a:solidFill>
                <a:latin typeface="+mj-lt"/>
              </a:rPr>
              <a:t>OPTIONS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that some segment members value; each option might carry an additional charge. </a:t>
            </a:r>
            <a:endParaRPr lang="en-US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2" algn="just"/>
            <a:endParaRPr lang="en-US" sz="1600" dirty="0" smtClean="0">
              <a:solidFill>
                <a:srgbClr val="0070C0"/>
              </a:solidFill>
              <a:latin typeface="+mj-lt"/>
            </a:endParaRPr>
          </a:p>
          <a:p>
            <a:pPr lvl="2" algn="just"/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lvl="2" algn="just">
              <a:buFont typeface="Wingdings" pitchFamily="2" charset="2"/>
              <a:buChar char="ü"/>
            </a:pPr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5029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Evaluating &amp; Selecting the Market Segments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After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evaluating different segments, the company can consider five patterns of target market selection;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Single Segment Concentration </a:t>
            </a:r>
          </a:p>
          <a:p>
            <a:pPr marL="661670" indent="-285750" algn="just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661670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Through 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concentrated marketing, the firm gains a strong knowledge of the segment’s needs &amp; achieve a strong market presence. </a:t>
            </a:r>
          </a:p>
          <a:p>
            <a:pPr marL="661670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firm enjoys operating economies through specializing in production, distribution, &amp; promotion. </a:t>
            </a:r>
          </a:p>
          <a:p>
            <a:pPr marL="661670" indent="-285750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Yet, a particular market segment can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turn sour 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or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a competitor 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may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invade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the segment</a:t>
            </a:r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. </a:t>
            </a:r>
          </a:p>
          <a:p>
            <a:pPr marL="393192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Supersegment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is a set of segments sharing some exploitable similarity.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3972272"/>
          </a:xfrm>
        </p:spPr>
        <p:txBody>
          <a:bodyPr>
            <a:normAutofit/>
          </a:bodyPr>
          <a:lstStyle/>
          <a:p>
            <a:pPr marL="457200" lvl="1" indent="-457200" algn="just">
              <a:buFont typeface="+mj-lt"/>
              <a:buAutoNum type="arabicParenR" startAt="2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Selective Specialization </a:t>
            </a:r>
          </a:p>
          <a:p>
            <a:pPr marL="71882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firm selects a number of segments, each objectively attractive &amp; appropriate.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There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may  be little or no synergy among the segments, but each promises to be a moneymaker.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This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multi segment strategy has the advantage of diversifying the firm’s risks. </a:t>
            </a: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87880"/>
            <a:ext cx="8686800" cy="3933408"/>
          </a:xfrm>
        </p:spPr>
        <p:txBody>
          <a:bodyPr>
            <a:normAutofit/>
          </a:bodyPr>
          <a:lstStyle/>
          <a:p>
            <a:pPr marL="457200" lvl="1" indent="-457200" algn="just">
              <a:buFont typeface="+mj-lt"/>
              <a:buAutoNum type="arabicParenR" startAt="3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Product Specialization </a:t>
            </a: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firm makes a certain product that it sells to several different market segments. </a:t>
            </a: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downside risk is that the product may be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supplanted 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by an entirely new technology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429000"/>
          </a:xfrm>
        </p:spPr>
        <p:txBody>
          <a:bodyPr>
            <a:normAutofit/>
          </a:bodyPr>
          <a:lstStyle/>
          <a:p>
            <a:pPr marL="457200" lvl="1" indent="-457200" algn="just">
              <a:buFont typeface="+mj-lt"/>
              <a:buAutoNum type="arabicParenR" startAt="4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Market Specialization </a:t>
            </a: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firm concentrates on serving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many needs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of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a particular customer group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firm gains a strong reputation in serving this customer group &amp; becomes a channel for additional products the customer group can use. </a:t>
            </a: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downside risk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is that the customer group may suffer budget cuts or shrink in size.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375150"/>
          </a:xfrm>
        </p:spPr>
        <p:txBody>
          <a:bodyPr>
            <a:normAutofit/>
          </a:bodyPr>
          <a:lstStyle/>
          <a:p>
            <a:pPr marL="457200" lvl="1" indent="-457200" algn="just">
              <a:buFont typeface="+mj-lt"/>
              <a:buAutoNum type="arabicParenR" startAt="5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Full Market Coverage </a:t>
            </a: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very large firms, like Microsoft, Coca-Cola, etc.  attempt to serve all customer groups with all the products they might need. </a:t>
            </a: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71882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71882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They can do so by two broad ways; </a:t>
            </a:r>
          </a:p>
          <a:p>
            <a:pPr marL="1316355" lvl="1" indent="-3429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Undifferentiated Marketing, </a:t>
            </a:r>
          </a:p>
          <a:p>
            <a:pPr marL="1316355" lvl="1" indent="-3429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Differentiating Marketing </a:t>
            </a:r>
            <a:endParaRPr lang="en-US" sz="2000" dirty="0">
              <a:solidFill>
                <a:srgbClr val="7030A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57400"/>
            <a:ext cx="8807896" cy="4467944"/>
          </a:xfrm>
        </p:spPr>
        <p:txBody>
          <a:bodyPr>
            <a:normAutofit/>
          </a:bodyPr>
          <a:lstStyle/>
          <a:p>
            <a:pPr marL="736092" lvl="1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Undifferentiated Marketing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firm ignores segment differences &amp; goes after the whole market with one offer.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It designs a product &amp; a marketing program that will endow the product with a superior image &amp; appeal to the broadest number of buyers &amp; it relies on mass distribution &amp; advertising.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300" dirty="0">
              <a:solidFill>
                <a:srgbClr val="0070C0"/>
              </a:solidFill>
              <a:latin typeface="Lucida Calligraphy" pitchFamily="66" charset="0"/>
            </a:endParaRPr>
          </a:p>
          <a:p>
            <a:pPr marL="736092" lvl="1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Differentiated Marketing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firm operates in several segments &amp; designs different products for each.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Because it leads to both higher sales &amp; higher costs, nothing general can be said about the profitability of this strategy.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1" y="5143334"/>
            <a:ext cx="7820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7040" t="29468" r="44637" b="43346"/>
          <a:stretch/>
        </p:blipFill>
        <p:spPr bwMode="auto">
          <a:xfrm>
            <a:off x="607142" y="1643050"/>
            <a:ext cx="2306510" cy="16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28964" t="31179" r="47523" b="44486"/>
          <a:stretch/>
        </p:blipFill>
        <p:spPr bwMode="auto">
          <a:xfrm>
            <a:off x="6123549" y="1643050"/>
            <a:ext cx="2106051" cy="16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29392" t="37453" r="48911" b="38403"/>
          <a:stretch/>
        </p:blipFill>
        <p:spPr bwMode="auto">
          <a:xfrm>
            <a:off x="3352800" y="2916940"/>
            <a:ext cx="2362201" cy="16979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6"/>
          <a:srcRect l="28857" t="43536" r="48591" b="33080"/>
          <a:stretch/>
        </p:blipFill>
        <p:spPr bwMode="auto">
          <a:xfrm>
            <a:off x="6123549" y="3700450"/>
            <a:ext cx="2106051" cy="14428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7"/>
          <a:srcRect l="28857" t="49049" r="49019" b="26616"/>
          <a:stretch/>
        </p:blipFill>
        <p:spPr bwMode="auto">
          <a:xfrm>
            <a:off x="612901" y="3700450"/>
            <a:ext cx="2300749" cy="14428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6868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Target Marketing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67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 smtClean="0">
                <a:solidFill>
                  <a:srgbClr val="002060"/>
                </a:solidFill>
                <a:latin typeface="Freestyle Script" pitchFamily="66" charset="0"/>
              </a:rPr>
              <a:t>The End </a:t>
            </a:r>
            <a:endParaRPr lang="en-US" sz="8800" b="1" dirty="0">
              <a:solidFill>
                <a:srgbClr val="002060"/>
              </a:solidFill>
              <a:latin typeface="Freestyle Script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784976" cy="4472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One </a:t>
            </a:r>
            <a:r>
              <a:rPr lang="en-US" sz="22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way to characterize market segments is to identify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preference segments;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7030A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HOMOGENEOUS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PREFERENCES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exist when all consumers have roughly the same preferences; the market shows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no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natural segments.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70C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DIFFUSED PREFERECES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 which consumers vary greatly in their preferences; if several brands are in the market, they are likely to position themselves throughout the space &amp; show real differences to match differences in consumer preferences. </a:t>
            </a:r>
          </a:p>
          <a:p>
            <a:pPr lvl="2" algn="just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70C0"/>
              </a:solidFill>
              <a:latin typeface="+mj-lt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CLUSTERED PREFERENCES </a:t>
            </a:r>
            <a:r>
              <a:rPr lang="en-US" sz="1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result when natural market segments emerge from groups of consumers with shared preferences.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8712968" cy="4114800"/>
          </a:xfrm>
        </p:spPr>
        <p:txBody>
          <a:bodyPr>
            <a:normAutofit/>
          </a:bodyPr>
          <a:lstStyle/>
          <a:p>
            <a:pPr marL="736092" lvl="1" indent="-342900" algn="just">
              <a:buFont typeface="+mj-lt"/>
              <a:buAutoNum type="arabicPeriod" startAt="2"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Niche Marketing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niche is a more narrowly defined customer group seeking a distinctive mix of benefits; marketers usually identify niches by dividing a segment into sub-segments. </a:t>
            </a:r>
          </a:p>
          <a:p>
            <a:pPr lvl="2" algn="just">
              <a:buFont typeface="Wingdings" pitchFamily="2" charset="2"/>
              <a:buChar char="ü"/>
            </a:pPr>
            <a:endParaRPr lang="en-US" sz="1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What does an attractive niche look like? </a:t>
            </a:r>
          </a:p>
          <a:p>
            <a:pPr marL="1010412" lvl="2" indent="-342900" algn="just">
              <a:buFont typeface="+mj-lt"/>
              <a:buAutoNum type="arabicParenR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customers have a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distinct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set of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needs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, </a:t>
            </a:r>
          </a:p>
          <a:p>
            <a:pPr marL="1010412" lvl="2" indent="-342900" algn="just">
              <a:buFont typeface="+mj-lt"/>
              <a:buAutoNum type="arabicParenR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They will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pay a premium 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to the firm that best satisfies them, </a:t>
            </a:r>
          </a:p>
          <a:p>
            <a:pPr marL="1010412" lvl="2" indent="-342900" algn="just">
              <a:buFont typeface="+mj-lt"/>
              <a:buAutoNum type="arabicParenR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niche is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fairly small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 but has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size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profit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, &amp;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growth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potential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 &amp; is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unlikely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 to attract many other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competitors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, &amp;</a:t>
            </a:r>
          </a:p>
          <a:p>
            <a:pPr marL="1010412" lvl="2" indent="-342900" algn="just">
              <a:buFont typeface="+mj-lt"/>
              <a:buAutoNum type="arabicParenR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 nicher gains certain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economies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 through </a:t>
            </a:r>
            <a:r>
              <a:rPr lang="en-US" sz="18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specialization</a:t>
            </a: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35480"/>
            <a:ext cx="8784976" cy="44208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Example of Niche Marketing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Hertz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Avis, Alamo, and others specialize in airport rental cars for business and leisure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travelers; </a:t>
            </a:r>
          </a:p>
          <a:p>
            <a:pPr marL="0" indent="0" algn="just">
              <a:buNone/>
            </a:pPr>
            <a:endParaRPr lang="en-US" sz="2200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Yet</a:t>
            </a:r>
            <a:r>
              <a:rPr lang="en-US" sz="22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,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Enterprise (</a:t>
            </a:r>
            <a:r>
              <a:rPr lang="en-US" sz="2000" dirty="0">
                <a:solidFill>
                  <a:srgbClr val="0070C0"/>
                </a:solidFill>
                <a:latin typeface="+mj-lt"/>
                <a:hlinkClick r:id="rId2"/>
              </a:rPr>
              <a:t>http://www.enterprise.com/car_rental/home.do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)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has attacked the low-budget, insurance-replacement market by primarily renting to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customers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whose cars have been wrecked or stolen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.</a:t>
            </a:r>
            <a:endParaRPr lang="en-US" sz="20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48200"/>
          </a:xfrm>
        </p:spPr>
        <p:txBody>
          <a:bodyPr>
            <a:normAutofit/>
          </a:bodyPr>
          <a:lstStyle/>
          <a:p>
            <a:pPr marL="736092" lvl="1" indent="-342900" algn="just">
              <a:buFont typeface="+mj-lt"/>
              <a:buAutoNum type="arabicPeriod" startAt="3"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Local Marketing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Target marketing is leading to marketing programs tailored to the needs &amp; wants of local customer groups in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trading areas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neighborhoods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even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individual stores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lvl="8" algn="just">
              <a:buFont typeface="Wingdings" panose="05000000000000000000" pitchFamily="2" charset="2"/>
              <a:buChar char="ü"/>
            </a:pPr>
            <a:endParaRPr lang="en-US" sz="11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Local marketing reflects a growing trend called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grassroots marketing.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It is marketing activities that concentrate on getting as close &amp; personally relevant to individual customers as possible.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These activities include sponsorship of local school teams, expert-conducted clinics, etc. </a:t>
            </a:r>
          </a:p>
          <a:p>
            <a:pPr lvl="8" algn="just">
              <a:buFont typeface="Wingdings" pitchFamily="2" charset="2"/>
              <a:buChar char="ü"/>
            </a:pPr>
            <a:endParaRPr lang="en-US" sz="11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Yet, it drives up manufacturing &amp; marketing costs by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reducing economies of scale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&amp;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magnifying logistical problems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4F24-9843-4FFE-A06E-5D0DE5713C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Levels of Market Segmentation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1315</TotalTime>
  <Words>3286</Words>
  <Application>Microsoft Office PowerPoint</Application>
  <PresentationFormat>On-screen Show (4:3)</PresentationFormat>
  <Paragraphs>451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Constantia</vt:lpstr>
      <vt:lpstr>Freestyle Script</vt:lpstr>
      <vt:lpstr>Lucida Calligraphy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Levels of Market Segmentation</vt:lpstr>
      <vt:lpstr>Levels of Market Segmentation</vt:lpstr>
      <vt:lpstr>Levels of Market Segmentation</vt:lpstr>
      <vt:lpstr>Levels of Market Segmentation</vt:lpstr>
      <vt:lpstr>Levels of Market Segmentation</vt:lpstr>
      <vt:lpstr>Levels of Market Segmentation</vt:lpstr>
      <vt:lpstr>Levels of Market Segmentation</vt:lpstr>
      <vt:lpstr>Levels of Market Segmentation</vt:lpstr>
      <vt:lpstr>Levels of Market Segmentation</vt:lpstr>
      <vt:lpstr>Levels of Market Segmentation</vt:lpstr>
      <vt:lpstr>Levels of Market Segmentation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Consumer Markets</vt:lpstr>
      <vt:lpstr>Bases for Segmenting Business Markets</vt:lpstr>
      <vt:lpstr>Bases for Segmenting Business Markets</vt:lpstr>
      <vt:lpstr>Bases for Segmenting Business Markets</vt:lpstr>
      <vt:lpstr>Target Marketing</vt:lpstr>
      <vt:lpstr>Target Marketing</vt:lpstr>
      <vt:lpstr>Target Marketing</vt:lpstr>
      <vt:lpstr>Target Marketing</vt:lpstr>
      <vt:lpstr>Target Marketing</vt:lpstr>
      <vt:lpstr>Target Marketing</vt:lpstr>
      <vt:lpstr>Target Marketing</vt:lpstr>
      <vt:lpstr>Target Marketing</vt:lpstr>
      <vt:lpstr>Target Marketing</vt:lpstr>
      <vt:lpstr>Target Marketing</vt:lpstr>
      <vt:lpstr>Target Marketing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Dr.Mortezamaleki</dc:creator>
  <cp:lastModifiedBy>dr.maleki</cp:lastModifiedBy>
  <cp:revision>178</cp:revision>
  <dcterms:created xsi:type="dcterms:W3CDTF">2011-07-27T10:47:49Z</dcterms:created>
  <dcterms:modified xsi:type="dcterms:W3CDTF">2019-10-21T17:44:04Z</dcterms:modified>
</cp:coreProperties>
</file>