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6419-C9C9-4F32-991A-7D35096EFDCD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C9F6-A376-4299-8459-A194754FA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6419-C9C9-4F32-991A-7D35096EFDCD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C9F6-A376-4299-8459-A194754FA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6419-C9C9-4F32-991A-7D35096EFDCD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C9F6-A376-4299-8459-A194754FA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6419-C9C9-4F32-991A-7D35096EFDCD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C9F6-A376-4299-8459-A194754FA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6419-C9C9-4F32-991A-7D35096EFDCD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C9F6-A376-4299-8459-A194754FA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6419-C9C9-4F32-991A-7D35096EFDCD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C9F6-A376-4299-8459-A194754FA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078" y="1812927"/>
            <a:ext cx="31504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6419-C9C9-4F32-991A-7D35096EFDCD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C9F6-A376-4299-8459-A194754FA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6419-C9C9-4F32-991A-7D35096EFDCD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C9F6-A376-4299-8459-A194754FA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6419-C9C9-4F32-991A-7D35096EFDCD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C9F6-A376-4299-8459-A194754FA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6419-C9C9-4F32-991A-7D35096EFDCD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C9F6-A376-4299-8459-A194754FA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6419-C9C9-4F32-991A-7D35096EFDCD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C9F6-A376-4299-8459-A194754FA866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92E46419-C9C9-4F32-991A-7D35096EFDCD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fld id="{3870C9F6-A376-4299-8459-A194754FA866}" type="slidenum">
              <a:rPr lang="en-US" smtClean="0"/>
              <a:t>‹#›</a:t>
            </a:fld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-33595" y="0"/>
            <a:ext cx="9177595" cy="6857999"/>
            <a:chOff x="-33595" y="0"/>
            <a:chExt cx="9177595" cy="6857999"/>
          </a:xfrm>
        </p:grpSpPr>
        <p:grpSp>
          <p:nvGrpSpPr>
            <p:cNvPr id="62" name="Group 182"/>
            <p:cNvGrpSpPr/>
            <p:nvPr/>
          </p:nvGrpSpPr>
          <p:grpSpPr>
            <a:xfrm>
              <a:off x="-33595" y="437091"/>
              <a:ext cx="9074452" cy="6174255"/>
              <a:chOff x="-33595" y="437091"/>
              <a:chExt cx="9074452" cy="6174255"/>
            </a:xfrm>
          </p:grpSpPr>
          <p:sp>
            <p:nvSpPr>
              <p:cNvPr id="92" name="Freeform 12"/>
              <p:cNvSpPr>
                <a:spLocks noChangeAspect="1"/>
              </p:cNvSpPr>
              <p:nvPr/>
            </p:nvSpPr>
            <p:spPr bwMode="auto">
              <a:xfrm rot="8051039">
                <a:off x="-11813" y="3783436"/>
                <a:ext cx="1054883" cy="1098447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8"/>
              <p:cNvSpPr>
                <a:spLocks noChangeAspect="1"/>
              </p:cNvSpPr>
              <p:nvPr/>
            </p:nvSpPr>
            <p:spPr bwMode="auto">
              <a:xfrm rot="7569598">
                <a:off x="558950" y="196683"/>
                <a:ext cx="832668" cy="1313484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 rot="11849821">
                <a:off x="7750232" y="597775"/>
                <a:ext cx="1064273" cy="1063143"/>
              </a:xfrm>
              <a:custGeom>
                <a:avLst/>
                <a:gdLst/>
                <a:ahLst/>
                <a:cxnLst>
                  <a:cxn ang="0">
                    <a:pos x="1280" y="874"/>
                  </a:cxn>
                  <a:cxn ang="0">
                    <a:pos x="1142" y="974"/>
                  </a:cxn>
                  <a:cxn ang="0">
                    <a:pos x="1150" y="944"/>
                  </a:cxn>
                  <a:cxn ang="0">
                    <a:pos x="1196" y="832"/>
                  </a:cxn>
                  <a:cxn ang="0">
                    <a:pos x="1194" y="590"/>
                  </a:cxn>
                  <a:cxn ang="0">
                    <a:pos x="1152" y="368"/>
                  </a:cxn>
                  <a:cxn ang="0">
                    <a:pos x="1020" y="148"/>
                  </a:cxn>
                  <a:cxn ang="0">
                    <a:pos x="958" y="62"/>
                  </a:cxn>
                  <a:cxn ang="0">
                    <a:pos x="942" y="0"/>
                  </a:cxn>
                  <a:cxn ang="0">
                    <a:pos x="930" y="44"/>
                  </a:cxn>
                  <a:cxn ang="0">
                    <a:pos x="884" y="120"/>
                  </a:cxn>
                  <a:cxn ang="0">
                    <a:pos x="738" y="346"/>
                  </a:cxn>
                  <a:cxn ang="0">
                    <a:pos x="702" y="516"/>
                  </a:cxn>
                  <a:cxn ang="0">
                    <a:pos x="680" y="794"/>
                  </a:cxn>
                  <a:cxn ang="0">
                    <a:pos x="724" y="930"/>
                  </a:cxn>
                  <a:cxn ang="0">
                    <a:pos x="744" y="972"/>
                  </a:cxn>
                  <a:cxn ang="0">
                    <a:pos x="636" y="896"/>
                  </a:cxn>
                  <a:cxn ang="0">
                    <a:pos x="504" y="826"/>
                  </a:cxn>
                  <a:cxn ang="0">
                    <a:pos x="118" y="794"/>
                  </a:cxn>
                  <a:cxn ang="0">
                    <a:pos x="72" y="836"/>
                  </a:cxn>
                  <a:cxn ang="0">
                    <a:pos x="232" y="986"/>
                  </a:cxn>
                  <a:cxn ang="0">
                    <a:pos x="424" y="1194"/>
                  </a:cxn>
                  <a:cxn ang="0">
                    <a:pos x="608" y="1266"/>
                  </a:cxn>
                  <a:cxn ang="0">
                    <a:pos x="698" y="1248"/>
                  </a:cxn>
                  <a:cxn ang="0">
                    <a:pos x="708" y="1268"/>
                  </a:cxn>
                  <a:cxn ang="0">
                    <a:pos x="558" y="1382"/>
                  </a:cxn>
                  <a:cxn ang="0">
                    <a:pos x="416" y="1562"/>
                  </a:cxn>
                  <a:cxn ang="0">
                    <a:pos x="460" y="1634"/>
                  </a:cxn>
                  <a:cxn ang="0">
                    <a:pos x="628" y="1588"/>
                  </a:cxn>
                  <a:cxn ang="0">
                    <a:pos x="752" y="1516"/>
                  </a:cxn>
                  <a:cxn ang="0">
                    <a:pos x="784" y="1576"/>
                  </a:cxn>
                  <a:cxn ang="0">
                    <a:pos x="816" y="1560"/>
                  </a:cxn>
                  <a:cxn ang="0">
                    <a:pos x="858" y="1422"/>
                  </a:cxn>
                  <a:cxn ang="0">
                    <a:pos x="904" y="1368"/>
                  </a:cxn>
                  <a:cxn ang="0">
                    <a:pos x="878" y="1664"/>
                  </a:cxn>
                  <a:cxn ang="0">
                    <a:pos x="810" y="1824"/>
                  </a:cxn>
                  <a:cxn ang="0">
                    <a:pos x="780" y="1854"/>
                  </a:cxn>
                  <a:cxn ang="0">
                    <a:pos x="806" y="1876"/>
                  </a:cxn>
                  <a:cxn ang="0">
                    <a:pos x="874" y="1868"/>
                  </a:cxn>
                  <a:cxn ang="0">
                    <a:pos x="904" y="1856"/>
                  </a:cxn>
                  <a:cxn ang="0">
                    <a:pos x="952" y="1680"/>
                  </a:cxn>
                  <a:cxn ang="0">
                    <a:pos x="988" y="1342"/>
                  </a:cxn>
                  <a:cxn ang="0">
                    <a:pos x="1062" y="1548"/>
                  </a:cxn>
                  <a:cxn ang="0">
                    <a:pos x="1084" y="1572"/>
                  </a:cxn>
                  <a:cxn ang="0">
                    <a:pos x="1112" y="1566"/>
                  </a:cxn>
                  <a:cxn ang="0">
                    <a:pos x="1162" y="1530"/>
                  </a:cxn>
                  <a:cxn ang="0">
                    <a:pos x="1344" y="1620"/>
                  </a:cxn>
                  <a:cxn ang="0">
                    <a:pos x="1498" y="1638"/>
                  </a:cxn>
                  <a:cxn ang="0">
                    <a:pos x="1402" y="1462"/>
                  </a:cxn>
                  <a:cxn ang="0">
                    <a:pos x="1230" y="1306"/>
                  </a:cxn>
                  <a:cxn ang="0">
                    <a:pos x="1164" y="1252"/>
                  </a:cxn>
                  <a:cxn ang="0">
                    <a:pos x="1216" y="1260"/>
                  </a:cxn>
                  <a:cxn ang="0">
                    <a:pos x="1358" y="1250"/>
                  </a:cxn>
                  <a:cxn ang="0">
                    <a:pos x="1576" y="1076"/>
                  </a:cxn>
                  <a:cxn ang="0">
                    <a:pos x="1744" y="892"/>
                  </a:cxn>
                  <a:cxn ang="0">
                    <a:pos x="1880" y="802"/>
                  </a:cxn>
                  <a:cxn ang="0">
                    <a:pos x="1528" y="798"/>
                  </a:cxn>
                </a:cxnLst>
                <a:rect l="0" t="0" r="r" b="b"/>
                <a:pathLst>
                  <a:path w="1884" h="1882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/>
              <p:cNvSpPr>
                <a:spLocks noChangeAspect="1"/>
              </p:cNvSpPr>
              <p:nvPr/>
            </p:nvSpPr>
            <p:spPr bwMode="auto">
              <a:xfrm rot="6220444">
                <a:off x="7291403" y="1558152"/>
                <a:ext cx="570505" cy="1349733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"/>
              <p:cNvSpPr>
                <a:spLocks noChangeAspect="1"/>
              </p:cNvSpPr>
              <p:nvPr/>
            </p:nvSpPr>
            <p:spPr bwMode="auto">
              <a:xfrm rot="6533397">
                <a:off x="7959862" y="4914145"/>
                <a:ext cx="854656" cy="1307334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0"/>
              <p:cNvSpPr>
                <a:spLocks noChangeAspect="1"/>
              </p:cNvSpPr>
              <p:nvPr/>
            </p:nvSpPr>
            <p:spPr bwMode="auto">
              <a:xfrm rot="7604267">
                <a:off x="7426592" y="5451070"/>
                <a:ext cx="795973" cy="1524580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189"/>
            <p:cNvGrpSpPr/>
            <p:nvPr/>
          </p:nvGrpSpPr>
          <p:grpSpPr>
            <a:xfrm>
              <a:off x="1" y="189385"/>
              <a:ext cx="9143999" cy="6668614"/>
              <a:chOff x="1" y="189385"/>
              <a:chExt cx="9143999" cy="6668614"/>
            </a:xfrm>
          </p:grpSpPr>
          <p:sp>
            <p:nvSpPr>
              <p:cNvPr id="82" name="Freeform 12"/>
              <p:cNvSpPr>
                <a:spLocks noChangeAspect="1"/>
              </p:cNvSpPr>
              <p:nvPr/>
            </p:nvSpPr>
            <p:spPr bwMode="auto">
              <a:xfrm rot="19954067">
                <a:off x="7722899" y="3726444"/>
                <a:ext cx="934359" cy="972946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"/>
              <p:cNvSpPr>
                <a:spLocks noChangeAspect="1"/>
              </p:cNvSpPr>
              <p:nvPr/>
            </p:nvSpPr>
            <p:spPr bwMode="auto">
              <a:xfrm rot="12859877">
                <a:off x="6911677" y="5192992"/>
                <a:ext cx="658602" cy="1261468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20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"/>
              <p:cNvSpPr>
                <a:spLocks noChangeAspect="1"/>
              </p:cNvSpPr>
              <p:nvPr/>
            </p:nvSpPr>
            <p:spPr bwMode="auto">
              <a:xfrm rot="1886122">
                <a:off x="7260150" y="2458059"/>
                <a:ext cx="819391" cy="853231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6"/>
              <p:cNvSpPr>
                <a:spLocks noChangeAspect="1"/>
              </p:cNvSpPr>
              <p:nvPr/>
            </p:nvSpPr>
            <p:spPr bwMode="auto">
              <a:xfrm rot="19458545">
                <a:off x="8145717" y="189385"/>
                <a:ext cx="644376" cy="985678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2"/>
              <p:cNvSpPr>
                <a:spLocks noChangeAspect="1"/>
              </p:cNvSpPr>
              <p:nvPr/>
            </p:nvSpPr>
            <p:spPr bwMode="auto">
              <a:xfrm rot="16200000">
                <a:off x="7201560" y="869773"/>
                <a:ext cx="359022" cy="849390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8"/>
              <p:cNvSpPr>
                <a:spLocks noChangeAspect="1"/>
              </p:cNvSpPr>
              <p:nvPr/>
            </p:nvSpPr>
            <p:spPr bwMode="auto">
              <a:xfrm rot="2065346">
                <a:off x="782448" y="200491"/>
                <a:ext cx="753489" cy="1188586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9"/>
              <p:cNvSpPr>
                <a:spLocks noChangeAspect="1"/>
              </p:cNvSpPr>
              <p:nvPr/>
            </p:nvSpPr>
            <p:spPr bwMode="auto">
              <a:xfrm>
                <a:off x="8828844" y="1270466"/>
                <a:ext cx="315155" cy="776632"/>
              </a:xfrm>
              <a:custGeom>
                <a:avLst/>
                <a:gdLst>
                  <a:gd name="T0" fmla="*/ 60 w 280"/>
                  <a:gd name="T1" fmla="*/ 500 h 690"/>
                  <a:gd name="T2" fmla="*/ 70 w 280"/>
                  <a:gd name="T3" fmla="*/ 516 h 690"/>
                  <a:gd name="T4" fmla="*/ 78 w 280"/>
                  <a:gd name="T5" fmla="*/ 538 h 690"/>
                  <a:gd name="T6" fmla="*/ 82 w 280"/>
                  <a:gd name="T7" fmla="*/ 594 h 690"/>
                  <a:gd name="T8" fmla="*/ 82 w 280"/>
                  <a:gd name="T9" fmla="*/ 648 h 690"/>
                  <a:gd name="T10" fmla="*/ 78 w 280"/>
                  <a:gd name="T11" fmla="*/ 684 h 690"/>
                  <a:gd name="T12" fmla="*/ 78 w 280"/>
                  <a:gd name="T13" fmla="*/ 690 h 690"/>
                  <a:gd name="T14" fmla="*/ 110 w 280"/>
                  <a:gd name="T15" fmla="*/ 672 h 690"/>
                  <a:gd name="T16" fmla="*/ 158 w 280"/>
                  <a:gd name="T17" fmla="*/ 646 h 690"/>
                  <a:gd name="T18" fmla="*/ 210 w 280"/>
                  <a:gd name="T19" fmla="*/ 628 h 690"/>
                  <a:gd name="T20" fmla="*/ 244 w 280"/>
                  <a:gd name="T21" fmla="*/ 624 h 690"/>
                  <a:gd name="T22" fmla="*/ 252 w 280"/>
                  <a:gd name="T23" fmla="*/ 626 h 690"/>
                  <a:gd name="T24" fmla="*/ 280 w 280"/>
                  <a:gd name="T25" fmla="*/ 582 h 690"/>
                  <a:gd name="T26" fmla="*/ 280 w 280"/>
                  <a:gd name="T27" fmla="*/ 0 h 690"/>
                  <a:gd name="T28" fmla="*/ 250 w 280"/>
                  <a:gd name="T29" fmla="*/ 2 h 690"/>
                  <a:gd name="T30" fmla="*/ 216 w 280"/>
                  <a:gd name="T31" fmla="*/ 8 h 690"/>
                  <a:gd name="T32" fmla="*/ 192 w 280"/>
                  <a:gd name="T33" fmla="*/ 18 h 690"/>
                  <a:gd name="T34" fmla="*/ 174 w 280"/>
                  <a:gd name="T35" fmla="*/ 32 h 690"/>
                  <a:gd name="T36" fmla="*/ 152 w 280"/>
                  <a:gd name="T37" fmla="*/ 60 h 690"/>
                  <a:gd name="T38" fmla="*/ 146 w 280"/>
                  <a:gd name="T39" fmla="*/ 84 h 690"/>
                  <a:gd name="T40" fmla="*/ 168 w 280"/>
                  <a:gd name="T41" fmla="*/ 88 h 690"/>
                  <a:gd name="T42" fmla="*/ 202 w 280"/>
                  <a:gd name="T43" fmla="*/ 98 h 690"/>
                  <a:gd name="T44" fmla="*/ 222 w 280"/>
                  <a:gd name="T45" fmla="*/ 110 h 690"/>
                  <a:gd name="T46" fmla="*/ 230 w 280"/>
                  <a:gd name="T47" fmla="*/ 124 h 690"/>
                  <a:gd name="T48" fmla="*/ 230 w 280"/>
                  <a:gd name="T49" fmla="*/ 138 h 690"/>
                  <a:gd name="T50" fmla="*/ 220 w 280"/>
                  <a:gd name="T51" fmla="*/ 152 h 690"/>
                  <a:gd name="T52" fmla="*/ 192 w 280"/>
                  <a:gd name="T53" fmla="*/ 176 h 690"/>
                  <a:gd name="T54" fmla="*/ 142 w 280"/>
                  <a:gd name="T55" fmla="*/ 206 h 690"/>
                  <a:gd name="T56" fmla="*/ 58 w 280"/>
                  <a:gd name="T57" fmla="*/ 242 h 690"/>
                  <a:gd name="T58" fmla="*/ 0 w 280"/>
                  <a:gd name="T59" fmla="*/ 264 h 690"/>
                  <a:gd name="T60" fmla="*/ 20 w 280"/>
                  <a:gd name="T61" fmla="*/ 266 h 690"/>
                  <a:gd name="T62" fmla="*/ 52 w 280"/>
                  <a:gd name="T63" fmla="*/ 274 h 690"/>
                  <a:gd name="T64" fmla="*/ 78 w 280"/>
                  <a:gd name="T65" fmla="*/ 284 h 690"/>
                  <a:gd name="T66" fmla="*/ 96 w 280"/>
                  <a:gd name="T67" fmla="*/ 298 h 690"/>
                  <a:gd name="T68" fmla="*/ 108 w 280"/>
                  <a:gd name="T69" fmla="*/ 316 h 690"/>
                  <a:gd name="T70" fmla="*/ 116 w 280"/>
                  <a:gd name="T71" fmla="*/ 334 h 690"/>
                  <a:gd name="T72" fmla="*/ 116 w 280"/>
                  <a:gd name="T73" fmla="*/ 366 h 690"/>
                  <a:gd name="T74" fmla="*/ 108 w 280"/>
                  <a:gd name="T75" fmla="*/ 408 h 690"/>
                  <a:gd name="T76" fmla="*/ 90 w 280"/>
                  <a:gd name="T77" fmla="*/ 448 h 690"/>
                  <a:gd name="T78" fmla="*/ 66 w 280"/>
                  <a:gd name="T79" fmla="*/ 490 h 690"/>
                  <a:gd name="T80" fmla="*/ 60 w 280"/>
                  <a:gd name="T81" fmla="*/ 50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9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spect="1"/>
              </p:cNvSpPr>
              <p:nvPr/>
            </p:nvSpPr>
            <p:spPr bwMode="auto">
              <a:xfrm>
                <a:off x="10820" y="5117153"/>
                <a:ext cx="692706" cy="903148"/>
              </a:xfrm>
              <a:custGeom>
                <a:avLst/>
                <a:gdLst>
                  <a:gd name="T0" fmla="*/ 628 w 632"/>
                  <a:gd name="T1" fmla="*/ 772 h 824"/>
                  <a:gd name="T2" fmla="*/ 572 w 632"/>
                  <a:gd name="T3" fmla="*/ 684 h 824"/>
                  <a:gd name="T4" fmla="*/ 520 w 632"/>
                  <a:gd name="T5" fmla="*/ 616 h 824"/>
                  <a:gd name="T6" fmla="*/ 500 w 632"/>
                  <a:gd name="T7" fmla="*/ 560 h 824"/>
                  <a:gd name="T8" fmla="*/ 486 w 632"/>
                  <a:gd name="T9" fmla="*/ 432 h 824"/>
                  <a:gd name="T10" fmla="*/ 496 w 632"/>
                  <a:gd name="T11" fmla="*/ 306 h 824"/>
                  <a:gd name="T12" fmla="*/ 496 w 632"/>
                  <a:gd name="T13" fmla="*/ 272 h 824"/>
                  <a:gd name="T14" fmla="*/ 486 w 632"/>
                  <a:gd name="T15" fmla="*/ 232 h 824"/>
                  <a:gd name="T16" fmla="*/ 456 w 632"/>
                  <a:gd name="T17" fmla="*/ 196 h 824"/>
                  <a:gd name="T18" fmla="*/ 434 w 632"/>
                  <a:gd name="T19" fmla="*/ 184 h 824"/>
                  <a:gd name="T20" fmla="*/ 408 w 632"/>
                  <a:gd name="T21" fmla="*/ 236 h 824"/>
                  <a:gd name="T22" fmla="*/ 384 w 632"/>
                  <a:gd name="T23" fmla="*/ 260 h 824"/>
                  <a:gd name="T24" fmla="*/ 362 w 632"/>
                  <a:gd name="T25" fmla="*/ 256 h 824"/>
                  <a:gd name="T26" fmla="*/ 344 w 632"/>
                  <a:gd name="T27" fmla="*/ 234 h 824"/>
                  <a:gd name="T28" fmla="*/ 312 w 632"/>
                  <a:gd name="T29" fmla="*/ 154 h 824"/>
                  <a:gd name="T30" fmla="*/ 284 w 632"/>
                  <a:gd name="T31" fmla="*/ 18 h 824"/>
                  <a:gd name="T32" fmla="*/ 276 w 632"/>
                  <a:gd name="T33" fmla="*/ 18 h 824"/>
                  <a:gd name="T34" fmla="*/ 254 w 632"/>
                  <a:gd name="T35" fmla="*/ 64 h 824"/>
                  <a:gd name="T36" fmla="*/ 228 w 632"/>
                  <a:gd name="T37" fmla="*/ 90 h 824"/>
                  <a:gd name="T38" fmla="*/ 198 w 632"/>
                  <a:gd name="T39" fmla="*/ 100 h 824"/>
                  <a:gd name="T40" fmla="*/ 156 w 632"/>
                  <a:gd name="T41" fmla="*/ 96 h 824"/>
                  <a:gd name="T42" fmla="*/ 96 w 632"/>
                  <a:gd name="T43" fmla="*/ 66 h 824"/>
                  <a:gd name="T44" fmla="*/ 42 w 632"/>
                  <a:gd name="T45" fmla="*/ 18 h 824"/>
                  <a:gd name="T46" fmla="*/ 26 w 632"/>
                  <a:gd name="T47" fmla="*/ 14 h 824"/>
                  <a:gd name="T48" fmla="*/ 0 w 632"/>
                  <a:gd name="T49" fmla="*/ 456 h 824"/>
                  <a:gd name="T50" fmla="*/ 80 w 632"/>
                  <a:gd name="T51" fmla="*/ 482 h 824"/>
                  <a:gd name="T52" fmla="*/ 124 w 632"/>
                  <a:gd name="T53" fmla="*/ 506 h 824"/>
                  <a:gd name="T54" fmla="*/ 146 w 632"/>
                  <a:gd name="T55" fmla="*/ 536 h 824"/>
                  <a:gd name="T56" fmla="*/ 134 w 632"/>
                  <a:gd name="T57" fmla="*/ 568 h 824"/>
                  <a:gd name="T58" fmla="*/ 76 w 632"/>
                  <a:gd name="T59" fmla="*/ 604 h 824"/>
                  <a:gd name="T60" fmla="*/ 82 w 632"/>
                  <a:gd name="T61" fmla="*/ 616 h 824"/>
                  <a:gd name="T62" fmla="*/ 122 w 632"/>
                  <a:gd name="T63" fmla="*/ 630 h 824"/>
                  <a:gd name="T64" fmla="*/ 182 w 632"/>
                  <a:gd name="T65" fmla="*/ 626 h 824"/>
                  <a:gd name="T66" fmla="*/ 300 w 632"/>
                  <a:gd name="T67" fmla="*/ 610 h 824"/>
                  <a:gd name="T68" fmla="*/ 422 w 632"/>
                  <a:gd name="T69" fmla="*/ 616 h 824"/>
                  <a:gd name="T70" fmla="*/ 476 w 632"/>
                  <a:gd name="T71" fmla="*/ 630 h 824"/>
                  <a:gd name="T72" fmla="*/ 526 w 632"/>
                  <a:gd name="T73" fmla="*/ 674 h 824"/>
                  <a:gd name="T74" fmla="*/ 576 w 632"/>
                  <a:gd name="T75" fmla="*/ 748 h 824"/>
                  <a:gd name="T76" fmla="*/ 594 w 632"/>
                  <a:gd name="T77" fmla="*/ 796 h 824"/>
                  <a:gd name="T78" fmla="*/ 592 w 632"/>
                  <a:gd name="T79" fmla="*/ 818 h 824"/>
                  <a:gd name="T80" fmla="*/ 598 w 632"/>
                  <a:gd name="T81" fmla="*/ 824 h 824"/>
                  <a:gd name="T82" fmla="*/ 612 w 632"/>
                  <a:gd name="T83" fmla="*/ 822 h 824"/>
                  <a:gd name="T84" fmla="*/ 624 w 632"/>
                  <a:gd name="T85" fmla="*/ 808 h 824"/>
                  <a:gd name="T86" fmla="*/ 630 w 632"/>
                  <a:gd name="T87" fmla="*/ 796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2" h="824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7"/>
              <p:cNvSpPr>
                <a:spLocks noChangeAspect="1"/>
              </p:cNvSpPr>
              <p:nvPr/>
            </p:nvSpPr>
            <p:spPr bwMode="auto">
              <a:xfrm>
                <a:off x="1" y="2438400"/>
                <a:ext cx="453574" cy="852529"/>
              </a:xfrm>
              <a:custGeom>
                <a:avLst/>
                <a:gdLst>
                  <a:gd name="T0" fmla="*/ 194 w 382"/>
                  <a:gd name="T1" fmla="*/ 442 h 718"/>
                  <a:gd name="T2" fmla="*/ 238 w 382"/>
                  <a:gd name="T3" fmla="*/ 410 h 718"/>
                  <a:gd name="T4" fmla="*/ 264 w 382"/>
                  <a:gd name="T5" fmla="*/ 368 h 718"/>
                  <a:gd name="T6" fmla="*/ 270 w 382"/>
                  <a:gd name="T7" fmla="*/ 334 h 718"/>
                  <a:gd name="T8" fmla="*/ 292 w 382"/>
                  <a:gd name="T9" fmla="*/ 278 h 718"/>
                  <a:gd name="T10" fmla="*/ 310 w 382"/>
                  <a:gd name="T11" fmla="*/ 250 h 718"/>
                  <a:gd name="T12" fmla="*/ 248 w 382"/>
                  <a:gd name="T13" fmla="*/ 258 h 718"/>
                  <a:gd name="T14" fmla="*/ 212 w 382"/>
                  <a:gd name="T15" fmla="*/ 242 h 718"/>
                  <a:gd name="T16" fmla="*/ 194 w 382"/>
                  <a:gd name="T17" fmla="*/ 212 h 718"/>
                  <a:gd name="T18" fmla="*/ 194 w 382"/>
                  <a:gd name="T19" fmla="*/ 160 h 718"/>
                  <a:gd name="T20" fmla="*/ 200 w 382"/>
                  <a:gd name="T21" fmla="*/ 140 h 718"/>
                  <a:gd name="T22" fmla="*/ 200 w 382"/>
                  <a:gd name="T23" fmla="*/ 110 h 718"/>
                  <a:gd name="T24" fmla="*/ 184 w 382"/>
                  <a:gd name="T25" fmla="*/ 72 h 718"/>
                  <a:gd name="T26" fmla="*/ 158 w 382"/>
                  <a:gd name="T27" fmla="*/ 50 h 718"/>
                  <a:gd name="T28" fmla="*/ 80 w 382"/>
                  <a:gd name="T29" fmla="*/ 0 h 718"/>
                  <a:gd name="T30" fmla="*/ 84 w 382"/>
                  <a:gd name="T31" fmla="*/ 6 h 718"/>
                  <a:gd name="T32" fmla="*/ 96 w 382"/>
                  <a:gd name="T33" fmla="*/ 38 h 718"/>
                  <a:gd name="T34" fmla="*/ 94 w 382"/>
                  <a:gd name="T35" fmla="*/ 70 h 718"/>
                  <a:gd name="T36" fmla="*/ 80 w 382"/>
                  <a:gd name="T37" fmla="*/ 66 h 718"/>
                  <a:gd name="T38" fmla="*/ 48 w 382"/>
                  <a:gd name="T39" fmla="*/ 82 h 718"/>
                  <a:gd name="T40" fmla="*/ 34 w 382"/>
                  <a:gd name="T41" fmla="*/ 106 h 718"/>
                  <a:gd name="T42" fmla="*/ 26 w 382"/>
                  <a:gd name="T43" fmla="*/ 138 h 718"/>
                  <a:gd name="T44" fmla="*/ 24 w 382"/>
                  <a:gd name="T45" fmla="*/ 194 h 718"/>
                  <a:gd name="T46" fmla="*/ 22 w 382"/>
                  <a:gd name="T47" fmla="*/ 204 h 718"/>
                  <a:gd name="T48" fmla="*/ 20 w 382"/>
                  <a:gd name="T49" fmla="*/ 202 h 718"/>
                  <a:gd name="T50" fmla="*/ 0 w 382"/>
                  <a:gd name="T51" fmla="*/ 662 h 718"/>
                  <a:gd name="T52" fmla="*/ 30 w 382"/>
                  <a:gd name="T53" fmla="*/ 636 h 718"/>
                  <a:gd name="T54" fmla="*/ 80 w 382"/>
                  <a:gd name="T55" fmla="*/ 606 h 718"/>
                  <a:gd name="T56" fmla="*/ 108 w 382"/>
                  <a:gd name="T57" fmla="*/ 586 h 718"/>
                  <a:gd name="T58" fmla="*/ 132 w 382"/>
                  <a:gd name="T59" fmla="*/ 542 h 718"/>
                  <a:gd name="T60" fmla="*/ 144 w 382"/>
                  <a:gd name="T61" fmla="*/ 484 h 718"/>
                  <a:gd name="T62" fmla="*/ 220 w 382"/>
                  <a:gd name="T63" fmla="*/ 544 h 718"/>
                  <a:gd name="T64" fmla="*/ 300 w 382"/>
                  <a:gd name="T65" fmla="*/ 626 h 718"/>
                  <a:gd name="T66" fmla="*/ 330 w 382"/>
                  <a:gd name="T67" fmla="*/ 678 h 718"/>
                  <a:gd name="T68" fmla="*/ 336 w 382"/>
                  <a:gd name="T69" fmla="*/ 710 h 718"/>
                  <a:gd name="T70" fmla="*/ 340 w 382"/>
                  <a:gd name="T71" fmla="*/ 718 h 718"/>
                  <a:gd name="T72" fmla="*/ 352 w 382"/>
                  <a:gd name="T73" fmla="*/ 716 h 718"/>
                  <a:gd name="T74" fmla="*/ 372 w 382"/>
                  <a:gd name="T75" fmla="*/ 698 h 718"/>
                  <a:gd name="T76" fmla="*/ 376 w 382"/>
                  <a:gd name="T77" fmla="*/ 680 h 718"/>
                  <a:gd name="T78" fmla="*/ 382 w 382"/>
                  <a:gd name="T79" fmla="*/ 666 h 718"/>
                  <a:gd name="T80" fmla="*/ 372 w 382"/>
                  <a:gd name="T81" fmla="*/ 644 h 718"/>
                  <a:gd name="T82" fmla="*/ 318 w 382"/>
                  <a:gd name="T83" fmla="*/ 582 h 718"/>
                  <a:gd name="T84" fmla="*/ 170 w 382"/>
                  <a:gd name="T85" fmla="*/ 45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2" h="718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"/>
              <p:cNvSpPr>
                <a:spLocks noChangeAspect="1"/>
              </p:cNvSpPr>
              <p:nvPr/>
            </p:nvSpPr>
            <p:spPr bwMode="auto">
              <a:xfrm>
                <a:off x="8551334" y="6180666"/>
                <a:ext cx="592666" cy="677333"/>
              </a:xfrm>
              <a:custGeom>
                <a:avLst/>
                <a:gdLst>
                  <a:gd name="T0" fmla="*/ 536 w 560"/>
                  <a:gd name="T1" fmla="*/ 100 h 640"/>
                  <a:gd name="T2" fmla="*/ 496 w 560"/>
                  <a:gd name="T3" fmla="*/ 106 h 640"/>
                  <a:gd name="T4" fmla="*/ 456 w 560"/>
                  <a:gd name="T5" fmla="*/ 118 h 640"/>
                  <a:gd name="T6" fmla="*/ 438 w 560"/>
                  <a:gd name="T7" fmla="*/ 110 h 640"/>
                  <a:gd name="T8" fmla="*/ 436 w 560"/>
                  <a:gd name="T9" fmla="*/ 82 h 640"/>
                  <a:gd name="T10" fmla="*/ 428 w 560"/>
                  <a:gd name="T11" fmla="*/ 76 h 640"/>
                  <a:gd name="T12" fmla="*/ 360 w 560"/>
                  <a:gd name="T13" fmla="*/ 146 h 640"/>
                  <a:gd name="T14" fmla="*/ 328 w 560"/>
                  <a:gd name="T15" fmla="*/ 192 h 640"/>
                  <a:gd name="T16" fmla="*/ 290 w 560"/>
                  <a:gd name="T17" fmla="*/ 108 h 640"/>
                  <a:gd name="T18" fmla="*/ 274 w 560"/>
                  <a:gd name="T19" fmla="*/ 38 h 640"/>
                  <a:gd name="T20" fmla="*/ 280 w 560"/>
                  <a:gd name="T21" fmla="*/ 6 h 640"/>
                  <a:gd name="T22" fmla="*/ 280 w 560"/>
                  <a:gd name="T23" fmla="*/ 2 h 640"/>
                  <a:gd name="T24" fmla="*/ 262 w 560"/>
                  <a:gd name="T25" fmla="*/ 0 h 640"/>
                  <a:gd name="T26" fmla="*/ 248 w 560"/>
                  <a:gd name="T27" fmla="*/ 14 h 640"/>
                  <a:gd name="T28" fmla="*/ 244 w 560"/>
                  <a:gd name="T29" fmla="*/ 18 h 640"/>
                  <a:gd name="T30" fmla="*/ 240 w 560"/>
                  <a:gd name="T31" fmla="*/ 26 h 640"/>
                  <a:gd name="T32" fmla="*/ 254 w 560"/>
                  <a:gd name="T33" fmla="*/ 88 h 640"/>
                  <a:gd name="T34" fmla="*/ 304 w 560"/>
                  <a:gd name="T35" fmla="*/ 204 h 640"/>
                  <a:gd name="T36" fmla="*/ 222 w 560"/>
                  <a:gd name="T37" fmla="*/ 206 h 640"/>
                  <a:gd name="T38" fmla="*/ 136 w 560"/>
                  <a:gd name="T39" fmla="*/ 224 h 640"/>
                  <a:gd name="T40" fmla="*/ 164 w 560"/>
                  <a:gd name="T41" fmla="*/ 234 h 640"/>
                  <a:gd name="T42" fmla="*/ 178 w 560"/>
                  <a:gd name="T43" fmla="*/ 254 h 640"/>
                  <a:gd name="T44" fmla="*/ 166 w 560"/>
                  <a:gd name="T45" fmla="*/ 272 h 640"/>
                  <a:gd name="T46" fmla="*/ 122 w 560"/>
                  <a:gd name="T47" fmla="*/ 300 h 640"/>
                  <a:gd name="T48" fmla="*/ 90 w 560"/>
                  <a:gd name="T49" fmla="*/ 348 h 640"/>
                  <a:gd name="T50" fmla="*/ 22 w 560"/>
                  <a:gd name="T51" fmla="*/ 414 h 640"/>
                  <a:gd name="T52" fmla="*/ 0 w 560"/>
                  <a:gd name="T53" fmla="*/ 430 h 640"/>
                  <a:gd name="T54" fmla="*/ 102 w 560"/>
                  <a:gd name="T55" fmla="*/ 404 h 640"/>
                  <a:gd name="T56" fmla="*/ 136 w 560"/>
                  <a:gd name="T57" fmla="*/ 406 h 640"/>
                  <a:gd name="T58" fmla="*/ 152 w 560"/>
                  <a:gd name="T59" fmla="*/ 418 h 640"/>
                  <a:gd name="T60" fmla="*/ 156 w 560"/>
                  <a:gd name="T61" fmla="*/ 438 h 640"/>
                  <a:gd name="T62" fmla="*/ 138 w 560"/>
                  <a:gd name="T63" fmla="*/ 486 h 640"/>
                  <a:gd name="T64" fmla="*/ 90 w 560"/>
                  <a:gd name="T65" fmla="*/ 550 h 640"/>
                  <a:gd name="T66" fmla="*/ 126 w 560"/>
                  <a:gd name="T67" fmla="*/ 542 h 640"/>
                  <a:gd name="T68" fmla="*/ 158 w 560"/>
                  <a:gd name="T69" fmla="*/ 550 h 640"/>
                  <a:gd name="T70" fmla="*/ 170 w 560"/>
                  <a:gd name="T71" fmla="*/ 572 h 640"/>
                  <a:gd name="T72" fmla="*/ 168 w 560"/>
                  <a:gd name="T73" fmla="*/ 626 h 640"/>
                  <a:gd name="T74" fmla="*/ 186 w 560"/>
                  <a:gd name="T75" fmla="*/ 626 h 640"/>
                  <a:gd name="T76" fmla="*/ 280 w 560"/>
                  <a:gd name="T77" fmla="*/ 640 h 640"/>
                  <a:gd name="T78" fmla="*/ 310 w 560"/>
                  <a:gd name="T79" fmla="*/ 628 h 640"/>
                  <a:gd name="T80" fmla="*/ 322 w 560"/>
                  <a:gd name="T81" fmla="*/ 628 h 640"/>
                  <a:gd name="T82" fmla="*/ 330 w 560"/>
                  <a:gd name="T83" fmla="*/ 580 h 640"/>
                  <a:gd name="T84" fmla="*/ 346 w 560"/>
                  <a:gd name="T85" fmla="*/ 526 h 640"/>
                  <a:gd name="T86" fmla="*/ 354 w 560"/>
                  <a:gd name="T87" fmla="*/ 526 h 640"/>
                  <a:gd name="T88" fmla="*/ 358 w 560"/>
                  <a:gd name="T89" fmla="*/ 534 h 640"/>
                  <a:gd name="T90" fmla="*/ 364 w 560"/>
                  <a:gd name="T91" fmla="*/ 584 h 640"/>
                  <a:gd name="T92" fmla="*/ 424 w 560"/>
                  <a:gd name="T93" fmla="*/ 640 h 640"/>
                  <a:gd name="T94" fmla="*/ 438 w 560"/>
                  <a:gd name="T95" fmla="*/ 624 h 640"/>
                  <a:gd name="T96" fmla="*/ 458 w 560"/>
                  <a:gd name="T97" fmla="*/ 622 h 640"/>
                  <a:gd name="T98" fmla="*/ 474 w 560"/>
                  <a:gd name="T9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" h="64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200"/>
            <p:cNvGrpSpPr/>
            <p:nvPr/>
          </p:nvGrpSpPr>
          <p:grpSpPr>
            <a:xfrm>
              <a:off x="-17347" y="0"/>
              <a:ext cx="9161347" cy="6857992"/>
              <a:chOff x="-17347" y="0"/>
              <a:chExt cx="9161347" cy="6857992"/>
            </a:xfrm>
          </p:grpSpPr>
          <p:sp>
            <p:nvSpPr>
              <p:cNvPr id="65" name="Freeform 16"/>
              <p:cNvSpPr>
                <a:spLocks noChangeAspect="1"/>
              </p:cNvSpPr>
              <p:nvPr/>
            </p:nvSpPr>
            <p:spPr bwMode="auto">
              <a:xfrm rot="9111631">
                <a:off x="7788433" y="1465582"/>
                <a:ext cx="1285378" cy="1966190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 noChangeAspect="1"/>
              </p:cNvSpPr>
              <p:nvPr/>
            </p:nvSpPr>
            <p:spPr bwMode="auto">
              <a:xfrm rot="4324833">
                <a:off x="8243059" y="5300272"/>
                <a:ext cx="474357" cy="1154204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64" y="50"/>
                  </a:cxn>
                  <a:cxn ang="0">
                    <a:pos x="164" y="102"/>
                  </a:cxn>
                  <a:cxn ang="0">
                    <a:pos x="154" y="154"/>
                  </a:cxn>
                  <a:cxn ang="0">
                    <a:pos x="138" y="206"/>
                  </a:cxn>
                  <a:cxn ang="0">
                    <a:pos x="92" y="310"/>
                  </a:cxn>
                  <a:cxn ang="0">
                    <a:pos x="48" y="404"/>
                  </a:cxn>
                  <a:cxn ang="0">
                    <a:pos x="32" y="446"/>
                  </a:cxn>
                  <a:cxn ang="0">
                    <a:pos x="10" y="528"/>
                  </a:cxn>
                  <a:cxn ang="0">
                    <a:pos x="2" y="592"/>
                  </a:cxn>
                  <a:cxn ang="0">
                    <a:pos x="0" y="634"/>
                  </a:cxn>
                  <a:cxn ang="0">
                    <a:pos x="6" y="682"/>
                  </a:cxn>
                  <a:cxn ang="0">
                    <a:pos x="24" y="762"/>
                  </a:cxn>
                  <a:cxn ang="0">
                    <a:pos x="48" y="824"/>
                  </a:cxn>
                  <a:cxn ang="0">
                    <a:pos x="80" y="872"/>
                  </a:cxn>
                  <a:cxn ang="0">
                    <a:pos x="114" y="906"/>
                  </a:cxn>
                  <a:cxn ang="0">
                    <a:pos x="152" y="928"/>
                  </a:cxn>
                  <a:cxn ang="0">
                    <a:pos x="188" y="942"/>
                  </a:cxn>
                  <a:cxn ang="0">
                    <a:pos x="236" y="950"/>
                  </a:cxn>
                  <a:cxn ang="0">
                    <a:pos x="230" y="982"/>
                  </a:cxn>
                  <a:cxn ang="0">
                    <a:pos x="210" y="1050"/>
                  </a:cxn>
                  <a:cxn ang="0">
                    <a:pos x="186" y="1114"/>
                  </a:cxn>
                  <a:cxn ang="0">
                    <a:pos x="162" y="1150"/>
                  </a:cxn>
                  <a:cxn ang="0">
                    <a:pos x="142" y="1168"/>
                  </a:cxn>
                  <a:cxn ang="0">
                    <a:pos x="132" y="1174"/>
                  </a:cxn>
                  <a:cxn ang="0">
                    <a:pos x="126" y="1178"/>
                  </a:cxn>
                  <a:cxn ang="0">
                    <a:pos x="130" y="1188"/>
                  </a:cxn>
                  <a:cxn ang="0">
                    <a:pos x="134" y="1192"/>
                  </a:cxn>
                  <a:cxn ang="0">
                    <a:pos x="154" y="1202"/>
                  </a:cxn>
                  <a:cxn ang="0">
                    <a:pos x="172" y="1202"/>
                  </a:cxn>
                  <a:cxn ang="0">
                    <a:pos x="184" y="1198"/>
                  </a:cxn>
                  <a:cxn ang="0">
                    <a:pos x="194" y="1196"/>
                  </a:cxn>
                  <a:cxn ang="0">
                    <a:pos x="206" y="1188"/>
                  </a:cxn>
                  <a:cxn ang="0">
                    <a:pos x="214" y="1174"/>
                  </a:cxn>
                  <a:cxn ang="0">
                    <a:pos x="232" y="1134"/>
                  </a:cxn>
                  <a:cxn ang="0">
                    <a:pos x="262" y="1038"/>
                  </a:cxn>
                  <a:cxn ang="0">
                    <a:pos x="282" y="946"/>
                  </a:cxn>
                  <a:cxn ang="0">
                    <a:pos x="288" y="946"/>
                  </a:cxn>
                  <a:cxn ang="0">
                    <a:pos x="334" y="912"/>
                  </a:cxn>
                  <a:cxn ang="0">
                    <a:pos x="374" y="876"/>
                  </a:cxn>
                  <a:cxn ang="0">
                    <a:pos x="408" y="840"/>
                  </a:cxn>
                  <a:cxn ang="0">
                    <a:pos x="434" y="802"/>
                  </a:cxn>
                  <a:cxn ang="0">
                    <a:pos x="456" y="764"/>
                  </a:cxn>
                  <a:cxn ang="0">
                    <a:pos x="472" y="726"/>
                  </a:cxn>
                  <a:cxn ang="0">
                    <a:pos x="490" y="648"/>
                  </a:cxn>
                  <a:cxn ang="0">
                    <a:pos x="492" y="568"/>
                  </a:cxn>
                  <a:cxn ang="0">
                    <a:pos x="478" y="490"/>
                  </a:cxn>
                  <a:cxn ang="0">
                    <a:pos x="454" y="414"/>
                  </a:cxn>
                  <a:cxn ang="0">
                    <a:pos x="420" y="340"/>
                  </a:cxn>
                  <a:cxn ang="0">
                    <a:pos x="380" y="270"/>
                  </a:cxn>
                  <a:cxn ang="0">
                    <a:pos x="336" y="206"/>
                  </a:cxn>
                  <a:cxn ang="0">
                    <a:pos x="248" y="98"/>
                  </a:cxn>
                  <a:cxn ang="0">
                    <a:pos x="180" y="26"/>
                  </a:cxn>
                  <a:cxn ang="0">
                    <a:pos x="152" y="0"/>
                  </a:cxn>
                </a:cxnLst>
                <a:rect l="0" t="0" r="r" b="b"/>
                <a:pathLst>
                  <a:path w="494" h="1202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 noChangeAspect="1"/>
              </p:cNvSpPr>
              <p:nvPr/>
            </p:nvSpPr>
            <p:spPr bwMode="auto">
              <a:xfrm rot="19659348">
                <a:off x="7187072" y="3993953"/>
                <a:ext cx="942538" cy="1486797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2"/>
              <p:cNvSpPr>
                <a:spLocks noChangeAspect="1"/>
              </p:cNvSpPr>
              <p:nvPr/>
            </p:nvSpPr>
            <p:spPr bwMode="auto">
              <a:xfrm rot="1177916">
                <a:off x="7823628" y="381725"/>
                <a:ext cx="511311" cy="1209688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"/>
              <p:cNvSpPr>
                <a:spLocks noChangeAspect="1"/>
              </p:cNvSpPr>
              <p:nvPr/>
            </p:nvSpPr>
            <p:spPr bwMode="auto">
              <a:xfrm rot="7111237">
                <a:off x="8078228" y="3447288"/>
                <a:ext cx="969106" cy="1009128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13588" y="6104914"/>
                <a:ext cx="482600" cy="753078"/>
              </a:xfrm>
              <a:custGeom>
                <a:avLst/>
                <a:gdLst>
                  <a:gd name="T0" fmla="*/ 424 w 424"/>
                  <a:gd name="T1" fmla="*/ 24 h 640"/>
                  <a:gd name="T2" fmla="*/ 424 w 424"/>
                  <a:gd name="T3" fmla="*/ 24 h 640"/>
                  <a:gd name="T4" fmla="*/ 420 w 424"/>
                  <a:gd name="T5" fmla="*/ 18 h 640"/>
                  <a:gd name="T6" fmla="*/ 414 w 424"/>
                  <a:gd name="T7" fmla="*/ 10 h 640"/>
                  <a:gd name="T8" fmla="*/ 408 w 424"/>
                  <a:gd name="T9" fmla="*/ 6 h 640"/>
                  <a:gd name="T10" fmla="*/ 402 w 424"/>
                  <a:gd name="T11" fmla="*/ 4 h 640"/>
                  <a:gd name="T12" fmla="*/ 394 w 424"/>
                  <a:gd name="T13" fmla="*/ 2 h 640"/>
                  <a:gd name="T14" fmla="*/ 386 w 424"/>
                  <a:gd name="T15" fmla="*/ 2 h 640"/>
                  <a:gd name="T16" fmla="*/ 386 w 424"/>
                  <a:gd name="T17" fmla="*/ 2 h 640"/>
                  <a:gd name="T18" fmla="*/ 380 w 424"/>
                  <a:gd name="T19" fmla="*/ 2 h 640"/>
                  <a:gd name="T20" fmla="*/ 376 w 424"/>
                  <a:gd name="T21" fmla="*/ 0 h 640"/>
                  <a:gd name="T22" fmla="*/ 372 w 424"/>
                  <a:gd name="T23" fmla="*/ 0 h 640"/>
                  <a:gd name="T24" fmla="*/ 364 w 424"/>
                  <a:gd name="T25" fmla="*/ 2 h 640"/>
                  <a:gd name="T26" fmla="*/ 364 w 424"/>
                  <a:gd name="T27" fmla="*/ 2 h 640"/>
                  <a:gd name="T28" fmla="*/ 354 w 424"/>
                  <a:gd name="T29" fmla="*/ 12 h 640"/>
                  <a:gd name="T30" fmla="*/ 342 w 424"/>
                  <a:gd name="T31" fmla="*/ 24 h 640"/>
                  <a:gd name="T32" fmla="*/ 328 w 424"/>
                  <a:gd name="T33" fmla="*/ 38 h 640"/>
                  <a:gd name="T34" fmla="*/ 312 w 424"/>
                  <a:gd name="T35" fmla="*/ 58 h 640"/>
                  <a:gd name="T36" fmla="*/ 276 w 424"/>
                  <a:gd name="T37" fmla="*/ 110 h 640"/>
                  <a:gd name="T38" fmla="*/ 232 w 424"/>
                  <a:gd name="T39" fmla="*/ 178 h 640"/>
                  <a:gd name="T40" fmla="*/ 232 w 424"/>
                  <a:gd name="T41" fmla="*/ 178 h 640"/>
                  <a:gd name="T42" fmla="*/ 210 w 424"/>
                  <a:gd name="T43" fmla="*/ 202 h 640"/>
                  <a:gd name="T44" fmla="*/ 186 w 424"/>
                  <a:gd name="T45" fmla="*/ 222 h 640"/>
                  <a:gd name="T46" fmla="*/ 160 w 424"/>
                  <a:gd name="T47" fmla="*/ 242 h 640"/>
                  <a:gd name="T48" fmla="*/ 132 w 424"/>
                  <a:gd name="T49" fmla="*/ 258 h 640"/>
                  <a:gd name="T50" fmla="*/ 100 w 424"/>
                  <a:gd name="T51" fmla="*/ 274 h 640"/>
                  <a:gd name="T52" fmla="*/ 68 w 424"/>
                  <a:gd name="T53" fmla="*/ 288 h 640"/>
                  <a:gd name="T54" fmla="*/ 34 w 424"/>
                  <a:gd name="T55" fmla="*/ 300 h 640"/>
                  <a:gd name="T56" fmla="*/ 0 w 424"/>
                  <a:gd name="T57" fmla="*/ 312 h 640"/>
                  <a:gd name="T58" fmla="*/ 0 w 424"/>
                  <a:gd name="T59" fmla="*/ 640 h 640"/>
                  <a:gd name="T60" fmla="*/ 386 w 424"/>
                  <a:gd name="T61" fmla="*/ 640 h 640"/>
                  <a:gd name="T62" fmla="*/ 386 w 424"/>
                  <a:gd name="T63" fmla="*/ 640 h 640"/>
                  <a:gd name="T64" fmla="*/ 376 w 424"/>
                  <a:gd name="T65" fmla="*/ 612 h 640"/>
                  <a:gd name="T66" fmla="*/ 358 w 424"/>
                  <a:gd name="T67" fmla="*/ 576 h 640"/>
                  <a:gd name="T68" fmla="*/ 358 w 424"/>
                  <a:gd name="T69" fmla="*/ 576 h 640"/>
                  <a:gd name="T70" fmla="*/ 336 w 424"/>
                  <a:gd name="T71" fmla="*/ 536 h 640"/>
                  <a:gd name="T72" fmla="*/ 316 w 424"/>
                  <a:gd name="T73" fmla="*/ 492 h 640"/>
                  <a:gd name="T74" fmla="*/ 296 w 424"/>
                  <a:gd name="T75" fmla="*/ 448 h 640"/>
                  <a:gd name="T76" fmla="*/ 278 w 424"/>
                  <a:gd name="T77" fmla="*/ 400 h 640"/>
                  <a:gd name="T78" fmla="*/ 264 w 424"/>
                  <a:gd name="T79" fmla="*/ 354 h 640"/>
                  <a:gd name="T80" fmla="*/ 254 w 424"/>
                  <a:gd name="T81" fmla="*/ 308 h 640"/>
                  <a:gd name="T82" fmla="*/ 252 w 424"/>
                  <a:gd name="T83" fmla="*/ 284 h 640"/>
                  <a:gd name="T84" fmla="*/ 250 w 424"/>
                  <a:gd name="T85" fmla="*/ 262 h 640"/>
                  <a:gd name="T86" fmla="*/ 250 w 424"/>
                  <a:gd name="T87" fmla="*/ 240 h 640"/>
                  <a:gd name="T88" fmla="*/ 252 w 424"/>
                  <a:gd name="T89" fmla="*/ 218 h 640"/>
                  <a:gd name="T90" fmla="*/ 252 w 424"/>
                  <a:gd name="T91" fmla="*/ 218 h 640"/>
                  <a:gd name="T92" fmla="*/ 282 w 424"/>
                  <a:gd name="T93" fmla="*/ 166 h 640"/>
                  <a:gd name="T94" fmla="*/ 302 w 424"/>
                  <a:gd name="T95" fmla="*/ 136 h 640"/>
                  <a:gd name="T96" fmla="*/ 322 w 424"/>
                  <a:gd name="T97" fmla="*/ 108 h 640"/>
                  <a:gd name="T98" fmla="*/ 346 w 424"/>
                  <a:gd name="T99" fmla="*/ 80 h 640"/>
                  <a:gd name="T100" fmla="*/ 370 w 424"/>
                  <a:gd name="T101" fmla="*/ 58 h 640"/>
                  <a:gd name="T102" fmla="*/ 382 w 424"/>
                  <a:gd name="T103" fmla="*/ 50 h 640"/>
                  <a:gd name="T104" fmla="*/ 394 w 424"/>
                  <a:gd name="T105" fmla="*/ 42 h 640"/>
                  <a:gd name="T106" fmla="*/ 406 w 424"/>
                  <a:gd name="T107" fmla="*/ 38 h 640"/>
                  <a:gd name="T108" fmla="*/ 418 w 424"/>
                  <a:gd name="T109" fmla="*/ 36 h 640"/>
                  <a:gd name="T110" fmla="*/ 418 w 424"/>
                  <a:gd name="T111" fmla="*/ 36 h 640"/>
                  <a:gd name="T112" fmla="*/ 420 w 424"/>
                  <a:gd name="T113" fmla="*/ 36 h 640"/>
                  <a:gd name="T114" fmla="*/ 424 w 424"/>
                  <a:gd name="T115" fmla="*/ 34 h 640"/>
                  <a:gd name="T116" fmla="*/ 424 w 424"/>
                  <a:gd name="T117" fmla="*/ 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640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2000"/>
                </a:srgb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/>
              <p:cNvSpPr>
                <a:spLocks noChangeAspect="1"/>
              </p:cNvSpPr>
              <p:nvPr/>
            </p:nvSpPr>
            <p:spPr bwMode="auto">
              <a:xfrm>
                <a:off x="-17347" y="3350958"/>
                <a:ext cx="912820" cy="1114002"/>
              </a:xfrm>
              <a:custGeom>
                <a:avLst/>
                <a:gdLst>
                  <a:gd name="T0" fmla="*/ 596 w 608"/>
                  <a:gd name="T1" fmla="*/ 682 h 742"/>
                  <a:gd name="T2" fmla="*/ 548 w 608"/>
                  <a:gd name="T3" fmla="*/ 628 h 742"/>
                  <a:gd name="T4" fmla="*/ 524 w 608"/>
                  <a:gd name="T5" fmla="*/ 574 h 742"/>
                  <a:gd name="T6" fmla="*/ 518 w 608"/>
                  <a:gd name="T7" fmla="*/ 506 h 742"/>
                  <a:gd name="T8" fmla="*/ 540 w 608"/>
                  <a:gd name="T9" fmla="*/ 422 h 742"/>
                  <a:gd name="T10" fmla="*/ 508 w 608"/>
                  <a:gd name="T11" fmla="*/ 376 h 742"/>
                  <a:gd name="T12" fmla="*/ 446 w 608"/>
                  <a:gd name="T13" fmla="*/ 312 h 742"/>
                  <a:gd name="T14" fmla="*/ 396 w 608"/>
                  <a:gd name="T15" fmla="*/ 286 h 742"/>
                  <a:gd name="T16" fmla="*/ 360 w 608"/>
                  <a:gd name="T17" fmla="*/ 280 h 742"/>
                  <a:gd name="T18" fmla="*/ 256 w 608"/>
                  <a:gd name="T19" fmla="*/ 282 h 742"/>
                  <a:gd name="T20" fmla="*/ 254 w 608"/>
                  <a:gd name="T21" fmla="*/ 276 h 742"/>
                  <a:gd name="T22" fmla="*/ 280 w 608"/>
                  <a:gd name="T23" fmla="*/ 270 h 742"/>
                  <a:gd name="T24" fmla="*/ 322 w 608"/>
                  <a:gd name="T25" fmla="*/ 252 h 742"/>
                  <a:gd name="T26" fmla="*/ 352 w 608"/>
                  <a:gd name="T27" fmla="*/ 232 h 742"/>
                  <a:gd name="T28" fmla="*/ 372 w 608"/>
                  <a:gd name="T29" fmla="*/ 208 h 742"/>
                  <a:gd name="T30" fmla="*/ 378 w 608"/>
                  <a:gd name="T31" fmla="*/ 182 h 742"/>
                  <a:gd name="T32" fmla="*/ 366 w 608"/>
                  <a:gd name="T33" fmla="*/ 156 h 742"/>
                  <a:gd name="T34" fmla="*/ 388 w 608"/>
                  <a:gd name="T35" fmla="*/ 146 h 742"/>
                  <a:gd name="T36" fmla="*/ 424 w 608"/>
                  <a:gd name="T37" fmla="*/ 142 h 742"/>
                  <a:gd name="T38" fmla="*/ 442 w 608"/>
                  <a:gd name="T39" fmla="*/ 148 h 742"/>
                  <a:gd name="T40" fmla="*/ 408 w 608"/>
                  <a:gd name="T41" fmla="*/ 114 h 742"/>
                  <a:gd name="T42" fmla="*/ 332 w 608"/>
                  <a:gd name="T43" fmla="*/ 66 h 742"/>
                  <a:gd name="T44" fmla="*/ 312 w 608"/>
                  <a:gd name="T45" fmla="*/ 62 h 742"/>
                  <a:gd name="T46" fmla="*/ 278 w 608"/>
                  <a:gd name="T47" fmla="*/ 64 h 742"/>
                  <a:gd name="T48" fmla="*/ 250 w 608"/>
                  <a:gd name="T49" fmla="*/ 80 h 742"/>
                  <a:gd name="T50" fmla="*/ 220 w 608"/>
                  <a:gd name="T51" fmla="*/ 96 h 742"/>
                  <a:gd name="T52" fmla="*/ 184 w 608"/>
                  <a:gd name="T53" fmla="*/ 104 h 742"/>
                  <a:gd name="T54" fmla="*/ 148 w 608"/>
                  <a:gd name="T55" fmla="*/ 98 h 742"/>
                  <a:gd name="T56" fmla="*/ 118 w 608"/>
                  <a:gd name="T57" fmla="*/ 66 h 742"/>
                  <a:gd name="T58" fmla="*/ 106 w 608"/>
                  <a:gd name="T59" fmla="*/ 0 h 742"/>
                  <a:gd name="T60" fmla="*/ 82 w 608"/>
                  <a:gd name="T61" fmla="*/ 28 h 742"/>
                  <a:gd name="T62" fmla="*/ 32 w 608"/>
                  <a:gd name="T63" fmla="*/ 70 h 742"/>
                  <a:gd name="T64" fmla="*/ 0 w 608"/>
                  <a:gd name="T65" fmla="*/ 88 h 742"/>
                  <a:gd name="T66" fmla="*/ 20 w 608"/>
                  <a:gd name="T67" fmla="*/ 734 h 742"/>
                  <a:gd name="T68" fmla="*/ 40 w 608"/>
                  <a:gd name="T69" fmla="*/ 742 h 742"/>
                  <a:gd name="T70" fmla="*/ 28 w 608"/>
                  <a:gd name="T71" fmla="*/ 728 h 742"/>
                  <a:gd name="T72" fmla="*/ 20 w 608"/>
                  <a:gd name="T73" fmla="*/ 692 h 742"/>
                  <a:gd name="T74" fmla="*/ 22 w 608"/>
                  <a:gd name="T75" fmla="*/ 668 h 742"/>
                  <a:gd name="T76" fmla="*/ 48 w 608"/>
                  <a:gd name="T77" fmla="*/ 670 h 742"/>
                  <a:gd name="T78" fmla="*/ 72 w 608"/>
                  <a:gd name="T79" fmla="*/ 654 h 742"/>
                  <a:gd name="T80" fmla="*/ 86 w 608"/>
                  <a:gd name="T81" fmla="*/ 626 h 742"/>
                  <a:gd name="T82" fmla="*/ 92 w 608"/>
                  <a:gd name="T83" fmla="*/ 592 h 742"/>
                  <a:gd name="T84" fmla="*/ 94 w 608"/>
                  <a:gd name="T85" fmla="*/ 546 h 742"/>
                  <a:gd name="T86" fmla="*/ 90 w 608"/>
                  <a:gd name="T87" fmla="*/ 520 h 742"/>
                  <a:gd name="T88" fmla="*/ 96 w 608"/>
                  <a:gd name="T89" fmla="*/ 520 h 742"/>
                  <a:gd name="T90" fmla="*/ 134 w 608"/>
                  <a:gd name="T91" fmla="*/ 616 h 742"/>
                  <a:gd name="T92" fmla="*/ 152 w 608"/>
                  <a:gd name="T93" fmla="*/ 648 h 742"/>
                  <a:gd name="T94" fmla="*/ 194 w 608"/>
                  <a:gd name="T95" fmla="*/ 684 h 742"/>
                  <a:gd name="T96" fmla="*/ 278 w 608"/>
                  <a:gd name="T97" fmla="*/ 718 h 742"/>
                  <a:gd name="T98" fmla="*/ 332 w 608"/>
                  <a:gd name="T99" fmla="*/ 730 h 742"/>
                  <a:gd name="T100" fmla="*/ 400 w 608"/>
                  <a:gd name="T101" fmla="*/ 678 h 742"/>
                  <a:gd name="T102" fmla="*/ 466 w 608"/>
                  <a:gd name="T103" fmla="*/ 660 h 742"/>
                  <a:gd name="T104" fmla="*/ 526 w 608"/>
                  <a:gd name="T105" fmla="*/ 662 h 742"/>
                  <a:gd name="T106" fmla="*/ 594 w 608"/>
                  <a:gd name="T107" fmla="*/ 68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8" h="742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>
                <a:noFill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1"/>
              <p:cNvSpPr>
                <a:spLocks noChangeAspect="1"/>
              </p:cNvSpPr>
              <p:nvPr/>
            </p:nvSpPr>
            <p:spPr bwMode="auto">
              <a:xfrm>
                <a:off x="-17347" y="1413937"/>
                <a:ext cx="499947" cy="1321457"/>
              </a:xfrm>
              <a:custGeom>
                <a:avLst/>
                <a:gdLst>
                  <a:gd name="T0" fmla="*/ 382 w 426"/>
                  <a:gd name="T1" fmla="*/ 404 h 1126"/>
                  <a:gd name="T2" fmla="*/ 390 w 426"/>
                  <a:gd name="T3" fmla="*/ 392 h 1126"/>
                  <a:gd name="T4" fmla="*/ 404 w 426"/>
                  <a:gd name="T5" fmla="*/ 356 h 1126"/>
                  <a:gd name="T6" fmla="*/ 408 w 426"/>
                  <a:gd name="T7" fmla="*/ 326 h 1126"/>
                  <a:gd name="T8" fmla="*/ 402 w 426"/>
                  <a:gd name="T9" fmla="*/ 274 h 1126"/>
                  <a:gd name="T10" fmla="*/ 376 w 426"/>
                  <a:gd name="T11" fmla="*/ 206 h 1126"/>
                  <a:gd name="T12" fmla="*/ 350 w 426"/>
                  <a:gd name="T13" fmla="*/ 176 h 1126"/>
                  <a:gd name="T14" fmla="*/ 338 w 426"/>
                  <a:gd name="T15" fmla="*/ 176 h 1126"/>
                  <a:gd name="T16" fmla="*/ 294 w 426"/>
                  <a:gd name="T17" fmla="*/ 198 h 1126"/>
                  <a:gd name="T18" fmla="*/ 212 w 426"/>
                  <a:gd name="T19" fmla="*/ 268 h 1126"/>
                  <a:gd name="T20" fmla="*/ 212 w 426"/>
                  <a:gd name="T21" fmla="*/ 270 h 1126"/>
                  <a:gd name="T22" fmla="*/ 172 w 426"/>
                  <a:gd name="T23" fmla="*/ 318 h 1126"/>
                  <a:gd name="T24" fmla="*/ 152 w 426"/>
                  <a:gd name="T25" fmla="*/ 354 h 1126"/>
                  <a:gd name="T26" fmla="*/ 146 w 426"/>
                  <a:gd name="T27" fmla="*/ 358 h 1126"/>
                  <a:gd name="T28" fmla="*/ 144 w 426"/>
                  <a:gd name="T29" fmla="*/ 354 h 1126"/>
                  <a:gd name="T30" fmla="*/ 172 w 426"/>
                  <a:gd name="T31" fmla="*/ 236 h 1126"/>
                  <a:gd name="T32" fmla="*/ 172 w 426"/>
                  <a:gd name="T33" fmla="*/ 174 h 1126"/>
                  <a:gd name="T34" fmla="*/ 148 w 426"/>
                  <a:gd name="T35" fmla="*/ 114 h 1126"/>
                  <a:gd name="T36" fmla="*/ 100 w 426"/>
                  <a:gd name="T37" fmla="*/ 46 h 1126"/>
                  <a:gd name="T38" fmla="*/ 56 w 426"/>
                  <a:gd name="T39" fmla="*/ 0 h 1126"/>
                  <a:gd name="T40" fmla="*/ 0 w 426"/>
                  <a:gd name="T41" fmla="*/ 820 h 1126"/>
                  <a:gd name="T42" fmla="*/ 34 w 426"/>
                  <a:gd name="T43" fmla="*/ 800 h 1126"/>
                  <a:gd name="T44" fmla="*/ 80 w 426"/>
                  <a:gd name="T45" fmla="*/ 754 h 1126"/>
                  <a:gd name="T46" fmla="*/ 102 w 426"/>
                  <a:gd name="T47" fmla="*/ 764 h 1126"/>
                  <a:gd name="T48" fmla="*/ 152 w 426"/>
                  <a:gd name="T49" fmla="*/ 908 h 1126"/>
                  <a:gd name="T50" fmla="*/ 168 w 426"/>
                  <a:gd name="T51" fmla="*/ 994 h 1126"/>
                  <a:gd name="T52" fmla="*/ 166 w 426"/>
                  <a:gd name="T53" fmla="*/ 1070 h 1126"/>
                  <a:gd name="T54" fmla="*/ 150 w 426"/>
                  <a:gd name="T55" fmla="*/ 1108 h 1126"/>
                  <a:gd name="T56" fmla="*/ 150 w 426"/>
                  <a:gd name="T57" fmla="*/ 1120 h 1126"/>
                  <a:gd name="T58" fmla="*/ 156 w 426"/>
                  <a:gd name="T59" fmla="*/ 1124 h 1126"/>
                  <a:gd name="T60" fmla="*/ 188 w 426"/>
                  <a:gd name="T61" fmla="*/ 1124 h 1126"/>
                  <a:gd name="T62" fmla="*/ 214 w 426"/>
                  <a:gd name="T63" fmla="*/ 1102 h 1126"/>
                  <a:gd name="T64" fmla="*/ 224 w 426"/>
                  <a:gd name="T65" fmla="*/ 1094 h 1126"/>
                  <a:gd name="T66" fmla="*/ 232 w 426"/>
                  <a:gd name="T67" fmla="*/ 1080 h 1126"/>
                  <a:gd name="T68" fmla="*/ 224 w 426"/>
                  <a:gd name="T69" fmla="*/ 998 h 1126"/>
                  <a:gd name="T70" fmla="*/ 188 w 426"/>
                  <a:gd name="T71" fmla="*/ 854 h 1126"/>
                  <a:gd name="T72" fmla="*/ 144 w 426"/>
                  <a:gd name="T73" fmla="*/ 720 h 1126"/>
                  <a:gd name="T74" fmla="*/ 218 w 426"/>
                  <a:gd name="T75" fmla="*/ 726 h 1126"/>
                  <a:gd name="T76" fmla="*/ 278 w 426"/>
                  <a:gd name="T77" fmla="*/ 708 h 1126"/>
                  <a:gd name="T78" fmla="*/ 308 w 426"/>
                  <a:gd name="T79" fmla="*/ 682 h 1126"/>
                  <a:gd name="T80" fmla="*/ 350 w 426"/>
                  <a:gd name="T81" fmla="*/ 640 h 1126"/>
                  <a:gd name="T82" fmla="*/ 416 w 426"/>
                  <a:gd name="T83" fmla="*/ 598 h 1126"/>
                  <a:gd name="T84" fmla="*/ 396 w 426"/>
                  <a:gd name="T85" fmla="*/ 586 h 1126"/>
                  <a:gd name="T86" fmla="*/ 340 w 426"/>
                  <a:gd name="T87" fmla="*/ 550 h 1126"/>
                  <a:gd name="T88" fmla="*/ 322 w 426"/>
                  <a:gd name="T89" fmla="*/ 508 h 1126"/>
                  <a:gd name="T90" fmla="*/ 330 w 426"/>
                  <a:gd name="T91" fmla="*/ 466 h 1126"/>
                  <a:gd name="T92" fmla="*/ 358 w 426"/>
                  <a:gd name="T93" fmla="*/ 422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6" h="11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3"/>
              <p:cNvSpPr>
                <a:spLocks noChangeAspect="1"/>
              </p:cNvSpPr>
              <p:nvPr/>
            </p:nvSpPr>
            <p:spPr bwMode="auto">
              <a:xfrm>
                <a:off x="0" y="0"/>
                <a:ext cx="1049548" cy="750335"/>
              </a:xfrm>
              <a:custGeom>
                <a:avLst/>
                <a:gdLst>
                  <a:gd name="T0" fmla="*/ 812 w 912"/>
                  <a:gd name="T1" fmla="*/ 66 h 652"/>
                  <a:gd name="T2" fmla="*/ 772 w 912"/>
                  <a:gd name="T3" fmla="*/ 42 h 652"/>
                  <a:gd name="T4" fmla="*/ 748 w 912"/>
                  <a:gd name="T5" fmla="*/ 8 h 652"/>
                  <a:gd name="T6" fmla="*/ 26 w 912"/>
                  <a:gd name="T7" fmla="*/ 0 h 652"/>
                  <a:gd name="T8" fmla="*/ 0 w 912"/>
                  <a:gd name="T9" fmla="*/ 208 h 652"/>
                  <a:gd name="T10" fmla="*/ 6 w 912"/>
                  <a:gd name="T11" fmla="*/ 232 h 652"/>
                  <a:gd name="T12" fmla="*/ 0 w 912"/>
                  <a:gd name="T13" fmla="*/ 384 h 652"/>
                  <a:gd name="T14" fmla="*/ 14 w 912"/>
                  <a:gd name="T15" fmla="*/ 396 h 652"/>
                  <a:gd name="T16" fmla="*/ 28 w 912"/>
                  <a:gd name="T17" fmla="*/ 430 h 652"/>
                  <a:gd name="T18" fmla="*/ 26 w 912"/>
                  <a:gd name="T19" fmla="*/ 480 h 652"/>
                  <a:gd name="T20" fmla="*/ 34 w 912"/>
                  <a:gd name="T21" fmla="*/ 490 h 652"/>
                  <a:gd name="T22" fmla="*/ 60 w 912"/>
                  <a:gd name="T23" fmla="*/ 504 h 652"/>
                  <a:gd name="T24" fmla="*/ 80 w 912"/>
                  <a:gd name="T25" fmla="*/ 560 h 652"/>
                  <a:gd name="T26" fmla="*/ 90 w 912"/>
                  <a:gd name="T27" fmla="*/ 650 h 652"/>
                  <a:gd name="T28" fmla="*/ 110 w 912"/>
                  <a:gd name="T29" fmla="*/ 596 h 652"/>
                  <a:gd name="T30" fmla="*/ 146 w 912"/>
                  <a:gd name="T31" fmla="*/ 540 h 652"/>
                  <a:gd name="T32" fmla="*/ 180 w 912"/>
                  <a:gd name="T33" fmla="*/ 510 h 652"/>
                  <a:gd name="T34" fmla="*/ 220 w 912"/>
                  <a:gd name="T35" fmla="*/ 496 h 652"/>
                  <a:gd name="T36" fmla="*/ 234 w 912"/>
                  <a:gd name="T37" fmla="*/ 494 h 652"/>
                  <a:gd name="T38" fmla="*/ 244 w 912"/>
                  <a:gd name="T39" fmla="*/ 430 h 652"/>
                  <a:gd name="T40" fmla="*/ 264 w 912"/>
                  <a:gd name="T41" fmla="*/ 362 h 652"/>
                  <a:gd name="T42" fmla="*/ 274 w 912"/>
                  <a:gd name="T43" fmla="*/ 352 h 652"/>
                  <a:gd name="T44" fmla="*/ 284 w 912"/>
                  <a:gd name="T45" fmla="*/ 366 h 652"/>
                  <a:gd name="T46" fmla="*/ 284 w 912"/>
                  <a:gd name="T47" fmla="*/ 392 h 652"/>
                  <a:gd name="T48" fmla="*/ 310 w 912"/>
                  <a:gd name="T49" fmla="*/ 492 h 652"/>
                  <a:gd name="T50" fmla="*/ 342 w 912"/>
                  <a:gd name="T51" fmla="*/ 574 h 652"/>
                  <a:gd name="T52" fmla="*/ 382 w 912"/>
                  <a:gd name="T53" fmla="*/ 498 h 652"/>
                  <a:gd name="T54" fmla="*/ 406 w 912"/>
                  <a:gd name="T55" fmla="*/ 484 h 652"/>
                  <a:gd name="T56" fmla="*/ 426 w 912"/>
                  <a:gd name="T57" fmla="*/ 490 h 652"/>
                  <a:gd name="T58" fmla="*/ 448 w 912"/>
                  <a:gd name="T59" fmla="*/ 520 h 652"/>
                  <a:gd name="T60" fmla="*/ 466 w 912"/>
                  <a:gd name="T61" fmla="*/ 574 h 652"/>
                  <a:gd name="T62" fmla="*/ 478 w 912"/>
                  <a:gd name="T63" fmla="*/ 550 h 652"/>
                  <a:gd name="T64" fmla="*/ 494 w 912"/>
                  <a:gd name="T65" fmla="*/ 542 h 652"/>
                  <a:gd name="T66" fmla="*/ 530 w 912"/>
                  <a:gd name="T67" fmla="*/ 552 h 652"/>
                  <a:gd name="T68" fmla="*/ 580 w 912"/>
                  <a:gd name="T69" fmla="*/ 600 h 652"/>
                  <a:gd name="T70" fmla="*/ 618 w 912"/>
                  <a:gd name="T71" fmla="*/ 652 h 652"/>
                  <a:gd name="T72" fmla="*/ 618 w 912"/>
                  <a:gd name="T73" fmla="*/ 652 h 652"/>
                  <a:gd name="T74" fmla="*/ 596 w 912"/>
                  <a:gd name="T75" fmla="*/ 590 h 652"/>
                  <a:gd name="T76" fmla="*/ 584 w 912"/>
                  <a:gd name="T77" fmla="*/ 522 h 652"/>
                  <a:gd name="T78" fmla="*/ 596 w 912"/>
                  <a:gd name="T79" fmla="*/ 488 h 652"/>
                  <a:gd name="T80" fmla="*/ 614 w 912"/>
                  <a:gd name="T81" fmla="*/ 480 h 652"/>
                  <a:gd name="T82" fmla="*/ 640 w 912"/>
                  <a:gd name="T83" fmla="*/ 484 h 652"/>
                  <a:gd name="T84" fmla="*/ 606 w 912"/>
                  <a:gd name="T85" fmla="*/ 438 h 652"/>
                  <a:gd name="T86" fmla="*/ 592 w 912"/>
                  <a:gd name="T87" fmla="*/ 402 h 652"/>
                  <a:gd name="T88" fmla="*/ 600 w 912"/>
                  <a:gd name="T89" fmla="*/ 382 h 652"/>
                  <a:gd name="T90" fmla="*/ 624 w 912"/>
                  <a:gd name="T91" fmla="*/ 372 h 652"/>
                  <a:gd name="T92" fmla="*/ 710 w 912"/>
                  <a:gd name="T93" fmla="*/ 380 h 652"/>
                  <a:gd name="T94" fmla="*/ 660 w 912"/>
                  <a:gd name="T95" fmla="*/ 308 h 652"/>
                  <a:gd name="T96" fmla="*/ 592 w 912"/>
                  <a:gd name="T97" fmla="*/ 230 h 652"/>
                  <a:gd name="T98" fmla="*/ 572 w 912"/>
                  <a:gd name="T99" fmla="*/ 214 h 652"/>
                  <a:gd name="T100" fmla="*/ 564 w 912"/>
                  <a:gd name="T101" fmla="*/ 198 h 652"/>
                  <a:gd name="T102" fmla="*/ 578 w 912"/>
                  <a:gd name="T103" fmla="*/ 196 h 652"/>
                  <a:gd name="T104" fmla="*/ 646 w 912"/>
                  <a:gd name="T105" fmla="*/ 218 h 652"/>
                  <a:gd name="T106" fmla="*/ 704 w 912"/>
                  <a:gd name="T107" fmla="*/ 246 h 652"/>
                  <a:gd name="T108" fmla="*/ 714 w 912"/>
                  <a:gd name="T109" fmla="*/ 234 h 652"/>
                  <a:gd name="T110" fmla="*/ 746 w 912"/>
                  <a:gd name="T111" fmla="*/ 212 h 652"/>
                  <a:gd name="T112" fmla="*/ 792 w 912"/>
                  <a:gd name="T113" fmla="*/ 198 h 652"/>
                  <a:gd name="T114" fmla="*/ 856 w 912"/>
                  <a:gd name="T115" fmla="*/ 200 h 652"/>
                  <a:gd name="T116" fmla="*/ 912 w 912"/>
                  <a:gd name="T117" fmla="*/ 212 h 652"/>
                  <a:gd name="T118" fmla="*/ 860 w 912"/>
                  <a:gd name="T119" fmla="*/ 170 h 652"/>
                  <a:gd name="T120" fmla="*/ 816 w 912"/>
                  <a:gd name="T121" fmla="*/ 114 h 652"/>
                  <a:gd name="T122" fmla="*/ 810 w 912"/>
                  <a:gd name="T123" fmla="*/ 86 h 652"/>
                  <a:gd name="T124" fmla="*/ 824 w 912"/>
                  <a:gd name="T125" fmla="*/ 7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12" h="65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5"/>
              <p:cNvSpPr>
                <a:spLocks noChangeAspect="1"/>
              </p:cNvSpPr>
              <p:nvPr/>
            </p:nvSpPr>
            <p:spPr bwMode="auto">
              <a:xfrm>
                <a:off x="8350389" y="11466"/>
                <a:ext cx="793611" cy="554378"/>
              </a:xfrm>
              <a:custGeom>
                <a:avLst/>
                <a:gdLst>
                  <a:gd name="T0" fmla="*/ 126 w 690"/>
                  <a:gd name="T1" fmla="*/ 0 h 482"/>
                  <a:gd name="T2" fmla="*/ 64 w 690"/>
                  <a:gd name="T3" fmla="*/ 56 h 482"/>
                  <a:gd name="T4" fmla="*/ 0 w 690"/>
                  <a:gd name="T5" fmla="*/ 94 h 482"/>
                  <a:gd name="T6" fmla="*/ 90 w 690"/>
                  <a:gd name="T7" fmla="*/ 82 h 482"/>
                  <a:gd name="T8" fmla="*/ 130 w 690"/>
                  <a:gd name="T9" fmla="*/ 86 h 482"/>
                  <a:gd name="T10" fmla="*/ 152 w 690"/>
                  <a:gd name="T11" fmla="*/ 96 h 482"/>
                  <a:gd name="T12" fmla="*/ 158 w 690"/>
                  <a:gd name="T13" fmla="*/ 114 h 482"/>
                  <a:gd name="T14" fmla="*/ 144 w 690"/>
                  <a:gd name="T15" fmla="*/ 152 h 482"/>
                  <a:gd name="T16" fmla="*/ 86 w 690"/>
                  <a:gd name="T17" fmla="*/ 216 h 482"/>
                  <a:gd name="T18" fmla="*/ 96 w 690"/>
                  <a:gd name="T19" fmla="*/ 222 h 482"/>
                  <a:gd name="T20" fmla="*/ 136 w 690"/>
                  <a:gd name="T21" fmla="*/ 226 h 482"/>
                  <a:gd name="T22" fmla="*/ 152 w 690"/>
                  <a:gd name="T23" fmla="*/ 248 h 482"/>
                  <a:gd name="T24" fmla="*/ 150 w 690"/>
                  <a:gd name="T25" fmla="*/ 292 h 482"/>
                  <a:gd name="T26" fmla="*/ 152 w 690"/>
                  <a:gd name="T27" fmla="*/ 308 h 482"/>
                  <a:gd name="T28" fmla="*/ 170 w 690"/>
                  <a:gd name="T29" fmla="*/ 320 h 482"/>
                  <a:gd name="T30" fmla="*/ 180 w 690"/>
                  <a:gd name="T31" fmla="*/ 362 h 482"/>
                  <a:gd name="T32" fmla="*/ 178 w 690"/>
                  <a:gd name="T33" fmla="*/ 428 h 482"/>
                  <a:gd name="T34" fmla="*/ 198 w 690"/>
                  <a:gd name="T35" fmla="*/ 392 h 482"/>
                  <a:gd name="T36" fmla="*/ 228 w 690"/>
                  <a:gd name="T37" fmla="*/ 354 h 482"/>
                  <a:gd name="T38" fmla="*/ 258 w 690"/>
                  <a:gd name="T39" fmla="*/ 336 h 482"/>
                  <a:gd name="T40" fmla="*/ 298 w 690"/>
                  <a:gd name="T41" fmla="*/ 330 h 482"/>
                  <a:gd name="T42" fmla="*/ 300 w 690"/>
                  <a:gd name="T43" fmla="*/ 312 h 482"/>
                  <a:gd name="T44" fmla="*/ 332 w 690"/>
                  <a:gd name="T45" fmla="*/ 238 h 482"/>
                  <a:gd name="T46" fmla="*/ 340 w 690"/>
                  <a:gd name="T47" fmla="*/ 232 h 482"/>
                  <a:gd name="T48" fmla="*/ 344 w 690"/>
                  <a:gd name="T49" fmla="*/ 242 h 482"/>
                  <a:gd name="T50" fmla="*/ 344 w 690"/>
                  <a:gd name="T51" fmla="*/ 284 h 482"/>
                  <a:gd name="T52" fmla="*/ 362 w 690"/>
                  <a:gd name="T53" fmla="*/ 380 h 482"/>
                  <a:gd name="T54" fmla="*/ 380 w 690"/>
                  <a:gd name="T55" fmla="*/ 376 h 482"/>
                  <a:gd name="T56" fmla="*/ 414 w 690"/>
                  <a:gd name="T57" fmla="*/ 342 h 482"/>
                  <a:gd name="T58" fmla="*/ 436 w 690"/>
                  <a:gd name="T59" fmla="*/ 346 h 482"/>
                  <a:gd name="T60" fmla="*/ 448 w 690"/>
                  <a:gd name="T61" fmla="*/ 370 h 482"/>
                  <a:gd name="T62" fmla="*/ 458 w 690"/>
                  <a:gd name="T63" fmla="*/ 410 h 482"/>
                  <a:gd name="T64" fmla="*/ 480 w 690"/>
                  <a:gd name="T65" fmla="*/ 388 h 482"/>
                  <a:gd name="T66" fmla="*/ 506 w 690"/>
                  <a:gd name="T67" fmla="*/ 400 h 482"/>
                  <a:gd name="T68" fmla="*/ 536 w 690"/>
                  <a:gd name="T69" fmla="*/ 440 h 482"/>
                  <a:gd name="T70" fmla="*/ 558 w 690"/>
                  <a:gd name="T71" fmla="*/ 482 h 482"/>
                  <a:gd name="T72" fmla="*/ 560 w 690"/>
                  <a:gd name="T73" fmla="*/ 480 h 482"/>
                  <a:gd name="T74" fmla="*/ 548 w 690"/>
                  <a:gd name="T75" fmla="*/ 434 h 482"/>
                  <a:gd name="T76" fmla="*/ 546 w 690"/>
                  <a:gd name="T77" fmla="*/ 384 h 482"/>
                  <a:gd name="T78" fmla="*/ 558 w 690"/>
                  <a:gd name="T79" fmla="*/ 360 h 482"/>
                  <a:gd name="T80" fmla="*/ 590 w 690"/>
                  <a:gd name="T81" fmla="*/ 362 h 482"/>
                  <a:gd name="T82" fmla="*/ 570 w 690"/>
                  <a:gd name="T83" fmla="*/ 326 h 482"/>
                  <a:gd name="T84" fmla="*/ 564 w 690"/>
                  <a:gd name="T85" fmla="*/ 298 h 482"/>
                  <a:gd name="T86" fmla="*/ 578 w 690"/>
                  <a:gd name="T87" fmla="*/ 280 h 482"/>
                  <a:gd name="T88" fmla="*/ 626 w 690"/>
                  <a:gd name="T89" fmla="*/ 286 h 482"/>
                  <a:gd name="T90" fmla="*/ 644 w 690"/>
                  <a:gd name="T91" fmla="*/ 276 h 482"/>
                  <a:gd name="T92" fmla="*/ 596 w 690"/>
                  <a:gd name="T93" fmla="*/ 192 h 482"/>
                  <a:gd name="T94" fmla="*/ 566 w 690"/>
                  <a:gd name="T95" fmla="*/ 160 h 482"/>
                  <a:gd name="T96" fmla="*/ 564 w 690"/>
                  <a:gd name="T97" fmla="*/ 148 h 482"/>
                  <a:gd name="T98" fmla="*/ 574 w 690"/>
                  <a:gd name="T99" fmla="*/ 148 h 482"/>
                  <a:gd name="T100" fmla="*/ 644 w 690"/>
                  <a:gd name="T101" fmla="*/ 184 h 482"/>
                  <a:gd name="T102" fmla="*/ 660 w 690"/>
                  <a:gd name="T103" fmla="*/ 196 h 482"/>
                  <a:gd name="T104" fmla="*/ 690 w 690"/>
                  <a:gd name="T105" fmla="*/ 17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0" h="482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/>
              <p:cNvSpPr>
                <a:spLocks noChangeAspect="1"/>
              </p:cNvSpPr>
              <p:nvPr/>
            </p:nvSpPr>
            <p:spPr bwMode="auto">
              <a:xfrm>
                <a:off x="6973892" y="6209551"/>
                <a:ext cx="1162575" cy="647993"/>
              </a:xfrm>
              <a:custGeom>
                <a:avLst/>
                <a:gdLst>
                  <a:gd name="T0" fmla="*/ 686 w 976"/>
                  <a:gd name="T1" fmla="*/ 250 h 544"/>
                  <a:gd name="T2" fmla="*/ 592 w 976"/>
                  <a:gd name="T3" fmla="*/ 242 h 544"/>
                  <a:gd name="T4" fmla="*/ 536 w 976"/>
                  <a:gd name="T5" fmla="*/ 262 h 544"/>
                  <a:gd name="T6" fmla="*/ 506 w 976"/>
                  <a:gd name="T7" fmla="*/ 288 h 544"/>
                  <a:gd name="T8" fmla="*/ 492 w 976"/>
                  <a:gd name="T9" fmla="*/ 292 h 544"/>
                  <a:gd name="T10" fmla="*/ 514 w 976"/>
                  <a:gd name="T11" fmla="*/ 248 h 544"/>
                  <a:gd name="T12" fmla="*/ 560 w 976"/>
                  <a:gd name="T13" fmla="*/ 124 h 544"/>
                  <a:gd name="T14" fmla="*/ 566 w 976"/>
                  <a:gd name="T15" fmla="*/ 34 h 544"/>
                  <a:gd name="T16" fmla="*/ 524 w 976"/>
                  <a:gd name="T17" fmla="*/ 32 h 544"/>
                  <a:gd name="T18" fmla="*/ 452 w 976"/>
                  <a:gd name="T19" fmla="*/ 98 h 544"/>
                  <a:gd name="T20" fmla="*/ 412 w 976"/>
                  <a:gd name="T21" fmla="*/ 174 h 544"/>
                  <a:gd name="T22" fmla="*/ 392 w 976"/>
                  <a:gd name="T23" fmla="*/ 152 h 544"/>
                  <a:gd name="T24" fmla="*/ 374 w 976"/>
                  <a:gd name="T25" fmla="*/ 148 h 544"/>
                  <a:gd name="T26" fmla="*/ 366 w 976"/>
                  <a:gd name="T27" fmla="*/ 170 h 544"/>
                  <a:gd name="T28" fmla="*/ 380 w 976"/>
                  <a:gd name="T29" fmla="*/ 242 h 544"/>
                  <a:gd name="T30" fmla="*/ 380 w 976"/>
                  <a:gd name="T31" fmla="*/ 302 h 544"/>
                  <a:gd name="T32" fmla="*/ 306 w 976"/>
                  <a:gd name="T33" fmla="*/ 126 h 544"/>
                  <a:gd name="T34" fmla="*/ 296 w 976"/>
                  <a:gd name="T35" fmla="*/ 44 h 544"/>
                  <a:gd name="T36" fmla="*/ 306 w 976"/>
                  <a:gd name="T37" fmla="*/ 10 h 544"/>
                  <a:gd name="T38" fmla="*/ 298 w 976"/>
                  <a:gd name="T39" fmla="*/ 0 h 544"/>
                  <a:gd name="T40" fmla="*/ 266 w 976"/>
                  <a:gd name="T41" fmla="*/ 8 h 544"/>
                  <a:gd name="T42" fmla="*/ 252 w 976"/>
                  <a:gd name="T43" fmla="*/ 26 h 544"/>
                  <a:gd name="T44" fmla="*/ 242 w 976"/>
                  <a:gd name="T45" fmla="*/ 40 h 544"/>
                  <a:gd name="T46" fmla="*/ 264 w 976"/>
                  <a:gd name="T47" fmla="*/ 138 h 544"/>
                  <a:gd name="T48" fmla="*/ 342 w 976"/>
                  <a:gd name="T49" fmla="*/ 322 h 544"/>
                  <a:gd name="T50" fmla="*/ 280 w 976"/>
                  <a:gd name="T51" fmla="*/ 272 h 544"/>
                  <a:gd name="T52" fmla="*/ 242 w 976"/>
                  <a:gd name="T53" fmla="*/ 232 h 544"/>
                  <a:gd name="T54" fmla="*/ 220 w 976"/>
                  <a:gd name="T55" fmla="*/ 228 h 544"/>
                  <a:gd name="T56" fmla="*/ 214 w 976"/>
                  <a:gd name="T57" fmla="*/ 252 h 544"/>
                  <a:gd name="T58" fmla="*/ 198 w 976"/>
                  <a:gd name="T59" fmla="*/ 268 h 544"/>
                  <a:gd name="T60" fmla="*/ 116 w 976"/>
                  <a:gd name="T61" fmla="*/ 264 h 544"/>
                  <a:gd name="T62" fmla="*/ 18 w 976"/>
                  <a:gd name="T63" fmla="*/ 292 h 544"/>
                  <a:gd name="T64" fmla="*/ 36 w 976"/>
                  <a:gd name="T65" fmla="*/ 332 h 544"/>
                  <a:gd name="T66" fmla="*/ 116 w 976"/>
                  <a:gd name="T67" fmla="*/ 374 h 544"/>
                  <a:gd name="T68" fmla="*/ 260 w 976"/>
                  <a:gd name="T69" fmla="*/ 404 h 544"/>
                  <a:gd name="T70" fmla="*/ 270 w 976"/>
                  <a:gd name="T71" fmla="*/ 408 h 544"/>
                  <a:gd name="T72" fmla="*/ 260 w 976"/>
                  <a:gd name="T73" fmla="*/ 416 h 544"/>
                  <a:gd name="T74" fmla="*/ 200 w 976"/>
                  <a:gd name="T75" fmla="*/ 438 h 544"/>
                  <a:gd name="T76" fmla="*/ 154 w 976"/>
                  <a:gd name="T77" fmla="*/ 484 h 544"/>
                  <a:gd name="T78" fmla="*/ 652 w 976"/>
                  <a:gd name="T79" fmla="*/ 544 h 544"/>
                  <a:gd name="T80" fmla="*/ 612 w 976"/>
                  <a:gd name="T81" fmla="*/ 484 h 544"/>
                  <a:gd name="T82" fmla="*/ 560 w 976"/>
                  <a:gd name="T83" fmla="*/ 448 h 544"/>
                  <a:gd name="T84" fmla="*/ 556 w 976"/>
                  <a:gd name="T85" fmla="*/ 440 h 544"/>
                  <a:gd name="T86" fmla="*/ 564 w 976"/>
                  <a:gd name="T87" fmla="*/ 438 h 544"/>
                  <a:gd name="T88" fmla="*/ 676 w 976"/>
                  <a:gd name="T89" fmla="*/ 454 h 544"/>
                  <a:gd name="T90" fmla="*/ 750 w 976"/>
                  <a:gd name="T91" fmla="*/ 442 h 544"/>
                  <a:gd name="T92" fmla="*/ 870 w 976"/>
                  <a:gd name="T93" fmla="*/ 392 h 544"/>
                  <a:gd name="T94" fmla="*/ 966 w 976"/>
                  <a:gd name="T95" fmla="*/ 334 h 544"/>
                  <a:gd name="T96" fmla="*/ 860 w 976"/>
                  <a:gd name="T97" fmla="*/ 31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6" h="544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Outsourcing Decision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Kelly </a:t>
            </a:r>
            <a:r>
              <a:rPr lang="en-US" dirty="0" err="1" smtClean="0"/>
              <a:t>Aber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22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BOCR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Benefits and Opportunities: 0.269044</a:t>
            </a:r>
          </a:p>
          <a:p>
            <a:r>
              <a:rPr lang="en-US" sz="2400" dirty="0" smtClean="0"/>
              <a:t>Costs and Risks: 0.230956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0528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913859"/>
              </p:ext>
            </p:extLst>
          </p:nvPr>
        </p:nvGraphicFramePr>
        <p:xfrm>
          <a:off x="1009650" y="1806575"/>
          <a:ext cx="7124700" cy="1917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175"/>
                <a:gridCol w="1781175"/>
                <a:gridCol w="1781175"/>
                <a:gridCol w="17811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Normals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Do not outsource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0.982899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0.367739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0.864006</a:t>
                      </a:r>
                      <a:endParaRPr lang="en-US" dirty="0"/>
                    </a:p>
                  </a:txBody>
                  <a:tcPr/>
                </a:tc>
              </a:tr>
              <a:tr h="535305">
                <a:tc>
                  <a:txBody>
                    <a:bodyPr/>
                    <a:lstStyle/>
                    <a:p>
                      <a:r>
                        <a:rPr lang="en-US" dirty="0" smtClean="0"/>
                        <a:t>Use Existing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0.689921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0.258125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0.606467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New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0.374137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0.879039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62496" y="4343400"/>
            <a:ext cx="7419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Use New Company</a:t>
            </a:r>
            <a:endParaRPr 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68007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Decision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Use New Company, on a trial basis and evaluate performance for possible long-term outsourcing relationship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05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Outbound Enrollment Calls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are they?</a:t>
            </a:r>
          </a:p>
          <a:p>
            <a:r>
              <a:rPr lang="en-US" sz="2800" dirty="0" smtClean="0"/>
              <a:t>Why are they required?</a:t>
            </a:r>
          </a:p>
          <a:p>
            <a:pPr lvl="1"/>
            <a:r>
              <a:rPr lang="en-US" sz="2800" dirty="0" smtClean="0"/>
              <a:t>Sanctions and/or Compliance Action Plans</a:t>
            </a:r>
          </a:p>
          <a:p>
            <a:r>
              <a:rPr lang="en-US" sz="2800" dirty="0" smtClean="0"/>
              <a:t>Why consider outsourcing?</a:t>
            </a:r>
          </a:p>
        </p:txBody>
      </p:sp>
    </p:spTree>
    <p:extLst>
      <p:ext uri="{BB962C8B-B14F-4D97-AF65-F5344CB8AC3E}">
        <p14:creationId xmlns:p14="http://schemas.microsoft.com/office/powerpoint/2010/main" val="116202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Alternatives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 Not Outsource</a:t>
            </a:r>
          </a:p>
          <a:p>
            <a:r>
              <a:rPr lang="en-US" sz="2800" dirty="0" smtClean="0"/>
              <a:t>Use Existing Outsource Company</a:t>
            </a:r>
          </a:p>
          <a:p>
            <a:r>
              <a:rPr lang="en-US" sz="2800" dirty="0" smtClean="0"/>
              <a:t>Use New Company (A)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687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Strategic Criteria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Financial</a:t>
            </a:r>
          </a:p>
          <a:p>
            <a:r>
              <a:rPr lang="en-US" sz="2800" dirty="0" smtClean="0"/>
              <a:t>Company</a:t>
            </a:r>
          </a:p>
          <a:p>
            <a:pPr lvl="1"/>
            <a:r>
              <a:rPr lang="en-US" sz="2600" dirty="0" smtClean="0"/>
              <a:t>Service Quality</a:t>
            </a:r>
          </a:p>
          <a:p>
            <a:pPr lvl="1"/>
            <a:r>
              <a:rPr lang="en-US" sz="2600" dirty="0" smtClean="0"/>
              <a:t>Quality Assurance Program</a:t>
            </a:r>
          </a:p>
          <a:p>
            <a:r>
              <a:rPr lang="en-US" sz="2800" dirty="0" smtClean="0"/>
              <a:t>Compliance</a:t>
            </a:r>
          </a:p>
          <a:p>
            <a:pPr lvl="1"/>
            <a:r>
              <a:rPr lang="en-US" sz="2600" dirty="0" smtClean="0"/>
              <a:t>Regulatory Compliance</a:t>
            </a:r>
          </a:p>
          <a:p>
            <a:pPr lvl="1"/>
            <a:r>
              <a:rPr lang="en-US" sz="2600" dirty="0" smtClean="0"/>
              <a:t>Transparency</a:t>
            </a:r>
          </a:p>
          <a:p>
            <a:r>
              <a:rPr lang="en-US" sz="2800" dirty="0" smtClean="0"/>
              <a:t>Operations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237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BOCR Model</a:t>
            </a:r>
            <a:endParaRPr lang="en-US" sz="4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2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Benefits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Economic</a:t>
            </a:r>
          </a:p>
          <a:p>
            <a:pPr lvl="1"/>
            <a:r>
              <a:rPr lang="en-US" sz="2200" dirty="0" smtClean="0"/>
              <a:t>Operational (Operational Control, Staffing Flexibility, Focus on Core Activities, Access to Specialized Services)</a:t>
            </a:r>
          </a:p>
          <a:p>
            <a:pPr lvl="1"/>
            <a:r>
              <a:rPr lang="en-US" sz="2200" dirty="0" smtClean="0"/>
              <a:t>Efficiency - Cost and Efficiency (Production)</a:t>
            </a:r>
          </a:p>
          <a:p>
            <a:r>
              <a:rPr lang="en-US" sz="2200" dirty="0" smtClean="0"/>
              <a:t>Political</a:t>
            </a:r>
          </a:p>
          <a:p>
            <a:pPr lvl="1"/>
            <a:r>
              <a:rPr lang="en-US" sz="2200" dirty="0" smtClean="0"/>
              <a:t>Shareholder - Regulatory </a:t>
            </a:r>
            <a:r>
              <a:rPr lang="en-US" sz="2200" dirty="0"/>
              <a:t>Compliance</a:t>
            </a:r>
          </a:p>
          <a:p>
            <a:pPr lvl="1"/>
            <a:r>
              <a:rPr lang="en-US" sz="2200" dirty="0" smtClean="0"/>
              <a:t>Members (Quality Service, Faster Verification)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4343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Opportunities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Economic</a:t>
            </a:r>
          </a:p>
          <a:p>
            <a:pPr lvl="1"/>
            <a:r>
              <a:rPr lang="en-US" sz="2600" dirty="0" smtClean="0"/>
              <a:t>Operational</a:t>
            </a:r>
          </a:p>
          <a:p>
            <a:pPr lvl="2"/>
            <a:r>
              <a:rPr lang="en-US" sz="2400" dirty="0" smtClean="0"/>
              <a:t>Improved Compliance</a:t>
            </a:r>
          </a:p>
          <a:p>
            <a:pPr lvl="2"/>
            <a:r>
              <a:rPr lang="en-US" sz="2400" dirty="0" smtClean="0"/>
              <a:t>Improved Consistency</a:t>
            </a:r>
          </a:p>
          <a:p>
            <a:pPr lvl="2"/>
            <a:r>
              <a:rPr lang="en-US" sz="2400" dirty="0" smtClean="0"/>
              <a:t>Improved Quality Service</a:t>
            </a:r>
          </a:p>
          <a:p>
            <a:pPr lvl="2"/>
            <a:r>
              <a:rPr lang="en-US" sz="2400" dirty="0" smtClean="0"/>
              <a:t>Improved Reporting</a:t>
            </a:r>
          </a:p>
          <a:p>
            <a:pPr lvl="2"/>
            <a:r>
              <a:rPr lang="en-US" sz="2400" dirty="0" smtClean="0"/>
              <a:t>Quality Assurance Program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96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Costs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Economic</a:t>
            </a:r>
          </a:p>
          <a:p>
            <a:pPr lvl="1"/>
            <a:r>
              <a:rPr lang="en-US" sz="2400" dirty="0" smtClean="0"/>
              <a:t>Operational (</a:t>
            </a:r>
            <a:r>
              <a:rPr lang="en-US" sz="2400" dirty="0"/>
              <a:t>includes Implementation, Management Oversight, Support, Training, and </a:t>
            </a:r>
            <a:r>
              <a:rPr lang="en-US" sz="2400" dirty="0" smtClean="0"/>
              <a:t>Travel)</a:t>
            </a:r>
          </a:p>
          <a:p>
            <a:pPr lvl="1"/>
            <a:r>
              <a:rPr lang="en-US" sz="2400" dirty="0" smtClean="0"/>
              <a:t>Compliance (</a:t>
            </a:r>
            <a:r>
              <a:rPr lang="en-US" sz="2400" dirty="0"/>
              <a:t>Meet Requirements and </a:t>
            </a:r>
            <a:r>
              <a:rPr lang="en-US" sz="2400" dirty="0" smtClean="0"/>
              <a:t>Sanction/CAP)</a:t>
            </a:r>
          </a:p>
          <a:p>
            <a:r>
              <a:rPr lang="en-US" sz="2600" dirty="0" smtClean="0"/>
              <a:t>Social</a:t>
            </a:r>
          </a:p>
          <a:p>
            <a:pPr lvl="1"/>
            <a:r>
              <a:rPr lang="en-US" sz="2400" dirty="0" smtClean="0"/>
              <a:t>Staff (Morale, Motivation, Productivity)</a:t>
            </a:r>
          </a:p>
          <a:p>
            <a:pPr lvl="1"/>
            <a:r>
              <a:rPr lang="en-US" sz="2400" dirty="0" smtClean="0"/>
              <a:t>Stakeholder (Member Acceptance, Public Perception)</a:t>
            </a:r>
          </a:p>
        </p:txBody>
      </p:sp>
    </p:spTree>
    <p:extLst>
      <p:ext uri="{BB962C8B-B14F-4D97-AF65-F5344CB8AC3E}">
        <p14:creationId xmlns:p14="http://schemas.microsoft.com/office/powerpoint/2010/main" val="41959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Risks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Economic</a:t>
            </a:r>
          </a:p>
          <a:p>
            <a:pPr lvl="1"/>
            <a:r>
              <a:rPr lang="en-US" dirty="0" smtClean="0"/>
              <a:t>Business Process (</a:t>
            </a:r>
            <a:r>
              <a:rPr lang="en-US" dirty="0"/>
              <a:t>Business Continuity, Business Process Knowledge, Process Discipline, and Quality </a:t>
            </a:r>
            <a:r>
              <a:rPr lang="en-US" dirty="0" smtClean="0"/>
              <a:t>Service)</a:t>
            </a:r>
          </a:p>
          <a:p>
            <a:pPr lvl="1"/>
            <a:r>
              <a:rPr lang="en-US" dirty="0" smtClean="0"/>
              <a:t>Security (</a:t>
            </a:r>
            <a:r>
              <a:rPr lang="en-US" dirty="0"/>
              <a:t>Data Security and HIPAA </a:t>
            </a:r>
            <a:r>
              <a:rPr lang="en-US" dirty="0" smtClean="0"/>
              <a:t>Compliance)</a:t>
            </a:r>
          </a:p>
          <a:p>
            <a:pPr lvl="1"/>
            <a:r>
              <a:rPr lang="en-US" dirty="0" smtClean="0"/>
              <a:t>Financial (</a:t>
            </a:r>
            <a:r>
              <a:rPr lang="en-US" dirty="0"/>
              <a:t>Realization of </a:t>
            </a:r>
            <a:r>
              <a:rPr lang="en-US" dirty="0" smtClean="0"/>
              <a:t>Savings)</a:t>
            </a:r>
          </a:p>
          <a:p>
            <a:r>
              <a:rPr lang="en-US" dirty="0" smtClean="0"/>
              <a:t>Geographical </a:t>
            </a:r>
          </a:p>
          <a:p>
            <a:pPr lvl="1"/>
            <a:r>
              <a:rPr lang="en-US" dirty="0" smtClean="0"/>
              <a:t>Geographical (Distance and Brand Awareness)</a:t>
            </a:r>
          </a:p>
          <a:p>
            <a:r>
              <a:rPr lang="en-US" dirty="0" smtClean="0"/>
              <a:t>Regulatory Compliance</a:t>
            </a:r>
          </a:p>
          <a:p>
            <a:pPr lvl="1"/>
            <a:r>
              <a:rPr lang="en-US" dirty="0" smtClean="0"/>
              <a:t>Regulatory Compliance (Compliance and Transparency)</a:t>
            </a:r>
          </a:p>
          <a:p>
            <a:r>
              <a:rPr lang="en-US" dirty="0" smtClean="0"/>
              <a:t>Social </a:t>
            </a:r>
          </a:p>
          <a:p>
            <a:pPr lvl="1"/>
            <a:r>
              <a:rPr lang="en-US" dirty="0" smtClean="0"/>
              <a:t>Company (Hometown Image, Compliance)</a:t>
            </a:r>
          </a:p>
          <a:p>
            <a:pPr lvl="1"/>
            <a:r>
              <a:rPr lang="en-US" dirty="0" smtClean="0"/>
              <a:t>Culture (</a:t>
            </a:r>
            <a:r>
              <a:rPr lang="en-US" dirty="0"/>
              <a:t>Focus on Quality, Focus on Service, and Local </a:t>
            </a:r>
            <a:r>
              <a:rPr lang="en-US" dirty="0" smtClean="0"/>
              <a:t>Accent)</a:t>
            </a:r>
          </a:p>
        </p:txBody>
      </p:sp>
    </p:spTree>
    <p:extLst>
      <p:ext uri="{BB962C8B-B14F-4D97-AF65-F5344CB8AC3E}">
        <p14:creationId xmlns:p14="http://schemas.microsoft.com/office/powerpoint/2010/main" val="3895691729"/>
      </p:ext>
    </p:extLst>
  </p:cSld>
  <p:clrMapOvr>
    <a:masterClrMapping/>
  </p:clrMapOvr>
</p:sld>
</file>

<file path=ppt/theme/theme1.xml><?xml version="1.0" encoding="utf-8"?>
<a:theme xmlns:a="http://schemas.openxmlformats.org/drawingml/2006/main" name="Autumn">
  <a:themeElements>
    <a:clrScheme name="Autumn">
      <a:dk1>
        <a:sysClr val="windowText" lastClr="000000"/>
      </a:dk1>
      <a:lt1>
        <a:sysClr val="window" lastClr="FFFFFF"/>
      </a:lt1>
      <a:dk2>
        <a:srgbClr val="B01F0F"/>
      </a:dk2>
      <a:lt2>
        <a:srgbClr val="FF9000"/>
      </a:lt2>
      <a:accent1>
        <a:srgbClr val="ED4600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Autumn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tum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100000"/>
                <a:hueMod val="108000"/>
                <a:satMod val="130000"/>
                <a:lumMod val="108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hade val="100000"/>
                <a:hueMod val="100000"/>
                <a:satMod val="130000"/>
                <a:lumMod val="112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TC102455610[[fn=Autumn]]</Template>
  <TotalTime>153</TotalTime>
  <Words>278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Autumn</vt:lpstr>
      <vt:lpstr>Outsourcing Decision</vt:lpstr>
      <vt:lpstr>Outbound Enrollment Calls</vt:lpstr>
      <vt:lpstr>Alternatives</vt:lpstr>
      <vt:lpstr>Strategic Criteria</vt:lpstr>
      <vt:lpstr>BOCR Model</vt:lpstr>
      <vt:lpstr>Benefits</vt:lpstr>
      <vt:lpstr>Opportunities</vt:lpstr>
      <vt:lpstr>Costs </vt:lpstr>
      <vt:lpstr>Risks</vt:lpstr>
      <vt:lpstr>BOCR Priorities</vt:lpstr>
      <vt:lpstr>Synthesis</vt:lpstr>
      <vt:lpstr>Actual Decision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Outsourcing Decision</dc:title>
  <dc:creator>aberkn</dc:creator>
  <cp:lastModifiedBy>aberkn</cp:lastModifiedBy>
  <cp:revision>7</cp:revision>
  <dcterms:created xsi:type="dcterms:W3CDTF">2011-10-17T01:18:10Z</dcterms:created>
  <dcterms:modified xsi:type="dcterms:W3CDTF">2011-10-17T17:20:17Z</dcterms:modified>
</cp:coreProperties>
</file>