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notesSlides/notesSlide2.xml" ContentType="application/vnd.openxmlformats-officedocument.presentationml.notesSlid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31FF-F811-4A38-A561-7B68DF246633}" type="datetimeFigureOut">
              <a:rPr lang="de-CH" smtClean="0"/>
              <a:t>06.05.2022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DF31-712E-4F63-9686-466C56D713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6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Fig. 1. Gene therapy approaches for cell and hormone replacement in T1D (created with BioRender.com).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DF31-712E-4F63-9686-466C56D713B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67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Fig. 2. Phase 1/2 open-label gene therapy in adults with 21OHD-CAH through administration of an AAV5 encoding the human CYP21A2 gene (BBP-631) (NCT04783181) (created with BioRender.com). 17OHP, 17-hydroxyprogesterone.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DF31-712E-4F63-9686-466C56D713B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y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0600" y="685377"/>
            <a:ext cx="10473999" cy="3691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6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870600" y="1077323"/>
            <a:ext cx="10452480" cy="260667"/>
          </a:xfrm>
        </p:spPr>
        <p:txBody>
          <a:bodyPr/>
          <a:lstStyle>
            <a:lvl1pPr marL="97932" indent="0">
              <a:buNone/>
              <a:defRPr sz="90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83509" y="6172622"/>
            <a:ext cx="9231540" cy="457474"/>
          </a:xfrm>
        </p:spPr>
        <p:txBody>
          <a:bodyPr anchor="b"/>
          <a:lstStyle>
            <a:lvl1pPr marL="97932" indent="0">
              <a:buNone/>
              <a:defRPr sz="90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2785" indent="0">
              <a:buNone/>
              <a:defRPr/>
            </a:lvl2pPr>
            <a:lvl3pPr marL="979322" indent="0">
              <a:buNone/>
              <a:defRPr/>
            </a:lvl3pPr>
            <a:lvl4pPr marL="1371051" indent="0">
              <a:buNone/>
              <a:defRPr/>
            </a:lvl4pPr>
            <a:lvl5pPr marL="176278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8A8058-EEEE-4668-85C9-EDF36127C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1" y="92536"/>
            <a:ext cx="1493340" cy="4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4720" y="1906761"/>
            <a:ext cx="10408321" cy="43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Click to edit the outline text format</a:t>
            </a:r>
          </a:p>
          <a:p>
            <a:pPr lvl="1"/>
            <a:r>
              <a:rPr lang="en-GB" altLang="de-DE" dirty="0"/>
              <a:t>Second Outline Level</a:t>
            </a:r>
          </a:p>
          <a:p>
            <a:pPr lvl="2"/>
            <a:r>
              <a:rPr lang="en-GB" altLang="de-DE" dirty="0"/>
              <a:t>Third Outline Level</a:t>
            </a:r>
          </a:p>
          <a:p>
            <a:pPr lvl="3"/>
            <a:r>
              <a:rPr lang="en-GB" altLang="de-DE" dirty="0"/>
              <a:t>Fourth Outline Level</a:t>
            </a:r>
          </a:p>
          <a:p>
            <a:pPr lvl="4"/>
            <a:r>
              <a:rPr lang="en-GB" altLang="de-DE" dirty="0"/>
              <a:t>Fifth Outline Level</a:t>
            </a:r>
          </a:p>
          <a:p>
            <a:pPr lvl="4"/>
            <a:r>
              <a:rPr lang="en-GB" altLang="de-DE" dirty="0"/>
              <a:t>Sixth Outline Level</a:t>
            </a:r>
          </a:p>
          <a:p>
            <a:pPr lvl="4"/>
            <a:r>
              <a:rPr lang="en-GB" altLang="de-DE" dirty="0"/>
              <a:t>Seventh Outline Level</a:t>
            </a:r>
          </a:p>
          <a:p>
            <a:pPr lvl="4"/>
            <a:r>
              <a:rPr lang="en-GB" altLang="de-DE" dirty="0"/>
              <a:t>Eighth Outline Level</a:t>
            </a:r>
          </a:p>
          <a:p>
            <a:pPr lvl="4"/>
            <a:r>
              <a:rPr lang="en-GB" altLang="de-DE" dirty="0"/>
              <a:t>Ninth Outline Level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044780" y="620052"/>
            <a:ext cx="1018952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33" dirty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2pPr>
      <a:lvl3pPr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3pPr>
      <a:lvl4pPr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4pPr>
      <a:lvl5pPr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5pPr>
      <a:lvl6pPr marL="1394094" indent="-195864"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6pPr>
      <a:lvl7pPr marL="1808866" indent="-195864"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7pPr>
      <a:lvl8pPr marL="2223638" indent="-195864"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8pPr>
      <a:lvl9pPr marL="2638410" indent="-195864" algn="ctr" defTabSz="4147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4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9pPr>
    </p:titleStyle>
    <p:bodyStyle>
      <a:lvl1pPr marL="391729" indent="-293797" algn="l" defTabSz="414772" rtl="0" eaLnBrk="1" fontAlgn="base" hangingPunct="1">
        <a:lnSpc>
          <a:spcPct val="93000"/>
        </a:lnSpc>
        <a:spcBef>
          <a:spcPct val="0"/>
        </a:spcBef>
        <a:spcAft>
          <a:spcPts val="806"/>
        </a:spcAft>
        <a:buClr>
          <a:srgbClr val="000000"/>
        </a:buClr>
        <a:buSzPct val="100000"/>
        <a:buFont typeface="Arial" charset="0"/>
        <a:buChar char="•"/>
        <a:defRPr sz="1814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3458" indent="-260673" algn="l" defTabSz="414772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charset="2"/>
        <a:buChar char=""/>
        <a:defRPr sz="2359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75187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charset="2"/>
        <a:buChar char=""/>
        <a:defRPr sz="2177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66916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charset="2"/>
        <a:buChar char=""/>
        <a:defRPr sz="1814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58645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14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73417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14">
          <a:solidFill>
            <a:srgbClr val="000000"/>
          </a:solidFill>
          <a:latin typeface="+mn-lt"/>
          <a:ea typeface="+mn-ea"/>
          <a:cs typeface="+mn-cs"/>
        </a:defRPr>
      </a:lvl6pPr>
      <a:lvl7pPr marL="2788188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14">
          <a:solidFill>
            <a:srgbClr val="000000"/>
          </a:solidFill>
          <a:latin typeface="+mn-lt"/>
          <a:ea typeface="+mn-ea"/>
          <a:cs typeface="+mn-cs"/>
        </a:defRPr>
      </a:lvl7pPr>
      <a:lvl8pPr marL="3202960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14">
          <a:solidFill>
            <a:srgbClr val="000000"/>
          </a:solidFill>
          <a:latin typeface="+mn-lt"/>
          <a:ea typeface="+mn-ea"/>
          <a:cs typeface="+mn-cs"/>
        </a:defRPr>
      </a:lvl8pPr>
      <a:lvl9pPr marL="3617732" indent="-195864" algn="l" defTabSz="414772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14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49FE6-04C5-4E6B-B887-9902CF0C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Potentialities of Gene Therapy in Pediatric Endocrinology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12FF6C-1787-4C1E-BAD8-2089B557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/>
              <a:t>Horm Res Paediatr -  DOI:10.1159/000520965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AF0181-1EE0-4D50-B242-E6BC7D4B33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© 2021 S. Karger AG, Basel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C7EF3F-6A92-4D0F-B114-BD2B1017032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10" y="6384798"/>
            <a:ext cx="1504950" cy="342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0105BBE-2EBC-4058-8BD9-D7662299F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22" y="1337990"/>
            <a:ext cx="3822755" cy="49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EC3E7-A7ED-4CD8-94DC-61FD1849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Potentialities of Gene Therapy in Pediatric Endocrinology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ED3D3-0A92-4665-86DF-A2F61E22DA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/>
              <a:t>Horm Res Paediatr -  DOI:10.1159/000520965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88AA1-06E4-45E9-8D54-07C6A8D345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© 2021 S. Karger AG, Basel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45AA46-5CFC-40AC-A4BB-9B85C05B369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10" y="6384798"/>
            <a:ext cx="1504950" cy="342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386B11-3093-4CC0-A255-2B8AD482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7" y="1337990"/>
            <a:ext cx="5368066" cy="38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380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Times New Roman"/>
        <a:ea typeface="msgothic"/>
        <a:cs typeface="msgothic"/>
      </a:majorFont>
      <a:minorFont>
        <a:latin typeface="Times New Roman"/>
        <a:ea typeface="msgothic"/>
        <a:cs typeface="msgothic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4181EA53-1F0E-4BEA-BA0B-FD81D7D0D209}" vid="{B2822334-4A7A-4E6B-848C-15A200CA833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107</Words>
  <Application>Microsoft Office PowerPoint</Application>
  <PresentationFormat>Breitbild</PresentationFormat>
  <Paragraphs>10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Larissa</vt:lpstr>
      <vt:lpstr>Potentialities of Gene Therapy in Pediatric Endocrinology</vt:lpstr>
      <vt:lpstr>Potentialities of Gene Therapy in Pediatric Endocrinology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Potentialities of Gene Therapy in Pediatric Endocrinology</dc:title>
  <dc:creator>Jacqueline Baiker</dc:creator>
  <cp:lastModifiedBy>Jacqueline Baiker</cp:lastModifiedBy>
  <cp:revision>1</cp:revision>
  <dcterms:created xsi:type="dcterms:W3CDTF">2022-05-06T08:30:18Z</dcterms:created>
  <dcterms:modified xsi:type="dcterms:W3CDTF">2022-05-06T08:30:21Z</dcterms:modified>
</cp:coreProperties>
</file>