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3"/>
  </p:notesMasterIdLst>
  <p:sldIdLst>
    <p:sldId id="498" r:id="rId2"/>
    <p:sldId id="440" r:id="rId3"/>
    <p:sldId id="465" r:id="rId4"/>
    <p:sldId id="466" r:id="rId5"/>
    <p:sldId id="467" r:id="rId6"/>
    <p:sldId id="437" r:id="rId7"/>
    <p:sldId id="438" r:id="rId8"/>
    <p:sldId id="439" r:id="rId9"/>
    <p:sldId id="484" r:id="rId10"/>
    <p:sldId id="442" r:id="rId11"/>
    <p:sldId id="443" r:id="rId12"/>
    <p:sldId id="446" r:id="rId13"/>
    <p:sldId id="447" r:id="rId14"/>
    <p:sldId id="448" r:id="rId15"/>
    <p:sldId id="449" r:id="rId16"/>
    <p:sldId id="450" r:id="rId17"/>
    <p:sldId id="451" r:id="rId18"/>
    <p:sldId id="452" r:id="rId19"/>
    <p:sldId id="459" r:id="rId20"/>
    <p:sldId id="485" r:id="rId21"/>
    <p:sldId id="486" r:id="rId22"/>
    <p:sldId id="487" r:id="rId23"/>
    <p:sldId id="488" r:id="rId24"/>
    <p:sldId id="489" r:id="rId25"/>
    <p:sldId id="490" r:id="rId26"/>
    <p:sldId id="491" r:id="rId27"/>
    <p:sldId id="493" r:id="rId28"/>
    <p:sldId id="497" r:id="rId29"/>
    <p:sldId id="494" r:id="rId30"/>
    <p:sldId id="495" r:id="rId31"/>
    <p:sldId id="49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DB7B"/>
    <a:srgbClr val="C15BEF"/>
    <a:srgbClr val="BE54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3" autoAdjust="0"/>
    <p:restoredTop sz="94660"/>
  </p:normalViewPr>
  <p:slideViewPr>
    <p:cSldViewPr>
      <p:cViewPr varScale="1">
        <p:scale>
          <a:sx n="62" d="100"/>
          <a:sy n="62" d="100"/>
        </p:scale>
        <p:origin x="5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4452E9-C2BB-4352-9E04-325D1E45C4A5}" type="datetimeFigureOut">
              <a:rPr lang="en-US" smtClean="0"/>
              <a:pPr/>
              <a:t>9/19/2016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8038D4-9135-4668-B652-B26887336C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31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80000"/>
              </a:lnSpc>
            </a:pPr>
            <a:r>
              <a:rPr lang="en-US" sz="1800" dirty="0" smtClean="0"/>
              <a:t>Client-server</a:t>
            </a:r>
          </a:p>
          <a:p>
            <a:pPr lvl="2">
              <a:lnSpc>
                <a:spcPct val="80000"/>
              </a:lnSpc>
            </a:pPr>
            <a:r>
              <a:rPr lang="en-US" sz="1600" dirty="0" smtClean="0"/>
              <a:t>Browser-web server most familiar example</a:t>
            </a:r>
          </a:p>
          <a:p>
            <a:pPr lvl="2">
              <a:lnSpc>
                <a:spcPct val="80000"/>
              </a:lnSpc>
            </a:pPr>
            <a:r>
              <a:rPr lang="en-US" sz="1600" dirty="0" smtClean="0"/>
              <a:t>Separate systems with narrow interface</a:t>
            </a:r>
          </a:p>
          <a:p>
            <a:pPr lvl="2">
              <a:lnSpc>
                <a:spcPct val="80000"/>
              </a:lnSpc>
            </a:pPr>
            <a:r>
              <a:rPr lang="en-US" sz="1600" dirty="0" smtClean="0"/>
              <a:t>Sometimes expanded to three tiers (why?)</a:t>
            </a:r>
          </a:p>
          <a:p>
            <a:pPr lvl="2">
              <a:lnSpc>
                <a:spcPct val="80000"/>
              </a:lnSpc>
            </a:pPr>
            <a:r>
              <a:rPr lang="en-US" sz="1600" dirty="0" smtClean="0"/>
              <a:t>Façade pattern (single unified interface)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Parallel communicating processes</a:t>
            </a:r>
          </a:p>
          <a:p>
            <a:pPr lvl="2">
              <a:lnSpc>
                <a:spcPct val="80000"/>
              </a:lnSpc>
            </a:pPr>
            <a:r>
              <a:rPr lang="en-US" sz="1600" dirty="0" smtClean="0"/>
              <a:t>Several processes executing at the same time</a:t>
            </a:r>
          </a:p>
          <a:p>
            <a:pPr lvl="2">
              <a:lnSpc>
                <a:spcPct val="80000"/>
              </a:lnSpc>
            </a:pPr>
            <a:r>
              <a:rPr lang="en-US" sz="1600" dirty="0" smtClean="0"/>
              <a:t>Typically modeled with sequence diagrams</a:t>
            </a:r>
          </a:p>
          <a:p>
            <a:pPr lvl="2">
              <a:lnSpc>
                <a:spcPct val="80000"/>
              </a:lnSpc>
            </a:pPr>
            <a:r>
              <a:rPr lang="en-US" sz="1600" dirty="0" smtClean="0"/>
              <a:t>Observer pattern (one-to-many dependencies)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Event systems</a:t>
            </a:r>
          </a:p>
          <a:p>
            <a:pPr lvl="2">
              <a:lnSpc>
                <a:spcPct val="80000"/>
              </a:lnSpc>
            </a:pPr>
            <a:r>
              <a:rPr lang="en-US" sz="1600" dirty="0" smtClean="0"/>
              <a:t>Set of components waiting for input</a:t>
            </a:r>
          </a:p>
          <a:p>
            <a:pPr lvl="2">
              <a:lnSpc>
                <a:spcPct val="80000"/>
              </a:lnSpc>
            </a:pPr>
            <a:r>
              <a:rPr lang="en-US" sz="1600" dirty="0" smtClean="0"/>
              <a:t>Example:  word processor waiting for user input</a:t>
            </a:r>
          </a:p>
          <a:p>
            <a:pPr lvl="2">
              <a:lnSpc>
                <a:spcPct val="80000"/>
              </a:lnSpc>
            </a:pPr>
            <a:r>
              <a:rPr lang="en-US" sz="1600" dirty="0" smtClean="0"/>
              <a:t>State transition diagrams</a:t>
            </a:r>
          </a:p>
          <a:p>
            <a:pPr lvl="2">
              <a:lnSpc>
                <a:spcPct val="80000"/>
              </a:lnSpc>
            </a:pPr>
            <a:r>
              <a:rPr lang="en-US" sz="1600" dirty="0" smtClean="0"/>
              <a:t>State pattern (alter behavior depending on state) 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Service Oriented Architecture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F59011-1930-4C46-9E4B-D9C80CE8022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03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F59011-1930-4C46-9E4B-D9C80CE8022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52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9/19/2016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9/19/2016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9/19/2016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9/19/2016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EEE23F7-A6DE-4D44-98BC-64CDA1EC0438}" type="datetimeFigureOut">
              <a:rPr lang="en-US" smtClean="0"/>
              <a:pPr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EEE23F7-A6DE-4D44-98BC-64CDA1EC0438}" type="datetimeFigureOut">
              <a:rPr lang="en-US" smtClean="0"/>
              <a:pPr/>
              <a:t>9/19/2016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math.sfedu.ru/smalltalk/gui/mvc.pdf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www.ibiblio.org/pioneers/bush.html" TargetMode="External"/><Relationship Id="rId7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biblio.org/pioneers/lee.html" TargetMode="External"/><Relationship Id="rId5" Type="http://schemas.openxmlformats.org/officeDocument/2006/relationships/hyperlink" Target="http://www.ibiblio.org/pioneers/nelson.html" TargetMode="External"/><Relationship Id="rId4" Type="http://schemas.openxmlformats.org/officeDocument/2006/relationships/hyperlink" Target="http://www.theatlantic.com/doc/194507/bush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wmediareader.com/book_samples/nmr-21-nelson.pdf" TargetMode="External"/><Relationship Id="rId2" Type="http://schemas.openxmlformats.org/officeDocument/2006/relationships/hyperlink" Target="http://www.digibarn.com/collections/books/computer-lib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ry1stJUhq4cG0ObJHcjVNKHlRhNVZDOt6Yh0yPvtuW4/edit?usp=shar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cmu.edu/afs/cs/project/vit/ftp/pdf/intro_softarch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" y="-1447800"/>
            <a:ext cx="9753600" cy="97536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331976" y="1157465"/>
            <a:ext cx="6480048" cy="230124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Professorial kvetches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761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Model-View-Controller</a:t>
            </a:r>
          </a:p>
        </p:txBody>
      </p:sp>
      <p:sp>
        <p:nvSpPr>
          <p:cNvPr id="12292" name="Content Placeholder 4"/>
          <p:cNvSpPr>
            <a:spLocks noGrp="1"/>
          </p:cNvSpPr>
          <p:nvPr>
            <p:ph sz="half" idx="2"/>
          </p:nvPr>
        </p:nvSpPr>
        <p:spPr>
          <a:xfrm>
            <a:off x="457200" y="1640298"/>
            <a:ext cx="5638800" cy="4114800"/>
          </a:xfrm>
        </p:spPr>
        <p:txBody>
          <a:bodyPr/>
          <a:lstStyle/>
          <a:p>
            <a:r>
              <a:rPr lang="en-US" dirty="0" smtClean="0"/>
              <a:t>Originally designed for </a:t>
            </a:r>
            <a:r>
              <a:rPr lang="en-US" dirty="0" err="1" smtClean="0"/>
              <a:t>SmallTalk</a:t>
            </a:r>
            <a:endParaRPr lang="en-US" dirty="0" smtClean="0"/>
          </a:p>
          <a:p>
            <a:pPr lvl="1"/>
            <a:r>
              <a:rPr lang="en-US" dirty="0" smtClean="0"/>
              <a:t>Early OO language (1970’s)</a:t>
            </a:r>
          </a:p>
          <a:p>
            <a:r>
              <a:rPr lang="en-US" dirty="0" smtClean="0"/>
              <a:t>Steve </a:t>
            </a:r>
            <a:r>
              <a:rPr lang="en-US" dirty="0" err="1" smtClean="0"/>
              <a:t>Burbeck</a:t>
            </a:r>
            <a:r>
              <a:rPr lang="en-US" dirty="0" smtClean="0"/>
              <a:t>, 1987</a:t>
            </a:r>
          </a:p>
          <a:p>
            <a:r>
              <a:rPr lang="en-US" dirty="0" smtClean="0">
                <a:hlinkClick r:id="rId2"/>
              </a:rPr>
              <a:t>early paper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676" y="3009415"/>
            <a:ext cx="5162324" cy="36140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flowing among processes </a:t>
            </a:r>
          </a:p>
          <a:p>
            <a:r>
              <a:rPr lang="en-US" dirty="0" smtClean="0"/>
              <a:t>Two categories:</a:t>
            </a:r>
          </a:p>
          <a:p>
            <a:pPr lvl="1"/>
            <a:r>
              <a:rPr lang="en-US" dirty="0" smtClean="0"/>
              <a:t>Pipes and filters</a:t>
            </a:r>
          </a:p>
          <a:p>
            <a:pPr lvl="2"/>
            <a:r>
              <a:rPr lang="en-US" dirty="0" smtClean="0"/>
              <a:t>Filters: processes</a:t>
            </a:r>
          </a:p>
          <a:p>
            <a:pPr lvl="2"/>
            <a:r>
              <a:rPr lang="en-US" dirty="0" smtClean="0"/>
              <a:t>Pipes: input streams</a:t>
            </a:r>
          </a:p>
          <a:p>
            <a:pPr lvl="1"/>
            <a:r>
              <a:rPr lang="en-US" dirty="0" smtClean="0"/>
              <a:t>Batch sequential</a:t>
            </a:r>
          </a:p>
          <a:p>
            <a:pPr lvl="2"/>
            <a:r>
              <a:rPr lang="en-US" dirty="0" smtClean="0"/>
              <a:t>Pipe and filter where input streams are batches of data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Flow Design</a:t>
            </a:r>
          </a:p>
        </p:txBody>
      </p:sp>
      <p:sp>
        <p:nvSpPr>
          <p:cNvPr id="39" name="Rectangle 3"/>
          <p:cNvSpPr>
            <a:spLocks noChangeArrowheads="1"/>
          </p:cNvSpPr>
          <p:nvPr/>
        </p:nvSpPr>
        <p:spPr bwMode="auto">
          <a:xfrm>
            <a:off x="5487199" y="3225490"/>
            <a:ext cx="482986" cy="178287"/>
          </a:xfrm>
          <a:prstGeom prst="rect">
            <a:avLst/>
          </a:prstGeom>
          <a:solidFill>
            <a:srgbClr val="FFFFE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filter</a:t>
            </a:r>
          </a:p>
        </p:txBody>
      </p:sp>
      <p:sp>
        <p:nvSpPr>
          <p:cNvPr id="40" name="Rectangle 4"/>
          <p:cNvSpPr>
            <a:spLocks noChangeArrowheads="1"/>
          </p:cNvSpPr>
          <p:nvPr/>
        </p:nvSpPr>
        <p:spPr bwMode="auto">
          <a:xfrm>
            <a:off x="6169152" y="3073533"/>
            <a:ext cx="482986" cy="177534"/>
          </a:xfrm>
          <a:prstGeom prst="rect">
            <a:avLst/>
          </a:prstGeom>
          <a:solidFill>
            <a:srgbClr val="FFFFE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filter</a:t>
            </a:r>
          </a:p>
        </p:txBody>
      </p:sp>
      <p:sp>
        <p:nvSpPr>
          <p:cNvPr id="41" name="Rectangle 5"/>
          <p:cNvSpPr>
            <a:spLocks noChangeArrowheads="1"/>
          </p:cNvSpPr>
          <p:nvPr/>
        </p:nvSpPr>
        <p:spPr bwMode="auto">
          <a:xfrm>
            <a:off x="6169152" y="3631713"/>
            <a:ext cx="482986" cy="178287"/>
          </a:xfrm>
          <a:prstGeom prst="rect">
            <a:avLst/>
          </a:prstGeom>
          <a:solidFill>
            <a:srgbClr val="FFFFE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filter</a:t>
            </a:r>
          </a:p>
        </p:txBody>
      </p:sp>
      <p:sp>
        <p:nvSpPr>
          <p:cNvPr id="42" name="Rectangle 6"/>
          <p:cNvSpPr>
            <a:spLocks noChangeArrowheads="1"/>
          </p:cNvSpPr>
          <p:nvPr/>
        </p:nvSpPr>
        <p:spPr bwMode="auto">
          <a:xfrm>
            <a:off x="6908065" y="3225490"/>
            <a:ext cx="482985" cy="178287"/>
          </a:xfrm>
          <a:prstGeom prst="rect">
            <a:avLst/>
          </a:prstGeom>
          <a:solidFill>
            <a:srgbClr val="FFFFE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filter</a:t>
            </a:r>
          </a:p>
        </p:txBody>
      </p:sp>
      <p:sp>
        <p:nvSpPr>
          <p:cNvPr id="43" name="Rectangle 7"/>
          <p:cNvSpPr>
            <a:spLocks noChangeArrowheads="1"/>
          </p:cNvSpPr>
          <p:nvPr/>
        </p:nvSpPr>
        <p:spPr bwMode="auto">
          <a:xfrm>
            <a:off x="7618108" y="3225490"/>
            <a:ext cx="482985" cy="178287"/>
          </a:xfrm>
          <a:prstGeom prst="rect">
            <a:avLst/>
          </a:prstGeom>
          <a:solidFill>
            <a:srgbClr val="FFFFE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filter</a:t>
            </a:r>
          </a:p>
        </p:txBody>
      </p:sp>
      <p:sp>
        <p:nvSpPr>
          <p:cNvPr id="44" name="Rectangle 8"/>
          <p:cNvSpPr>
            <a:spLocks noChangeArrowheads="1"/>
          </p:cNvSpPr>
          <p:nvPr/>
        </p:nvSpPr>
        <p:spPr bwMode="auto">
          <a:xfrm>
            <a:off x="7305221" y="2514600"/>
            <a:ext cx="482986" cy="178287"/>
          </a:xfrm>
          <a:prstGeom prst="rect">
            <a:avLst/>
          </a:prstGeom>
          <a:solidFill>
            <a:srgbClr val="FFFFE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filter</a:t>
            </a:r>
          </a:p>
        </p:txBody>
      </p:sp>
      <p:cxnSp>
        <p:nvCxnSpPr>
          <p:cNvPr id="45" name="AutoShape 9"/>
          <p:cNvCxnSpPr>
            <a:cxnSpLocks noChangeShapeType="1"/>
            <a:stCxn id="39" idx="3"/>
            <a:endCxn id="40" idx="1"/>
          </p:cNvCxnSpPr>
          <p:nvPr/>
        </p:nvCxnSpPr>
        <p:spPr bwMode="auto">
          <a:xfrm flipV="1">
            <a:off x="5974866" y="3162300"/>
            <a:ext cx="189605" cy="151957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46" name="AutoShape 10"/>
          <p:cNvCxnSpPr>
            <a:cxnSpLocks noChangeShapeType="1"/>
            <a:stCxn id="39" idx="3"/>
            <a:endCxn id="41" idx="1"/>
          </p:cNvCxnSpPr>
          <p:nvPr/>
        </p:nvCxnSpPr>
        <p:spPr bwMode="auto">
          <a:xfrm>
            <a:off x="5974866" y="3314257"/>
            <a:ext cx="189605" cy="406975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47" name="AutoShape 11"/>
          <p:cNvCxnSpPr>
            <a:cxnSpLocks noChangeShapeType="1"/>
            <a:stCxn id="40" idx="3"/>
            <a:endCxn id="42" idx="1"/>
          </p:cNvCxnSpPr>
          <p:nvPr/>
        </p:nvCxnSpPr>
        <p:spPr bwMode="auto">
          <a:xfrm>
            <a:off x="6656819" y="3162300"/>
            <a:ext cx="246564" cy="151957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48" name="AutoShape 12"/>
          <p:cNvCxnSpPr>
            <a:cxnSpLocks noChangeShapeType="1"/>
            <a:stCxn id="41" idx="3"/>
            <a:endCxn id="42" idx="1"/>
          </p:cNvCxnSpPr>
          <p:nvPr/>
        </p:nvCxnSpPr>
        <p:spPr bwMode="auto">
          <a:xfrm flipV="1">
            <a:off x="6656819" y="3314257"/>
            <a:ext cx="246564" cy="406975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49" name="AutoShape 13"/>
          <p:cNvCxnSpPr>
            <a:cxnSpLocks noChangeShapeType="1"/>
            <a:stCxn id="42" idx="3"/>
            <a:endCxn id="43" idx="1"/>
          </p:cNvCxnSpPr>
          <p:nvPr/>
        </p:nvCxnSpPr>
        <p:spPr bwMode="auto">
          <a:xfrm>
            <a:off x="7395732" y="3314257"/>
            <a:ext cx="21769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0" name="AutoShape 14"/>
          <p:cNvCxnSpPr>
            <a:cxnSpLocks noChangeShapeType="1"/>
          </p:cNvCxnSpPr>
          <p:nvPr/>
        </p:nvCxnSpPr>
        <p:spPr bwMode="auto">
          <a:xfrm flipH="1">
            <a:off x="6164470" y="3378200"/>
            <a:ext cx="1941305" cy="406223"/>
          </a:xfrm>
          <a:prstGeom prst="bentConnector5">
            <a:avLst>
              <a:gd name="adj1" fmla="val -4148"/>
              <a:gd name="adj2" fmla="val 172394"/>
              <a:gd name="adj3" fmla="val 104148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51" name="AutoShape 15"/>
          <p:cNvCxnSpPr>
            <a:cxnSpLocks noChangeShapeType="1"/>
            <a:endCxn id="44" idx="1"/>
          </p:cNvCxnSpPr>
          <p:nvPr/>
        </p:nvCxnSpPr>
        <p:spPr bwMode="auto">
          <a:xfrm flipV="1">
            <a:off x="6650577" y="2604119"/>
            <a:ext cx="648402" cy="520567"/>
          </a:xfrm>
          <a:prstGeom prst="bentConnector3">
            <a:avLst>
              <a:gd name="adj1" fmla="val 50366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52" name="AutoShape 17"/>
          <p:cNvCxnSpPr>
            <a:cxnSpLocks noChangeShapeType="1"/>
            <a:endCxn id="39" idx="1"/>
          </p:cNvCxnSpPr>
          <p:nvPr/>
        </p:nvCxnSpPr>
        <p:spPr bwMode="auto">
          <a:xfrm flipV="1">
            <a:off x="5257800" y="3315010"/>
            <a:ext cx="223156" cy="12788"/>
          </a:xfrm>
          <a:prstGeom prst="bentConnector3">
            <a:avLst>
              <a:gd name="adj1" fmla="val 50931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53" name="Rectangle 3"/>
          <p:cNvSpPr>
            <a:spLocks noChangeArrowheads="1"/>
          </p:cNvSpPr>
          <p:nvPr/>
        </p:nvSpPr>
        <p:spPr bwMode="auto">
          <a:xfrm>
            <a:off x="5487199" y="3225490"/>
            <a:ext cx="482986" cy="178287"/>
          </a:xfrm>
          <a:prstGeom prst="rect">
            <a:avLst/>
          </a:prstGeom>
          <a:solidFill>
            <a:srgbClr val="FFFFE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filter</a:t>
            </a:r>
            <a:endParaRPr lang="en-US" sz="24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54" name="Rectangle 4"/>
          <p:cNvSpPr>
            <a:spLocks noChangeArrowheads="1"/>
          </p:cNvSpPr>
          <p:nvPr/>
        </p:nvSpPr>
        <p:spPr bwMode="auto">
          <a:xfrm>
            <a:off x="6169152" y="3073533"/>
            <a:ext cx="482986" cy="177534"/>
          </a:xfrm>
          <a:prstGeom prst="rect">
            <a:avLst/>
          </a:prstGeom>
          <a:solidFill>
            <a:srgbClr val="FFFFE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filter</a:t>
            </a:r>
          </a:p>
        </p:txBody>
      </p:sp>
      <p:sp>
        <p:nvSpPr>
          <p:cNvPr id="55" name="Rectangle 5"/>
          <p:cNvSpPr>
            <a:spLocks noChangeArrowheads="1"/>
          </p:cNvSpPr>
          <p:nvPr/>
        </p:nvSpPr>
        <p:spPr bwMode="auto">
          <a:xfrm>
            <a:off x="6169152" y="3631713"/>
            <a:ext cx="482986" cy="178287"/>
          </a:xfrm>
          <a:prstGeom prst="rect">
            <a:avLst/>
          </a:prstGeom>
          <a:solidFill>
            <a:srgbClr val="FFFFE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filter</a:t>
            </a:r>
          </a:p>
        </p:txBody>
      </p:sp>
      <p:sp>
        <p:nvSpPr>
          <p:cNvPr id="56" name="Rectangle 6"/>
          <p:cNvSpPr>
            <a:spLocks noChangeArrowheads="1"/>
          </p:cNvSpPr>
          <p:nvPr/>
        </p:nvSpPr>
        <p:spPr bwMode="auto">
          <a:xfrm>
            <a:off x="6908065" y="3225490"/>
            <a:ext cx="482985" cy="178287"/>
          </a:xfrm>
          <a:prstGeom prst="rect">
            <a:avLst/>
          </a:prstGeom>
          <a:solidFill>
            <a:srgbClr val="FFFFE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filter</a:t>
            </a:r>
          </a:p>
        </p:txBody>
      </p:sp>
      <p:sp>
        <p:nvSpPr>
          <p:cNvPr id="57" name="Rectangle 7"/>
          <p:cNvSpPr>
            <a:spLocks noChangeArrowheads="1"/>
          </p:cNvSpPr>
          <p:nvPr/>
        </p:nvSpPr>
        <p:spPr bwMode="auto">
          <a:xfrm>
            <a:off x="7618108" y="3225490"/>
            <a:ext cx="482985" cy="178287"/>
          </a:xfrm>
          <a:prstGeom prst="rect">
            <a:avLst/>
          </a:prstGeom>
          <a:solidFill>
            <a:srgbClr val="FFFFE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filter</a:t>
            </a:r>
          </a:p>
        </p:txBody>
      </p:sp>
      <p:sp>
        <p:nvSpPr>
          <p:cNvPr id="58" name="Rectangle 8"/>
          <p:cNvSpPr>
            <a:spLocks noChangeArrowheads="1"/>
          </p:cNvSpPr>
          <p:nvPr/>
        </p:nvSpPr>
        <p:spPr bwMode="auto">
          <a:xfrm>
            <a:off x="7305221" y="2514600"/>
            <a:ext cx="482986" cy="178287"/>
          </a:xfrm>
          <a:prstGeom prst="rect">
            <a:avLst/>
          </a:prstGeom>
          <a:solidFill>
            <a:srgbClr val="FFFFE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filter</a:t>
            </a:r>
          </a:p>
        </p:txBody>
      </p:sp>
      <p:cxnSp>
        <p:nvCxnSpPr>
          <p:cNvPr id="59" name="AutoShape 9"/>
          <p:cNvCxnSpPr>
            <a:cxnSpLocks noChangeShapeType="1"/>
            <a:stCxn id="53" idx="3"/>
            <a:endCxn id="54" idx="1"/>
          </p:cNvCxnSpPr>
          <p:nvPr/>
        </p:nvCxnSpPr>
        <p:spPr bwMode="auto">
          <a:xfrm flipV="1">
            <a:off x="5974866" y="3162300"/>
            <a:ext cx="189605" cy="151957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60" name="AutoShape 10"/>
          <p:cNvCxnSpPr>
            <a:cxnSpLocks noChangeShapeType="1"/>
            <a:stCxn id="53" idx="3"/>
            <a:endCxn id="55" idx="1"/>
          </p:cNvCxnSpPr>
          <p:nvPr/>
        </p:nvCxnSpPr>
        <p:spPr bwMode="auto">
          <a:xfrm>
            <a:off x="5974866" y="3314257"/>
            <a:ext cx="189605" cy="406975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61" name="AutoShape 11"/>
          <p:cNvCxnSpPr>
            <a:cxnSpLocks noChangeShapeType="1"/>
            <a:stCxn id="54" idx="3"/>
            <a:endCxn id="56" idx="1"/>
          </p:cNvCxnSpPr>
          <p:nvPr/>
        </p:nvCxnSpPr>
        <p:spPr bwMode="auto">
          <a:xfrm>
            <a:off x="6656819" y="3162300"/>
            <a:ext cx="246564" cy="151957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62" name="AutoShape 12"/>
          <p:cNvCxnSpPr>
            <a:cxnSpLocks noChangeShapeType="1"/>
            <a:stCxn id="55" idx="3"/>
            <a:endCxn id="56" idx="1"/>
          </p:cNvCxnSpPr>
          <p:nvPr/>
        </p:nvCxnSpPr>
        <p:spPr bwMode="auto">
          <a:xfrm flipV="1">
            <a:off x="6656819" y="3314257"/>
            <a:ext cx="246564" cy="406975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63" name="AutoShape 13"/>
          <p:cNvCxnSpPr>
            <a:cxnSpLocks noChangeShapeType="1"/>
            <a:stCxn id="56" idx="3"/>
            <a:endCxn id="57" idx="1"/>
          </p:cNvCxnSpPr>
          <p:nvPr/>
        </p:nvCxnSpPr>
        <p:spPr bwMode="auto">
          <a:xfrm>
            <a:off x="7395732" y="3314257"/>
            <a:ext cx="21769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4" name="AutoShape 14"/>
          <p:cNvCxnSpPr>
            <a:cxnSpLocks noChangeShapeType="1"/>
          </p:cNvCxnSpPr>
          <p:nvPr/>
        </p:nvCxnSpPr>
        <p:spPr bwMode="auto">
          <a:xfrm flipH="1">
            <a:off x="6164470" y="3378200"/>
            <a:ext cx="1941305" cy="406223"/>
          </a:xfrm>
          <a:prstGeom prst="bentConnector5">
            <a:avLst>
              <a:gd name="adj1" fmla="val -4148"/>
              <a:gd name="adj2" fmla="val 172394"/>
              <a:gd name="adj3" fmla="val 104148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65" name="AutoShape 15"/>
          <p:cNvCxnSpPr>
            <a:cxnSpLocks noChangeShapeType="1"/>
            <a:endCxn id="58" idx="1"/>
          </p:cNvCxnSpPr>
          <p:nvPr/>
        </p:nvCxnSpPr>
        <p:spPr bwMode="auto">
          <a:xfrm flipV="1">
            <a:off x="6650577" y="2604119"/>
            <a:ext cx="648402" cy="520567"/>
          </a:xfrm>
          <a:prstGeom prst="bentConnector3">
            <a:avLst>
              <a:gd name="adj1" fmla="val 50366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66" name="AutoShape 17"/>
          <p:cNvCxnSpPr>
            <a:cxnSpLocks noChangeShapeType="1"/>
            <a:endCxn id="53" idx="1"/>
          </p:cNvCxnSpPr>
          <p:nvPr/>
        </p:nvCxnSpPr>
        <p:spPr bwMode="auto">
          <a:xfrm flipV="1">
            <a:off x="5257800" y="3315010"/>
            <a:ext cx="223156" cy="12788"/>
          </a:xfrm>
          <a:prstGeom prst="bentConnector3">
            <a:avLst>
              <a:gd name="adj1" fmla="val 50931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67" name="Rectangle 3"/>
          <p:cNvSpPr>
            <a:spLocks noChangeArrowheads="1"/>
          </p:cNvSpPr>
          <p:nvPr/>
        </p:nvSpPr>
        <p:spPr bwMode="auto">
          <a:xfrm>
            <a:off x="5487199" y="3225490"/>
            <a:ext cx="482986" cy="178287"/>
          </a:xfrm>
          <a:prstGeom prst="rect">
            <a:avLst/>
          </a:prstGeom>
          <a:solidFill>
            <a:srgbClr val="FFFFE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filter</a:t>
            </a:r>
          </a:p>
        </p:txBody>
      </p:sp>
      <p:sp>
        <p:nvSpPr>
          <p:cNvPr id="68" name="Rectangle 4"/>
          <p:cNvSpPr>
            <a:spLocks noChangeArrowheads="1"/>
          </p:cNvSpPr>
          <p:nvPr/>
        </p:nvSpPr>
        <p:spPr bwMode="auto">
          <a:xfrm>
            <a:off x="6169152" y="3073533"/>
            <a:ext cx="482986" cy="177534"/>
          </a:xfrm>
          <a:prstGeom prst="rect">
            <a:avLst/>
          </a:prstGeom>
          <a:solidFill>
            <a:srgbClr val="FFFFE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filter</a:t>
            </a:r>
          </a:p>
        </p:txBody>
      </p:sp>
      <p:sp>
        <p:nvSpPr>
          <p:cNvPr id="69" name="Rectangle 5"/>
          <p:cNvSpPr>
            <a:spLocks noChangeArrowheads="1"/>
          </p:cNvSpPr>
          <p:nvPr/>
        </p:nvSpPr>
        <p:spPr bwMode="auto">
          <a:xfrm>
            <a:off x="6169152" y="3631713"/>
            <a:ext cx="482986" cy="178287"/>
          </a:xfrm>
          <a:prstGeom prst="rect">
            <a:avLst/>
          </a:prstGeom>
          <a:solidFill>
            <a:srgbClr val="FFFFE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filter</a:t>
            </a:r>
            <a:endParaRPr lang="en-US" sz="11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70" name="Rectangle 6"/>
          <p:cNvSpPr>
            <a:spLocks noChangeArrowheads="1"/>
          </p:cNvSpPr>
          <p:nvPr/>
        </p:nvSpPr>
        <p:spPr bwMode="auto">
          <a:xfrm>
            <a:off x="6908065" y="3225490"/>
            <a:ext cx="482985" cy="178287"/>
          </a:xfrm>
          <a:prstGeom prst="rect">
            <a:avLst/>
          </a:prstGeom>
          <a:solidFill>
            <a:srgbClr val="FFFFE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filter</a:t>
            </a:r>
          </a:p>
        </p:txBody>
      </p:sp>
      <p:sp>
        <p:nvSpPr>
          <p:cNvPr id="71" name="Rectangle 7"/>
          <p:cNvSpPr>
            <a:spLocks noChangeArrowheads="1"/>
          </p:cNvSpPr>
          <p:nvPr/>
        </p:nvSpPr>
        <p:spPr bwMode="auto">
          <a:xfrm>
            <a:off x="7618108" y="3225490"/>
            <a:ext cx="482985" cy="178287"/>
          </a:xfrm>
          <a:prstGeom prst="rect">
            <a:avLst/>
          </a:prstGeom>
          <a:solidFill>
            <a:srgbClr val="FFFFE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filter</a:t>
            </a:r>
          </a:p>
        </p:txBody>
      </p:sp>
      <p:sp>
        <p:nvSpPr>
          <p:cNvPr id="72" name="Rectangle 8"/>
          <p:cNvSpPr>
            <a:spLocks noChangeArrowheads="1"/>
          </p:cNvSpPr>
          <p:nvPr/>
        </p:nvSpPr>
        <p:spPr bwMode="auto">
          <a:xfrm>
            <a:off x="7305221" y="2514600"/>
            <a:ext cx="482986" cy="178287"/>
          </a:xfrm>
          <a:prstGeom prst="rect">
            <a:avLst/>
          </a:prstGeom>
          <a:solidFill>
            <a:srgbClr val="FFFFE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filter</a:t>
            </a:r>
          </a:p>
        </p:txBody>
      </p:sp>
      <p:cxnSp>
        <p:nvCxnSpPr>
          <p:cNvPr id="73" name="AutoShape 9"/>
          <p:cNvCxnSpPr>
            <a:cxnSpLocks noChangeShapeType="1"/>
            <a:stCxn id="67" idx="3"/>
            <a:endCxn id="68" idx="1"/>
          </p:cNvCxnSpPr>
          <p:nvPr/>
        </p:nvCxnSpPr>
        <p:spPr bwMode="auto">
          <a:xfrm flipV="1">
            <a:off x="5974866" y="3162300"/>
            <a:ext cx="189605" cy="151957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74" name="AutoShape 10"/>
          <p:cNvCxnSpPr>
            <a:cxnSpLocks noChangeShapeType="1"/>
            <a:stCxn id="67" idx="3"/>
            <a:endCxn id="69" idx="1"/>
          </p:cNvCxnSpPr>
          <p:nvPr/>
        </p:nvCxnSpPr>
        <p:spPr bwMode="auto">
          <a:xfrm>
            <a:off x="5974866" y="3314257"/>
            <a:ext cx="189605" cy="406975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75" name="AutoShape 11"/>
          <p:cNvCxnSpPr>
            <a:cxnSpLocks noChangeShapeType="1"/>
            <a:stCxn id="68" idx="3"/>
            <a:endCxn id="70" idx="1"/>
          </p:cNvCxnSpPr>
          <p:nvPr/>
        </p:nvCxnSpPr>
        <p:spPr bwMode="auto">
          <a:xfrm>
            <a:off x="6656819" y="3162300"/>
            <a:ext cx="246564" cy="151957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76" name="AutoShape 12"/>
          <p:cNvCxnSpPr>
            <a:cxnSpLocks noChangeShapeType="1"/>
            <a:stCxn id="69" idx="3"/>
            <a:endCxn id="70" idx="1"/>
          </p:cNvCxnSpPr>
          <p:nvPr/>
        </p:nvCxnSpPr>
        <p:spPr bwMode="auto">
          <a:xfrm flipV="1">
            <a:off x="6656819" y="3314257"/>
            <a:ext cx="246564" cy="406975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77" name="AutoShape 13"/>
          <p:cNvCxnSpPr>
            <a:cxnSpLocks noChangeShapeType="1"/>
            <a:stCxn id="70" idx="3"/>
            <a:endCxn id="71" idx="1"/>
          </p:cNvCxnSpPr>
          <p:nvPr/>
        </p:nvCxnSpPr>
        <p:spPr bwMode="auto">
          <a:xfrm>
            <a:off x="7395732" y="3314257"/>
            <a:ext cx="21769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8" name="AutoShape 14"/>
          <p:cNvCxnSpPr>
            <a:cxnSpLocks noChangeShapeType="1"/>
          </p:cNvCxnSpPr>
          <p:nvPr/>
        </p:nvCxnSpPr>
        <p:spPr bwMode="auto">
          <a:xfrm flipH="1">
            <a:off x="6164470" y="3378200"/>
            <a:ext cx="1941305" cy="406223"/>
          </a:xfrm>
          <a:prstGeom prst="bentConnector5">
            <a:avLst>
              <a:gd name="adj1" fmla="val -4148"/>
              <a:gd name="adj2" fmla="val 172394"/>
              <a:gd name="adj3" fmla="val 104148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79" name="AutoShape 15"/>
          <p:cNvCxnSpPr>
            <a:cxnSpLocks noChangeShapeType="1"/>
            <a:endCxn id="72" idx="1"/>
          </p:cNvCxnSpPr>
          <p:nvPr/>
        </p:nvCxnSpPr>
        <p:spPr bwMode="auto">
          <a:xfrm flipV="1">
            <a:off x="6650577" y="2604119"/>
            <a:ext cx="648402" cy="520567"/>
          </a:xfrm>
          <a:prstGeom prst="bentConnector3">
            <a:avLst>
              <a:gd name="adj1" fmla="val 50366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81" name="AutoShape 17"/>
          <p:cNvCxnSpPr>
            <a:cxnSpLocks noChangeShapeType="1"/>
            <a:endCxn id="67" idx="1"/>
          </p:cNvCxnSpPr>
          <p:nvPr/>
        </p:nvCxnSpPr>
        <p:spPr bwMode="auto">
          <a:xfrm flipV="1">
            <a:off x="5257800" y="3315010"/>
            <a:ext cx="223156" cy="12788"/>
          </a:xfrm>
          <a:prstGeom prst="bentConnector3">
            <a:avLst>
              <a:gd name="adj1" fmla="val 50931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</p:spPr>
      </p:cxnSp>
      <p:grpSp>
        <p:nvGrpSpPr>
          <p:cNvPr id="83" name="Group 82"/>
          <p:cNvGrpSpPr/>
          <p:nvPr/>
        </p:nvGrpSpPr>
        <p:grpSpPr>
          <a:xfrm>
            <a:off x="4572000" y="5257800"/>
            <a:ext cx="4082821" cy="1242131"/>
            <a:chOff x="1752600" y="2819400"/>
            <a:chExt cx="4082821" cy="1242131"/>
          </a:xfrm>
        </p:grpSpPr>
        <p:sp>
          <p:nvSpPr>
            <p:cNvPr id="84" name="Oval 3"/>
            <p:cNvSpPr>
              <a:spLocks noChangeArrowheads="1"/>
            </p:cNvSpPr>
            <p:nvPr/>
          </p:nvSpPr>
          <p:spPr bwMode="auto">
            <a:xfrm>
              <a:off x="2819400" y="2819400"/>
              <a:ext cx="1706824" cy="54531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200" b="1" dirty="0">
                  <a:latin typeface="Times New Roman" pitchFamily="18" charset="0"/>
                </a:rPr>
                <a:t>Collect</a:t>
              </a:r>
            </a:p>
            <a:p>
              <a:pPr algn="ctr">
                <a:lnSpc>
                  <a:spcPct val="80000"/>
                </a:lnSpc>
              </a:pPr>
              <a:r>
                <a:rPr lang="en-US" sz="1200" b="1" dirty="0">
                  <a:latin typeface="Times New Roman" pitchFamily="18" charset="0"/>
                </a:rPr>
                <a:t>mortgage funds</a:t>
              </a:r>
            </a:p>
          </p:txBody>
        </p:sp>
        <p:sp>
          <p:nvSpPr>
            <p:cNvPr id="85" name="Rectangle 4"/>
            <p:cNvSpPr>
              <a:spLocks noChangeArrowheads="1"/>
            </p:cNvSpPr>
            <p:nvPr/>
          </p:nvSpPr>
          <p:spPr bwMode="auto">
            <a:xfrm>
              <a:off x="1752600" y="3124200"/>
              <a:ext cx="748923" cy="609398"/>
            </a:xfrm>
            <a:prstGeom prst="rect">
              <a:avLst/>
            </a:prstGeom>
            <a:solidFill>
              <a:srgbClr val="FFFFE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137160" bIns="137160" anchor="ctr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Times New Roman" pitchFamily="18" charset="0"/>
                </a:rPr>
                <a:t>Account</a:t>
              </a:r>
            </a:p>
            <a:p>
              <a:pPr algn="ctr">
                <a:lnSpc>
                  <a:spcPct val="80000"/>
                </a:lnSpc>
              </a:pPr>
              <a:r>
                <a:rPr lang="en-US" sz="1200" b="1" dirty="0">
                  <a:solidFill>
                    <a:schemeClr val="bg1"/>
                  </a:solidFill>
                  <a:latin typeface="Times New Roman" pitchFamily="18" charset="0"/>
                </a:rPr>
                <a:t>balances</a:t>
              </a:r>
            </a:p>
          </p:txBody>
        </p:sp>
        <p:sp>
          <p:nvSpPr>
            <p:cNvPr id="86" name="Rectangle 7"/>
            <p:cNvSpPr>
              <a:spLocks noChangeArrowheads="1"/>
            </p:cNvSpPr>
            <p:nvPr/>
          </p:nvSpPr>
          <p:spPr bwMode="auto">
            <a:xfrm>
              <a:off x="4953000" y="2819400"/>
              <a:ext cx="827470" cy="480131"/>
            </a:xfrm>
            <a:prstGeom prst="rect">
              <a:avLst/>
            </a:prstGeom>
            <a:solidFill>
              <a:srgbClr val="FFFFE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91440" bIns="91440" anchor="ctr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200" b="1" dirty="0">
                  <a:solidFill>
                    <a:schemeClr val="bg1"/>
                  </a:solidFill>
                  <a:latin typeface="Times New Roman" pitchFamily="18" charset="0"/>
                </a:rPr>
                <a:t>Mortgage</a:t>
              </a:r>
            </a:p>
            <a:p>
              <a:pPr algn="ctr">
                <a:lnSpc>
                  <a:spcPct val="80000"/>
                </a:lnSpc>
              </a:pPr>
              <a:r>
                <a:rPr lang="en-US" sz="1200" b="1" dirty="0">
                  <a:solidFill>
                    <a:schemeClr val="bg1"/>
                  </a:solidFill>
                  <a:latin typeface="Times New Roman" pitchFamily="18" charset="0"/>
                </a:rPr>
                <a:t>pool</a:t>
              </a:r>
            </a:p>
          </p:txBody>
        </p:sp>
        <p:sp>
          <p:nvSpPr>
            <p:cNvPr id="87" name="Rectangle 9"/>
            <p:cNvSpPr>
              <a:spLocks noChangeArrowheads="1"/>
            </p:cNvSpPr>
            <p:nvPr/>
          </p:nvSpPr>
          <p:spPr bwMode="auto">
            <a:xfrm>
              <a:off x="4953000" y="3581400"/>
              <a:ext cx="882421" cy="480131"/>
            </a:xfrm>
            <a:prstGeom prst="rect">
              <a:avLst/>
            </a:prstGeom>
            <a:solidFill>
              <a:srgbClr val="FFFFE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91440" bIns="91440" anchor="ctr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200" b="1" dirty="0">
                  <a:solidFill>
                    <a:schemeClr val="bg1"/>
                  </a:solidFill>
                  <a:latin typeface="Times New Roman" pitchFamily="18" charset="0"/>
                </a:rPr>
                <a:t>Unsecured</a:t>
              </a:r>
            </a:p>
            <a:p>
              <a:pPr algn="ctr">
                <a:lnSpc>
                  <a:spcPct val="80000"/>
                </a:lnSpc>
              </a:pPr>
              <a:r>
                <a:rPr lang="en-US" sz="1200" b="1" dirty="0">
                  <a:solidFill>
                    <a:schemeClr val="bg1"/>
                  </a:solidFill>
                  <a:latin typeface="Times New Roman" pitchFamily="18" charset="0"/>
                </a:rPr>
                <a:t>pool</a:t>
              </a:r>
            </a:p>
          </p:txBody>
        </p:sp>
        <p:sp>
          <p:nvSpPr>
            <p:cNvPr id="88" name="Oval 11"/>
            <p:cNvSpPr>
              <a:spLocks noChangeArrowheads="1"/>
            </p:cNvSpPr>
            <p:nvPr/>
          </p:nvSpPr>
          <p:spPr bwMode="auto">
            <a:xfrm>
              <a:off x="2819400" y="3505200"/>
              <a:ext cx="1772825" cy="54531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200" b="1" dirty="0">
                  <a:latin typeface="Times New Roman" pitchFamily="18" charset="0"/>
                </a:rPr>
                <a:t>Collect</a:t>
              </a:r>
            </a:p>
            <a:p>
              <a:pPr algn="ctr">
                <a:lnSpc>
                  <a:spcPct val="80000"/>
                </a:lnSpc>
              </a:pPr>
              <a:r>
                <a:rPr lang="en-US" sz="1200" b="1" dirty="0">
                  <a:latin typeface="Times New Roman" pitchFamily="18" charset="0"/>
                </a:rPr>
                <a:t>unsecured funds</a:t>
              </a:r>
            </a:p>
          </p:txBody>
        </p:sp>
        <p:sp>
          <p:nvSpPr>
            <p:cNvPr id="89" name="Line 15"/>
            <p:cNvSpPr>
              <a:spLocks noChangeShapeType="1"/>
            </p:cNvSpPr>
            <p:nvPr/>
          </p:nvSpPr>
          <p:spPr bwMode="auto">
            <a:xfrm>
              <a:off x="2514600" y="3429000"/>
              <a:ext cx="304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Line 16"/>
            <p:cNvSpPr>
              <a:spLocks noChangeShapeType="1"/>
            </p:cNvSpPr>
            <p:nvPr/>
          </p:nvSpPr>
          <p:spPr bwMode="auto">
            <a:xfrm flipV="1">
              <a:off x="2514600" y="3124200"/>
              <a:ext cx="304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Line 17"/>
            <p:cNvSpPr>
              <a:spLocks noChangeShapeType="1"/>
            </p:cNvSpPr>
            <p:nvPr/>
          </p:nvSpPr>
          <p:spPr bwMode="auto">
            <a:xfrm>
              <a:off x="4572000" y="304800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Line 18"/>
            <p:cNvSpPr>
              <a:spLocks noChangeShapeType="1"/>
            </p:cNvSpPr>
            <p:nvPr/>
          </p:nvSpPr>
          <p:spPr bwMode="auto">
            <a:xfrm>
              <a:off x="4572000" y="381000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7315200" y="3810000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pipe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934200" y="2743200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pipe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781800" y="3429000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pipe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Independent Components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93088" cy="47244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200" dirty="0" smtClean="0"/>
              <a:t>Components </a:t>
            </a:r>
          </a:p>
          <a:p>
            <a:pPr lvl="1">
              <a:lnSpc>
                <a:spcPct val="80000"/>
              </a:lnSpc>
            </a:pPr>
            <a:r>
              <a:rPr lang="en-US" sz="3200" dirty="0" smtClean="0"/>
              <a:t>operating in parallel </a:t>
            </a:r>
          </a:p>
          <a:p>
            <a:pPr lvl="1">
              <a:lnSpc>
                <a:spcPct val="80000"/>
              </a:lnSpc>
            </a:pPr>
            <a:r>
              <a:rPr lang="en-US" sz="3200" dirty="0" smtClean="0"/>
              <a:t>communicating occasionally </a:t>
            </a:r>
          </a:p>
          <a:p>
            <a:pPr>
              <a:lnSpc>
                <a:spcPct val="80000"/>
              </a:lnSpc>
            </a:pPr>
            <a:r>
              <a:rPr lang="en-US" sz="3200" dirty="0" smtClean="0"/>
              <a:t>Different types</a:t>
            </a:r>
          </a:p>
          <a:p>
            <a:pPr lvl="1">
              <a:lnSpc>
                <a:spcPct val="80000"/>
              </a:lnSpc>
            </a:pPr>
            <a:r>
              <a:rPr lang="en-US" sz="3200" dirty="0" smtClean="0"/>
              <a:t>Client-server</a:t>
            </a:r>
          </a:p>
          <a:p>
            <a:pPr lvl="1">
              <a:lnSpc>
                <a:spcPct val="80000"/>
              </a:lnSpc>
            </a:pPr>
            <a:r>
              <a:rPr lang="en-US" sz="3200" dirty="0" smtClean="0"/>
              <a:t>Parallel communicating processes</a:t>
            </a:r>
          </a:p>
          <a:p>
            <a:pPr lvl="1">
              <a:lnSpc>
                <a:spcPct val="80000"/>
              </a:lnSpc>
            </a:pPr>
            <a:r>
              <a:rPr lang="en-US" sz="3200" dirty="0" smtClean="0"/>
              <a:t>Event systems</a:t>
            </a:r>
          </a:p>
          <a:p>
            <a:pPr lvl="1">
              <a:lnSpc>
                <a:spcPct val="80000"/>
              </a:lnSpc>
            </a:pPr>
            <a:r>
              <a:rPr lang="en-US" sz="3200" dirty="0" smtClean="0"/>
              <a:t>Service Oriented Architecture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6948488" cy="819150"/>
          </a:xfrm>
          <a:noFill/>
        </p:spPr>
        <p:txBody>
          <a:bodyPr lIns="90488" tIns="44450" rIns="90488" bIns="44450" anchor="t"/>
          <a:lstStyle/>
          <a:p>
            <a:r>
              <a:rPr lang="en-US" sz="4000" dirty="0" smtClean="0"/>
              <a:t>Client-Server and</a:t>
            </a:r>
            <a:r>
              <a:rPr lang="en-US" sz="4000" i="1" dirty="0" smtClean="0"/>
              <a:t> Facade</a:t>
            </a:r>
            <a:endParaRPr lang="en-US" sz="4000" dirty="0" smtClean="0"/>
          </a:p>
        </p:txBody>
      </p:sp>
      <p:sp>
        <p:nvSpPr>
          <p:cNvPr id="17415" name="Rectangle 4"/>
          <p:cNvSpPr>
            <a:spLocks noChangeArrowheads="1"/>
          </p:cNvSpPr>
          <p:nvPr/>
        </p:nvSpPr>
        <p:spPr bwMode="auto">
          <a:xfrm>
            <a:off x="1955388" y="1667047"/>
            <a:ext cx="4854978" cy="4317828"/>
          </a:xfrm>
          <a:prstGeom prst="rect">
            <a:avLst/>
          </a:prstGeom>
          <a:solidFill>
            <a:srgbClr val="FCD1C1"/>
          </a:solid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Line 7"/>
          <p:cNvSpPr>
            <a:spLocks noChangeShapeType="1"/>
          </p:cNvSpPr>
          <p:nvPr/>
        </p:nvSpPr>
        <p:spPr bwMode="auto">
          <a:xfrm>
            <a:off x="4648200" y="4419600"/>
            <a:ext cx="381000" cy="914400"/>
          </a:xfrm>
          <a:prstGeom prst="line">
            <a:avLst/>
          </a:prstGeom>
          <a:noFill/>
          <a:ln w="50800">
            <a:solidFill>
              <a:schemeClr val="tx1"/>
            </a:solidFill>
            <a:prstDash val="dash"/>
            <a:round/>
            <a:headEnd/>
            <a:tailEnd type="triangle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1" name="Rectangle 10"/>
          <p:cNvSpPr>
            <a:spLocks noChangeArrowheads="1"/>
          </p:cNvSpPr>
          <p:nvPr/>
        </p:nvSpPr>
        <p:spPr bwMode="auto">
          <a:xfrm>
            <a:off x="4156607" y="3613041"/>
            <a:ext cx="1319685" cy="752649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9144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i="1" dirty="0">
                <a:latin typeface="Times New Roman" pitchFamily="18" charset="0"/>
              </a:rPr>
              <a:t>«not exposed»</a:t>
            </a:r>
            <a:endParaRPr lang="en-US" sz="2800" b="1" dirty="0">
              <a:latin typeface="Times New Roman" pitchFamily="18" charset="0"/>
            </a:endParaRPr>
          </a:p>
        </p:txBody>
      </p:sp>
      <p:sp>
        <p:nvSpPr>
          <p:cNvPr id="17422" name="Rectangle 11"/>
          <p:cNvSpPr>
            <a:spLocks noChangeArrowheads="1"/>
          </p:cNvSpPr>
          <p:nvPr/>
        </p:nvSpPr>
        <p:spPr bwMode="auto">
          <a:xfrm>
            <a:off x="2286000" y="4038600"/>
            <a:ext cx="1808845" cy="1208200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>
                <a:latin typeface="Times New Roman" pitchFamily="18" charset="0"/>
              </a:rPr>
              <a:t>P</a:t>
            </a:r>
          </a:p>
          <a:p>
            <a:pPr algn="ctr">
              <a:spcBef>
                <a:spcPct val="50000"/>
              </a:spcBef>
            </a:pPr>
            <a:r>
              <a:rPr lang="en-US" sz="2000" b="1" i="1">
                <a:latin typeface="Times New Roman" pitchFamily="18" charset="0"/>
              </a:rPr>
              <a:t>«not exposed»</a:t>
            </a:r>
            <a:r>
              <a:rPr lang="en-US" sz="2800" b="1">
                <a:latin typeface="Times New Roman" pitchFamily="18" charset="0"/>
              </a:rPr>
              <a:t> </a:t>
            </a:r>
          </a:p>
        </p:txBody>
      </p:sp>
      <p:sp>
        <p:nvSpPr>
          <p:cNvPr id="17425" name="Line 14"/>
          <p:cNvSpPr>
            <a:spLocks noChangeShapeType="1"/>
          </p:cNvSpPr>
          <p:nvPr/>
        </p:nvSpPr>
        <p:spPr bwMode="auto">
          <a:xfrm flipH="1">
            <a:off x="3276600" y="2514600"/>
            <a:ext cx="990600" cy="656642"/>
          </a:xfrm>
          <a:prstGeom prst="line">
            <a:avLst/>
          </a:prstGeom>
          <a:noFill/>
          <a:ln w="50800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6" name="Line 15"/>
          <p:cNvSpPr>
            <a:spLocks noChangeShapeType="1"/>
          </p:cNvSpPr>
          <p:nvPr/>
        </p:nvSpPr>
        <p:spPr bwMode="auto">
          <a:xfrm>
            <a:off x="5307572" y="2281050"/>
            <a:ext cx="1000554" cy="2238140"/>
          </a:xfrm>
          <a:prstGeom prst="line">
            <a:avLst/>
          </a:prstGeom>
          <a:noFill/>
          <a:ln w="50800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7" name="Line 16"/>
          <p:cNvSpPr>
            <a:spLocks noChangeShapeType="1"/>
          </p:cNvSpPr>
          <p:nvPr/>
        </p:nvSpPr>
        <p:spPr bwMode="auto">
          <a:xfrm flipH="1">
            <a:off x="3657599" y="2667000"/>
            <a:ext cx="990601" cy="1295400"/>
          </a:xfrm>
          <a:prstGeom prst="line">
            <a:avLst/>
          </a:prstGeom>
          <a:noFill/>
          <a:ln w="10160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8" name="Rectangle 17"/>
          <p:cNvSpPr>
            <a:spLocks noChangeArrowheads="1"/>
          </p:cNvSpPr>
          <p:nvPr/>
        </p:nvSpPr>
        <p:spPr bwMode="auto">
          <a:xfrm>
            <a:off x="4236390" y="1600200"/>
            <a:ext cx="1474019" cy="1084409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latin typeface="Times New Roman" pitchFamily="18" charset="0"/>
              </a:rPr>
              <a:t>Façade</a:t>
            </a:r>
          </a:p>
          <a:p>
            <a:pPr algn="ctr">
              <a:spcBef>
                <a:spcPct val="50000"/>
              </a:spcBef>
            </a:pPr>
            <a:r>
              <a:rPr lang="en-US" sz="2000" b="1" i="1">
                <a:latin typeface="Times New Roman" pitchFamily="18" charset="0"/>
              </a:rPr>
              <a:t>«exposed»</a:t>
            </a:r>
          </a:p>
        </p:txBody>
      </p:sp>
      <p:sp>
        <p:nvSpPr>
          <p:cNvPr id="17429" name="Line 18"/>
          <p:cNvSpPr>
            <a:spLocks noChangeShapeType="1"/>
          </p:cNvSpPr>
          <p:nvPr/>
        </p:nvSpPr>
        <p:spPr bwMode="auto">
          <a:xfrm>
            <a:off x="1447800" y="2286000"/>
            <a:ext cx="2819400" cy="0"/>
          </a:xfrm>
          <a:prstGeom prst="line">
            <a:avLst/>
          </a:prstGeom>
          <a:noFill/>
          <a:ln w="10160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0" name="Rectangle 19"/>
          <p:cNvSpPr>
            <a:spLocks noChangeArrowheads="1"/>
          </p:cNvSpPr>
          <p:nvPr/>
        </p:nvSpPr>
        <p:spPr bwMode="auto">
          <a:xfrm>
            <a:off x="304800" y="1977762"/>
            <a:ext cx="1160120" cy="566962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>
                <a:latin typeface="Times New Roman" pitchFamily="18" charset="0"/>
              </a:rPr>
              <a:t>Client</a:t>
            </a:r>
          </a:p>
        </p:txBody>
      </p:sp>
      <p:sp>
        <p:nvSpPr>
          <p:cNvPr id="17431" name="Oval 20"/>
          <p:cNvSpPr>
            <a:spLocks noChangeArrowheads="1"/>
          </p:cNvSpPr>
          <p:nvPr/>
        </p:nvSpPr>
        <p:spPr bwMode="auto">
          <a:xfrm>
            <a:off x="2545257" y="1805693"/>
            <a:ext cx="585946" cy="435744"/>
          </a:xfrm>
          <a:prstGeom prst="ellipse">
            <a:avLst/>
          </a:prstGeom>
          <a:solidFill>
            <a:schemeClr val="bg1"/>
          </a:solidFill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 algn="ctr">
              <a:spcBef>
                <a:spcPct val="50000"/>
              </a:spcBef>
            </a:pPr>
            <a:r>
              <a:rPr lang="en-US" sz="2800" b="1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7432" name="Oval 21"/>
          <p:cNvSpPr>
            <a:spLocks noChangeArrowheads="1"/>
          </p:cNvSpPr>
          <p:nvPr/>
        </p:nvSpPr>
        <p:spPr bwMode="auto">
          <a:xfrm>
            <a:off x="4428654" y="2934666"/>
            <a:ext cx="585946" cy="435744"/>
          </a:xfrm>
          <a:prstGeom prst="ellipse">
            <a:avLst/>
          </a:prstGeom>
          <a:solidFill>
            <a:schemeClr val="bg1"/>
          </a:solidFill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 algn="ctr">
              <a:spcBef>
                <a:spcPct val="50000"/>
              </a:spcBef>
            </a:pPr>
            <a:r>
              <a:rPr lang="en-US" sz="2800" b="1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7434" name="Rectangle 23"/>
          <p:cNvSpPr>
            <a:spLocks noChangeArrowheads="1"/>
          </p:cNvSpPr>
          <p:nvPr/>
        </p:nvSpPr>
        <p:spPr bwMode="auto">
          <a:xfrm>
            <a:off x="4495800" y="5334000"/>
            <a:ext cx="1538107" cy="448123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9144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i="1" dirty="0">
                <a:latin typeface="Times New Roman" pitchFamily="18" charset="0"/>
              </a:rPr>
              <a:t>«not exposed»</a:t>
            </a:r>
            <a:endParaRPr lang="en-US" sz="2800" b="1" dirty="0">
              <a:latin typeface="Times New Roman" pitchFamily="18" charset="0"/>
            </a:endParaRPr>
          </a:p>
        </p:txBody>
      </p:sp>
      <p:sp>
        <p:nvSpPr>
          <p:cNvPr id="17435" name="Rectangle 24"/>
          <p:cNvSpPr>
            <a:spLocks noChangeArrowheads="1"/>
          </p:cNvSpPr>
          <p:nvPr/>
        </p:nvSpPr>
        <p:spPr bwMode="auto">
          <a:xfrm>
            <a:off x="5105400" y="4495800"/>
            <a:ext cx="1538107" cy="448123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9144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i="1" dirty="0">
                <a:latin typeface="Times New Roman" pitchFamily="18" charset="0"/>
              </a:rPr>
              <a:t>«not exposed»</a:t>
            </a:r>
            <a:endParaRPr lang="en-US" sz="2800" b="1" dirty="0">
              <a:latin typeface="Times New Roman" pitchFamily="18" charset="0"/>
            </a:endParaRPr>
          </a:p>
        </p:txBody>
      </p:sp>
      <p:sp>
        <p:nvSpPr>
          <p:cNvPr id="17436" name="Rectangle 25"/>
          <p:cNvSpPr>
            <a:spLocks noChangeArrowheads="1"/>
          </p:cNvSpPr>
          <p:nvPr/>
        </p:nvSpPr>
        <p:spPr bwMode="auto">
          <a:xfrm>
            <a:off x="2209800" y="3200400"/>
            <a:ext cx="1538107" cy="400110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square" lIns="0" tIns="0" rIns="0" bIns="9144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i="1" dirty="0">
                <a:latin typeface="Times New Roman" pitchFamily="18" charset="0"/>
              </a:rPr>
              <a:t>«not exposed»</a:t>
            </a:r>
            <a:endParaRPr lang="en-US" sz="2800" b="1" dirty="0">
              <a:latin typeface="Times New Roman" pitchFamily="18" charset="0"/>
            </a:endParaRPr>
          </a:p>
        </p:txBody>
      </p:sp>
      <p:sp>
        <p:nvSpPr>
          <p:cNvPr id="17412" name="Rectangle 26"/>
          <p:cNvSpPr>
            <a:spLocks noChangeArrowheads="1"/>
          </p:cNvSpPr>
          <p:nvPr/>
        </p:nvSpPr>
        <p:spPr bwMode="auto">
          <a:xfrm>
            <a:off x="2590800" y="6172200"/>
            <a:ext cx="6288088" cy="152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tIns="0" bIns="0">
            <a:spAutoFit/>
          </a:bodyPr>
          <a:lstStyle/>
          <a:p>
            <a:pPr eaLnBrk="1" hangingPunct="1"/>
            <a:r>
              <a:rPr lang="en-US" sz="1000" dirty="0">
                <a:latin typeface="Times New Roman" pitchFamily="18" charset="0"/>
              </a:rPr>
              <a:t>Adapted from </a:t>
            </a:r>
            <a:r>
              <a:rPr lang="en-US" sz="1000" i="1" dirty="0">
                <a:latin typeface="Times New Roman" pitchFamily="18" charset="0"/>
              </a:rPr>
              <a:t>Software Engineering: An Object-Oriented Perspective </a:t>
            </a:r>
            <a:r>
              <a:rPr lang="en-US" sz="1000" dirty="0">
                <a:latin typeface="Times New Roman" pitchFamily="18" charset="0"/>
              </a:rPr>
              <a:t>by Eric J. </a:t>
            </a:r>
            <a:r>
              <a:rPr lang="en-US" sz="1000" dirty="0" err="1">
                <a:latin typeface="Times New Roman" pitchFamily="18" charset="0"/>
              </a:rPr>
              <a:t>Braude</a:t>
            </a:r>
            <a:r>
              <a:rPr lang="en-US" sz="1000" dirty="0">
                <a:latin typeface="Times New Roman" pitchFamily="18" charset="0"/>
              </a:rPr>
              <a:t> (Wiley 2001), with permission.</a:t>
            </a:r>
          </a:p>
        </p:txBody>
      </p:sp>
      <p:sp>
        <p:nvSpPr>
          <p:cNvPr id="17413" name="Text Box 27"/>
          <p:cNvSpPr txBox="1">
            <a:spLocks noChangeArrowheads="1"/>
          </p:cNvSpPr>
          <p:nvPr/>
        </p:nvSpPr>
        <p:spPr bwMode="auto">
          <a:xfrm>
            <a:off x="609600" y="3200400"/>
            <a:ext cx="1387475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2000" b="1" i="1">
                <a:latin typeface="Arial" charset="0"/>
              </a:rPr>
              <a:t>Key concept: limit exposed interface</a:t>
            </a:r>
          </a:p>
        </p:txBody>
      </p:sp>
      <p:sp>
        <p:nvSpPr>
          <p:cNvPr id="17414" name="Text Box 28"/>
          <p:cNvSpPr txBox="1">
            <a:spLocks noChangeArrowheads="1"/>
          </p:cNvSpPr>
          <p:nvPr/>
        </p:nvSpPr>
        <p:spPr bwMode="auto">
          <a:xfrm>
            <a:off x="6324600" y="1600200"/>
            <a:ext cx="259080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2"/>
            <a:r>
              <a:rPr lang="en-US" dirty="0"/>
              <a:t>Browser-web server most familiar example:</a:t>
            </a:r>
          </a:p>
          <a:p>
            <a:pPr lvl="2"/>
            <a:r>
              <a:rPr lang="en-US" dirty="0"/>
              <a:t>Separate systems with narrow interface</a:t>
            </a:r>
          </a:p>
          <a:p>
            <a:pPr lvl="2"/>
            <a:endParaRPr lang="en-US" dirty="0"/>
          </a:p>
        </p:txBody>
      </p:sp>
      <p:sp>
        <p:nvSpPr>
          <p:cNvPr id="29" name="Line 15"/>
          <p:cNvSpPr>
            <a:spLocks noChangeShapeType="1"/>
          </p:cNvSpPr>
          <p:nvPr/>
        </p:nvSpPr>
        <p:spPr bwMode="auto">
          <a:xfrm flipH="1">
            <a:off x="4953000" y="2667000"/>
            <a:ext cx="228600" cy="990600"/>
          </a:xfrm>
          <a:prstGeom prst="line">
            <a:avLst/>
          </a:prstGeom>
          <a:noFill/>
          <a:ln w="50800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7924800" cy="6096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200" dirty="0" smtClean="0"/>
              <a:t>Parallel Communicating Processes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76200" y="6629400"/>
            <a:ext cx="6288088" cy="152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tIns="0" bIns="0">
            <a:spAutoFit/>
          </a:bodyPr>
          <a:lstStyle/>
          <a:p>
            <a:pPr eaLnBrk="1" hangingPunct="1"/>
            <a:r>
              <a:rPr lang="en-US" sz="1000">
                <a:latin typeface="Times New Roman" pitchFamily="18" charset="0"/>
              </a:rPr>
              <a:t>Adapted from </a:t>
            </a:r>
            <a:r>
              <a:rPr lang="en-US" sz="1000" i="1">
                <a:latin typeface="Times New Roman" pitchFamily="18" charset="0"/>
              </a:rPr>
              <a:t>Software Engineering: An Object-Oriented Perspective </a:t>
            </a:r>
            <a:r>
              <a:rPr lang="en-US" sz="1000">
                <a:latin typeface="Times New Roman" pitchFamily="18" charset="0"/>
              </a:rPr>
              <a:t>by Eric J. Braude (Wiley 2001), with permission.</a:t>
            </a:r>
          </a:p>
        </p:txBody>
      </p:sp>
      <p:sp>
        <p:nvSpPr>
          <p:cNvPr id="18438" name="Line 5"/>
          <p:cNvSpPr>
            <a:spLocks noChangeShapeType="1"/>
          </p:cNvSpPr>
          <p:nvPr/>
        </p:nvSpPr>
        <p:spPr bwMode="auto">
          <a:xfrm flipH="1" flipV="1">
            <a:off x="5567147" y="2483984"/>
            <a:ext cx="0" cy="1472053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tIns="182880" bIns="91440" anchor="ctr"/>
          <a:lstStyle/>
          <a:p>
            <a:endParaRPr lang="en-US"/>
          </a:p>
        </p:txBody>
      </p:sp>
      <p:sp>
        <p:nvSpPr>
          <p:cNvPr id="18439" name="Line 6"/>
          <p:cNvSpPr>
            <a:spLocks noChangeShapeType="1"/>
          </p:cNvSpPr>
          <p:nvPr/>
        </p:nvSpPr>
        <p:spPr bwMode="auto">
          <a:xfrm flipV="1">
            <a:off x="5567147" y="3956037"/>
            <a:ext cx="0" cy="11916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tIns="182880" bIns="91440" anchor="ctr"/>
          <a:lstStyle/>
          <a:p>
            <a:endParaRPr lang="en-US"/>
          </a:p>
        </p:txBody>
      </p:sp>
      <p:sp>
        <p:nvSpPr>
          <p:cNvPr id="18440" name="Line 7"/>
          <p:cNvSpPr>
            <a:spLocks noChangeShapeType="1"/>
          </p:cNvSpPr>
          <p:nvPr/>
        </p:nvSpPr>
        <p:spPr bwMode="auto">
          <a:xfrm flipV="1">
            <a:off x="3834472" y="3465353"/>
            <a:ext cx="0" cy="168234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tIns="182880" bIns="91440" anchor="ctr"/>
          <a:lstStyle/>
          <a:p>
            <a:endParaRPr lang="en-US"/>
          </a:p>
        </p:txBody>
      </p:sp>
      <p:sp>
        <p:nvSpPr>
          <p:cNvPr id="18441" name="Line 8"/>
          <p:cNvSpPr>
            <a:spLocks noChangeShapeType="1"/>
          </p:cNvSpPr>
          <p:nvPr/>
        </p:nvSpPr>
        <p:spPr bwMode="auto">
          <a:xfrm flipH="1" flipV="1">
            <a:off x="2448332" y="3325157"/>
            <a:ext cx="1316833" cy="292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tIns="182880" bIns="91440" anchor="ctr"/>
          <a:lstStyle/>
          <a:p>
            <a:endParaRPr lang="en-US"/>
          </a:p>
        </p:txBody>
      </p:sp>
      <p:sp>
        <p:nvSpPr>
          <p:cNvPr id="18442" name="Line 9"/>
          <p:cNvSpPr>
            <a:spLocks noChangeShapeType="1"/>
          </p:cNvSpPr>
          <p:nvPr/>
        </p:nvSpPr>
        <p:spPr bwMode="auto">
          <a:xfrm flipH="1" flipV="1">
            <a:off x="1062192" y="3535451"/>
            <a:ext cx="0" cy="161224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tIns="182880" bIns="91440" anchor="ctr"/>
          <a:lstStyle/>
          <a:p>
            <a:endParaRPr lang="en-US"/>
          </a:p>
        </p:txBody>
      </p:sp>
      <p:sp>
        <p:nvSpPr>
          <p:cNvPr id="18443" name="Line 10"/>
          <p:cNvSpPr>
            <a:spLocks noChangeShapeType="1"/>
          </p:cNvSpPr>
          <p:nvPr/>
        </p:nvSpPr>
        <p:spPr bwMode="auto">
          <a:xfrm flipH="1">
            <a:off x="1062192" y="3815841"/>
            <a:ext cx="443564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tIns="182880" bIns="91440" anchor="ctr"/>
          <a:lstStyle/>
          <a:p>
            <a:endParaRPr lang="en-US"/>
          </a:p>
        </p:txBody>
      </p:sp>
      <p:sp>
        <p:nvSpPr>
          <p:cNvPr id="18444" name="Line 11"/>
          <p:cNvSpPr>
            <a:spLocks noChangeShapeType="1"/>
          </p:cNvSpPr>
          <p:nvPr/>
        </p:nvSpPr>
        <p:spPr bwMode="auto">
          <a:xfrm flipH="1" flipV="1">
            <a:off x="2448332" y="2694278"/>
            <a:ext cx="0" cy="245342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tIns="182880" bIns="91440" anchor="ctr"/>
          <a:lstStyle/>
          <a:p>
            <a:endParaRPr lang="en-US"/>
          </a:p>
        </p:txBody>
      </p:sp>
      <p:sp>
        <p:nvSpPr>
          <p:cNvPr id="18445" name="Text Box 12"/>
          <p:cNvSpPr txBox="1">
            <a:spLocks noChangeArrowheads="1"/>
          </p:cNvSpPr>
          <p:nvPr/>
        </p:nvSpPr>
        <p:spPr bwMode="auto">
          <a:xfrm>
            <a:off x="1295400" y="2133600"/>
            <a:ext cx="1651817" cy="6805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182880" bIns="91440">
            <a:spAutoFit/>
          </a:bodyPr>
          <a:lstStyle/>
          <a:p>
            <a:pPr algn="ctr">
              <a:lnSpc>
                <a:spcPct val="20000"/>
              </a:lnSpc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Customer:</a:t>
            </a:r>
          </a:p>
          <a:p>
            <a:pPr algn="ctr">
              <a:lnSpc>
                <a:spcPct val="20000"/>
              </a:lnSpc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customer </a:t>
            </a:r>
            <a:r>
              <a:rPr lang="en-US" sz="2400" b="1" i="1">
                <a:latin typeface="Times New Roman" pitchFamily="18" charset="0"/>
              </a:rPr>
              <a:t>n</a:t>
            </a:r>
            <a:endParaRPr lang="en-US" sz="2400" b="1">
              <a:latin typeface="Times New Roman" pitchFamily="18" charset="0"/>
            </a:endParaRPr>
          </a:p>
        </p:txBody>
      </p:sp>
      <p:sp>
        <p:nvSpPr>
          <p:cNvPr id="18446" name="Rectangle 13"/>
          <p:cNvSpPr>
            <a:spLocks noChangeArrowheads="1"/>
          </p:cNvSpPr>
          <p:nvPr/>
        </p:nvSpPr>
        <p:spPr bwMode="auto">
          <a:xfrm>
            <a:off x="1062192" y="4446721"/>
            <a:ext cx="1438120" cy="379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182880" bIns="91440">
            <a:spAutoFit/>
          </a:bodyPr>
          <a:lstStyle/>
          <a:p>
            <a:pPr>
              <a:lnSpc>
                <a:spcPct val="20000"/>
              </a:lnSpc>
            </a:pPr>
            <a:r>
              <a:rPr lang="en-US" sz="2400" b="1">
                <a:latin typeface="Times New Roman" pitchFamily="18" charset="0"/>
              </a:rPr>
              <a:t>withdraw</a:t>
            </a:r>
          </a:p>
        </p:txBody>
      </p:sp>
      <p:sp>
        <p:nvSpPr>
          <p:cNvPr id="18447" name="Text Box 14"/>
          <p:cNvSpPr txBox="1">
            <a:spLocks noChangeArrowheads="1"/>
          </p:cNvSpPr>
          <p:nvPr/>
        </p:nvSpPr>
        <p:spPr bwMode="auto">
          <a:xfrm>
            <a:off x="228600" y="2895600"/>
            <a:ext cx="1981199" cy="60939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 tIns="182880" bIns="91440">
            <a:spAutoFit/>
          </a:bodyPr>
          <a:lstStyle/>
          <a:p>
            <a:pPr algn="ctr">
              <a:lnSpc>
                <a:spcPct val="20000"/>
              </a:lnSpc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Customer:</a:t>
            </a:r>
          </a:p>
          <a:p>
            <a:pPr algn="ctr">
              <a:lnSpc>
                <a:spcPct val="20000"/>
              </a:lnSpc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customer </a:t>
            </a:r>
            <a:r>
              <a:rPr lang="en-US" sz="2400" b="1" i="1">
                <a:latin typeface="Times New Roman" pitchFamily="18" charset="0"/>
              </a:rPr>
              <a:t>n+1</a:t>
            </a:r>
            <a:endParaRPr lang="en-US" sz="2400" b="1">
              <a:latin typeface="Times New Roman" pitchFamily="18" charset="0"/>
            </a:endParaRPr>
          </a:p>
        </p:txBody>
      </p:sp>
      <p:sp>
        <p:nvSpPr>
          <p:cNvPr id="18448" name="Text Box 15"/>
          <p:cNvSpPr txBox="1">
            <a:spLocks noChangeArrowheads="1"/>
          </p:cNvSpPr>
          <p:nvPr/>
        </p:nvSpPr>
        <p:spPr bwMode="auto">
          <a:xfrm>
            <a:off x="4572303" y="1783007"/>
            <a:ext cx="1329828" cy="80028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91440">
            <a:spAutoFit/>
          </a:bodyPr>
          <a:lstStyle/>
          <a:p>
            <a:pPr algn="ctr"/>
            <a:r>
              <a:rPr lang="en-US" sz="2400" b="1" dirty="0">
                <a:latin typeface="Times New Roman" pitchFamily="18" charset="0"/>
              </a:rPr>
              <a:t>Session:</a:t>
            </a:r>
          </a:p>
          <a:p>
            <a:pPr algn="ctr">
              <a:lnSpc>
                <a:spcPct val="20000"/>
              </a:lnSpc>
              <a:spcBef>
                <a:spcPct val="50000"/>
              </a:spcBef>
            </a:pPr>
            <a:r>
              <a:rPr lang="en-US" sz="2400" b="1" dirty="0">
                <a:latin typeface="Times New Roman" pitchFamily="18" charset="0"/>
              </a:rPr>
              <a:t>session </a:t>
            </a:r>
            <a:r>
              <a:rPr lang="en-US" sz="2400" b="1" i="1" dirty="0">
                <a:latin typeface="Times New Roman" pitchFamily="18" charset="0"/>
              </a:rPr>
              <a:t>k</a:t>
            </a:r>
          </a:p>
        </p:txBody>
      </p:sp>
      <p:sp>
        <p:nvSpPr>
          <p:cNvPr id="18449" name="Line 16"/>
          <p:cNvSpPr>
            <a:spLocks noChangeShapeType="1"/>
          </p:cNvSpPr>
          <p:nvPr/>
        </p:nvSpPr>
        <p:spPr bwMode="auto">
          <a:xfrm flipH="1" flipV="1">
            <a:off x="3834472" y="2203593"/>
            <a:ext cx="0" cy="1331857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tIns="182880" bIns="91440" anchor="ctr"/>
          <a:lstStyle/>
          <a:p>
            <a:endParaRPr lang="en-US"/>
          </a:p>
        </p:txBody>
      </p:sp>
      <p:sp>
        <p:nvSpPr>
          <p:cNvPr id="18450" name="Text Box 17"/>
          <p:cNvSpPr txBox="1">
            <a:spLocks noChangeArrowheads="1"/>
          </p:cNvSpPr>
          <p:nvPr/>
        </p:nvSpPr>
        <p:spPr bwMode="auto">
          <a:xfrm>
            <a:off x="3004232" y="1783007"/>
            <a:ext cx="1413574" cy="80028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91440">
            <a:spAutoFit/>
          </a:bodyPr>
          <a:lstStyle/>
          <a:p>
            <a:pPr algn="ctr"/>
            <a:r>
              <a:rPr lang="en-US" sz="2400" b="1">
                <a:latin typeface="Times New Roman" pitchFamily="18" charset="0"/>
              </a:rPr>
              <a:t>Session:</a:t>
            </a:r>
          </a:p>
          <a:p>
            <a:pPr algn="ctr">
              <a:lnSpc>
                <a:spcPct val="20000"/>
              </a:lnSpc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session </a:t>
            </a:r>
            <a:r>
              <a:rPr lang="en-US" sz="2400" b="1" i="1">
                <a:latin typeface="Times New Roman" pitchFamily="18" charset="0"/>
              </a:rPr>
              <a:t>m</a:t>
            </a:r>
          </a:p>
        </p:txBody>
      </p:sp>
      <p:sp>
        <p:nvSpPr>
          <p:cNvPr id="18451" name="Line 18"/>
          <p:cNvSpPr>
            <a:spLocks noChangeShapeType="1"/>
          </p:cNvSpPr>
          <p:nvPr/>
        </p:nvSpPr>
        <p:spPr bwMode="auto">
          <a:xfrm flipH="1" flipV="1">
            <a:off x="2448332" y="4306526"/>
            <a:ext cx="4297034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tIns="182880" bIns="91440" anchor="ctr"/>
          <a:lstStyle/>
          <a:p>
            <a:endParaRPr lang="en-US"/>
          </a:p>
        </p:txBody>
      </p:sp>
      <p:sp>
        <p:nvSpPr>
          <p:cNvPr id="18452" name="Rectangle 19"/>
          <p:cNvSpPr>
            <a:spLocks noChangeArrowheads="1"/>
          </p:cNvSpPr>
          <p:nvPr/>
        </p:nvSpPr>
        <p:spPr bwMode="auto">
          <a:xfrm>
            <a:off x="2586946" y="3956037"/>
            <a:ext cx="1116131" cy="381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182880" bIns="91440">
            <a:spAutoFit/>
          </a:bodyPr>
          <a:lstStyle/>
          <a:p>
            <a:pPr>
              <a:lnSpc>
                <a:spcPct val="20000"/>
              </a:lnSpc>
            </a:pPr>
            <a:r>
              <a:rPr lang="en-US" sz="2400" b="1">
                <a:latin typeface="Times New Roman" pitchFamily="18" charset="0"/>
              </a:rPr>
              <a:t>deposit</a:t>
            </a:r>
          </a:p>
        </p:txBody>
      </p:sp>
      <p:sp>
        <p:nvSpPr>
          <p:cNvPr id="18453" name="Rectangle 20"/>
          <p:cNvSpPr>
            <a:spLocks noChangeArrowheads="1"/>
          </p:cNvSpPr>
          <p:nvPr/>
        </p:nvSpPr>
        <p:spPr bwMode="auto">
          <a:xfrm>
            <a:off x="4267641" y="3465353"/>
            <a:ext cx="977517" cy="379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182880" bIns="91440">
            <a:spAutoFit/>
          </a:bodyPr>
          <a:lstStyle/>
          <a:p>
            <a:pPr>
              <a:lnSpc>
                <a:spcPct val="20000"/>
              </a:lnSpc>
            </a:pPr>
            <a:r>
              <a:rPr lang="en-US" sz="2400" b="1">
                <a:latin typeface="Times New Roman" pitchFamily="18" charset="0"/>
              </a:rPr>
              <a:t>create</a:t>
            </a:r>
          </a:p>
        </p:txBody>
      </p:sp>
      <p:sp>
        <p:nvSpPr>
          <p:cNvPr id="18454" name="Line 21"/>
          <p:cNvSpPr>
            <a:spLocks noChangeShapeType="1"/>
          </p:cNvSpPr>
          <p:nvPr/>
        </p:nvSpPr>
        <p:spPr bwMode="auto">
          <a:xfrm flipH="1">
            <a:off x="1062192" y="4797210"/>
            <a:ext cx="7346542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tIns="182880" bIns="91440" anchor="ctr"/>
          <a:lstStyle/>
          <a:p>
            <a:endParaRPr lang="en-US"/>
          </a:p>
        </p:txBody>
      </p:sp>
      <p:sp>
        <p:nvSpPr>
          <p:cNvPr id="18455" name="Line 22"/>
          <p:cNvSpPr>
            <a:spLocks noChangeShapeType="1"/>
          </p:cNvSpPr>
          <p:nvPr/>
        </p:nvSpPr>
        <p:spPr bwMode="auto">
          <a:xfrm flipV="1">
            <a:off x="6814673" y="2624180"/>
            <a:ext cx="4332" cy="224312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tIns="182880" bIns="91440" anchor="ctr"/>
          <a:lstStyle/>
          <a:p>
            <a:endParaRPr lang="en-US"/>
          </a:p>
        </p:txBody>
      </p:sp>
      <p:sp>
        <p:nvSpPr>
          <p:cNvPr id="18456" name="Line 23"/>
          <p:cNvSpPr>
            <a:spLocks noChangeShapeType="1"/>
          </p:cNvSpPr>
          <p:nvPr/>
        </p:nvSpPr>
        <p:spPr bwMode="auto">
          <a:xfrm flipH="1" flipV="1">
            <a:off x="8478041" y="3044766"/>
            <a:ext cx="0" cy="210293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tIns="182880" bIns="91440" anchor="ctr"/>
          <a:lstStyle/>
          <a:p>
            <a:endParaRPr lang="en-US"/>
          </a:p>
        </p:txBody>
      </p:sp>
      <p:sp>
        <p:nvSpPr>
          <p:cNvPr id="18457" name="Text Box 24"/>
          <p:cNvSpPr txBox="1">
            <a:spLocks noChangeArrowheads="1"/>
          </p:cNvSpPr>
          <p:nvPr/>
        </p:nvSpPr>
        <p:spPr bwMode="auto">
          <a:xfrm>
            <a:off x="7024038" y="2907492"/>
            <a:ext cx="1605612" cy="108067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91440">
            <a:spAutoFit/>
          </a:bodyPr>
          <a:lstStyle/>
          <a:p>
            <a:pPr algn="ctr"/>
            <a:r>
              <a:rPr lang="en-US" sz="2400" b="1">
                <a:latin typeface="Times New Roman" pitchFamily="18" charset="0"/>
              </a:rPr>
              <a:t>Account:</a:t>
            </a:r>
          </a:p>
          <a:p>
            <a:pPr algn="ctr">
              <a:lnSpc>
                <a:spcPct val="20000"/>
              </a:lnSpc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customer </a:t>
            </a:r>
          </a:p>
          <a:p>
            <a:pPr algn="ctr">
              <a:lnSpc>
                <a:spcPct val="20000"/>
              </a:lnSpc>
              <a:spcBef>
                <a:spcPct val="50000"/>
              </a:spcBef>
            </a:pPr>
            <a:r>
              <a:rPr lang="en-US" sz="2400" b="1" i="1">
                <a:latin typeface="Times New Roman" pitchFamily="18" charset="0"/>
              </a:rPr>
              <a:t>n+1 </a:t>
            </a:r>
            <a:r>
              <a:rPr lang="en-US" sz="2400" b="1">
                <a:latin typeface="Times New Roman" pitchFamily="18" charset="0"/>
              </a:rPr>
              <a:t>saving</a:t>
            </a:r>
            <a:endParaRPr lang="en-US" sz="2400" b="1" i="1">
              <a:latin typeface="Times New Roman" pitchFamily="18" charset="0"/>
            </a:endParaRPr>
          </a:p>
        </p:txBody>
      </p:sp>
      <p:sp>
        <p:nvSpPr>
          <p:cNvPr id="18458" name="Text Box 25"/>
          <p:cNvSpPr txBox="1">
            <a:spLocks noChangeArrowheads="1"/>
          </p:cNvSpPr>
          <p:nvPr/>
        </p:nvSpPr>
        <p:spPr bwMode="auto">
          <a:xfrm>
            <a:off x="6186578" y="1783007"/>
            <a:ext cx="1650373" cy="107921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91440">
            <a:spAutoFit/>
          </a:bodyPr>
          <a:lstStyle/>
          <a:p>
            <a:pPr algn="ctr"/>
            <a:r>
              <a:rPr lang="en-US" sz="2400" b="1">
                <a:latin typeface="Times New Roman" pitchFamily="18" charset="0"/>
              </a:rPr>
              <a:t>Account:</a:t>
            </a:r>
          </a:p>
          <a:p>
            <a:pPr algn="ctr">
              <a:lnSpc>
                <a:spcPct val="20000"/>
              </a:lnSpc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customer </a:t>
            </a:r>
            <a:r>
              <a:rPr lang="en-US" sz="2400" b="1" i="1">
                <a:latin typeface="Times New Roman" pitchFamily="18" charset="0"/>
              </a:rPr>
              <a:t>n</a:t>
            </a:r>
          </a:p>
          <a:p>
            <a:pPr algn="ctr">
              <a:lnSpc>
                <a:spcPct val="20000"/>
              </a:lnSpc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checking</a:t>
            </a:r>
            <a:endParaRPr lang="en-US" sz="2400" b="1" i="1">
              <a:latin typeface="Times New Roman" pitchFamily="18" charset="0"/>
            </a:endParaRPr>
          </a:p>
        </p:txBody>
      </p:sp>
      <p:sp>
        <p:nvSpPr>
          <p:cNvPr id="18459" name="Line 26"/>
          <p:cNvSpPr>
            <a:spLocks noChangeShapeType="1"/>
          </p:cNvSpPr>
          <p:nvPr/>
        </p:nvSpPr>
        <p:spPr bwMode="auto">
          <a:xfrm flipH="1" flipV="1">
            <a:off x="5636454" y="4096232"/>
            <a:ext cx="277228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tIns="182880" bIns="91440" anchor="ctr"/>
          <a:lstStyle/>
          <a:p>
            <a:endParaRPr lang="en-US"/>
          </a:p>
        </p:txBody>
      </p:sp>
      <p:sp>
        <p:nvSpPr>
          <p:cNvPr id="18460" name="Rectangle 27"/>
          <p:cNvSpPr>
            <a:spLocks noChangeArrowheads="1"/>
          </p:cNvSpPr>
          <p:nvPr/>
        </p:nvSpPr>
        <p:spPr bwMode="auto">
          <a:xfrm>
            <a:off x="2656253" y="2904571"/>
            <a:ext cx="977517" cy="379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182880" bIns="91440">
            <a:spAutoFit/>
          </a:bodyPr>
          <a:lstStyle/>
          <a:p>
            <a:pPr>
              <a:lnSpc>
                <a:spcPct val="20000"/>
              </a:lnSpc>
            </a:pPr>
            <a:r>
              <a:rPr lang="en-US" sz="2400" b="1" dirty="0">
                <a:latin typeface="Times New Roman" pitchFamily="18" charset="0"/>
              </a:rPr>
              <a:t>create</a:t>
            </a:r>
          </a:p>
        </p:txBody>
      </p:sp>
      <p:sp>
        <p:nvSpPr>
          <p:cNvPr id="18462" name="Rectangle 29"/>
          <p:cNvSpPr>
            <a:spLocks noChangeArrowheads="1"/>
          </p:cNvSpPr>
          <p:nvPr/>
        </p:nvSpPr>
        <p:spPr bwMode="auto">
          <a:xfrm>
            <a:off x="6745366" y="3395255"/>
            <a:ext cx="138614" cy="35048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tIns="182880" bIns="91440" anchor="ctr"/>
          <a:lstStyle/>
          <a:p>
            <a:endParaRPr lang="en-US"/>
          </a:p>
        </p:txBody>
      </p:sp>
      <p:sp>
        <p:nvSpPr>
          <p:cNvPr id="18463" name="Rectangle 30"/>
          <p:cNvSpPr>
            <a:spLocks noChangeArrowheads="1"/>
          </p:cNvSpPr>
          <p:nvPr/>
        </p:nvSpPr>
        <p:spPr bwMode="auto">
          <a:xfrm>
            <a:off x="6745366" y="4306526"/>
            <a:ext cx="138614" cy="35048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tIns="182880" bIns="91440" anchor="ctr"/>
          <a:lstStyle/>
          <a:p>
            <a:endParaRPr lang="en-US"/>
          </a:p>
        </p:txBody>
      </p:sp>
      <p:sp>
        <p:nvSpPr>
          <p:cNvPr id="18464" name="Rectangle 31"/>
          <p:cNvSpPr>
            <a:spLocks noChangeArrowheads="1"/>
          </p:cNvSpPr>
          <p:nvPr/>
        </p:nvSpPr>
        <p:spPr bwMode="auto">
          <a:xfrm>
            <a:off x="8408734" y="4096232"/>
            <a:ext cx="138614" cy="2803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tIns="182880" bIns="91440" anchor="ctr"/>
          <a:lstStyle/>
          <a:p>
            <a:endParaRPr lang="en-US"/>
          </a:p>
        </p:txBody>
      </p:sp>
      <p:sp>
        <p:nvSpPr>
          <p:cNvPr id="18465" name="Rectangle 32"/>
          <p:cNvSpPr>
            <a:spLocks noChangeArrowheads="1"/>
          </p:cNvSpPr>
          <p:nvPr/>
        </p:nvSpPr>
        <p:spPr bwMode="auto">
          <a:xfrm>
            <a:off x="8408734" y="4797210"/>
            <a:ext cx="138614" cy="14019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tIns="182880" bIns="91440" anchor="ctr"/>
          <a:lstStyle/>
          <a:p>
            <a:endParaRPr lang="en-US"/>
          </a:p>
        </p:txBody>
      </p:sp>
      <p:sp>
        <p:nvSpPr>
          <p:cNvPr id="18466" name="Rectangle 33"/>
          <p:cNvSpPr>
            <a:spLocks noChangeArrowheads="1"/>
          </p:cNvSpPr>
          <p:nvPr/>
        </p:nvSpPr>
        <p:spPr bwMode="auto">
          <a:xfrm>
            <a:off x="5497840" y="3815841"/>
            <a:ext cx="138614" cy="133185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tIns="182880" bIns="91440" anchor="ctr"/>
          <a:lstStyle/>
          <a:p>
            <a:endParaRPr lang="en-US"/>
          </a:p>
        </p:txBody>
      </p:sp>
      <p:sp>
        <p:nvSpPr>
          <p:cNvPr id="18467" name="Line 34"/>
          <p:cNvSpPr>
            <a:spLocks noChangeShapeType="1"/>
          </p:cNvSpPr>
          <p:nvPr/>
        </p:nvSpPr>
        <p:spPr bwMode="auto">
          <a:xfrm flipV="1">
            <a:off x="3830140" y="3465353"/>
            <a:ext cx="4332" cy="1542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tIns="182880" bIns="91440" anchor="ctr"/>
          <a:lstStyle/>
          <a:p>
            <a:endParaRPr lang="en-US"/>
          </a:p>
        </p:txBody>
      </p:sp>
      <p:sp>
        <p:nvSpPr>
          <p:cNvPr id="18468" name="Rectangle 35"/>
          <p:cNvSpPr>
            <a:spLocks noChangeArrowheads="1"/>
          </p:cNvSpPr>
          <p:nvPr/>
        </p:nvSpPr>
        <p:spPr bwMode="auto">
          <a:xfrm>
            <a:off x="3765165" y="3328078"/>
            <a:ext cx="138614" cy="181962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tIns="182880" bIns="91440" anchor="ctr"/>
          <a:lstStyle/>
          <a:p>
            <a:endParaRPr lang="en-US"/>
          </a:p>
        </p:txBody>
      </p:sp>
      <p:sp>
        <p:nvSpPr>
          <p:cNvPr id="18469" name="Rectangle 36"/>
          <p:cNvSpPr>
            <a:spLocks noChangeArrowheads="1"/>
          </p:cNvSpPr>
          <p:nvPr/>
        </p:nvSpPr>
        <p:spPr bwMode="auto">
          <a:xfrm>
            <a:off x="4963599" y="3044766"/>
            <a:ext cx="1196990" cy="38115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tIns="182880" bIns="91440">
            <a:spAutoFit/>
          </a:bodyPr>
          <a:lstStyle/>
          <a:p>
            <a:pPr>
              <a:lnSpc>
                <a:spcPct val="20000"/>
              </a:lnSpc>
            </a:pPr>
            <a:r>
              <a:rPr lang="en-US" sz="2400" b="1">
                <a:latin typeface="Times New Roman" pitchFamily="18" charset="0"/>
              </a:rPr>
              <a:t>retrieve</a:t>
            </a:r>
          </a:p>
        </p:txBody>
      </p:sp>
      <p:sp>
        <p:nvSpPr>
          <p:cNvPr id="18470" name="Rectangle 37"/>
          <p:cNvSpPr>
            <a:spLocks noChangeArrowheads="1"/>
          </p:cNvSpPr>
          <p:nvPr/>
        </p:nvSpPr>
        <p:spPr bwMode="auto">
          <a:xfrm>
            <a:off x="5705761" y="3776411"/>
            <a:ext cx="1196990" cy="379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182880" bIns="91440">
            <a:spAutoFit/>
          </a:bodyPr>
          <a:lstStyle/>
          <a:p>
            <a:pPr>
              <a:lnSpc>
                <a:spcPct val="20000"/>
              </a:lnSpc>
            </a:pPr>
            <a:r>
              <a:rPr lang="en-US" sz="2400" b="1">
                <a:latin typeface="Times New Roman" pitchFamily="18" charset="0"/>
              </a:rPr>
              <a:t>retrieve</a:t>
            </a:r>
          </a:p>
        </p:txBody>
      </p:sp>
      <p:sp>
        <p:nvSpPr>
          <p:cNvPr id="18471" name="Text Box 38"/>
          <p:cNvSpPr txBox="1">
            <a:spLocks noChangeArrowheads="1"/>
          </p:cNvSpPr>
          <p:nvPr/>
        </p:nvSpPr>
        <p:spPr bwMode="auto">
          <a:xfrm>
            <a:off x="1602209" y="5508410"/>
            <a:ext cx="5176366" cy="435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000" b="1" i="1">
                <a:latin typeface="Arial" charset="0"/>
              </a:rPr>
              <a:t>3 types of processes, 2 instances of each</a:t>
            </a:r>
          </a:p>
        </p:txBody>
      </p:sp>
      <p:sp>
        <p:nvSpPr>
          <p:cNvPr id="18472" name="Text Box 39"/>
          <p:cNvSpPr txBox="1">
            <a:spLocks noChangeArrowheads="1"/>
          </p:cNvSpPr>
          <p:nvPr/>
        </p:nvSpPr>
        <p:spPr bwMode="auto">
          <a:xfrm>
            <a:off x="5844375" y="5147698"/>
            <a:ext cx="21852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i="1">
                <a:solidFill>
                  <a:schemeClr val="accent2"/>
                </a:solidFill>
                <a:latin typeface="Arial" charset="0"/>
              </a:rPr>
              <a:t>Duration of process</a:t>
            </a:r>
          </a:p>
        </p:txBody>
      </p:sp>
      <p:sp>
        <p:nvSpPr>
          <p:cNvPr id="18473" name="Line 40"/>
          <p:cNvSpPr>
            <a:spLocks noChangeShapeType="1"/>
          </p:cNvSpPr>
          <p:nvPr/>
        </p:nvSpPr>
        <p:spPr bwMode="auto">
          <a:xfrm flipH="1" flipV="1">
            <a:off x="5636454" y="5147698"/>
            <a:ext cx="277228" cy="14019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18474" name="Text Box 41"/>
          <p:cNvSpPr txBox="1">
            <a:spLocks noChangeArrowheads="1"/>
          </p:cNvSpPr>
          <p:nvPr/>
        </p:nvSpPr>
        <p:spPr bwMode="auto">
          <a:xfrm>
            <a:off x="1219200" y="1447800"/>
            <a:ext cx="12362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i="1" dirty="0">
                <a:solidFill>
                  <a:schemeClr val="accent2"/>
                </a:solidFill>
                <a:latin typeface="Arial" charset="0"/>
              </a:rPr>
              <a:t>processes</a:t>
            </a:r>
          </a:p>
        </p:txBody>
      </p:sp>
      <p:sp>
        <p:nvSpPr>
          <p:cNvPr id="18475" name="Line 42"/>
          <p:cNvSpPr>
            <a:spLocks noChangeShapeType="1"/>
          </p:cNvSpPr>
          <p:nvPr/>
        </p:nvSpPr>
        <p:spPr bwMode="auto">
          <a:xfrm>
            <a:off x="2514600" y="1752600"/>
            <a:ext cx="568242" cy="29259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18476" name="Line 43"/>
          <p:cNvSpPr>
            <a:spLocks noChangeShapeType="1"/>
          </p:cNvSpPr>
          <p:nvPr/>
        </p:nvSpPr>
        <p:spPr bwMode="auto">
          <a:xfrm flipH="1">
            <a:off x="1963182" y="1828800"/>
            <a:ext cx="18017" cy="514989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18477" name="Text Box 44"/>
          <p:cNvSpPr txBox="1">
            <a:spLocks noChangeArrowheads="1"/>
          </p:cNvSpPr>
          <p:nvPr/>
        </p:nvSpPr>
        <p:spPr bwMode="auto">
          <a:xfrm>
            <a:off x="4038600" y="2667000"/>
            <a:ext cx="9156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i="1" dirty="0">
                <a:solidFill>
                  <a:schemeClr val="accent2"/>
                </a:solidFill>
                <a:latin typeface="Arial" charset="0"/>
              </a:rPr>
              <a:t>actions</a:t>
            </a:r>
          </a:p>
        </p:txBody>
      </p:sp>
      <p:sp>
        <p:nvSpPr>
          <p:cNvPr id="18478" name="Line 45"/>
          <p:cNvSpPr>
            <a:spLocks noChangeShapeType="1"/>
          </p:cNvSpPr>
          <p:nvPr/>
        </p:nvSpPr>
        <p:spPr bwMode="auto">
          <a:xfrm flipV="1">
            <a:off x="7784971" y="4937404"/>
            <a:ext cx="623763" cy="350489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18479" name="Line 46"/>
          <p:cNvSpPr>
            <a:spLocks noChangeShapeType="1"/>
          </p:cNvSpPr>
          <p:nvPr/>
        </p:nvSpPr>
        <p:spPr bwMode="auto">
          <a:xfrm>
            <a:off x="4953000" y="2895600"/>
            <a:ext cx="475533" cy="219264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18480" name="Line 47"/>
          <p:cNvSpPr>
            <a:spLocks noChangeShapeType="1"/>
          </p:cNvSpPr>
          <p:nvPr/>
        </p:nvSpPr>
        <p:spPr bwMode="auto">
          <a:xfrm>
            <a:off x="4735463" y="3044765"/>
            <a:ext cx="0" cy="490684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18437" name="Text Box 48"/>
          <p:cNvSpPr txBox="1">
            <a:spLocks noChangeArrowheads="1"/>
          </p:cNvSpPr>
          <p:nvPr/>
        </p:nvSpPr>
        <p:spPr bwMode="auto">
          <a:xfrm>
            <a:off x="2438400" y="5943600"/>
            <a:ext cx="29416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2"/>
            <a:r>
              <a:rPr lang="en-US" dirty="0"/>
              <a:t>sequence diagram</a:t>
            </a:r>
          </a:p>
          <a:p>
            <a:endParaRPr lang="en-US" dirty="0"/>
          </a:p>
        </p:txBody>
      </p:sp>
      <p:sp>
        <p:nvSpPr>
          <p:cNvPr id="18461" name="Line 28"/>
          <p:cNvSpPr>
            <a:spLocks noChangeShapeType="1"/>
          </p:cNvSpPr>
          <p:nvPr/>
        </p:nvSpPr>
        <p:spPr bwMode="auto">
          <a:xfrm flipH="1" flipV="1">
            <a:off x="3903779" y="3395255"/>
            <a:ext cx="2841587" cy="292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tIns="182880" bIns="91440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9067800" cy="723900"/>
          </a:xfrm>
          <a:noFill/>
        </p:spPr>
        <p:txBody>
          <a:bodyPr lIns="90488" tIns="44450" rIns="90488" bIns="44450" anchor="t">
            <a:normAutofit fontScale="90000"/>
          </a:bodyPr>
          <a:lstStyle/>
          <a:p>
            <a:r>
              <a:rPr lang="en-US" sz="3600" i="1" dirty="0" smtClean="0"/>
              <a:t>Observer </a:t>
            </a:r>
            <a:r>
              <a:rPr lang="en-US" sz="3600" dirty="0" smtClean="0"/>
              <a:t>Design Pattern</a:t>
            </a:r>
            <a:br>
              <a:rPr lang="en-US" sz="3600" dirty="0" smtClean="0"/>
            </a:br>
            <a:endParaRPr lang="en-US" sz="3200" i="1" dirty="0" smtClean="0"/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7626350" y="6415088"/>
            <a:ext cx="1441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b="1">
                <a:latin typeface="Times New Roman" pitchFamily="18" charset="0"/>
              </a:rPr>
              <a:t>Gamma et al</a:t>
            </a:r>
          </a:p>
        </p:txBody>
      </p:sp>
      <p:sp>
        <p:nvSpPr>
          <p:cNvPr id="19460" name="AutoShape 4"/>
          <p:cNvSpPr>
            <a:spLocks noChangeArrowheads="1"/>
          </p:cNvSpPr>
          <p:nvPr/>
        </p:nvSpPr>
        <p:spPr bwMode="auto">
          <a:xfrm>
            <a:off x="6088063" y="3109913"/>
            <a:ext cx="200025" cy="231775"/>
          </a:xfrm>
          <a:prstGeom prst="triangle">
            <a:avLst>
              <a:gd name="adj" fmla="val 49995"/>
            </a:avLst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1527175" y="3017838"/>
            <a:ext cx="1139825" cy="91916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136525" rIns="92075" bIns="136525" anchor="ctr"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en-US" sz="2400" b="1" i="1" u="sng">
                <a:latin typeface="Times New Roman" pitchFamily="18" charset="0"/>
              </a:rPr>
              <a:t>Source</a:t>
            </a:r>
            <a:endParaRPr lang="en-US" sz="2400" b="1" i="1">
              <a:latin typeface="Times New Roman" pitchFamily="18" charset="0"/>
            </a:endParaRPr>
          </a:p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en-US" sz="2400" b="1" i="1">
                <a:latin typeface="Times New Roman" pitchFamily="18" charset="0"/>
              </a:rPr>
              <a:t>notify()</a:t>
            </a: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5465763" y="3017838"/>
            <a:ext cx="1344612" cy="91916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136525" rIns="92075" bIns="136525" anchor="ctr"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en-US" sz="2400" b="1" i="1" u="sng" dirty="0">
                <a:latin typeface="Times New Roman" pitchFamily="18" charset="0"/>
              </a:rPr>
              <a:t>Observer</a:t>
            </a:r>
            <a:endParaRPr lang="en-US" sz="2400" b="1" i="1" dirty="0">
              <a:latin typeface="Times New Roman" pitchFamily="18" charset="0"/>
            </a:endParaRPr>
          </a:p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en-US" sz="2400" b="1" i="1" dirty="0">
                <a:latin typeface="Times New Roman" pitchFamily="18" charset="0"/>
              </a:rPr>
              <a:t>update()</a:t>
            </a:r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914400" y="4437063"/>
            <a:ext cx="2376488" cy="91916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136525" rIns="92075" bIns="136525" anchor="ctr"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en-US" sz="2400" b="1" u="sng">
                <a:latin typeface="Times New Roman" pitchFamily="18" charset="0"/>
              </a:rPr>
              <a:t>ConcreteSubject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state</a:t>
            </a:r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4887913" y="4237038"/>
            <a:ext cx="2611437" cy="1320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136525" rIns="92075" bIns="136525" anchor="ctr"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en-US" sz="2400" b="1" u="sng">
                <a:latin typeface="Times New Roman" pitchFamily="18" charset="0"/>
              </a:rPr>
              <a:t>ConcreteObserver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en-US" sz="2400" b="1" u="sng">
                <a:latin typeface="Times New Roman" pitchFamily="18" charset="0"/>
              </a:rPr>
              <a:t>observerState</a:t>
            </a:r>
            <a:endParaRPr lang="en-US" sz="2400" b="1">
              <a:latin typeface="Times New Roman" pitchFamily="18" charset="0"/>
            </a:endParaRPr>
          </a:p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update()</a:t>
            </a:r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1219200" y="1600200"/>
            <a:ext cx="1885950" cy="91916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136525" rIns="92075" bIns="136525" anchor="ctr"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en-US" sz="2400" b="1" dirty="0">
                <a:latin typeface="Times New Roman" pitchFamily="18" charset="0"/>
              </a:rPr>
              <a:t>Client of this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en-US" sz="2400" b="1" dirty="0">
                <a:latin typeface="Times New Roman" pitchFamily="18" charset="0"/>
              </a:rPr>
              <a:t>system</a:t>
            </a:r>
          </a:p>
        </p:txBody>
      </p:sp>
      <p:sp>
        <p:nvSpPr>
          <p:cNvPr id="19466" name="Oval 10"/>
          <p:cNvSpPr>
            <a:spLocks noChangeArrowheads="1"/>
          </p:cNvSpPr>
          <p:nvPr/>
        </p:nvSpPr>
        <p:spPr bwMode="auto">
          <a:xfrm>
            <a:off x="2133600" y="2667000"/>
            <a:ext cx="254000" cy="358775"/>
          </a:xfrm>
          <a:prstGeom prst="ellipse">
            <a:avLst/>
          </a:prstGeom>
          <a:noFill/>
          <a:ln w="25400">
            <a:solidFill>
              <a:srgbClr val="BE54EE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 algn="ctr">
              <a:spcBef>
                <a:spcPct val="50000"/>
              </a:spcBef>
            </a:pPr>
            <a:r>
              <a:rPr lang="en-US" sz="2800" b="1" dirty="0">
                <a:solidFill>
                  <a:srgbClr val="BE54EE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19467" name="Oval 11"/>
          <p:cNvSpPr>
            <a:spLocks noChangeArrowheads="1"/>
          </p:cNvSpPr>
          <p:nvPr/>
        </p:nvSpPr>
        <p:spPr bwMode="auto">
          <a:xfrm>
            <a:off x="2895600" y="3505200"/>
            <a:ext cx="361950" cy="422275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66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 algn="ctr">
              <a:spcBef>
                <a:spcPct val="50000"/>
              </a:spcBef>
            </a:pPr>
            <a:r>
              <a:rPr lang="en-US" sz="2800" b="1">
                <a:solidFill>
                  <a:srgbClr val="FF0066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19468" name="Oval 12"/>
          <p:cNvSpPr>
            <a:spLocks noChangeArrowheads="1"/>
          </p:cNvSpPr>
          <p:nvPr/>
        </p:nvSpPr>
        <p:spPr bwMode="auto">
          <a:xfrm>
            <a:off x="4648200" y="5715000"/>
            <a:ext cx="307975" cy="42227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2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 algn="ctr">
              <a:spcBef>
                <a:spcPct val="50000"/>
              </a:spcBef>
            </a:pPr>
            <a:r>
              <a:rPr lang="en-US" sz="2800" b="1" dirty="0">
                <a:solidFill>
                  <a:schemeClr val="accent2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19469" name="Rectangle 13"/>
          <p:cNvSpPr>
            <a:spLocks noChangeArrowheads="1"/>
          </p:cNvSpPr>
          <p:nvPr/>
        </p:nvSpPr>
        <p:spPr bwMode="auto">
          <a:xfrm>
            <a:off x="6248400" y="2590800"/>
            <a:ext cx="579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latin typeface="Times New Roman" pitchFamily="18" charset="0"/>
              </a:rPr>
              <a:t>1..n</a:t>
            </a:r>
          </a:p>
        </p:txBody>
      </p:sp>
      <p:sp>
        <p:nvSpPr>
          <p:cNvPr id="19470" name="Line 14"/>
          <p:cNvSpPr>
            <a:spLocks noChangeShapeType="1"/>
          </p:cNvSpPr>
          <p:nvPr/>
        </p:nvSpPr>
        <p:spPr bwMode="auto">
          <a:xfrm>
            <a:off x="1981200" y="2514600"/>
            <a:ext cx="12700" cy="504825"/>
          </a:xfrm>
          <a:prstGeom prst="line">
            <a:avLst/>
          </a:prstGeom>
          <a:noFill/>
          <a:ln w="9525">
            <a:solidFill>
              <a:srgbClr val="BE54EE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71" name="Text Box 15"/>
          <p:cNvSpPr txBox="1">
            <a:spLocks noChangeArrowheads="1"/>
          </p:cNvSpPr>
          <p:nvPr/>
        </p:nvSpPr>
        <p:spPr bwMode="auto">
          <a:xfrm>
            <a:off x="2514600" y="2667000"/>
            <a:ext cx="3581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1400">
                <a:solidFill>
                  <a:srgbClr val="BE54EE"/>
                </a:solidFill>
                <a:latin typeface="Arial" charset="0"/>
              </a:rPr>
              <a:t>Request others be notified</a:t>
            </a:r>
          </a:p>
        </p:txBody>
      </p:sp>
      <p:sp>
        <p:nvSpPr>
          <p:cNvPr id="19472" name="Line 16"/>
          <p:cNvSpPr>
            <a:spLocks noChangeShapeType="1"/>
          </p:cNvSpPr>
          <p:nvPr/>
        </p:nvSpPr>
        <p:spPr bwMode="auto">
          <a:xfrm>
            <a:off x="2667000" y="3429000"/>
            <a:ext cx="2743200" cy="76200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73" name="Text Box 17"/>
          <p:cNvSpPr txBox="1">
            <a:spLocks noChangeArrowheads="1"/>
          </p:cNvSpPr>
          <p:nvPr/>
        </p:nvSpPr>
        <p:spPr bwMode="auto">
          <a:xfrm>
            <a:off x="3276600" y="3581400"/>
            <a:ext cx="2127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rgbClr val="FF0066"/>
                </a:solidFill>
                <a:latin typeface="Arial" charset="0"/>
              </a:rPr>
              <a:t>Notify all observers</a:t>
            </a:r>
          </a:p>
        </p:txBody>
      </p:sp>
      <p:sp>
        <p:nvSpPr>
          <p:cNvPr id="19474" name="Line 18"/>
          <p:cNvSpPr>
            <a:spLocks noChangeShapeType="1"/>
          </p:cNvSpPr>
          <p:nvPr/>
        </p:nvSpPr>
        <p:spPr bwMode="auto">
          <a:xfrm flipV="1">
            <a:off x="6096000" y="3962398"/>
            <a:ext cx="0" cy="228601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75" name="Line 19"/>
          <p:cNvSpPr>
            <a:spLocks noChangeShapeType="1"/>
          </p:cNvSpPr>
          <p:nvPr/>
        </p:nvSpPr>
        <p:spPr bwMode="auto">
          <a:xfrm flipH="1" flipV="1">
            <a:off x="3352800" y="4876799"/>
            <a:ext cx="1524000" cy="1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76" name="Line 20"/>
          <p:cNvSpPr>
            <a:spLocks noChangeShapeType="1"/>
          </p:cNvSpPr>
          <p:nvPr/>
        </p:nvSpPr>
        <p:spPr bwMode="auto">
          <a:xfrm flipV="1">
            <a:off x="1981200" y="3962398"/>
            <a:ext cx="0" cy="457202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77" name="Text Box 21"/>
          <p:cNvSpPr txBox="1">
            <a:spLocks noChangeArrowheads="1"/>
          </p:cNvSpPr>
          <p:nvPr/>
        </p:nvSpPr>
        <p:spPr bwMode="auto">
          <a:xfrm>
            <a:off x="5005388" y="5626100"/>
            <a:ext cx="3168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dirty="0">
                <a:solidFill>
                  <a:schemeClr val="accent2"/>
                </a:solidFill>
                <a:latin typeface="Arial" charset="0"/>
              </a:rPr>
              <a:t>Determines if change needed</a:t>
            </a:r>
          </a:p>
        </p:txBody>
      </p:sp>
      <p:sp>
        <p:nvSpPr>
          <p:cNvPr id="105494" name="Text Box 22"/>
          <p:cNvSpPr txBox="1">
            <a:spLocks noChangeArrowheads="1"/>
          </p:cNvSpPr>
          <p:nvPr/>
        </p:nvSpPr>
        <p:spPr bwMode="auto">
          <a:xfrm>
            <a:off x="4724400" y="1676400"/>
            <a:ext cx="3825875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Single source of data with a number of clients that need to be updated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Event Systems and State Transition Diagrams</a:t>
            </a:r>
          </a:p>
        </p:txBody>
      </p:sp>
      <p:pic>
        <p:nvPicPr>
          <p:cNvPr id="20483" name="Picture 3" descr="std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143000" y="1600200"/>
            <a:ext cx="6781800" cy="4311650"/>
          </a:xfrm>
          <a:noFill/>
        </p:spPr>
      </p:pic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2133600" y="1600200"/>
            <a:ext cx="47148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2"/>
            <a:r>
              <a:rPr lang="en-US" dirty="0"/>
              <a:t>Set of components waiting for input</a:t>
            </a:r>
          </a:p>
          <a:p>
            <a:pPr lvl="2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05000" y="1752600"/>
            <a:ext cx="4724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dirty="0" smtClean="0">
                <a:solidFill>
                  <a:schemeClr val="bg1"/>
                </a:solidFill>
              </a:rPr>
              <a:t>Set of components waiting for input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Services Oriented Architecture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Collection of services</a:t>
            </a:r>
          </a:p>
          <a:p>
            <a:pPr lvl="1"/>
            <a:r>
              <a:rPr lang="en-US" dirty="0" smtClean="0"/>
              <a:t>Direct communication</a:t>
            </a:r>
          </a:p>
          <a:p>
            <a:pPr lvl="1"/>
            <a:r>
              <a:rPr lang="en-US" dirty="0" smtClean="0"/>
              <a:t>Coordinating service</a:t>
            </a:r>
          </a:p>
          <a:p>
            <a:r>
              <a:rPr lang="en-US" dirty="0" smtClean="0"/>
              <a:t>Different technologies</a:t>
            </a:r>
          </a:p>
          <a:p>
            <a:pPr lvl="1"/>
            <a:r>
              <a:rPr lang="en-US" dirty="0" smtClean="0"/>
              <a:t>Early ones: DCOM CORBA (brokers)</a:t>
            </a:r>
          </a:p>
          <a:p>
            <a:pPr lvl="1"/>
            <a:r>
              <a:rPr lang="en-US" dirty="0" smtClean="0"/>
              <a:t>Web Services</a:t>
            </a:r>
          </a:p>
          <a:p>
            <a:pPr lvl="2"/>
            <a:r>
              <a:rPr lang="en-US" dirty="0" smtClean="0"/>
              <a:t>Lots of different models and tools:  REST (</a:t>
            </a:r>
            <a:r>
              <a:rPr lang="en-US" dirty="0" err="1" smtClean="0"/>
              <a:t>REpresentational</a:t>
            </a:r>
            <a:r>
              <a:rPr lang="en-US" dirty="0" smtClean="0"/>
              <a:t> State Transfer using HTTP just one)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Virtual machines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Treats an application as a program written in a special language</a:t>
            </a:r>
          </a:p>
          <a:p>
            <a:r>
              <a:rPr lang="en-US" dirty="0" smtClean="0"/>
              <a:t>Payoff is that the interpreter code is the basis for multiple applications</a:t>
            </a:r>
          </a:p>
          <a:p>
            <a:r>
              <a:rPr lang="en-US" dirty="0" smtClean="0"/>
              <a:t>Two types</a:t>
            </a:r>
          </a:p>
          <a:p>
            <a:pPr lvl="1"/>
            <a:r>
              <a:rPr lang="en-US" dirty="0" smtClean="0"/>
              <a:t>Interpreters (JVM)</a:t>
            </a:r>
          </a:p>
          <a:p>
            <a:pPr lvl="1"/>
            <a:r>
              <a:rPr lang="en-US" dirty="0" smtClean="0"/>
              <a:t>Rule-based systems (AI)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Layered Architecture: Network</a:t>
            </a:r>
            <a:endParaRPr lang="en-US" dirty="0"/>
          </a:p>
        </p:txBody>
      </p:sp>
      <p:pic>
        <p:nvPicPr>
          <p:cNvPr id="20482" name="Picture 2" descr="http://2.bp.blogspot.com/_vSsQebnC6as/TIB-V0JcjMI/AAAAAAAAADU/diQ2QVxWbWg/s1600/imageview.php.gif"/>
          <p:cNvPicPr>
            <a:picLocks noChangeAspect="1" noChangeArrowheads="1"/>
          </p:cNvPicPr>
          <p:nvPr/>
        </p:nvPicPr>
        <p:blipFill>
          <a:blip r:embed="rId2" cstate="print"/>
          <a:srcRect l="7800" t="1887" r="49301" b="11321"/>
          <a:stretch>
            <a:fillRect/>
          </a:stretch>
        </p:blipFill>
        <p:spPr bwMode="auto">
          <a:xfrm>
            <a:off x="1295400" y="1752600"/>
            <a:ext cx="2514600" cy="3505200"/>
          </a:xfrm>
          <a:prstGeom prst="rect">
            <a:avLst/>
          </a:prstGeom>
          <a:noFill/>
        </p:spPr>
      </p:pic>
      <p:pic>
        <p:nvPicPr>
          <p:cNvPr id="4" name="Picture 2" descr="http://2.bp.blogspot.com/_vSsQebnC6as/TIB-V0JcjMI/AAAAAAAAADU/diQ2QVxWbWg/s1600/imageview.php.gif"/>
          <p:cNvPicPr>
            <a:picLocks noChangeAspect="1" noChangeArrowheads="1"/>
          </p:cNvPicPr>
          <p:nvPr/>
        </p:nvPicPr>
        <p:blipFill>
          <a:blip r:embed="rId2" cstate="print"/>
          <a:srcRect l="55801" t="1887" r="1300" b="11321"/>
          <a:stretch>
            <a:fillRect/>
          </a:stretch>
        </p:blipFill>
        <p:spPr bwMode="auto">
          <a:xfrm>
            <a:off x="5105400" y="1752600"/>
            <a:ext cx="2514600" cy="35052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151789" y="5829300"/>
            <a:ext cx="801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OSI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692484" y="5829300"/>
            <a:ext cx="1340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TCP/IP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Software Architectures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Repository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system built around data</a:t>
            </a:r>
          </a:p>
          <a:p>
            <a:r>
              <a:rPr lang="en-US" dirty="0" smtClean="0"/>
              <a:t>Two types</a:t>
            </a:r>
          </a:p>
          <a:p>
            <a:pPr lvl="1"/>
            <a:r>
              <a:rPr lang="en-US" sz="2400" dirty="0" smtClean="0"/>
              <a:t>Databases</a:t>
            </a:r>
          </a:p>
          <a:p>
            <a:pPr lvl="1"/>
            <a:r>
              <a:rPr lang="en-US" sz="2400" dirty="0" smtClean="0"/>
              <a:t>Hypertext systems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8382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685800"/>
          </a:xfrm>
        </p:spPr>
        <p:txBody>
          <a:bodyPr/>
          <a:lstStyle/>
          <a:p>
            <a:r>
              <a:rPr lang="en-US" sz="3600" dirty="0" smtClean="0"/>
              <a:t>A Typical Repository System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14400" y="1676400"/>
            <a:ext cx="7291388" cy="3884612"/>
            <a:chOff x="393" y="701"/>
            <a:chExt cx="5023" cy="3325"/>
          </a:xfrm>
        </p:grpSpPr>
        <p:sp>
          <p:nvSpPr>
            <p:cNvPr id="24581" name="AutoShape 4"/>
            <p:cNvSpPr>
              <a:spLocks noChangeArrowheads="1"/>
            </p:cNvSpPr>
            <p:nvPr/>
          </p:nvSpPr>
          <p:spPr bwMode="auto">
            <a:xfrm>
              <a:off x="2064" y="3357"/>
              <a:ext cx="1776" cy="669"/>
            </a:xfrm>
            <a:prstGeom prst="can">
              <a:avLst>
                <a:gd name="adj" fmla="val 25000"/>
              </a:avLst>
            </a:prstGeom>
            <a:solidFill>
              <a:srgbClr val="CDCDF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600" b="1" i="1" dirty="0">
                  <a:solidFill>
                    <a:schemeClr val="bg1"/>
                  </a:solidFill>
                  <a:latin typeface="Times New Roman" pitchFamily="18" charset="0"/>
                </a:rPr>
                <a:t>Database</a:t>
              </a:r>
            </a:p>
          </p:txBody>
        </p:sp>
        <p:sp>
          <p:nvSpPr>
            <p:cNvPr id="24582" name="Text Box 5"/>
            <p:cNvSpPr txBox="1">
              <a:spLocks noChangeArrowheads="1"/>
            </p:cNvSpPr>
            <p:nvPr/>
          </p:nvSpPr>
          <p:spPr bwMode="auto">
            <a:xfrm>
              <a:off x="432" y="1098"/>
              <a:ext cx="1536" cy="3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4583" name="Rectangle 6"/>
            <p:cNvSpPr>
              <a:spLocks noChangeArrowheads="1"/>
            </p:cNvSpPr>
            <p:nvPr/>
          </p:nvSpPr>
          <p:spPr bwMode="auto">
            <a:xfrm>
              <a:off x="2464" y="2526"/>
              <a:ext cx="928" cy="5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3200" b="1" i="1">
                  <a:latin typeface="Times New Roman" pitchFamily="18" charset="0"/>
                </a:rPr>
                <a:t>DBMS</a:t>
              </a:r>
            </a:p>
          </p:txBody>
        </p:sp>
        <p:sp>
          <p:nvSpPr>
            <p:cNvPr id="24584" name="Rectangle 7"/>
            <p:cNvSpPr>
              <a:spLocks noChangeArrowheads="1"/>
            </p:cNvSpPr>
            <p:nvPr/>
          </p:nvSpPr>
          <p:spPr bwMode="auto">
            <a:xfrm>
              <a:off x="2597" y="701"/>
              <a:ext cx="662" cy="5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sz="3200" b="1" dirty="0">
                  <a:latin typeface="Times New Roman" pitchFamily="18" charset="0"/>
                </a:rPr>
                <a:t>GUI</a:t>
              </a:r>
            </a:p>
          </p:txBody>
        </p:sp>
        <p:sp>
          <p:nvSpPr>
            <p:cNvPr id="24585" name="Rectangle 8"/>
            <p:cNvSpPr>
              <a:spLocks noChangeArrowheads="1"/>
            </p:cNvSpPr>
            <p:nvPr/>
          </p:nvSpPr>
          <p:spPr bwMode="auto">
            <a:xfrm>
              <a:off x="393" y="1401"/>
              <a:ext cx="1145" cy="13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3200" b="1">
                  <a:latin typeface="Times New Roman" pitchFamily="18" charset="0"/>
                </a:rPr>
                <a:t>Analysis</a:t>
              </a:r>
            </a:p>
            <a:p>
              <a:pPr algn="ctr"/>
              <a:r>
                <a:rPr lang="en-US" sz="3200" b="1">
                  <a:latin typeface="Times New Roman" pitchFamily="18" charset="0"/>
                </a:rPr>
                <a:t>process</a:t>
              </a:r>
            </a:p>
            <a:p>
              <a:pPr algn="ctr"/>
              <a:r>
                <a:rPr lang="en-US" sz="3200" b="1" i="1">
                  <a:latin typeface="Times New Roman" pitchFamily="18" charset="0"/>
                </a:rPr>
                <a:t>1</a:t>
              </a:r>
              <a:endParaRPr lang="en-US" sz="3200" b="1">
                <a:latin typeface="Times New Roman" pitchFamily="18" charset="0"/>
              </a:endParaRPr>
            </a:p>
          </p:txBody>
        </p:sp>
        <p:sp>
          <p:nvSpPr>
            <p:cNvPr id="24586" name="Rectangle 9"/>
            <p:cNvSpPr>
              <a:spLocks noChangeArrowheads="1"/>
            </p:cNvSpPr>
            <p:nvPr/>
          </p:nvSpPr>
          <p:spPr bwMode="auto">
            <a:xfrm>
              <a:off x="4271" y="1450"/>
              <a:ext cx="1145" cy="13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3200" b="1">
                  <a:latin typeface="Times New Roman" pitchFamily="18" charset="0"/>
                </a:rPr>
                <a:t>Analysis</a:t>
              </a:r>
            </a:p>
            <a:p>
              <a:pPr algn="ctr"/>
              <a:r>
                <a:rPr lang="en-US" sz="3200" b="1">
                  <a:latin typeface="Times New Roman" pitchFamily="18" charset="0"/>
                </a:rPr>
                <a:t>process</a:t>
              </a:r>
            </a:p>
            <a:p>
              <a:pPr algn="ctr"/>
              <a:r>
                <a:rPr lang="en-US" sz="3200" b="1" i="1">
                  <a:latin typeface="Times New Roman" pitchFamily="18" charset="0"/>
                </a:rPr>
                <a:t>n</a:t>
              </a:r>
              <a:endParaRPr lang="en-US" sz="3200" b="1">
                <a:latin typeface="Times New Roman" pitchFamily="18" charset="0"/>
              </a:endParaRPr>
            </a:p>
          </p:txBody>
        </p:sp>
        <p:sp>
          <p:nvSpPr>
            <p:cNvPr id="24587" name="Rectangle 10"/>
            <p:cNvSpPr>
              <a:spLocks noChangeArrowheads="1"/>
            </p:cNvSpPr>
            <p:nvPr/>
          </p:nvSpPr>
          <p:spPr bwMode="auto">
            <a:xfrm>
              <a:off x="3216" y="1962"/>
              <a:ext cx="678" cy="5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600" b="1">
                  <a:latin typeface="Times New Roman" pitchFamily="18" charset="0"/>
                </a:rPr>
                <a:t>…...</a:t>
              </a:r>
            </a:p>
          </p:txBody>
        </p:sp>
        <p:cxnSp>
          <p:nvCxnSpPr>
            <p:cNvPr id="24588" name="AutoShape 11"/>
            <p:cNvCxnSpPr>
              <a:cxnSpLocks noChangeShapeType="1"/>
              <a:stCxn id="24595" idx="2"/>
              <a:endCxn id="24583" idx="0"/>
            </p:cNvCxnSpPr>
            <p:nvPr/>
          </p:nvCxnSpPr>
          <p:spPr bwMode="auto">
            <a:xfrm flipH="1">
              <a:off x="2928" y="2051"/>
              <a:ext cx="1" cy="54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  <p:cxnSp>
          <p:nvCxnSpPr>
            <p:cNvPr id="24589" name="AutoShape 12"/>
            <p:cNvCxnSpPr>
              <a:cxnSpLocks noChangeShapeType="1"/>
              <a:endCxn id="24583" idx="1"/>
            </p:cNvCxnSpPr>
            <p:nvPr/>
          </p:nvCxnSpPr>
          <p:spPr bwMode="auto">
            <a:xfrm>
              <a:off x="1600" y="2136"/>
              <a:ext cx="864" cy="64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  <p:cxnSp>
          <p:nvCxnSpPr>
            <p:cNvPr id="24590" name="AutoShape 13"/>
            <p:cNvCxnSpPr>
              <a:cxnSpLocks noChangeShapeType="1"/>
              <a:endCxn id="24583" idx="3"/>
            </p:cNvCxnSpPr>
            <p:nvPr/>
          </p:nvCxnSpPr>
          <p:spPr bwMode="auto">
            <a:xfrm rot="10800000" flipV="1">
              <a:off x="3392" y="2136"/>
              <a:ext cx="833" cy="64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  <p:cxnSp>
          <p:nvCxnSpPr>
            <p:cNvPr id="24591" name="AutoShape 14"/>
            <p:cNvCxnSpPr>
              <a:cxnSpLocks noChangeShapeType="1"/>
              <a:stCxn id="24583" idx="2"/>
              <a:endCxn id="24581" idx="1"/>
            </p:cNvCxnSpPr>
            <p:nvPr/>
          </p:nvCxnSpPr>
          <p:spPr bwMode="auto">
            <a:xfrm>
              <a:off x="2928" y="2963"/>
              <a:ext cx="24" cy="39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  <p:sp>
          <p:nvSpPr>
            <p:cNvPr id="24592" name="Rectangle 15"/>
            <p:cNvSpPr>
              <a:spLocks noChangeArrowheads="1"/>
            </p:cNvSpPr>
            <p:nvPr/>
          </p:nvSpPr>
          <p:spPr bwMode="auto">
            <a:xfrm>
              <a:off x="1968" y="1962"/>
              <a:ext cx="678" cy="5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600" b="1">
                  <a:latin typeface="Times New Roman" pitchFamily="18" charset="0"/>
                </a:rPr>
                <a:t>…...</a:t>
              </a:r>
            </a:p>
          </p:txBody>
        </p:sp>
        <p:cxnSp>
          <p:nvCxnSpPr>
            <p:cNvPr id="24593" name="AutoShape 16"/>
            <p:cNvCxnSpPr>
              <a:cxnSpLocks noChangeShapeType="1"/>
              <a:endCxn id="24584" idx="1"/>
            </p:cNvCxnSpPr>
            <p:nvPr/>
          </p:nvCxnSpPr>
          <p:spPr bwMode="auto">
            <a:xfrm flipV="1">
              <a:off x="1548" y="953"/>
              <a:ext cx="1049" cy="46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  <p:cxnSp>
          <p:nvCxnSpPr>
            <p:cNvPr id="24594" name="AutoShape 17"/>
            <p:cNvCxnSpPr>
              <a:cxnSpLocks noChangeShapeType="1"/>
              <a:endCxn id="24584" idx="3"/>
            </p:cNvCxnSpPr>
            <p:nvPr/>
          </p:nvCxnSpPr>
          <p:spPr bwMode="auto">
            <a:xfrm rot="10800000">
              <a:off x="3259" y="953"/>
              <a:ext cx="1071" cy="46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  <p:sp>
          <p:nvSpPr>
            <p:cNvPr id="24595" name="Rectangle 18"/>
            <p:cNvSpPr>
              <a:spLocks noChangeArrowheads="1"/>
            </p:cNvSpPr>
            <p:nvPr/>
          </p:nvSpPr>
          <p:spPr bwMode="auto">
            <a:xfrm>
              <a:off x="2395" y="1613"/>
              <a:ext cx="1067" cy="5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3200" b="1">
                  <a:latin typeface="Times New Roman" pitchFamily="18" charset="0"/>
                </a:rPr>
                <a:t>Control</a:t>
              </a:r>
            </a:p>
          </p:txBody>
        </p:sp>
        <p:cxnSp>
          <p:nvCxnSpPr>
            <p:cNvPr id="24596" name="AutoShape 19"/>
            <p:cNvCxnSpPr>
              <a:cxnSpLocks noChangeShapeType="1"/>
              <a:stCxn id="24584" idx="2"/>
              <a:endCxn id="24595" idx="0"/>
            </p:cNvCxnSpPr>
            <p:nvPr/>
          </p:nvCxnSpPr>
          <p:spPr bwMode="auto">
            <a:xfrm>
              <a:off x="2928" y="1139"/>
              <a:ext cx="1" cy="54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  <p:sp>
          <p:nvSpPr>
            <p:cNvPr id="24597" name="Line 20"/>
            <p:cNvSpPr>
              <a:spLocks noChangeShapeType="1"/>
            </p:cNvSpPr>
            <p:nvPr/>
          </p:nvSpPr>
          <p:spPr bwMode="auto">
            <a:xfrm flipV="1">
              <a:off x="1548" y="1866"/>
              <a:ext cx="900" cy="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8" name="Line 21"/>
            <p:cNvSpPr>
              <a:spLocks noChangeShapeType="1"/>
            </p:cNvSpPr>
            <p:nvPr/>
          </p:nvSpPr>
          <p:spPr bwMode="auto">
            <a:xfrm>
              <a:off x="3438" y="1875"/>
              <a:ext cx="817" cy="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580" name="Rectangle 22"/>
          <p:cNvSpPr>
            <a:spLocks noChangeArrowheads="1"/>
          </p:cNvSpPr>
          <p:nvPr/>
        </p:nvSpPr>
        <p:spPr bwMode="auto">
          <a:xfrm>
            <a:off x="2514600" y="5943600"/>
            <a:ext cx="6288088" cy="152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tIns="0" bIns="0">
            <a:spAutoFit/>
          </a:bodyPr>
          <a:lstStyle/>
          <a:p>
            <a:pPr eaLnBrk="1" hangingPunct="1"/>
            <a:r>
              <a:rPr lang="en-US" sz="1000" dirty="0">
                <a:latin typeface="Times New Roman" pitchFamily="18" charset="0"/>
              </a:rPr>
              <a:t>Adapted from </a:t>
            </a:r>
            <a:r>
              <a:rPr lang="en-US" sz="1000" i="1" dirty="0">
                <a:latin typeface="Times New Roman" pitchFamily="18" charset="0"/>
              </a:rPr>
              <a:t>Software Engineering: An Object-Oriented Perspective </a:t>
            </a:r>
            <a:r>
              <a:rPr lang="en-US" sz="1000" dirty="0">
                <a:latin typeface="Times New Roman" pitchFamily="18" charset="0"/>
              </a:rPr>
              <a:t>by Eric J. </a:t>
            </a:r>
            <a:r>
              <a:rPr lang="en-US" sz="1000" dirty="0" err="1">
                <a:latin typeface="Times New Roman" pitchFamily="18" charset="0"/>
              </a:rPr>
              <a:t>Braude</a:t>
            </a:r>
            <a:r>
              <a:rPr lang="en-US" sz="1000" dirty="0">
                <a:latin typeface="Times New Roman" pitchFamily="18" charset="0"/>
              </a:rPr>
              <a:t> (Wiley 2001), with permission.</a:t>
            </a:r>
          </a:p>
        </p:txBody>
      </p:sp>
    </p:spTree>
    <p:extLst>
      <p:ext uri="{BB962C8B-B14F-4D97-AF65-F5344CB8AC3E}">
        <p14:creationId xmlns:p14="http://schemas.microsoft.com/office/powerpoint/2010/main" val="58216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657600"/>
            <a:ext cx="1676400" cy="141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Hypertext:  Basis of the Web</a:t>
            </a: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752600" y="1600200"/>
            <a:ext cx="7391400" cy="4114800"/>
          </a:xfrm>
        </p:spPr>
        <p:txBody>
          <a:bodyPr/>
          <a:lstStyle/>
          <a:p>
            <a:r>
              <a:rPr lang="en-US" sz="2800" dirty="0" smtClean="0"/>
              <a:t>Motivated by </a:t>
            </a:r>
            <a:r>
              <a:rPr lang="en-US" sz="2800" dirty="0" err="1" smtClean="0">
                <a:hlinkClick r:id="rId3"/>
              </a:rPr>
              <a:t>Vannevar</a:t>
            </a:r>
            <a:r>
              <a:rPr lang="en-US" sz="2800" dirty="0" smtClean="0">
                <a:hlinkClick r:id="rId3"/>
              </a:rPr>
              <a:t> Bush </a:t>
            </a:r>
            <a:r>
              <a:rPr lang="en-US" sz="2800" dirty="0" smtClean="0"/>
              <a:t>in 1945</a:t>
            </a:r>
          </a:p>
          <a:p>
            <a:pPr lvl="1"/>
            <a:r>
              <a:rPr lang="en-US" sz="2400" dirty="0" smtClean="0"/>
              <a:t>“</a:t>
            </a:r>
            <a:r>
              <a:rPr lang="en-US" sz="2400" dirty="0" smtClean="0">
                <a:hlinkClick r:id="rId4"/>
              </a:rPr>
              <a:t>As We May Think</a:t>
            </a:r>
            <a:r>
              <a:rPr lang="en-US" sz="2400" dirty="0" smtClean="0"/>
              <a:t>” (Atlantic Monthly)</a:t>
            </a:r>
          </a:p>
          <a:p>
            <a:pPr lvl="1"/>
            <a:r>
              <a:rPr lang="en-US" sz="2400" dirty="0" smtClean="0"/>
              <a:t>Theoretical machine, "</a:t>
            </a:r>
            <a:r>
              <a:rPr lang="en-US" sz="2400" dirty="0" err="1" smtClean="0"/>
              <a:t>memex</a:t>
            </a:r>
            <a:r>
              <a:rPr lang="en-US" sz="2400" dirty="0" smtClean="0"/>
              <a:t>," to enhance human memory by allowing the user to store and retrieve documents linked by associations</a:t>
            </a:r>
          </a:p>
          <a:p>
            <a:r>
              <a:rPr lang="en-US" sz="2800" dirty="0" smtClean="0"/>
              <a:t>Invented by </a:t>
            </a:r>
            <a:r>
              <a:rPr lang="en-US" sz="2800" dirty="0" smtClean="0">
                <a:hlinkClick r:id="rId5"/>
              </a:rPr>
              <a:t>Ted Nelson </a:t>
            </a:r>
            <a:r>
              <a:rPr lang="en-US" sz="2800" dirty="0" smtClean="0"/>
              <a:t>in the 1960s</a:t>
            </a:r>
          </a:p>
          <a:p>
            <a:r>
              <a:rPr lang="en-US" sz="2800" dirty="0" smtClean="0"/>
              <a:t>Popularized with HTML (</a:t>
            </a:r>
            <a:r>
              <a:rPr lang="en-US" sz="2800" dirty="0" smtClean="0">
                <a:hlinkClick r:id="rId6"/>
              </a:rPr>
              <a:t>Tim Berners-Lee</a:t>
            </a:r>
            <a:r>
              <a:rPr lang="en-US" sz="2800" dirty="0" smtClean="0"/>
              <a:t>)</a:t>
            </a:r>
          </a:p>
        </p:txBody>
      </p:sp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8600" y="1524000"/>
            <a:ext cx="1273175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0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895600" y="4800600"/>
            <a:ext cx="238125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8662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Ted Nelson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 smtClean="0"/>
              <a:t>"If computers are the wave of the future, displays are the surfboards." </a:t>
            </a:r>
          </a:p>
          <a:p>
            <a:pPr>
              <a:lnSpc>
                <a:spcPct val="80000"/>
              </a:lnSpc>
            </a:pPr>
            <a:r>
              <a:rPr lang="en-US" sz="2800" dirty="0" err="1" smtClean="0"/>
              <a:t>Xanadu</a:t>
            </a:r>
            <a:r>
              <a:rPr lang="en-US" sz="2800" dirty="0" smtClean="0"/>
              <a:t>: 1974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   </a:t>
            </a:r>
            <a:r>
              <a:rPr lang="en-US" sz="2400" i="1" dirty="0" smtClean="0"/>
              <a:t>"give you a screen in your home from which you can see into the world's hypertext libraries... offer high-performance computer graphics and text services at a price anyone can afford... allow you to send and receive written messages... [and] make you a part of a new electronic literature and art, where you can get all your questions answered...“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hlinkClick r:id="rId2"/>
              </a:rPr>
              <a:t>Computer Lib/Dream Machines</a:t>
            </a:r>
            <a:endParaRPr lang="en-US" sz="2800" dirty="0" smtClean="0"/>
          </a:p>
          <a:p>
            <a:pPr lvl="1">
              <a:lnSpc>
                <a:spcPct val="80000"/>
              </a:lnSpc>
            </a:pPr>
            <a:r>
              <a:rPr lang="en-US" sz="2400" dirty="0" smtClean="0"/>
              <a:t>For more details, see </a:t>
            </a:r>
            <a:r>
              <a:rPr lang="en-US" sz="2400" dirty="0" smtClean="0">
                <a:hlinkClick r:id="rId3"/>
              </a:rPr>
              <a:t>pdf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99196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>
                <a:solidFill>
                  <a:schemeClr val="accent2"/>
                </a:solidFill>
              </a:rPr>
              <a:t>Summary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524000"/>
            <a:ext cx="8686800" cy="452596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sz="2400" dirty="0" smtClean="0"/>
              <a:t>Model-View-Controller	Web application</a:t>
            </a:r>
          </a:p>
          <a:p>
            <a:pPr>
              <a:lnSpc>
                <a:spcPct val="80000"/>
              </a:lnSpc>
              <a:buNone/>
            </a:pPr>
            <a:r>
              <a:rPr lang="en-US" sz="2400" dirty="0" smtClean="0"/>
              <a:t>Data flow systems		</a:t>
            </a:r>
            <a:r>
              <a:rPr lang="en-US" sz="2400" dirty="0" smtClean="0">
                <a:solidFill>
                  <a:schemeClr val="tx2"/>
                </a:solidFill>
              </a:rPr>
              <a:t>Pipes and filters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					Batch sequential</a:t>
            </a:r>
          </a:p>
          <a:p>
            <a:pPr>
              <a:lnSpc>
                <a:spcPct val="80000"/>
              </a:lnSpc>
              <a:buNone/>
            </a:pPr>
            <a:r>
              <a:rPr lang="en-US" sz="2400" dirty="0" smtClean="0"/>
              <a:t>Independent components	</a:t>
            </a:r>
            <a:r>
              <a:rPr lang="en-US" sz="2400" dirty="0" smtClean="0">
                <a:solidFill>
                  <a:schemeClr val="tx2"/>
                </a:solidFill>
              </a:rPr>
              <a:t>Client-server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                                     	Parallel communicating processes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                                     	Event systems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                                     	Service Oriented Architecture</a:t>
            </a:r>
          </a:p>
          <a:p>
            <a:pPr>
              <a:lnSpc>
                <a:spcPct val="80000"/>
              </a:lnSpc>
              <a:buNone/>
            </a:pPr>
            <a:r>
              <a:rPr lang="en-US" sz="2400" dirty="0" smtClean="0"/>
              <a:t>Virtual machines		</a:t>
            </a:r>
            <a:r>
              <a:rPr lang="en-US" sz="2400" dirty="0" smtClean="0">
                <a:solidFill>
                  <a:schemeClr val="tx2"/>
                </a:solidFill>
              </a:rPr>
              <a:t>Interpreters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                                      Rule-based systems</a:t>
            </a:r>
          </a:p>
          <a:p>
            <a:pPr>
              <a:lnSpc>
                <a:spcPct val="80000"/>
              </a:lnSpc>
              <a:buNone/>
            </a:pPr>
            <a:r>
              <a:rPr lang="en-US" sz="2400" dirty="0" smtClean="0"/>
              <a:t>Layered architectures</a:t>
            </a:r>
          </a:p>
          <a:p>
            <a:pPr>
              <a:lnSpc>
                <a:spcPct val="80000"/>
              </a:lnSpc>
              <a:buNone/>
            </a:pPr>
            <a:r>
              <a:rPr lang="en-US" sz="2400" dirty="0" smtClean="0"/>
              <a:t>Repositories			</a:t>
            </a:r>
            <a:r>
              <a:rPr lang="en-US" sz="2400" dirty="0" smtClean="0">
                <a:solidFill>
                  <a:schemeClr val="tx2"/>
                </a:solidFill>
              </a:rPr>
              <a:t>Databases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					Hypertext systems</a:t>
            </a:r>
          </a:p>
          <a:p>
            <a:pPr lvl="1">
              <a:lnSpc>
                <a:spcPct val="80000"/>
              </a:lnSpc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19260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from Prior Years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7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1752600"/>
            <a:ext cx="8610600" cy="426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794" name="Picture 2" descr="http://ivert.sourceforge.net/img/block_diagra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81200"/>
            <a:ext cx="8153400" cy="3819525"/>
          </a:xfrm>
          <a:prstGeom prst="rect">
            <a:avLst/>
          </a:prstGeom>
          <a:noFill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Virtual Reality for Stroke Patients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10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Wireless Deployment</a:t>
            </a:r>
            <a:endParaRPr lang="en-US" dirty="0"/>
          </a:p>
        </p:txBody>
      </p:sp>
      <p:pic>
        <p:nvPicPr>
          <p:cNvPr id="35842" name="Picture 2" descr="http://omwpt.googlecode.com/files/OMWPT_Architec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1981200"/>
            <a:ext cx="4238625" cy="41814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6132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Your Architecture?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 minute discussion and 1 minute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374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42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Software Architecture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an architecture?</a:t>
            </a:r>
          </a:p>
          <a:p>
            <a:r>
              <a:rPr lang="en-US" dirty="0" smtClean="0"/>
              <a:t>External view</a:t>
            </a:r>
          </a:p>
          <a:p>
            <a:r>
              <a:rPr lang="en-US" dirty="0" smtClean="0"/>
              <a:t>What does that mean for software?</a:t>
            </a:r>
          </a:p>
          <a:p>
            <a:r>
              <a:rPr lang="en-US" dirty="0" smtClean="0"/>
              <a:t>Two definitions</a:t>
            </a:r>
          </a:p>
          <a:p>
            <a:pPr lvl="1"/>
            <a:r>
              <a:rPr lang="en-US" dirty="0" smtClean="0"/>
              <a:t>User interface (product architecture)</a:t>
            </a:r>
          </a:p>
          <a:p>
            <a:pPr lvl="1"/>
            <a:r>
              <a:rPr lang="en-US" dirty="0" smtClean="0"/>
              <a:t>Highest level design (software architecture)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Framework?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Infrastructure to avoid programming pain</a:t>
            </a:r>
          </a:p>
          <a:p>
            <a:r>
              <a:rPr lang="en-US" dirty="0" smtClean="0"/>
              <a:t>Allows user to override</a:t>
            </a:r>
          </a:p>
          <a:p>
            <a:r>
              <a:rPr lang="en-US" dirty="0" smtClean="0"/>
              <a:t>Really no different than “packages” or “libraries” or “platform”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4699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DB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Thursday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team is to do some homework on a framework to allow concrete discussion</a:t>
            </a:r>
          </a:p>
          <a:p>
            <a:r>
              <a:rPr lang="en-US" dirty="0" smtClean="0"/>
              <a:t>No written assignment or deliverable</a:t>
            </a:r>
          </a:p>
          <a:p>
            <a:r>
              <a:rPr lang="en-US" dirty="0" smtClean="0">
                <a:hlinkClick r:id="rId2"/>
              </a:rPr>
              <a:t>CHOOSE</a:t>
            </a:r>
            <a:endParaRPr lang="en-US" dirty="0" smtClean="0"/>
          </a:p>
          <a:p>
            <a:r>
              <a:rPr lang="en-US" dirty="0" smtClean="0"/>
              <a:t>Be prepared with</a:t>
            </a:r>
          </a:p>
          <a:p>
            <a:pPr lvl="1"/>
            <a:r>
              <a:rPr lang="en-US" dirty="0" smtClean="0"/>
              <a:t>Language, platform, intended use, benefits, drawbacks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49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Software Architecture Goals 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Extensibility</a:t>
            </a:r>
            <a:r>
              <a:rPr lang="en-US" dirty="0" smtClean="0"/>
              <a:t>: adding new features</a:t>
            </a:r>
          </a:p>
          <a:p>
            <a:pPr lvl="1"/>
            <a:r>
              <a:rPr lang="en-US" dirty="0" smtClean="0"/>
              <a:t>Tradeoff of generality and time</a:t>
            </a:r>
          </a:p>
          <a:p>
            <a:pPr lvl="1"/>
            <a:r>
              <a:rPr lang="en-US" dirty="0" smtClean="0"/>
              <a:t>How might it be extended?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Changeability</a:t>
            </a:r>
            <a:r>
              <a:rPr lang="en-US" dirty="0" smtClean="0"/>
              <a:t>: requirements changes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Simplicity</a:t>
            </a:r>
            <a:r>
              <a:rPr lang="en-US" dirty="0" smtClean="0"/>
              <a:t>:  ease of understanding and implementing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Efficiency</a:t>
            </a:r>
            <a:r>
              <a:rPr lang="en-US" dirty="0" smtClean="0"/>
              <a:t>:  speed and size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 Characteristics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Cohesion </a:t>
            </a:r>
          </a:p>
          <a:p>
            <a:pPr lvl="1"/>
            <a:r>
              <a:rPr lang="en-US" dirty="0" smtClean="0"/>
              <a:t>degree to which communication takes place within the module </a:t>
            </a:r>
          </a:p>
          <a:p>
            <a:r>
              <a:rPr lang="en-US" dirty="0" smtClean="0"/>
              <a:t>Coupling </a:t>
            </a:r>
          </a:p>
          <a:p>
            <a:pPr lvl="1"/>
            <a:r>
              <a:rPr lang="en-US" dirty="0" smtClean="0"/>
              <a:t>degree to which communication takes place between modules</a:t>
            </a:r>
          </a:p>
          <a:p>
            <a:r>
              <a:rPr lang="en-US" dirty="0" smtClean="0"/>
              <a:t>Min-max problem: </a:t>
            </a:r>
          </a:p>
          <a:p>
            <a:pPr>
              <a:buNone/>
            </a:pPr>
            <a:r>
              <a:rPr lang="en-US" dirty="0" smtClean="0">
                <a:solidFill>
                  <a:srgbClr val="FFC000"/>
                </a:solidFill>
              </a:rPr>
              <a:t>	minimize coupling; maximize cohesion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hlinkClick r:id="rId2"/>
              </a:rPr>
              <a:t>Categorizing Software Architectures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3200" dirty="0" smtClean="0"/>
              <a:t>(Shaw and </a:t>
            </a:r>
            <a:r>
              <a:rPr lang="en-US" sz="3200" dirty="0" err="1" smtClean="0"/>
              <a:t>Garlan</a:t>
            </a:r>
            <a:r>
              <a:rPr lang="en-US" sz="3200" dirty="0" smtClean="0"/>
              <a:t>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772400" cy="4114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Model-View-Controller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Data flows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Viewed as data flowing among processes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Independent components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Components operating in parallel and communicating occasionally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Virtual machines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Treats an application as a program written in a special-purpose language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Layered architectures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Packages of function with a strong hierarchical uses relationship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Repository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Application built around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Categorize?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Recognize patterns</a:t>
            </a:r>
          </a:p>
          <a:p>
            <a:r>
              <a:rPr lang="en-US" smtClean="0"/>
              <a:t>Reuse designs</a:t>
            </a:r>
          </a:p>
          <a:p>
            <a:r>
              <a:rPr lang="en-US" smtClean="0"/>
              <a:t>Learn from other similar applications</a:t>
            </a:r>
          </a:p>
          <a:p>
            <a:r>
              <a:rPr lang="en-US" smtClean="0"/>
              <a:t>Reuse classes </a:t>
            </a:r>
          </a:p>
          <a:p>
            <a:r>
              <a:rPr lang="en-US" smtClean="0"/>
              <a:t>Simplify communication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Examples of Use (real quotes)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… is based on the </a:t>
            </a:r>
            <a:r>
              <a:rPr lang="en-US" sz="2400" i="1" smtClean="0"/>
              <a:t>client-server model </a:t>
            </a:r>
            <a:r>
              <a:rPr lang="en-US" sz="2400" smtClean="0"/>
              <a:t>and uses </a:t>
            </a:r>
            <a:r>
              <a:rPr lang="en-US" sz="2400" i="1" smtClean="0"/>
              <a:t>remote procedure calls</a:t>
            </a:r>
            <a:r>
              <a:rPr lang="en-US" sz="2400" smtClean="0"/>
              <a:t> ...</a:t>
            </a:r>
          </a:p>
          <a:p>
            <a:r>
              <a:rPr lang="en-US" sz="2400" i="1" smtClean="0"/>
              <a:t>Abstraction layering </a:t>
            </a:r>
            <a:r>
              <a:rPr lang="en-US" sz="2400" smtClean="0"/>
              <a:t>and </a:t>
            </a:r>
            <a:r>
              <a:rPr lang="en-US" sz="2400" i="1" smtClean="0"/>
              <a:t>system decomposition </a:t>
            </a:r>
            <a:r>
              <a:rPr lang="en-US" sz="2400" smtClean="0"/>
              <a:t>provide the appearance of system uniformity to clients …</a:t>
            </a:r>
          </a:p>
          <a:p>
            <a:r>
              <a:rPr lang="en-US" sz="2400" smtClean="0"/>
              <a:t>The architecture encourages a </a:t>
            </a:r>
            <a:r>
              <a:rPr lang="en-US" sz="2400" i="1" smtClean="0"/>
              <a:t>client server </a:t>
            </a:r>
            <a:r>
              <a:rPr lang="en-US" sz="2400" smtClean="0"/>
              <a:t>model</a:t>
            </a:r>
            <a:r>
              <a:rPr lang="en-US" sz="2400" i="1" smtClean="0"/>
              <a:t> …</a:t>
            </a:r>
          </a:p>
          <a:p>
            <a:r>
              <a:rPr lang="en-US" sz="2400" smtClean="0"/>
              <a:t>We have chosen a </a:t>
            </a:r>
            <a:r>
              <a:rPr lang="en-US" sz="2400" i="1" smtClean="0"/>
              <a:t>distributed, object-oriented </a:t>
            </a:r>
            <a:r>
              <a:rPr lang="en-US" sz="2400" smtClean="0"/>
              <a:t>approach </a:t>
            </a:r>
          </a:p>
          <a:p>
            <a:r>
              <a:rPr lang="en-US" sz="2400" smtClean="0"/>
              <a:t>The easiest way … is to </a:t>
            </a:r>
            <a:r>
              <a:rPr lang="en-US" sz="2400" i="1" smtClean="0"/>
              <a:t>pipeline </a:t>
            </a:r>
            <a:r>
              <a:rPr lang="en-US" sz="2400" smtClean="0"/>
              <a:t>the execution …</a:t>
            </a:r>
            <a:endParaRPr lang="en-US" sz="2400" i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2743200"/>
            <a:ext cx="6629400" cy="1826363"/>
          </a:xfrm>
        </p:spPr>
        <p:txBody>
          <a:bodyPr/>
          <a:lstStyle/>
          <a:p>
            <a:r>
              <a:rPr lang="en-US" dirty="0" smtClean="0"/>
              <a:t>Well-known  Architectures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657600" y="3657600"/>
            <a:ext cx="4572000" cy="20867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Model-View Controller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Data flows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Independent components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Virtual machines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Layered architectures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Repository</a:t>
            </a:r>
          </a:p>
        </p:txBody>
      </p:sp>
    </p:spTree>
    <p:extLst>
      <p:ext uri="{BB962C8B-B14F-4D97-AF65-F5344CB8AC3E}">
        <p14:creationId xmlns:p14="http://schemas.microsoft.com/office/powerpoint/2010/main" val="334957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3253</TotalTime>
  <Words>993</Words>
  <Application>Microsoft Office PowerPoint</Application>
  <PresentationFormat>On-screen Show (4:3)</PresentationFormat>
  <Paragraphs>268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Courier New</vt:lpstr>
      <vt:lpstr>Franklin Gothic Book</vt:lpstr>
      <vt:lpstr>Times New Roman</vt:lpstr>
      <vt:lpstr>Wingdings</vt:lpstr>
      <vt:lpstr>Wingdings 2</vt:lpstr>
      <vt:lpstr>Technic</vt:lpstr>
      <vt:lpstr>Professorial kvetches</vt:lpstr>
      <vt:lpstr>Software Architectures</vt:lpstr>
      <vt:lpstr>Software Architecture</vt:lpstr>
      <vt:lpstr>Software Architecture Goals </vt:lpstr>
      <vt:lpstr>Key Characteristics</vt:lpstr>
      <vt:lpstr>Categorizing Software Architectures (Shaw and Garlan)</vt:lpstr>
      <vt:lpstr>Why Categorize?</vt:lpstr>
      <vt:lpstr>Examples of Use (real quotes)</vt:lpstr>
      <vt:lpstr>Well-known  Architectures</vt:lpstr>
      <vt:lpstr>Model-View-Controller</vt:lpstr>
      <vt:lpstr>Data Flow Design</vt:lpstr>
      <vt:lpstr>Independent Components</vt:lpstr>
      <vt:lpstr>Client-Server and Facade</vt:lpstr>
      <vt:lpstr>Parallel Communicating Processes</vt:lpstr>
      <vt:lpstr>Observer Design Pattern </vt:lpstr>
      <vt:lpstr>Event Systems and State Transition Diagrams</vt:lpstr>
      <vt:lpstr> Services Oriented Architecture</vt:lpstr>
      <vt:lpstr>Virtual machines</vt:lpstr>
      <vt:lpstr>Layered Architecture: Network</vt:lpstr>
      <vt:lpstr>Repository</vt:lpstr>
      <vt:lpstr>A Typical Repository System</vt:lpstr>
      <vt:lpstr>Hypertext:  Basis of the Web</vt:lpstr>
      <vt:lpstr>Ted Nelson</vt:lpstr>
      <vt:lpstr>Summary</vt:lpstr>
      <vt:lpstr>Examples from Prior Years</vt:lpstr>
      <vt:lpstr>Virtual Reality for Stroke Patients</vt:lpstr>
      <vt:lpstr>Wireless Deployment</vt:lpstr>
      <vt:lpstr>What is Your Architecture?</vt:lpstr>
      <vt:lpstr>Frameworks</vt:lpstr>
      <vt:lpstr>What is a Framework?</vt:lpstr>
      <vt:lpstr>Thursday Discussion</vt:lpstr>
    </vt:vector>
  </TitlesOfParts>
  <Company>University of North Carolina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Department of Computer Science</dc:creator>
  <cp:lastModifiedBy>Diane Pozefsky</cp:lastModifiedBy>
  <cp:revision>216</cp:revision>
  <dcterms:created xsi:type="dcterms:W3CDTF">2009-08-26T18:24:12Z</dcterms:created>
  <dcterms:modified xsi:type="dcterms:W3CDTF">2016-09-19T16:23:14Z</dcterms:modified>
</cp:coreProperties>
</file>