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  <p:sldMasterId id="2147483851" r:id="rId2"/>
  </p:sldMasterIdLst>
  <p:notesMasterIdLst>
    <p:notesMasterId r:id="rId28"/>
  </p:notesMasterIdLst>
  <p:sldIdLst>
    <p:sldId id="256" r:id="rId3"/>
    <p:sldId id="258" r:id="rId4"/>
    <p:sldId id="268" r:id="rId5"/>
    <p:sldId id="269" r:id="rId6"/>
    <p:sldId id="284" r:id="rId7"/>
    <p:sldId id="285" r:id="rId8"/>
    <p:sldId id="270" r:id="rId9"/>
    <p:sldId id="286" r:id="rId10"/>
    <p:sldId id="287" r:id="rId11"/>
    <p:sldId id="271" r:id="rId12"/>
    <p:sldId id="272" r:id="rId13"/>
    <p:sldId id="273" r:id="rId14"/>
    <p:sldId id="288" r:id="rId15"/>
    <p:sldId id="274" r:id="rId16"/>
    <p:sldId id="275" r:id="rId17"/>
    <p:sldId id="289" r:id="rId18"/>
    <p:sldId id="290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5282" autoAdjust="0"/>
  </p:normalViewPr>
  <p:slideViewPr>
    <p:cSldViewPr snapToGrid="0">
      <p:cViewPr varScale="1">
        <p:scale>
          <a:sx n="68" d="100"/>
          <a:sy n="68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9414D-1CCF-465B-859C-DF46387C27F3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CFBDB-2BEB-4B88-9D96-87DA28BB8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lnSpc>
                <a:spcPct val="80000"/>
              </a:lnSpc>
              <a:defRPr/>
            </a:pPr>
            <a:r>
              <a:rPr lang="en-US" sz="3000" dirty="0" smtClean="0"/>
              <a:t>Origins:</a:t>
            </a:r>
          </a:p>
          <a:p>
            <a:pPr marL="698500" eaLnBrk="1" hangingPunct="1">
              <a:lnSpc>
                <a:spcPct val="80000"/>
              </a:lnSpc>
              <a:defRPr/>
            </a:pPr>
            <a:r>
              <a:rPr lang="en-US" sz="3000" dirty="0" smtClean="0"/>
              <a:t>Jeff Sutherland</a:t>
            </a:r>
          </a:p>
          <a:p>
            <a:pPr marL="1041400" lvl="1" eaLnBrk="1" hangingPunct="1">
              <a:lnSpc>
                <a:spcPct val="80000"/>
              </a:lnSpc>
              <a:spcBef>
                <a:spcPts val="1300"/>
              </a:spcBef>
              <a:defRPr/>
            </a:pPr>
            <a:r>
              <a:rPr lang="en-US" sz="2600" dirty="0" smtClean="0"/>
              <a:t>Initial scrums at Easel Corp in 1993</a:t>
            </a:r>
          </a:p>
          <a:p>
            <a:pPr marL="1041400" lvl="1" eaLnBrk="1" hangingPunct="1">
              <a:lnSpc>
                <a:spcPct val="80000"/>
              </a:lnSpc>
              <a:spcBef>
                <a:spcPts val="1300"/>
              </a:spcBef>
              <a:defRPr/>
            </a:pPr>
            <a:r>
              <a:rPr lang="en-US" sz="2600" dirty="0" smtClean="0"/>
              <a:t>IDX and 500+ people doing Scrum</a:t>
            </a:r>
          </a:p>
          <a:p>
            <a:pPr marL="698500" eaLnBrk="1" hangingPunct="1">
              <a:lnSpc>
                <a:spcPct val="80000"/>
              </a:lnSpc>
              <a:spcBef>
                <a:spcPts val="1300"/>
              </a:spcBef>
              <a:defRPr/>
            </a:pPr>
            <a:r>
              <a:rPr lang="en-US" sz="3000" dirty="0" smtClean="0"/>
              <a:t>Ken </a:t>
            </a:r>
            <a:r>
              <a:rPr lang="en-US" sz="3000" dirty="0" err="1" smtClean="0"/>
              <a:t>Schwaber</a:t>
            </a:r>
            <a:endParaRPr lang="en-US" sz="3000" dirty="0" smtClean="0"/>
          </a:p>
          <a:p>
            <a:pPr marL="1041400" lvl="1" eaLnBrk="1" hangingPunct="1">
              <a:lnSpc>
                <a:spcPct val="80000"/>
              </a:lnSpc>
              <a:spcBef>
                <a:spcPts val="1300"/>
              </a:spcBef>
              <a:defRPr/>
            </a:pPr>
            <a:r>
              <a:rPr lang="en-US" sz="2600" dirty="0" smtClean="0"/>
              <a:t>ADM</a:t>
            </a:r>
          </a:p>
          <a:p>
            <a:pPr marL="1041400" lvl="1" eaLnBrk="1" hangingPunct="1">
              <a:lnSpc>
                <a:spcPct val="80000"/>
              </a:lnSpc>
              <a:spcBef>
                <a:spcPts val="1300"/>
              </a:spcBef>
              <a:defRPr/>
            </a:pPr>
            <a:r>
              <a:rPr lang="en-US" sz="2600" dirty="0" smtClean="0"/>
              <a:t>Scrum presented at OOPSLA 96 with Sutherland</a:t>
            </a:r>
          </a:p>
          <a:p>
            <a:pPr marL="1041400" lvl="1" eaLnBrk="1" hangingPunct="1">
              <a:lnSpc>
                <a:spcPct val="80000"/>
              </a:lnSpc>
              <a:spcBef>
                <a:spcPts val="1300"/>
              </a:spcBef>
              <a:defRPr/>
            </a:pPr>
            <a:r>
              <a:rPr lang="en-US" sz="2600" dirty="0" smtClean="0"/>
              <a:t>Author of three books on Scrum</a:t>
            </a:r>
          </a:p>
          <a:p>
            <a:pPr marL="698500" eaLnBrk="1" hangingPunct="1">
              <a:lnSpc>
                <a:spcPct val="80000"/>
              </a:lnSpc>
              <a:spcBef>
                <a:spcPts val="1300"/>
              </a:spcBef>
              <a:defRPr/>
            </a:pPr>
            <a:r>
              <a:rPr lang="en-US" sz="3000" dirty="0" smtClean="0"/>
              <a:t>Mike </a:t>
            </a:r>
            <a:r>
              <a:rPr lang="en-US" sz="3000" dirty="0" err="1" smtClean="0"/>
              <a:t>Beedle</a:t>
            </a:r>
            <a:endParaRPr lang="en-US" sz="3000" dirty="0" smtClean="0"/>
          </a:p>
          <a:p>
            <a:pPr marL="1041400" lvl="1" eaLnBrk="1" hangingPunct="1">
              <a:lnSpc>
                <a:spcPct val="80000"/>
              </a:lnSpc>
              <a:spcBef>
                <a:spcPts val="1300"/>
              </a:spcBef>
              <a:defRPr/>
            </a:pPr>
            <a:r>
              <a:rPr lang="en-US" sz="2600" dirty="0" smtClean="0"/>
              <a:t>Scrum patterns in PLOPD4</a:t>
            </a:r>
          </a:p>
          <a:p>
            <a:pPr marL="698500" eaLnBrk="1" hangingPunct="1">
              <a:lnSpc>
                <a:spcPct val="80000"/>
              </a:lnSpc>
              <a:spcBef>
                <a:spcPts val="1300"/>
              </a:spcBef>
              <a:defRPr/>
            </a:pPr>
            <a:r>
              <a:rPr lang="en-US" sz="3000" dirty="0" smtClean="0"/>
              <a:t>Ken </a:t>
            </a:r>
            <a:r>
              <a:rPr lang="en-US" sz="3000" dirty="0" err="1" smtClean="0"/>
              <a:t>Schwaber</a:t>
            </a:r>
            <a:r>
              <a:rPr lang="en-US" sz="3000" dirty="0" smtClean="0"/>
              <a:t> and Mike Cohn</a:t>
            </a:r>
          </a:p>
          <a:p>
            <a:pPr marL="1041400" lvl="1" eaLnBrk="1" hangingPunct="1">
              <a:lnSpc>
                <a:spcPct val="80000"/>
              </a:lnSpc>
              <a:spcBef>
                <a:spcPts val="1300"/>
              </a:spcBef>
              <a:defRPr/>
            </a:pPr>
            <a:r>
              <a:rPr lang="en-US" sz="2600" dirty="0" smtClean="0"/>
              <a:t>Co-founded Scrum Alliance in 2002, initially within the Agile Alliance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CFBDB-2BEB-4B88-9D96-87DA28BB8D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96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6415DC64-C323-4FC6-9777-52AFC532D39F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588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95F90E-38DE-4B17-9B7B-4119C35B017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086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0ADCE95C-F4B9-4EA6-805C-FFEC97B25E93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54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E37BFC66-F88D-478E-8A00-749259A4916E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43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D7B57DA5-E7F4-4D7A-BD68-5E1B48685897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044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7FF79479-6F32-4801-813C-AF4A1ABF7C57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545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583F4BB1-D69F-4239-A529-073AC0A2F816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695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BB9A96ED-78C8-4BB0-9BF4-A7939233A1C7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004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D8689B4C-2EFF-48DE-A9EF-8F600C5FB714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53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B03DFEBA-B802-4F43-B1CF-62715CAAFBEC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27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7DBA15BD-02E7-438B-A686-C0E3BBC1F82E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US" sz="1600" dirty="0" smtClean="0">
                <a:latin typeface="Lucida Grande" charset="0"/>
                <a:sym typeface="Lucida Grande" charset="0"/>
              </a:rPr>
              <a:t>would be nice to include a quote from Wicked Problems here</a:t>
            </a:r>
          </a:p>
        </p:txBody>
      </p:sp>
    </p:spTree>
    <p:extLst>
      <p:ext uri="{BB962C8B-B14F-4D97-AF65-F5344CB8AC3E}">
        <p14:creationId xmlns:p14="http://schemas.microsoft.com/office/powerpoint/2010/main" val="2100989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A5354368-50E7-4041-BAF6-307DEFB18686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83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29740CF0-F4A0-4D12-ACB0-CDDF51CDBE2D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602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7776CE3B-93D1-4534-852A-0BE05C486B21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79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5AF28B44-3F4F-4804-957C-440136586C50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61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11916A3D-049F-4677-B3CE-67EF76BBF71E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10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91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CB8B99F9-A6F4-4EB8-8CDA-CDFE853FDFD6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892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5F603B2B-AC02-437A-A91B-78F2E23E1A99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60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10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10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CFBDB-2BEB-4B88-9D96-87DA28BB8D2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88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DECFD17D-6D79-4C76-B036-50B51EF8D5DD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624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10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635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21BB496E-9B9F-44DC-8318-61D96ACA5977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70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85FBAFB7-AD35-4231-AEAE-4D0C83D0AE07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4ACF-F048-402F-B5DF-A8421896E03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38B-15BC-41A4-BAB5-EA43927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4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4ACF-F048-402F-B5DF-A8421896E03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38B-15BC-41A4-BAB5-EA43927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4ACF-F048-402F-B5DF-A8421896E03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38B-15BC-41A4-BAB5-EA43927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11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4ACF-F048-402F-B5DF-A8421896E03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38B-15BC-41A4-BAB5-EA43927AC4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360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4ACF-F048-402F-B5DF-A8421896E03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38B-15BC-41A4-BAB5-EA43927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64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4ACF-F048-402F-B5DF-A8421896E03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38B-15BC-41A4-BAB5-EA43927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65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4ACF-F048-402F-B5DF-A8421896E03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38B-15BC-41A4-BAB5-EA43927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65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4ACF-F048-402F-B5DF-A8421896E03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38B-15BC-41A4-BAB5-EA43927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8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4ACF-F048-402F-B5DF-A8421896E03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38B-15BC-41A4-BAB5-EA43927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8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267"/>
            <a:ext cx="10363200" cy="14701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30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11480" indent="0" algn="ctr">
              <a:buNone/>
              <a:defRPr/>
            </a:lvl2pPr>
            <a:lvl3pPr marL="822960" indent="0" algn="ctr">
              <a:buNone/>
              <a:defRPr/>
            </a:lvl3pPr>
            <a:lvl4pPr marL="1234440" indent="0" algn="ctr">
              <a:buNone/>
              <a:defRPr/>
            </a:lvl4pPr>
            <a:lvl5pPr marL="1645920" indent="0" algn="ctr">
              <a:buNone/>
              <a:defRPr/>
            </a:lvl5pPr>
            <a:lvl6pPr marL="2057400" indent="0" algn="ctr">
              <a:buNone/>
              <a:defRPr/>
            </a:lvl6pPr>
            <a:lvl7pPr marL="2468880" indent="0" algn="ctr">
              <a:buNone/>
              <a:defRPr/>
            </a:lvl7pPr>
            <a:lvl8pPr marL="2880360" indent="0" algn="ctr">
              <a:buNone/>
              <a:defRPr/>
            </a:lvl8pPr>
            <a:lvl9pPr marL="329184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7300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32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502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4ACF-F048-402F-B5DF-A8421896E03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38B-15BC-41A4-BAB5-EA43927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668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4406265"/>
            <a:ext cx="10363200" cy="136302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930" y="2906078"/>
            <a:ext cx="10363200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20"/>
            </a:lvl2pPr>
            <a:lvl3pPr marL="822960" indent="0">
              <a:buNone/>
              <a:defRPr sz="1440"/>
            </a:lvl3pPr>
            <a:lvl4pPr marL="1234440" indent="0">
              <a:buNone/>
              <a:defRPr sz="1260"/>
            </a:lvl4pPr>
            <a:lvl5pPr marL="1645920" indent="0">
              <a:buNone/>
              <a:defRPr sz="1260"/>
            </a:lvl5pPr>
            <a:lvl6pPr marL="2057400" indent="0">
              <a:buNone/>
              <a:defRPr sz="1260"/>
            </a:lvl6pPr>
            <a:lvl7pPr marL="2468880" indent="0">
              <a:buNone/>
              <a:defRPr sz="1260"/>
            </a:lvl7pPr>
            <a:lvl8pPr marL="2880360" indent="0">
              <a:buNone/>
              <a:defRPr sz="1260"/>
            </a:lvl8pPr>
            <a:lvl9pPr marL="3291840" indent="0">
              <a:buNone/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5067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94960" cy="4526280"/>
          </a:xfrm>
          <a:prstGeom prst="rect">
            <a:avLst/>
          </a:prstGeo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600200"/>
            <a:ext cx="5394960" cy="4526280"/>
          </a:xfrm>
          <a:prstGeom prst="rect">
            <a:avLst/>
          </a:prstGeo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0065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478"/>
            <a:ext cx="5387340" cy="64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558"/>
            <a:ext cx="5387340" cy="3951923"/>
          </a:xfrm>
          <a:prstGeom prst="rect">
            <a:avLst/>
          </a:prstGeo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156" y="1534478"/>
            <a:ext cx="5389244" cy="64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156" y="2174558"/>
            <a:ext cx="5389244" cy="3951923"/>
          </a:xfrm>
          <a:prstGeom prst="rect">
            <a:avLst/>
          </a:prstGeo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6927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32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2943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25683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2892"/>
            <a:ext cx="4011930" cy="116157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311" y="272892"/>
            <a:ext cx="6816090" cy="5853588"/>
          </a:xfrm>
          <a:prstGeom prst="rect">
            <a:avLst/>
          </a:prstGeo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4465"/>
            <a:ext cx="4011930" cy="46920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236990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70" y="4800600"/>
            <a:ext cx="7315200" cy="56721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8870" y="612934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lvl="0"/>
            <a:endParaRPr lang="en-US" noProof="0" smtClean="0">
              <a:sym typeface="Gill Sans" pitchFamily="80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8870" y="5367814"/>
            <a:ext cx="7315200" cy="8043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061444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6740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6831" y="102870"/>
            <a:ext cx="2838450" cy="6023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1" y="102870"/>
            <a:ext cx="8332470" cy="60236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0125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4ACF-F048-402F-B5DF-A8421896E03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38B-15BC-41A4-BAB5-EA43927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4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4ACF-F048-402F-B5DF-A8421896E03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38B-15BC-41A4-BAB5-EA43927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9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4ACF-F048-402F-B5DF-A8421896E03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38B-15BC-41A4-BAB5-EA43927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4ACF-F048-402F-B5DF-A8421896E03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38B-15BC-41A4-BAB5-EA43927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6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4ACF-F048-402F-B5DF-A8421896E03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38B-15BC-41A4-BAB5-EA43927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2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4ACF-F048-402F-B5DF-A8421896E03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38B-15BC-41A4-BAB5-EA43927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1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4ACF-F048-402F-B5DF-A8421896E03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F38B-15BC-41A4-BAB5-EA43927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5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3A4ACF-F048-402F-B5DF-A8421896E03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F38B-15BC-41A4-BAB5-EA43927A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77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11480" y="102870"/>
            <a:ext cx="11353800" cy="96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240" y="857250"/>
            <a:ext cx="5318760" cy="515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450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>
                    <a:alpha val="3450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6149340"/>
            <a:ext cx="670560" cy="65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4"/>
          <p:cNvSpPr>
            <a:spLocks/>
          </p:cNvSpPr>
          <p:nvPr/>
        </p:nvSpPr>
        <p:spPr bwMode="auto">
          <a:xfrm>
            <a:off x="765810" y="6463665"/>
            <a:ext cx="309372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40" smtClean="0">
                <a:solidFill>
                  <a:srgbClr val="577AB1"/>
                </a:solidFill>
              </a:rPr>
              <a:t>Mountain Goat Software, LLC</a:t>
            </a:r>
          </a:p>
        </p:txBody>
      </p:sp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6270784"/>
            <a:ext cx="1569720" cy="415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11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5760">
          <a:solidFill>
            <a:srgbClr val="7189B5"/>
          </a:solidFill>
          <a:latin typeface="+mj-lt"/>
          <a:ea typeface="+mj-ea"/>
          <a:cs typeface="ヒラギノ角ゴ Pro W3" charset="0"/>
          <a:sym typeface="Gill Sans" pitchFamily="1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760">
          <a:solidFill>
            <a:srgbClr val="7189B5"/>
          </a:solidFill>
          <a:latin typeface="Gill Sans" pitchFamily="80" charset="0"/>
          <a:ea typeface="ヒラギノ角ゴ Pro W3" pitchFamily="80" charset="-128"/>
          <a:cs typeface="ヒラギノ角ゴ Pro W3" charset="0"/>
          <a:sym typeface="Gill Sans" pitchFamily="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760">
          <a:solidFill>
            <a:srgbClr val="7189B5"/>
          </a:solidFill>
          <a:latin typeface="Gill Sans" pitchFamily="80" charset="0"/>
          <a:ea typeface="ヒラギノ角ゴ Pro W3" pitchFamily="80" charset="-128"/>
          <a:cs typeface="ヒラギノ角ゴ Pro W3" charset="0"/>
          <a:sym typeface="Gill Sans" pitchFamily="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760">
          <a:solidFill>
            <a:srgbClr val="7189B5"/>
          </a:solidFill>
          <a:latin typeface="Gill Sans" pitchFamily="80" charset="0"/>
          <a:ea typeface="ヒラギノ角ゴ Pro W3" pitchFamily="80" charset="-128"/>
          <a:cs typeface="ヒラギノ角ゴ Pro W3" charset="0"/>
          <a:sym typeface="Gill Sans" pitchFamily="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760">
          <a:solidFill>
            <a:srgbClr val="7189B5"/>
          </a:solidFill>
          <a:latin typeface="Gill Sans" pitchFamily="80" charset="0"/>
          <a:ea typeface="ヒラギノ角ゴ Pro W3" pitchFamily="80" charset="-128"/>
          <a:cs typeface="ヒラギノ角ゴ Pro W3" charset="0"/>
          <a:sym typeface="Gill Sans" pitchFamily="1" charset="0"/>
        </a:defRPr>
      </a:lvl5pPr>
      <a:lvl6pPr marL="411480" algn="l" rtl="0" fontAlgn="base">
        <a:spcBef>
          <a:spcPct val="0"/>
        </a:spcBef>
        <a:spcAft>
          <a:spcPct val="0"/>
        </a:spcAft>
        <a:defRPr sz="5760">
          <a:solidFill>
            <a:srgbClr val="7189B5"/>
          </a:solidFill>
          <a:latin typeface="Gill Sans" pitchFamily="80" charset="0"/>
          <a:ea typeface="ヒラギノ角ゴ Pro W3" pitchFamily="80" charset="-128"/>
          <a:sym typeface="Gill Sans" pitchFamily="80" charset="0"/>
        </a:defRPr>
      </a:lvl6pPr>
      <a:lvl7pPr marL="822960" algn="l" rtl="0" fontAlgn="base">
        <a:spcBef>
          <a:spcPct val="0"/>
        </a:spcBef>
        <a:spcAft>
          <a:spcPct val="0"/>
        </a:spcAft>
        <a:defRPr sz="5760">
          <a:solidFill>
            <a:srgbClr val="7189B5"/>
          </a:solidFill>
          <a:latin typeface="Gill Sans" pitchFamily="80" charset="0"/>
          <a:ea typeface="ヒラギノ角ゴ Pro W3" pitchFamily="80" charset="-128"/>
          <a:sym typeface="Gill Sans" pitchFamily="80" charset="0"/>
        </a:defRPr>
      </a:lvl7pPr>
      <a:lvl8pPr marL="1234440" algn="l" rtl="0" fontAlgn="base">
        <a:spcBef>
          <a:spcPct val="0"/>
        </a:spcBef>
        <a:spcAft>
          <a:spcPct val="0"/>
        </a:spcAft>
        <a:defRPr sz="5760">
          <a:solidFill>
            <a:srgbClr val="7189B5"/>
          </a:solidFill>
          <a:latin typeface="Gill Sans" pitchFamily="80" charset="0"/>
          <a:ea typeface="ヒラギノ角ゴ Pro W3" pitchFamily="80" charset="-128"/>
          <a:sym typeface="Gill Sans" pitchFamily="80" charset="0"/>
        </a:defRPr>
      </a:lvl8pPr>
      <a:lvl9pPr marL="1645920" algn="l" rtl="0" fontAlgn="base">
        <a:spcBef>
          <a:spcPct val="0"/>
        </a:spcBef>
        <a:spcAft>
          <a:spcPct val="0"/>
        </a:spcAft>
        <a:defRPr sz="5760">
          <a:solidFill>
            <a:srgbClr val="7189B5"/>
          </a:solidFill>
          <a:latin typeface="Gill Sans" pitchFamily="80" charset="0"/>
          <a:ea typeface="ヒラギノ角ゴ Pro W3" pitchFamily="80" charset="-128"/>
          <a:sym typeface="Gill Sans" pitchFamily="80" charset="0"/>
        </a:defRPr>
      </a:lvl9pPr>
    </p:titleStyle>
    <p:bodyStyle>
      <a:lvl1pPr marL="628650" indent="-400050" algn="l" rtl="0" eaLnBrk="0" fontAlgn="base" hangingPunct="0">
        <a:spcBef>
          <a:spcPts val="1620"/>
        </a:spcBef>
        <a:spcAft>
          <a:spcPct val="0"/>
        </a:spcAft>
        <a:buSzPct val="171000"/>
        <a:buFont typeface="Lucida Grande" pitchFamily="1" charset="0"/>
        <a:buChar char="•"/>
        <a:defRPr sz="3240">
          <a:solidFill>
            <a:schemeClr val="tx1"/>
          </a:solidFill>
          <a:latin typeface="+mn-lt"/>
          <a:ea typeface="+mn-ea"/>
          <a:cs typeface="ヒラギノ角ゴ Pro W3" charset="0"/>
          <a:sym typeface="Gill Sans" pitchFamily="1" charset="0"/>
        </a:defRPr>
      </a:lvl1pPr>
      <a:lvl2pPr marL="937260" indent="-400050" algn="l" rtl="0" eaLnBrk="0" fontAlgn="base" hangingPunct="0">
        <a:spcBef>
          <a:spcPts val="1620"/>
        </a:spcBef>
        <a:spcAft>
          <a:spcPct val="0"/>
        </a:spcAft>
        <a:buSzPct val="171000"/>
        <a:buFont typeface="Lucida Grande" pitchFamily="1" charset="0"/>
        <a:buChar char="•"/>
        <a:defRPr sz="2880">
          <a:solidFill>
            <a:schemeClr val="tx1"/>
          </a:solidFill>
          <a:latin typeface="+mn-lt"/>
          <a:ea typeface="+mn-ea"/>
          <a:cs typeface="ヒラギノ角ゴ Pro W3" charset="0"/>
          <a:sym typeface="Gill Sans" pitchFamily="1" charset="0"/>
        </a:defRPr>
      </a:lvl2pPr>
      <a:lvl3pPr marL="1245870" indent="-400050" algn="l" rtl="0" eaLnBrk="0" fontAlgn="base" hangingPunct="0">
        <a:spcBef>
          <a:spcPts val="1620"/>
        </a:spcBef>
        <a:spcAft>
          <a:spcPct val="0"/>
        </a:spcAft>
        <a:buSzPct val="171000"/>
        <a:buFont typeface="Lucida Grande" pitchFamily="1" charset="0"/>
        <a:buChar char="•"/>
        <a:defRPr sz="2520">
          <a:solidFill>
            <a:schemeClr val="tx1"/>
          </a:solidFill>
          <a:latin typeface="+mn-lt"/>
          <a:ea typeface="+mn-ea"/>
          <a:cs typeface="ヒラギノ角ゴ Pro W3" charset="0"/>
          <a:sym typeface="Gill Sans" pitchFamily="1" charset="0"/>
        </a:defRPr>
      </a:lvl3pPr>
      <a:lvl4pPr marL="1565910" indent="-400050" algn="l" rtl="0" eaLnBrk="0" fontAlgn="base" hangingPunct="0">
        <a:spcBef>
          <a:spcPts val="1620"/>
        </a:spcBef>
        <a:spcAft>
          <a:spcPct val="0"/>
        </a:spcAft>
        <a:buSzPct val="171000"/>
        <a:buFont typeface="Lucida Grande" pitchFamily="1" charset="0"/>
        <a:buChar char="•"/>
        <a:defRPr sz="2160">
          <a:solidFill>
            <a:schemeClr val="tx1"/>
          </a:solidFill>
          <a:latin typeface="+mn-lt"/>
          <a:ea typeface="+mn-ea"/>
          <a:cs typeface="ヒラギノ角ゴ Pro W3" charset="0"/>
          <a:sym typeface="Gill Sans" pitchFamily="1" charset="0"/>
        </a:defRPr>
      </a:lvl4pPr>
      <a:lvl5pPr marL="1874520" indent="-400050" algn="l" rtl="0" eaLnBrk="0" fontAlgn="base" hangingPunct="0">
        <a:spcBef>
          <a:spcPts val="1620"/>
        </a:spcBef>
        <a:spcAft>
          <a:spcPct val="0"/>
        </a:spcAft>
        <a:buSzPct val="171000"/>
        <a:buFont typeface="Lucida Grande" pitchFamily="1" charset="0"/>
        <a:buChar char="•"/>
        <a:defRPr sz="2160">
          <a:solidFill>
            <a:schemeClr val="tx1"/>
          </a:solidFill>
          <a:latin typeface="+mn-lt"/>
          <a:ea typeface="+mn-ea"/>
          <a:cs typeface="ヒラギノ角ゴ Pro W3" charset="0"/>
          <a:sym typeface="Gill Sans" pitchFamily="1" charset="0"/>
        </a:defRPr>
      </a:lvl5pPr>
      <a:lvl6pPr marL="2286000" indent="-400050" algn="l" rtl="0" fontAlgn="base">
        <a:spcBef>
          <a:spcPts val="1620"/>
        </a:spcBef>
        <a:spcAft>
          <a:spcPct val="0"/>
        </a:spcAft>
        <a:buSzPct val="171000"/>
        <a:buFont typeface="Lucida Grande" pitchFamily="80" charset="0"/>
        <a:buChar char="•"/>
        <a:defRPr sz="2160">
          <a:solidFill>
            <a:schemeClr val="tx1"/>
          </a:solidFill>
          <a:latin typeface="+mn-lt"/>
          <a:ea typeface="+mn-ea"/>
          <a:sym typeface="Gill Sans" pitchFamily="80" charset="0"/>
        </a:defRPr>
      </a:lvl6pPr>
      <a:lvl7pPr marL="2697480" indent="-400050" algn="l" rtl="0" fontAlgn="base">
        <a:spcBef>
          <a:spcPts val="1620"/>
        </a:spcBef>
        <a:spcAft>
          <a:spcPct val="0"/>
        </a:spcAft>
        <a:buSzPct val="171000"/>
        <a:buFont typeface="Lucida Grande" pitchFamily="80" charset="0"/>
        <a:buChar char="•"/>
        <a:defRPr sz="2160">
          <a:solidFill>
            <a:schemeClr val="tx1"/>
          </a:solidFill>
          <a:latin typeface="+mn-lt"/>
          <a:ea typeface="+mn-ea"/>
          <a:sym typeface="Gill Sans" pitchFamily="80" charset="0"/>
        </a:defRPr>
      </a:lvl7pPr>
      <a:lvl8pPr marL="3108960" indent="-400050" algn="l" rtl="0" fontAlgn="base">
        <a:spcBef>
          <a:spcPts val="1620"/>
        </a:spcBef>
        <a:spcAft>
          <a:spcPct val="0"/>
        </a:spcAft>
        <a:buSzPct val="171000"/>
        <a:buFont typeface="Lucida Grande" pitchFamily="80" charset="0"/>
        <a:buChar char="•"/>
        <a:defRPr sz="2160">
          <a:solidFill>
            <a:schemeClr val="tx1"/>
          </a:solidFill>
          <a:latin typeface="+mn-lt"/>
          <a:ea typeface="+mn-ea"/>
          <a:sym typeface="Gill Sans" pitchFamily="80" charset="0"/>
        </a:defRPr>
      </a:lvl8pPr>
      <a:lvl9pPr marL="3520440" indent="-400050" algn="l" rtl="0" fontAlgn="base">
        <a:spcBef>
          <a:spcPts val="1620"/>
        </a:spcBef>
        <a:spcAft>
          <a:spcPct val="0"/>
        </a:spcAft>
        <a:buSzPct val="171000"/>
        <a:buFont typeface="Lucida Grande" pitchFamily="80" charset="0"/>
        <a:buChar char="•"/>
        <a:defRPr sz="2160">
          <a:solidFill>
            <a:schemeClr val="tx1"/>
          </a:solidFill>
          <a:latin typeface="+mn-lt"/>
          <a:ea typeface="+mn-ea"/>
          <a:sym typeface="Gill Sans" pitchFamily="80" charset="0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6.png"/><Relationship Id="rId5" Type="http://schemas.openxmlformats.org/officeDocument/2006/relationships/image" Target="../media/image26.png"/><Relationship Id="rId10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ei.liu.se/fek/utbildning/kurskatalog/723g18/articles_and_papers/1.107457/TakeuchiNonaka1986HBR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Process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590" y="1434465"/>
            <a:ext cx="8823960" cy="409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3"/>
          <p:cNvSpPr>
            <a:spLocks/>
          </p:cNvSpPr>
          <p:nvPr/>
        </p:nvSpPr>
        <p:spPr bwMode="auto">
          <a:xfrm>
            <a:off x="6981329" y="6080760"/>
            <a:ext cx="4702361" cy="77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© </a:t>
            </a:r>
            <a:r>
              <a:rPr lang="en-US" sz="2000" dirty="0" smtClean="0">
                <a:solidFill>
                  <a:schemeClr val="tx1"/>
                </a:solidFill>
              </a:rPr>
              <a:t>www.mountaingoatsoftware.com/scrum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66913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Sprints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646111" y="2052918"/>
            <a:ext cx="10489975" cy="41954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Scrum projects make progress in a series of </a:t>
            </a:r>
            <a:r>
              <a:rPr lang="ja-JP" altLang="en-US" sz="3200" dirty="0" smtClean="0"/>
              <a:t>“</a:t>
            </a:r>
            <a:r>
              <a:rPr lang="en-US" altLang="ja-JP" sz="3200" dirty="0" smtClean="0"/>
              <a:t>sprints</a:t>
            </a:r>
            <a:r>
              <a:rPr lang="ja-JP" altLang="en-US" sz="3200" dirty="0" smtClean="0"/>
              <a:t>”</a:t>
            </a:r>
            <a:endParaRPr lang="en-US" altLang="ja-JP" sz="3200" dirty="0" smtClean="0"/>
          </a:p>
          <a:p>
            <a:r>
              <a:rPr lang="en-US" sz="3200" dirty="0" smtClean="0"/>
              <a:t>Typical duration is 2–4 weeks or a calendar month at most</a:t>
            </a:r>
          </a:p>
          <a:p>
            <a:r>
              <a:rPr lang="en-US" sz="3200" dirty="0" smtClean="0"/>
              <a:t>A constant duration leads to a better rhythm</a:t>
            </a:r>
          </a:p>
          <a:p>
            <a:r>
              <a:rPr lang="en-US" sz="3200" dirty="0" smtClean="0"/>
              <a:t>Product is designed, coded, and tested during the sprint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66993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532856" y="622935"/>
            <a:ext cx="10989128" cy="765810"/>
          </a:xfrm>
        </p:spPr>
        <p:txBody>
          <a:bodyPr anchor="t"/>
          <a:lstStyle/>
          <a:p>
            <a:pPr eaLnBrk="1" hangingPunct="1">
              <a:lnSpc>
                <a:spcPct val="70000"/>
              </a:lnSpc>
              <a:defRPr/>
            </a:pPr>
            <a:r>
              <a:rPr lang="en-US" sz="3600" dirty="0"/>
              <a:t>Sequential vs. overlapping development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30" y="4949190"/>
            <a:ext cx="5629275" cy="89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1992086" y="2583179"/>
            <a:ext cx="7795804" cy="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V="1">
            <a:off x="2171700" y="5863590"/>
            <a:ext cx="761619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2382679" y="6109335"/>
            <a:ext cx="4537710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sz="1260">
                <a:solidFill>
                  <a:schemeClr val="tx1"/>
                </a:solidFill>
              </a:rPr>
              <a:t>Source: </a:t>
            </a:r>
            <a:r>
              <a:rPr lang="ja-JP" altLang="en-US" sz="1260">
                <a:solidFill>
                  <a:schemeClr val="tx1"/>
                </a:solidFill>
              </a:rPr>
              <a:t>“</a:t>
            </a:r>
            <a:r>
              <a:rPr lang="en-US" altLang="ja-JP" sz="1260">
                <a:solidFill>
                  <a:schemeClr val="tx1"/>
                </a:solidFill>
              </a:rPr>
              <a:t>The New New Product Development Game</a:t>
            </a:r>
            <a:r>
              <a:rPr lang="ja-JP" altLang="en-US" sz="1260">
                <a:solidFill>
                  <a:schemeClr val="tx1"/>
                </a:solidFill>
              </a:rPr>
              <a:t>”</a:t>
            </a:r>
            <a:r>
              <a:rPr lang="en-US" altLang="ja-JP" sz="1260">
                <a:solidFill>
                  <a:schemeClr val="tx1"/>
                </a:solidFill>
              </a:rPr>
              <a:t> by Takeuchi and Nonaka. </a:t>
            </a:r>
            <a:r>
              <a:rPr lang="en-US" altLang="ja-JP" sz="1260" i="1">
                <a:solidFill>
                  <a:schemeClr val="tx1"/>
                </a:solidFill>
              </a:rPr>
              <a:t>Harvard Business Review,</a:t>
            </a:r>
            <a:r>
              <a:rPr lang="en-US" altLang="ja-JP" sz="1260">
                <a:solidFill>
                  <a:schemeClr val="tx1"/>
                </a:solidFill>
              </a:rPr>
              <a:t> January 1986.</a:t>
            </a:r>
            <a:endParaRPr lang="en-US" sz="1260">
              <a:solidFill>
                <a:schemeClr val="tx1"/>
              </a:solidFill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2007112" y="2846071"/>
            <a:ext cx="4765018" cy="1108710"/>
          </a:xfrm>
          <a:prstGeom prst="roundRect">
            <a:avLst>
              <a:gd name="adj" fmla="val 24741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9463" name="AutoShape 7"/>
          <p:cNvSpPr>
            <a:spLocks/>
          </p:cNvSpPr>
          <p:nvPr/>
        </p:nvSpPr>
        <p:spPr bwMode="auto">
          <a:xfrm>
            <a:off x="5292632" y="3767004"/>
            <a:ext cx="4406537" cy="1108710"/>
          </a:xfrm>
          <a:prstGeom prst="roundRect">
            <a:avLst>
              <a:gd name="adj" fmla="val 24741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5400">
            <a:solidFill>
              <a:srgbClr val="00531C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2396276" y="2960370"/>
            <a:ext cx="3759381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sz="2700" dirty="0">
                <a:solidFill>
                  <a:srgbClr val="FFFFFF"/>
                </a:solidFill>
              </a:rPr>
              <a:t>Rather than doing all </a:t>
            </a:r>
            <a:r>
              <a:rPr lang="en-US" sz="2700" dirty="0" smtClean="0">
                <a:solidFill>
                  <a:srgbClr val="FFFFFF"/>
                </a:solidFill>
              </a:rPr>
              <a:t>of </a:t>
            </a:r>
            <a:r>
              <a:rPr lang="en-US" sz="2700" dirty="0">
                <a:solidFill>
                  <a:srgbClr val="FFFFFF"/>
                </a:solidFill>
              </a:rPr>
              <a:t>one thing at a time...</a:t>
            </a:r>
          </a:p>
        </p:txBody>
      </p:sp>
      <p:sp>
        <p:nvSpPr>
          <p:cNvPr id="32777" name="Rectangle 9"/>
          <p:cNvSpPr>
            <a:spLocks/>
          </p:cNvSpPr>
          <p:nvPr/>
        </p:nvSpPr>
        <p:spPr bwMode="auto">
          <a:xfrm>
            <a:off x="5338352" y="3881304"/>
            <a:ext cx="4102825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sz="2700" dirty="0">
                <a:solidFill>
                  <a:srgbClr val="FFFFFF"/>
                </a:solidFill>
              </a:rPr>
              <a:t>...Scrum teams do a little of everything all the time</a:t>
            </a:r>
          </a:p>
        </p:txBody>
      </p:sp>
      <p:sp>
        <p:nvSpPr>
          <p:cNvPr id="32778" name="Rectangle 10"/>
          <p:cNvSpPr>
            <a:spLocks/>
          </p:cNvSpPr>
          <p:nvPr/>
        </p:nvSpPr>
        <p:spPr bwMode="auto">
          <a:xfrm>
            <a:off x="1992086" y="1760220"/>
            <a:ext cx="1966504" cy="53721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2340" dirty="0">
                <a:solidFill>
                  <a:srgbClr val="FFFFFF"/>
                </a:solidFill>
              </a:rPr>
              <a:t>Requirements</a:t>
            </a:r>
          </a:p>
        </p:txBody>
      </p:sp>
      <p:sp>
        <p:nvSpPr>
          <p:cNvPr id="32779" name="Rectangle 11"/>
          <p:cNvSpPr>
            <a:spLocks/>
          </p:cNvSpPr>
          <p:nvPr/>
        </p:nvSpPr>
        <p:spPr bwMode="auto">
          <a:xfrm>
            <a:off x="4130040" y="1760220"/>
            <a:ext cx="1771650" cy="5372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2340" dirty="0">
                <a:solidFill>
                  <a:srgbClr val="FFFFFF"/>
                </a:solidFill>
              </a:rPr>
              <a:t>Design</a:t>
            </a:r>
          </a:p>
        </p:txBody>
      </p:sp>
      <p:sp>
        <p:nvSpPr>
          <p:cNvPr id="32780" name="Rectangle 12"/>
          <p:cNvSpPr>
            <a:spLocks/>
          </p:cNvSpPr>
          <p:nvPr/>
        </p:nvSpPr>
        <p:spPr bwMode="auto">
          <a:xfrm>
            <a:off x="6073140" y="1760220"/>
            <a:ext cx="1771650" cy="53721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234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2781" name="Rectangle 13"/>
          <p:cNvSpPr>
            <a:spLocks/>
          </p:cNvSpPr>
          <p:nvPr/>
        </p:nvSpPr>
        <p:spPr bwMode="auto">
          <a:xfrm>
            <a:off x="8016240" y="1760220"/>
            <a:ext cx="1771650" cy="53721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2340">
                <a:solidFill>
                  <a:srgbClr val="FFFFFF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197644808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2877" y="228600"/>
            <a:ext cx="9790323" cy="758952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/>
              <a:t>Unified </a:t>
            </a:r>
            <a:r>
              <a:rPr lang="en-US" sz="3600" dirty="0"/>
              <a:t>(Software Development) </a:t>
            </a:r>
            <a:r>
              <a:rPr lang="en-US" sz="4000" dirty="0"/>
              <a:t>Process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063" y="1361793"/>
            <a:ext cx="9635609" cy="121615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 dirty="0"/>
              <a:t>Iterations within phases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dirty="0"/>
              <a:t>4 phases and core workflows for each</a:t>
            </a: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2286001" y="3131457"/>
            <a:ext cx="1544053" cy="1219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endParaRPr lang="en-US" sz="2000" b="1" dirty="0">
              <a:latin typeface="Times New Roman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Requirements</a:t>
            </a:r>
          </a:p>
          <a:p>
            <a:pPr algn="ctr">
              <a:lnSpc>
                <a:spcPct val="80000"/>
              </a:lnSpc>
            </a:pPr>
            <a:endParaRPr lang="en-US" sz="2000" b="1" dirty="0">
              <a:latin typeface="Times New Roman" pitchFamily="18" charset="0"/>
            </a:endParaRPr>
          </a:p>
          <a:p>
            <a:pPr algn="ctr">
              <a:lnSpc>
                <a:spcPct val="80000"/>
              </a:lnSpc>
            </a:pPr>
            <a:endParaRPr lang="en-US" sz="1400" b="1" dirty="0">
              <a:latin typeface="Times New Roman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Analysis</a:t>
            </a:r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>
            <a:off x="2286000" y="3770086"/>
            <a:ext cx="8001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9"/>
          <p:cNvSpPr>
            <a:spLocks noChangeShapeType="1"/>
          </p:cNvSpPr>
          <p:nvPr/>
        </p:nvSpPr>
        <p:spPr bwMode="auto">
          <a:xfrm>
            <a:off x="2286000" y="6266543"/>
            <a:ext cx="8001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20"/>
          <p:cNvSpPr>
            <a:spLocks noChangeArrowheads="1"/>
          </p:cNvSpPr>
          <p:nvPr/>
        </p:nvSpPr>
        <p:spPr bwMode="auto">
          <a:xfrm>
            <a:off x="2286001" y="4350657"/>
            <a:ext cx="1544053" cy="191588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lnSpc>
                <a:spcPct val="80000"/>
              </a:lnSpc>
            </a:pPr>
            <a:endParaRPr lang="en-US" sz="1400" b="1" dirty="0">
              <a:latin typeface="Times New Roman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Design</a:t>
            </a:r>
          </a:p>
          <a:p>
            <a:pPr algn="ctr">
              <a:lnSpc>
                <a:spcPct val="80000"/>
              </a:lnSpc>
            </a:pPr>
            <a:endParaRPr lang="en-US" sz="2000" b="1" dirty="0">
              <a:latin typeface="Times New Roman" pitchFamily="18" charset="0"/>
            </a:endParaRPr>
          </a:p>
          <a:p>
            <a:pPr algn="ctr">
              <a:lnSpc>
                <a:spcPct val="80000"/>
              </a:lnSpc>
            </a:pPr>
            <a:endParaRPr lang="en-US" sz="2000" b="1" dirty="0">
              <a:latin typeface="Times New Roman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Implementation</a:t>
            </a:r>
          </a:p>
          <a:p>
            <a:pPr algn="ctr">
              <a:lnSpc>
                <a:spcPct val="80000"/>
              </a:lnSpc>
            </a:pPr>
            <a:endParaRPr lang="en-US" sz="2000" b="1" dirty="0">
              <a:latin typeface="Times New Roman" pitchFamily="18" charset="0"/>
            </a:endParaRPr>
          </a:p>
          <a:p>
            <a:pPr algn="ctr">
              <a:lnSpc>
                <a:spcPct val="80000"/>
              </a:lnSpc>
            </a:pPr>
            <a:endParaRPr lang="en-US" sz="2000" b="1" dirty="0">
              <a:latin typeface="Times New Roman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Test</a:t>
            </a:r>
          </a:p>
        </p:txBody>
      </p:sp>
      <p:sp>
        <p:nvSpPr>
          <p:cNvPr id="54" name="Line 21"/>
          <p:cNvSpPr>
            <a:spLocks noChangeShapeType="1"/>
          </p:cNvSpPr>
          <p:nvPr/>
        </p:nvSpPr>
        <p:spPr bwMode="auto">
          <a:xfrm>
            <a:off x="2286000" y="4350657"/>
            <a:ext cx="8001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22"/>
          <p:cNvSpPr>
            <a:spLocks noChangeShapeType="1"/>
          </p:cNvSpPr>
          <p:nvPr/>
        </p:nvSpPr>
        <p:spPr bwMode="auto">
          <a:xfrm>
            <a:off x="2286000" y="4931229"/>
            <a:ext cx="8001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23"/>
          <p:cNvSpPr>
            <a:spLocks noChangeShapeType="1"/>
          </p:cNvSpPr>
          <p:nvPr/>
        </p:nvSpPr>
        <p:spPr bwMode="auto">
          <a:xfrm>
            <a:off x="2286000" y="5685971"/>
            <a:ext cx="8001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25"/>
          <p:cNvSpPr>
            <a:spLocks noChangeShapeType="1"/>
          </p:cNvSpPr>
          <p:nvPr/>
        </p:nvSpPr>
        <p:spPr bwMode="auto">
          <a:xfrm>
            <a:off x="2286000" y="3131457"/>
            <a:ext cx="80010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3"/>
          <p:cNvSpPr>
            <a:spLocks noChangeArrowheads="1"/>
          </p:cNvSpPr>
          <p:nvPr/>
        </p:nvSpPr>
        <p:spPr bwMode="auto">
          <a:xfrm flipV="1">
            <a:off x="6918159" y="6034315"/>
            <a:ext cx="982579" cy="232229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059 w 21600"/>
              <a:gd name="T13" fmla="*/ 6059 h 21600"/>
              <a:gd name="T14" fmla="*/ 15541 w 21600"/>
              <a:gd name="T15" fmla="*/ 1554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517" y="21600"/>
                </a:lnTo>
                <a:lnTo>
                  <a:pt x="1308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882816" y="2667001"/>
            <a:ext cx="1333500" cy="3599543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400" b="1" dirty="0">
                <a:latin typeface="Times New Roman" pitchFamily="18" charset="0"/>
              </a:rPr>
              <a:t>Elaboration</a:t>
            </a: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3830054" y="2667001"/>
            <a:ext cx="1052763" cy="3599543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400" b="1" dirty="0">
                <a:latin typeface="Times New Roman" pitchFamily="18" charset="0"/>
              </a:rPr>
              <a:t>Inception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6216317" y="2667001"/>
            <a:ext cx="2175711" cy="3599543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400" b="1" dirty="0">
                <a:latin typeface="Times New Roman" pitchFamily="18" charset="0"/>
              </a:rPr>
              <a:t>Construction</a:t>
            </a:r>
          </a:p>
        </p:txBody>
      </p:sp>
      <p:sp>
        <p:nvSpPr>
          <p:cNvPr id="62" name="Rectangle 7"/>
          <p:cNvSpPr>
            <a:spLocks noChangeArrowheads="1"/>
          </p:cNvSpPr>
          <p:nvPr/>
        </p:nvSpPr>
        <p:spPr bwMode="auto">
          <a:xfrm>
            <a:off x="8392026" y="2667000"/>
            <a:ext cx="1894974" cy="35814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400" b="1" dirty="0">
                <a:latin typeface="Times New Roman" pitchFamily="18" charset="0"/>
              </a:rPr>
              <a:t>Transition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 flipV="1">
            <a:off x="3970422" y="3595915"/>
            <a:ext cx="2877553" cy="174171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691 w 21600"/>
              <a:gd name="T13" fmla="*/ 5691 h 21600"/>
              <a:gd name="T14" fmla="*/ 15909 w 21600"/>
              <a:gd name="T15" fmla="*/ 159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781" y="21600"/>
                </a:lnTo>
                <a:lnTo>
                  <a:pt x="1381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AutoShape 10"/>
          <p:cNvSpPr>
            <a:spLocks noChangeArrowheads="1"/>
          </p:cNvSpPr>
          <p:nvPr/>
        </p:nvSpPr>
        <p:spPr bwMode="auto">
          <a:xfrm flipV="1">
            <a:off x="4040606" y="4176487"/>
            <a:ext cx="2386263" cy="174171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956 w 21600"/>
              <a:gd name="T13" fmla="*/ 4956 h 21600"/>
              <a:gd name="T14" fmla="*/ 16644 w 21600"/>
              <a:gd name="T15" fmla="*/ 1664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6312" y="21600"/>
                </a:lnTo>
                <a:lnTo>
                  <a:pt x="1528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AutoShape 11"/>
          <p:cNvSpPr>
            <a:spLocks noChangeArrowheads="1"/>
          </p:cNvSpPr>
          <p:nvPr/>
        </p:nvSpPr>
        <p:spPr bwMode="auto">
          <a:xfrm flipV="1">
            <a:off x="4321342" y="4640943"/>
            <a:ext cx="4561974" cy="29028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106 w 21600"/>
              <a:gd name="T13" fmla="*/ 6106 h 21600"/>
              <a:gd name="T14" fmla="*/ 15494 w 21600"/>
              <a:gd name="T15" fmla="*/ 1549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612" y="21600"/>
                </a:lnTo>
                <a:lnTo>
                  <a:pt x="1298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AutoShape 12"/>
          <p:cNvSpPr>
            <a:spLocks noChangeArrowheads="1"/>
          </p:cNvSpPr>
          <p:nvPr/>
        </p:nvSpPr>
        <p:spPr bwMode="auto">
          <a:xfrm flipV="1">
            <a:off x="4461711" y="5163457"/>
            <a:ext cx="5193632" cy="522514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908 w 21600"/>
              <a:gd name="T13" fmla="*/ 4908 h 21600"/>
              <a:gd name="T14" fmla="*/ 16692 w 21600"/>
              <a:gd name="T15" fmla="*/ 1669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6215" y="21600"/>
                </a:lnTo>
                <a:lnTo>
                  <a:pt x="1538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AutoShape 13"/>
          <p:cNvSpPr>
            <a:spLocks noChangeArrowheads="1"/>
          </p:cNvSpPr>
          <p:nvPr/>
        </p:nvSpPr>
        <p:spPr bwMode="auto">
          <a:xfrm flipV="1">
            <a:off x="4882816" y="6150429"/>
            <a:ext cx="631658" cy="116114"/>
          </a:xfrm>
          <a:custGeom>
            <a:avLst/>
            <a:gdLst>
              <a:gd name="T0" fmla="*/ 2147483647 w 21600"/>
              <a:gd name="T1" fmla="*/ 1332325474 h 21600"/>
              <a:gd name="T2" fmla="*/ 2147483647 w 21600"/>
              <a:gd name="T3" fmla="*/ 2147483647 h 21600"/>
              <a:gd name="T4" fmla="*/ 2147483647 w 21600"/>
              <a:gd name="T5" fmla="*/ 133232547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650 w 21600"/>
              <a:gd name="T13" fmla="*/ 6650 h 21600"/>
              <a:gd name="T14" fmla="*/ 14950 w 21600"/>
              <a:gd name="T15" fmla="*/ 1495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699" y="21600"/>
                </a:lnTo>
                <a:lnTo>
                  <a:pt x="119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AutoShape 14"/>
          <p:cNvSpPr>
            <a:spLocks noChangeArrowheads="1"/>
          </p:cNvSpPr>
          <p:nvPr/>
        </p:nvSpPr>
        <p:spPr bwMode="auto">
          <a:xfrm flipV="1">
            <a:off x="5584658" y="6150429"/>
            <a:ext cx="631658" cy="116114"/>
          </a:xfrm>
          <a:custGeom>
            <a:avLst/>
            <a:gdLst>
              <a:gd name="T0" fmla="*/ 2147483647 w 21600"/>
              <a:gd name="T1" fmla="*/ 1332325474 h 21600"/>
              <a:gd name="T2" fmla="*/ 2147483647 w 21600"/>
              <a:gd name="T3" fmla="*/ 2147483647 h 21600"/>
              <a:gd name="T4" fmla="*/ 2147483647 w 21600"/>
              <a:gd name="T5" fmla="*/ 133232547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650 w 21600"/>
              <a:gd name="T13" fmla="*/ 6650 h 21600"/>
              <a:gd name="T14" fmla="*/ 14950 w 21600"/>
              <a:gd name="T15" fmla="*/ 1495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699" y="21600"/>
                </a:lnTo>
                <a:lnTo>
                  <a:pt x="119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AutoShape 15"/>
          <p:cNvSpPr>
            <a:spLocks noChangeArrowheads="1"/>
          </p:cNvSpPr>
          <p:nvPr/>
        </p:nvSpPr>
        <p:spPr bwMode="auto">
          <a:xfrm flipV="1">
            <a:off x="6216316" y="6092372"/>
            <a:ext cx="631658" cy="174171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650 w 21600"/>
              <a:gd name="T13" fmla="*/ 6650 h 21600"/>
              <a:gd name="T14" fmla="*/ 14950 w 21600"/>
              <a:gd name="T15" fmla="*/ 1495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699" y="21600"/>
                </a:lnTo>
                <a:lnTo>
                  <a:pt x="119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AutoShape 16"/>
          <p:cNvSpPr>
            <a:spLocks noChangeArrowheads="1"/>
          </p:cNvSpPr>
          <p:nvPr/>
        </p:nvSpPr>
        <p:spPr bwMode="auto">
          <a:xfrm flipV="1">
            <a:off x="7760368" y="5976257"/>
            <a:ext cx="1403684" cy="29028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650 w 21600"/>
              <a:gd name="T13" fmla="*/ 6650 h 21600"/>
              <a:gd name="T14" fmla="*/ 14950 w 21600"/>
              <a:gd name="T15" fmla="*/ 1495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699" y="21600"/>
                </a:lnTo>
                <a:lnTo>
                  <a:pt x="119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AutoShape 17"/>
          <p:cNvSpPr>
            <a:spLocks noChangeArrowheads="1"/>
          </p:cNvSpPr>
          <p:nvPr/>
        </p:nvSpPr>
        <p:spPr bwMode="auto">
          <a:xfrm flipV="1">
            <a:off x="8742947" y="6092372"/>
            <a:ext cx="1473868" cy="174171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650 w 21600"/>
              <a:gd name="T13" fmla="*/ 6650 h 21600"/>
              <a:gd name="T14" fmla="*/ 14950 w 21600"/>
              <a:gd name="T15" fmla="*/ 1495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699" y="21600"/>
                </a:lnTo>
                <a:lnTo>
                  <a:pt x="119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3830054" y="2667001"/>
            <a:ext cx="6456947" cy="359954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26"/>
          <p:cNvSpPr>
            <a:spLocks noChangeShapeType="1"/>
          </p:cNvSpPr>
          <p:nvPr/>
        </p:nvSpPr>
        <p:spPr bwMode="auto">
          <a:xfrm>
            <a:off x="6216316" y="3537858"/>
            <a:ext cx="0" cy="348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AutoShape 27"/>
          <p:cNvSpPr>
            <a:spLocks noChangeArrowheads="1"/>
          </p:cNvSpPr>
          <p:nvPr/>
        </p:nvSpPr>
        <p:spPr bwMode="auto">
          <a:xfrm>
            <a:off x="6216316" y="3653971"/>
            <a:ext cx="561474" cy="116114"/>
          </a:xfrm>
          <a:prstGeom prst="rtTriangle">
            <a:avLst/>
          </a:prstGeom>
          <a:solidFill>
            <a:srgbClr val="99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8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No changes during a sprint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1832610" y="4869180"/>
            <a:ext cx="8515350" cy="1143000"/>
          </a:xfrm>
        </p:spPr>
        <p:txBody>
          <a:bodyPr>
            <a:noAutofit/>
          </a:bodyPr>
          <a:lstStyle/>
          <a:p>
            <a:pPr marL="285750" indent="0">
              <a:buNone/>
              <a:defRPr/>
            </a:pPr>
            <a:r>
              <a:rPr lang="en-US" sz="2800" dirty="0"/>
              <a:t>Plan sprint durations around how long you can commit to keeping change out of the sprint</a:t>
            </a:r>
          </a:p>
        </p:txBody>
      </p:sp>
      <p:grpSp>
        <p:nvGrpSpPr>
          <p:cNvPr id="34819" name="Group 4"/>
          <p:cNvGrpSpPr>
            <a:grpSpLocks/>
          </p:cNvGrpSpPr>
          <p:nvPr/>
        </p:nvGrpSpPr>
        <p:grpSpPr bwMode="auto">
          <a:xfrm>
            <a:off x="4038600" y="1693069"/>
            <a:ext cx="3577590" cy="2754630"/>
            <a:chOff x="0" y="0"/>
            <a:chExt cx="2504" cy="1927"/>
          </a:xfrm>
        </p:grpSpPr>
        <p:pic>
          <p:nvPicPr>
            <p:cNvPr id="34824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504" cy="1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5" name="Rectangle 6"/>
            <p:cNvSpPr>
              <a:spLocks/>
            </p:cNvSpPr>
            <p:nvPr/>
          </p:nvSpPr>
          <p:spPr bwMode="auto">
            <a:xfrm>
              <a:off x="224" y="254"/>
              <a:ext cx="2056" cy="14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</p:grpSp>
      <p:grpSp>
        <p:nvGrpSpPr>
          <p:cNvPr id="34820" name="Group 7"/>
          <p:cNvGrpSpPr>
            <a:grpSpLocks/>
          </p:cNvGrpSpPr>
          <p:nvPr/>
        </p:nvGrpSpPr>
        <p:grpSpPr bwMode="auto">
          <a:xfrm>
            <a:off x="4902994" y="2091690"/>
            <a:ext cx="1855946" cy="1954530"/>
            <a:chOff x="0" y="0"/>
            <a:chExt cx="1298" cy="1368"/>
          </a:xfrm>
        </p:grpSpPr>
        <p:pic>
          <p:nvPicPr>
            <p:cNvPr id="34822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9"/>
              <a:ext cx="1298" cy="1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3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" y="0"/>
              <a:ext cx="623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62" name="AutoShape 16"/>
          <p:cNvSpPr>
            <a:spLocks noChangeArrowheads="1"/>
          </p:cNvSpPr>
          <p:nvPr/>
        </p:nvSpPr>
        <p:spPr bwMode="auto">
          <a:xfrm>
            <a:off x="2621280" y="1577340"/>
            <a:ext cx="1344454" cy="1004412"/>
          </a:xfrm>
          <a:prstGeom prst="lightningBolt">
            <a:avLst/>
          </a:prstGeom>
          <a:solidFill>
            <a:srgbClr val="99CCFF"/>
          </a:solidFill>
          <a:ln w="9525">
            <a:solidFill>
              <a:srgbClr val="006CD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charset="0"/>
                <a:ea typeface="ヒラギノ角ゴ Pro W3" charset="0"/>
                <a:cs typeface="ヒラギノ角ゴ Pro W3" charset="0"/>
              </a:rPr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274430334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3467100" y="259500"/>
            <a:ext cx="7621589" cy="140053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Scrum framework</a:t>
            </a:r>
          </a:p>
        </p:txBody>
      </p:sp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1502272" y="1022399"/>
            <a:ext cx="3726180" cy="1840230"/>
            <a:chOff x="0" y="0"/>
            <a:chExt cx="2608" cy="1288"/>
          </a:xfrm>
        </p:grpSpPr>
        <p:sp>
          <p:nvSpPr>
            <p:cNvPr id="21507" name="AutoShape 3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36886" name="Rectangle 4"/>
            <p:cNvSpPr>
              <a:spLocks/>
            </p:cNvSpPr>
            <p:nvPr/>
          </p:nvSpPr>
          <p:spPr bwMode="auto">
            <a:xfrm>
              <a:off x="96" y="392"/>
              <a:ext cx="1768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sz="2520">
                  <a:solidFill>
                    <a:srgbClr val="FFFFFF"/>
                  </a:solidFill>
                </a:rPr>
                <a:t>Product owner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sz="2520">
                  <a:solidFill>
                    <a:srgbClr val="FFFFFF"/>
                  </a:solidFill>
                </a:rPr>
                <a:t>ScrumMaster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sz="2520">
                  <a:solidFill>
                    <a:srgbClr val="FFFFFF"/>
                  </a:solidFill>
                </a:rPr>
                <a:t>Team</a:t>
              </a:r>
            </a:p>
          </p:txBody>
        </p:sp>
        <p:sp>
          <p:nvSpPr>
            <p:cNvPr id="36887" name="Rectangle 5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36888" name="AutoShape 6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6889" name="AutoShape 7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6890" name="Rectangle 8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36891" name="Rectangle 9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36892" name="Rectangle 10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sz="2880">
                  <a:solidFill>
                    <a:srgbClr val="FFFFFF"/>
                  </a:solidFill>
                </a:rPr>
                <a:t>Roles</a:t>
              </a:r>
            </a:p>
          </p:txBody>
        </p:sp>
      </p:grpSp>
      <p:grpSp>
        <p:nvGrpSpPr>
          <p:cNvPr id="36867" name="Group 11"/>
          <p:cNvGrpSpPr>
            <a:grpSpLocks/>
          </p:cNvGrpSpPr>
          <p:nvPr/>
        </p:nvGrpSpPr>
        <p:grpSpPr bwMode="auto">
          <a:xfrm>
            <a:off x="4370070" y="2423160"/>
            <a:ext cx="3726180" cy="2274570"/>
            <a:chOff x="0" y="0"/>
            <a:chExt cx="2608" cy="1592"/>
          </a:xfrm>
        </p:grpSpPr>
        <p:sp>
          <p:nvSpPr>
            <p:cNvPr id="21516" name="AutoShape 12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36878" name="Rectangle 13"/>
            <p:cNvSpPr>
              <a:spLocks/>
            </p:cNvSpPr>
            <p:nvPr/>
          </p:nvSpPr>
          <p:spPr bwMode="auto">
            <a:xfrm>
              <a:off x="96" y="392"/>
              <a:ext cx="232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sz="2520">
                  <a:solidFill>
                    <a:srgbClr val="FFFFFF"/>
                  </a:solidFill>
                </a:rPr>
                <a:t>Sprint planning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sz="2520">
                  <a:solidFill>
                    <a:srgbClr val="FFFFFF"/>
                  </a:solidFill>
                </a:rPr>
                <a:t>Sprint review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sz="2520">
                  <a:solidFill>
                    <a:srgbClr val="FFFFFF"/>
                  </a:solidFill>
                </a:rPr>
                <a:t>Sprint retrospective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sz="2520">
                  <a:solidFill>
                    <a:srgbClr val="FFFFFF"/>
                  </a:solidFill>
                </a:rPr>
                <a:t>Daily scrum meeting</a:t>
              </a:r>
            </a:p>
          </p:txBody>
        </p:sp>
        <p:sp>
          <p:nvSpPr>
            <p:cNvPr id="36879" name="Rectangle 1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36880" name="AutoShape 1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6881" name="AutoShape 1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6882" name="Rectangle 1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36883" name="Rectangle 1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36884" name="Rectangle 19"/>
            <p:cNvSpPr>
              <a:spLocks/>
            </p:cNvSpPr>
            <p:nvPr/>
          </p:nvSpPr>
          <p:spPr bwMode="auto">
            <a:xfrm>
              <a:off x="104" y="8"/>
              <a:ext cx="1512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sz="2880">
                  <a:solidFill>
                    <a:srgbClr val="FFFFFF"/>
                  </a:solidFill>
                </a:rPr>
                <a:t>Ceremonies</a:t>
              </a:r>
            </a:p>
          </p:txBody>
        </p:sp>
      </p:grpSp>
      <p:grpSp>
        <p:nvGrpSpPr>
          <p:cNvPr id="36868" name="Group 20"/>
          <p:cNvGrpSpPr>
            <a:grpSpLocks/>
          </p:cNvGrpSpPr>
          <p:nvPr/>
        </p:nvGrpSpPr>
        <p:grpSpPr bwMode="auto">
          <a:xfrm>
            <a:off x="7362509" y="4560570"/>
            <a:ext cx="3726180" cy="1840230"/>
            <a:chOff x="0" y="0"/>
            <a:chExt cx="2608" cy="1288"/>
          </a:xfrm>
        </p:grpSpPr>
        <p:sp>
          <p:nvSpPr>
            <p:cNvPr id="21525" name="AutoShape 21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36870" name="Rectangle 22"/>
            <p:cNvSpPr>
              <a:spLocks/>
            </p:cNvSpPr>
            <p:nvPr/>
          </p:nvSpPr>
          <p:spPr bwMode="auto">
            <a:xfrm>
              <a:off x="96" y="392"/>
              <a:ext cx="2376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sz="2520">
                  <a:solidFill>
                    <a:srgbClr val="FFFFFF"/>
                  </a:solidFill>
                </a:rPr>
                <a:t>Product backlog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sz="2520">
                  <a:solidFill>
                    <a:srgbClr val="FFFFFF"/>
                  </a:solidFill>
                </a:rPr>
                <a:t>Sprint backlog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sz="2520">
                  <a:solidFill>
                    <a:srgbClr val="FFFFFF"/>
                  </a:solidFill>
                </a:rPr>
                <a:t>Burndown charts</a:t>
              </a:r>
            </a:p>
          </p:txBody>
        </p:sp>
        <p:sp>
          <p:nvSpPr>
            <p:cNvPr id="36871" name="Rectangle 23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36872" name="AutoShape 24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6873" name="AutoShape 25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6874" name="Rectangle 26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36875" name="Rectangle 27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36876" name="Rectangle 28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sz="2880">
                  <a:solidFill>
                    <a:srgbClr val="FFFFFF"/>
                  </a:solidFill>
                </a:rPr>
                <a:t>Artifacts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692397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ym typeface="Gill Sans" charset="0"/>
              </a:rPr>
              <a:t>Product owner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Define the features of the product</a:t>
            </a:r>
          </a:p>
          <a:p>
            <a:r>
              <a:rPr lang="en-US" altLang="en-US" smtClean="0"/>
              <a:t>Decide on release date and content</a:t>
            </a:r>
          </a:p>
          <a:p>
            <a:r>
              <a:rPr lang="en-US" altLang="en-US" smtClean="0"/>
              <a:t>Be responsible for the profitability of the product (ROI)</a:t>
            </a:r>
          </a:p>
          <a:p>
            <a:r>
              <a:rPr lang="en-US" altLang="en-US" smtClean="0"/>
              <a:t>Prioritize features according to market value </a:t>
            </a:r>
          </a:p>
          <a:p>
            <a:r>
              <a:rPr lang="en-US" altLang="en-US" smtClean="0"/>
              <a:t>Adjust features and priority every iteration, as needed  </a:t>
            </a:r>
          </a:p>
          <a:p>
            <a:r>
              <a:rPr lang="en-US" altLang="en-US" smtClean="0"/>
              <a:t>Accept or reject work results</a:t>
            </a:r>
          </a:p>
          <a:p>
            <a:endParaRPr lang="en-US" altLang="en-US" smtClean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190024"/>
            <a:ext cx="2194560" cy="169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110139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The ScrumMaster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03312" y="2052918"/>
            <a:ext cx="10066436" cy="4195481"/>
          </a:xfrm>
        </p:spPr>
        <p:txBody>
          <a:bodyPr>
            <a:normAutofit fontScale="92500"/>
          </a:bodyPr>
          <a:lstStyle/>
          <a:p>
            <a:pPr marL="628650">
              <a:buFont typeface="Lucida Grande" charset="0"/>
              <a:buChar char="•"/>
              <a:defRPr/>
            </a:pPr>
            <a:r>
              <a:rPr lang="en-US" sz="2970" dirty="0">
                <a:sym typeface="Gill Sans" charset="0"/>
              </a:rPr>
              <a:t>Represents management to the project</a:t>
            </a:r>
          </a:p>
          <a:p>
            <a:pPr marL="628650">
              <a:spcBef>
                <a:spcPts val="990"/>
              </a:spcBef>
              <a:buFont typeface="Lucida Grande" charset="0"/>
              <a:buChar char="•"/>
              <a:defRPr/>
            </a:pPr>
            <a:r>
              <a:rPr lang="en-US" sz="2970" dirty="0">
                <a:sym typeface="Gill Sans" charset="0"/>
              </a:rPr>
              <a:t>Responsible for enacting Scrum values and practices</a:t>
            </a:r>
          </a:p>
          <a:p>
            <a:pPr marL="628650">
              <a:spcBef>
                <a:spcPts val="990"/>
              </a:spcBef>
              <a:buFont typeface="Lucida Grande" charset="0"/>
              <a:buChar char="•"/>
              <a:defRPr/>
            </a:pPr>
            <a:r>
              <a:rPr lang="en-US" sz="2970" dirty="0">
                <a:sym typeface="Gill Sans" charset="0"/>
              </a:rPr>
              <a:t>Removes impediments </a:t>
            </a:r>
          </a:p>
          <a:p>
            <a:pPr marL="628650">
              <a:spcBef>
                <a:spcPts val="990"/>
              </a:spcBef>
              <a:buFont typeface="Lucida Grande" charset="0"/>
              <a:buChar char="•"/>
              <a:defRPr/>
            </a:pPr>
            <a:r>
              <a:rPr lang="en-US" sz="2970" dirty="0">
                <a:sym typeface="Gill Sans" charset="0"/>
              </a:rPr>
              <a:t>Ensure that the team is fully functional and productive</a:t>
            </a:r>
          </a:p>
          <a:p>
            <a:pPr marL="628650">
              <a:spcBef>
                <a:spcPts val="990"/>
              </a:spcBef>
              <a:buFont typeface="Lucida Grande" charset="0"/>
              <a:buChar char="•"/>
              <a:defRPr/>
            </a:pPr>
            <a:r>
              <a:rPr lang="en-US" sz="2970" dirty="0">
                <a:sym typeface="Gill Sans" charset="0"/>
              </a:rPr>
              <a:t>Enable close cooperation across all roles and functions</a:t>
            </a:r>
          </a:p>
          <a:p>
            <a:pPr marL="628650">
              <a:spcBef>
                <a:spcPts val="990"/>
              </a:spcBef>
              <a:buFont typeface="Lucida Grande" charset="0"/>
              <a:buChar char="•"/>
              <a:defRPr/>
            </a:pPr>
            <a:r>
              <a:rPr lang="en-US" sz="2970" dirty="0">
                <a:sym typeface="Gill Sans" charset="0"/>
              </a:rPr>
              <a:t>Shield the team from external interferences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030" y="337185"/>
            <a:ext cx="1645920" cy="138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3519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team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440871" y="1440180"/>
            <a:ext cx="11201400" cy="4572000"/>
          </a:xfrm>
        </p:spPr>
        <p:txBody>
          <a:bodyPr>
            <a:normAutofit lnSpcReduction="10000"/>
          </a:bodyPr>
          <a:lstStyle/>
          <a:p>
            <a:pPr marL="628650">
              <a:lnSpc>
                <a:spcPct val="90000"/>
              </a:lnSpc>
              <a:defRPr/>
            </a:pPr>
            <a:r>
              <a:rPr lang="en-US" sz="3600" dirty="0"/>
              <a:t>Typically 5-9 people</a:t>
            </a:r>
          </a:p>
          <a:p>
            <a:pPr marL="628650">
              <a:lnSpc>
                <a:spcPct val="90000"/>
              </a:lnSpc>
              <a:spcBef>
                <a:spcPts val="1260"/>
              </a:spcBef>
              <a:defRPr/>
            </a:pPr>
            <a:r>
              <a:rPr lang="en-US" sz="3600" dirty="0"/>
              <a:t>Cross-functional:</a:t>
            </a:r>
          </a:p>
          <a:p>
            <a:pPr marL="651510" lvl="1" indent="0">
              <a:lnSpc>
                <a:spcPct val="90000"/>
              </a:lnSpc>
              <a:spcBef>
                <a:spcPts val="1260"/>
              </a:spcBef>
              <a:buNone/>
              <a:defRPr/>
            </a:pPr>
            <a:r>
              <a:rPr lang="en-US" sz="3200" dirty="0"/>
              <a:t>Programmers, testers, user experience designers, </a:t>
            </a:r>
            <a:r>
              <a:rPr lang="en-US" sz="3200" dirty="0" smtClean="0"/>
              <a:t>…</a:t>
            </a:r>
            <a:endParaRPr lang="en-US" sz="3200" dirty="0"/>
          </a:p>
          <a:p>
            <a:pPr marL="628650">
              <a:lnSpc>
                <a:spcPct val="90000"/>
              </a:lnSpc>
              <a:spcBef>
                <a:spcPts val="1260"/>
              </a:spcBef>
              <a:defRPr/>
            </a:pPr>
            <a:r>
              <a:rPr lang="en-US" sz="3200" dirty="0"/>
              <a:t>M</a:t>
            </a:r>
            <a:r>
              <a:rPr lang="en-US" sz="3600" dirty="0"/>
              <a:t>embers should be full-time</a:t>
            </a:r>
          </a:p>
          <a:p>
            <a:pPr marL="708660" lvl="2" indent="0">
              <a:lnSpc>
                <a:spcPct val="90000"/>
              </a:lnSpc>
              <a:spcBef>
                <a:spcPts val="1260"/>
              </a:spcBef>
              <a:buClr>
                <a:srgbClr val="5F7BAE"/>
              </a:buClr>
              <a:buNone/>
              <a:defRPr/>
            </a:pPr>
            <a:r>
              <a:rPr lang="en-US" sz="3200" dirty="0"/>
              <a:t>May be exceptions (e.g., database administrator</a:t>
            </a:r>
            <a:r>
              <a:rPr lang="en-US" sz="2430" dirty="0" smtClean="0"/>
              <a:t>)</a:t>
            </a:r>
          </a:p>
          <a:p>
            <a:pPr marL="698500">
              <a:lnSpc>
                <a:spcPct val="90000"/>
              </a:lnSpc>
              <a:spcBef>
                <a:spcPts val="1400"/>
              </a:spcBef>
              <a:buFont typeface="Lucida Grande" charset="0"/>
              <a:buChar char="•"/>
              <a:defRPr/>
            </a:pPr>
            <a:r>
              <a:rPr lang="en-US" sz="3500" dirty="0">
                <a:sym typeface="Gill Sans" charset="0"/>
              </a:rPr>
              <a:t>Teams are self-organizing</a:t>
            </a:r>
          </a:p>
          <a:p>
            <a:pPr marL="698500">
              <a:lnSpc>
                <a:spcPct val="90000"/>
              </a:lnSpc>
              <a:spcBef>
                <a:spcPts val="1400"/>
              </a:spcBef>
              <a:buFont typeface="Lucida Grande" charset="0"/>
              <a:buChar char="•"/>
              <a:defRPr/>
            </a:pPr>
            <a:r>
              <a:rPr lang="en-US" sz="3500" dirty="0" smtClean="0">
                <a:sym typeface="Gill Sans" charset="0"/>
              </a:rPr>
              <a:t>Membership </a:t>
            </a:r>
            <a:r>
              <a:rPr lang="en-US" sz="3500" dirty="0">
                <a:sym typeface="Gill Sans" charset="0"/>
              </a:rPr>
              <a:t>should change only between sprints</a:t>
            </a:r>
          </a:p>
          <a:p>
            <a:pPr marL="708660" lvl="2" indent="0">
              <a:lnSpc>
                <a:spcPct val="90000"/>
              </a:lnSpc>
              <a:spcBef>
                <a:spcPts val="1260"/>
              </a:spcBef>
              <a:buClr>
                <a:srgbClr val="5F7BAE"/>
              </a:buClr>
              <a:buNone/>
              <a:defRPr/>
            </a:pPr>
            <a:endParaRPr lang="en-US" sz="2430" dirty="0"/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7416165" y="520065"/>
            <a:ext cx="2434590" cy="1924527"/>
            <a:chOff x="0" y="0"/>
            <a:chExt cx="1704" cy="1346"/>
          </a:xfrm>
        </p:grpSpPr>
        <p:pic>
          <p:nvPicPr>
            <p:cNvPr id="4506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" y="453"/>
              <a:ext cx="507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5061" name="Group 5"/>
            <p:cNvGrpSpPr>
              <a:grpSpLocks/>
            </p:cNvGrpSpPr>
            <p:nvPr/>
          </p:nvGrpSpPr>
          <p:grpSpPr bwMode="auto">
            <a:xfrm>
              <a:off x="0" y="0"/>
              <a:ext cx="1704" cy="1346"/>
              <a:chOff x="0" y="0"/>
              <a:chExt cx="1704" cy="1346"/>
            </a:xfrm>
          </p:grpSpPr>
          <p:grpSp>
            <p:nvGrpSpPr>
              <p:cNvPr id="45062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704" cy="440"/>
                <a:chOff x="0" y="0"/>
                <a:chExt cx="1704" cy="440"/>
              </a:xfrm>
            </p:grpSpPr>
            <p:pic>
              <p:nvPicPr>
                <p:cNvPr id="45068" name="Picture 7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5069" name="Picture 8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5070" name="Picture 9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45063" name="Picture 1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" y="469"/>
                <a:ext cx="507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5064" name="Group 11"/>
              <p:cNvGrpSpPr>
                <a:grpSpLocks/>
              </p:cNvGrpSpPr>
              <p:nvPr/>
            </p:nvGrpSpPr>
            <p:grpSpPr bwMode="auto">
              <a:xfrm>
                <a:off x="0" y="906"/>
                <a:ext cx="1704" cy="440"/>
                <a:chOff x="0" y="0"/>
                <a:chExt cx="1704" cy="440"/>
              </a:xfrm>
            </p:grpSpPr>
            <p:pic>
              <p:nvPicPr>
                <p:cNvPr id="45065" name="Picture 12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6"/>
                  <a:ext cx="507" cy="4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5066" name="Picture 13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5067" name="Picture 1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390303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AutoShape 1"/>
          <p:cNvSpPr>
            <a:spLocks/>
          </p:cNvSpPr>
          <p:nvPr/>
        </p:nvSpPr>
        <p:spPr bwMode="auto">
          <a:xfrm>
            <a:off x="3741420" y="811530"/>
            <a:ext cx="4583430" cy="5417820"/>
          </a:xfrm>
          <a:prstGeom prst="roundRect">
            <a:avLst>
              <a:gd name="adj" fmla="val 598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4164330" y="811530"/>
            <a:ext cx="3143250" cy="537210"/>
          </a:xfrm>
          <a:prstGeom prst="rect">
            <a:avLst/>
          </a:pr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endParaRPr lang="en-US" sz="2880"/>
          </a:p>
        </p:txBody>
      </p:sp>
      <p:sp>
        <p:nvSpPr>
          <p:cNvPr id="51203" name="AutoShape 3"/>
          <p:cNvSpPr>
            <a:spLocks/>
          </p:cNvSpPr>
          <p:nvPr/>
        </p:nvSpPr>
        <p:spPr bwMode="auto">
          <a:xfrm>
            <a:off x="3729990" y="811530"/>
            <a:ext cx="445770" cy="411480"/>
          </a:xfrm>
          <a:custGeom>
            <a:avLst/>
            <a:gdLst>
              <a:gd name="T0" fmla="*/ 7221474 w 21600"/>
              <a:gd name="T1" fmla="*/ 29125 h 21600"/>
              <a:gd name="T2" fmla="*/ 7361 w 21600"/>
              <a:gd name="T3" fmla="*/ 6330633 h 21600"/>
              <a:gd name="T4" fmla="*/ 0 w 21600"/>
              <a:gd name="T5" fmla="*/ 9677400 h 21600"/>
              <a:gd name="T6" fmla="*/ 11357504 w 21600"/>
              <a:gd name="T7" fmla="*/ 9677400 h 21600"/>
              <a:gd name="T8" fmla="*/ 11357504 w 21600"/>
              <a:gd name="T9" fmla="*/ 0 h 21600"/>
              <a:gd name="T10" fmla="*/ 7221474 w 21600"/>
              <a:gd name="T11" fmla="*/ 29125 h 21600"/>
              <a:gd name="T12" fmla="*/ 7221474 w 21600"/>
              <a:gd name="T13" fmla="*/ 29125 h 21600"/>
              <a:gd name="T14" fmla="*/ 7221474 w 21600"/>
              <a:gd name="T15" fmla="*/ 2912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729990" y="1120140"/>
            <a:ext cx="560070" cy="228600"/>
          </a:xfrm>
          <a:prstGeom prst="rect">
            <a:avLst/>
          </a:pr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endParaRPr lang="en-US" sz="2880"/>
          </a:p>
        </p:txBody>
      </p: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7136130" y="811530"/>
            <a:ext cx="560070" cy="537210"/>
            <a:chOff x="0" y="0"/>
            <a:chExt cx="392" cy="376"/>
          </a:xfrm>
        </p:grpSpPr>
        <p:sp>
          <p:nvSpPr>
            <p:cNvPr id="51237" name="AutoShape 6"/>
            <p:cNvSpPr>
              <a:spLocks/>
            </p:cNvSpPr>
            <p:nvPr/>
          </p:nvSpPr>
          <p:spPr bwMode="auto">
            <a:xfrm rot="10800000">
              <a:off x="80" y="88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51238" name="Rectangle 7"/>
            <p:cNvSpPr>
              <a:spLocks/>
            </p:cNvSpPr>
            <p:nvPr/>
          </p:nvSpPr>
          <p:spPr bwMode="auto">
            <a:xfrm>
              <a:off x="0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</p:grpSp>
      <p:sp>
        <p:nvSpPr>
          <p:cNvPr id="51206" name="Rectangle 8"/>
          <p:cNvSpPr>
            <a:spLocks/>
          </p:cNvSpPr>
          <p:nvPr/>
        </p:nvSpPr>
        <p:spPr bwMode="auto">
          <a:xfrm>
            <a:off x="3878580" y="811530"/>
            <a:ext cx="3817620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sz="2520">
                <a:solidFill>
                  <a:srgbClr val="FFFFFF"/>
                </a:solidFill>
              </a:rPr>
              <a:t>Sprint planning meeting</a:t>
            </a:r>
          </a:p>
        </p:txBody>
      </p:sp>
      <p:grpSp>
        <p:nvGrpSpPr>
          <p:cNvPr id="27657" name="Group 9"/>
          <p:cNvGrpSpPr>
            <a:grpSpLocks/>
          </p:cNvGrpSpPr>
          <p:nvPr/>
        </p:nvGrpSpPr>
        <p:grpSpPr bwMode="auto">
          <a:xfrm>
            <a:off x="3970020" y="1531620"/>
            <a:ext cx="4194810" cy="1680210"/>
            <a:chOff x="0" y="0"/>
            <a:chExt cx="2936" cy="1176"/>
          </a:xfrm>
        </p:grpSpPr>
        <p:sp>
          <p:nvSpPr>
            <p:cNvPr id="27658" name="AutoShape 10"/>
            <p:cNvSpPr>
              <a:spLocks/>
            </p:cNvSpPr>
            <p:nvPr/>
          </p:nvSpPr>
          <p:spPr bwMode="auto">
            <a:xfrm>
              <a:off x="0" y="0"/>
              <a:ext cx="2936" cy="1176"/>
            </a:xfrm>
            <a:prstGeom prst="roundRect">
              <a:avLst>
                <a:gd name="adj" fmla="val 16324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51232" name="Rectangle 11"/>
            <p:cNvSpPr>
              <a:spLocks/>
            </p:cNvSpPr>
            <p:nvPr/>
          </p:nvSpPr>
          <p:spPr bwMode="auto">
            <a:xfrm>
              <a:off x="304" y="0"/>
              <a:ext cx="1432" cy="288"/>
            </a:xfrm>
            <a:prstGeom prst="rect">
              <a:avLst/>
            </a:pr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51233" name="AutoShape 12"/>
            <p:cNvSpPr>
              <a:spLocks/>
            </p:cNvSpPr>
            <p:nvPr/>
          </p:nvSpPr>
          <p:spPr bwMode="auto">
            <a:xfrm rot="10800000">
              <a:off x="1656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51234" name="AutoShape 13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51235" name="Rectangle 14"/>
            <p:cNvSpPr>
              <a:spLocks/>
            </p:cNvSpPr>
            <p:nvPr/>
          </p:nvSpPr>
          <p:spPr bwMode="auto">
            <a:xfrm>
              <a:off x="104" y="0"/>
              <a:ext cx="1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sz="2160">
                  <a:solidFill>
                    <a:srgbClr val="FFFFFF"/>
                  </a:solidFill>
                </a:rPr>
                <a:t>Sprint prioritization</a:t>
              </a:r>
            </a:p>
          </p:txBody>
        </p:sp>
        <p:sp>
          <p:nvSpPr>
            <p:cNvPr id="51236" name="Rectangle 15"/>
            <p:cNvSpPr>
              <a:spLocks/>
            </p:cNvSpPr>
            <p:nvPr/>
          </p:nvSpPr>
          <p:spPr bwMode="auto">
            <a:xfrm>
              <a:off x="40" y="336"/>
              <a:ext cx="2720" cy="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marL="280988" indent="-280988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sz="2070">
                  <a:solidFill>
                    <a:srgbClr val="FFFFFF"/>
                  </a:solidFill>
                </a:rPr>
                <a:t>Analyze and evaluate product backlog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sz="2070">
                  <a:solidFill>
                    <a:srgbClr val="FFFFFF"/>
                  </a:solidFill>
                </a:rPr>
                <a:t>Select sprint goal</a:t>
              </a:r>
            </a:p>
          </p:txBody>
        </p:sp>
      </p:grpSp>
      <p:grpSp>
        <p:nvGrpSpPr>
          <p:cNvPr id="27664" name="Group 16"/>
          <p:cNvGrpSpPr>
            <a:grpSpLocks/>
          </p:cNvGrpSpPr>
          <p:nvPr/>
        </p:nvGrpSpPr>
        <p:grpSpPr bwMode="auto">
          <a:xfrm>
            <a:off x="3970020" y="3371850"/>
            <a:ext cx="4194810" cy="2640330"/>
            <a:chOff x="0" y="0"/>
            <a:chExt cx="2936" cy="1848"/>
          </a:xfrm>
        </p:grpSpPr>
        <p:sp>
          <p:nvSpPr>
            <p:cNvPr id="27665" name="AutoShape 17"/>
            <p:cNvSpPr>
              <a:spLocks/>
            </p:cNvSpPr>
            <p:nvPr/>
          </p:nvSpPr>
          <p:spPr bwMode="auto">
            <a:xfrm>
              <a:off x="0" y="0"/>
              <a:ext cx="2936" cy="1848"/>
            </a:xfrm>
            <a:prstGeom prst="roundRect">
              <a:avLst>
                <a:gd name="adj" fmla="val 10389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51226" name="Rectangle 18"/>
            <p:cNvSpPr>
              <a:spLocks/>
            </p:cNvSpPr>
            <p:nvPr/>
          </p:nvSpPr>
          <p:spPr bwMode="auto">
            <a:xfrm>
              <a:off x="304" y="0"/>
              <a:ext cx="1432" cy="288"/>
            </a:xfrm>
            <a:prstGeom prst="rect">
              <a:avLst/>
            </a:pr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51227" name="AutoShape 19"/>
            <p:cNvSpPr>
              <a:spLocks/>
            </p:cNvSpPr>
            <p:nvPr/>
          </p:nvSpPr>
          <p:spPr bwMode="auto">
            <a:xfrm rot="10800000">
              <a:off x="1656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51228" name="AutoShape 20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51229" name="Rectangle 21"/>
            <p:cNvSpPr>
              <a:spLocks/>
            </p:cNvSpPr>
            <p:nvPr/>
          </p:nvSpPr>
          <p:spPr bwMode="auto">
            <a:xfrm>
              <a:off x="104" y="0"/>
              <a:ext cx="1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sz="2160">
                  <a:solidFill>
                    <a:srgbClr val="FFFFFF"/>
                  </a:solidFill>
                </a:rPr>
                <a:t>Sprint planning</a:t>
              </a:r>
            </a:p>
          </p:txBody>
        </p:sp>
        <p:sp>
          <p:nvSpPr>
            <p:cNvPr id="51230" name="Rectangle 22"/>
            <p:cNvSpPr>
              <a:spLocks/>
            </p:cNvSpPr>
            <p:nvPr/>
          </p:nvSpPr>
          <p:spPr bwMode="auto">
            <a:xfrm>
              <a:off x="40" y="336"/>
              <a:ext cx="2896" cy="1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marL="280988" indent="-280988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sz="2070">
                  <a:solidFill>
                    <a:srgbClr val="FFFFFF"/>
                  </a:solidFill>
                </a:rPr>
                <a:t>Decide how to achieve sprint goal (design)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sz="2070">
                  <a:solidFill>
                    <a:srgbClr val="FFFFFF"/>
                  </a:solidFill>
                </a:rPr>
                <a:t>Create sprint backlog (tasks) from product backlog items (user stories / features)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sz="2070">
                  <a:solidFill>
                    <a:srgbClr val="FFFFFF"/>
                  </a:solidFill>
                </a:rPr>
                <a:t>Estimate sprint backlog in hours</a:t>
              </a:r>
            </a:p>
          </p:txBody>
        </p:sp>
      </p:grpSp>
      <p:grpSp>
        <p:nvGrpSpPr>
          <p:cNvPr id="27671" name="Group 23"/>
          <p:cNvGrpSpPr>
            <a:grpSpLocks/>
          </p:cNvGrpSpPr>
          <p:nvPr/>
        </p:nvGrpSpPr>
        <p:grpSpPr bwMode="auto">
          <a:xfrm>
            <a:off x="8164830" y="1851660"/>
            <a:ext cx="2274570" cy="1040130"/>
            <a:chOff x="0" y="0"/>
            <a:chExt cx="1592" cy="728"/>
          </a:xfrm>
        </p:grpSpPr>
        <p:sp>
          <p:nvSpPr>
            <p:cNvPr id="51223" name="Line 24"/>
            <p:cNvSpPr>
              <a:spLocks noChangeShapeType="1"/>
            </p:cNvSpPr>
            <p:nvPr/>
          </p:nvSpPr>
          <p:spPr bwMode="auto">
            <a:xfrm flipH="1">
              <a:off x="0" y="363"/>
              <a:ext cx="5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27673" name="AutoShape 25"/>
            <p:cNvSpPr>
              <a:spLocks/>
            </p:cNvSpPr>
            <p:nvPr/>
          </p:nvSpPr>
          <p:spPr bwMode="auto">
            <a:xfrm>
              <a:off x="528" y="0"/>
              <a:ext cx="1064" cy="728"/>
            </a:xfrm>
            <a:prstGeom prst="roundRect">
              <a:avLst>
                <a:gd name="adj" fmla="val 26370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rgbClr val="910000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1620">
                  <a:solidFill>
                    <a:srgbClr val="E3F0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Sprint</a:t>
              </a:r>
            </a:p>
            <a:p>
              <a:pPr>
                <a:tabLst>
                  <a:tab pos="960120" algn="l"/>
                </a:tabLst>
                <a:defRPr/>
              </a:pPr>
              <a:r>
                <a:rPr lang="en-US" sz="1620">
                  <a:solidFill>
                    <a:srgbClr val="E3F0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goal</a:t>
              </a:r>
            </a:p>
          </p:txBody>
        </p:sp>
      </p:grpSp>
      <p:sp>
        <p:nvSpPr>
          <p:cNvPr id="51210" name="Line 26"/>
          <p:cNvSpPr>
            <a:spLocks noChangeShapeType="1"/>
          </p:cNvSpPr>
          <p:nvPr/>
        </p:nvSpPr>
        <p:spPr bwMode="auto">
          <a:xfrm flipH="1">
            <a:off x="3152775" y="1350169"/>
            <a:ext cx="5886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grpSp>
        <p:nvGrpSpPr>
          <p:cNvPr id="27675" name="Group 27"/>
          <p:cNvGrpSpPr>
            <a:grpSpLocks/>
          </p:cNvGrpSpPr>
          <p:nvPr/>
        </p:nvGrpSpPr>
        <p:grpSpPr bwMode="auto">
          <a:xfrm>
            <a:off x="8164830" y="4160520"/>
            <a:ext cx="2274570" cy="1040130"/>
            <a:chOff x="0" y="0"/>
            <a:chExt cx="1592" cy="728"/>
          </a:xfrm>
        </p:grpSpPr>
        <p:sp>
          <p:nvSpPr>
            <p:cNvPr id="27676" name="AutoShape 28"/>
            <p:cNvSpPr>
              <a:spLocks/>
            </p:cNvSpPr>
            <p:nvPr/>
          </p:nvSpPr>
          <p:spPr bwMode="auto">
            <a:xfrm>
              <a:off x="528" y="0"/>
              <a:ext cx="1064" cy="728"/>
            </a:xfrm>
            <a:prstGeom prst="roundRect">
              <a:avLst>
                <a:gd name="adj" fmla="val 26370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rgbClr val="910000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1620">
                  <a:solidFill>
                    <a:srgbClr val="E3F0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Sprint</a:t>
              </a:r>
            </a:p>
            <a:p>
              <a:pPr>
                <a:tabLst>
                  <a:tab pos="960120" algn="l"/>
                </a:tabLst>
                <a:defRPr/>
              </a:pPr>
              <a:r>
                <a:rPr lang="en-US" sz="1620">
                  <a:solidFill>
                    <a:srgbClr val="E3F0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backlog</a:t>
              </a:r>
            </a:p>
          </p:txBody>
        </p:sp>
        <p:sp>
          <p:nvSpPr>
            <p:cNvPr id="51222" name="Line 29"/>
            <p:cNvSpPr>
              <a:spLocks noChangeShapeType="1"/>
            </p:cNvSpPr>
            <p:nvPr/>
          </p:nvSpPr>
          <p:spPr bwMode="auto">
            <a:xfrm flipH="1">
              <a:off x="0" y="363"/>
              <a:ext cx="5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20"/>
            </a:p>
          </p:txBody>
        </p:sp>
      </p:grpSp>
      <p:sp>
        <p:nvSpPr>
          <p:cNvPr id="27678" name="AutoShape 30"/>
          <p:cNvSpPr>
            <a:spLocks/>
          </p:cNvSpPr>
          <p:nvPr/>
        </p:nvSpPr>
        <p:spPr bwMode="auto">
          <a:xfrm>
            <a:off x="1786890" y="3074670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>
                <a:solidFill>
                  <a:srgbClr val="E3F0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Business conditions</a:t>
            </a:r>
          </a:p>
        </p:txBody>
      </p:sp>
      <p:sp>
        <p:nvSpPr>
          <p:cNvPr id="27679" name="AutoShape 31"/>
          <p:cNvSpPr>
            <a:spLocks/>
          </p:cNvSpPr>
          <p:nvPr/>
        </p:nvSpPr>
        <p:spPr bwMode="auto">
          <a:xfrm>
            <a:off x="1786890" y="902970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>
                <a:solidFill>
                  <a:srgbClr val="E3F0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Team capacity</a:t>
            </a:r>
          </a:p>
        </p:txBody>
      </p:sp>
      <p:sp>
        <p:nvSpPr>
          <p:cNvPr id="27680" name="AutoShape 32"/>
          <p:cNvSpPr>
            <a:spLocks/>
          </p:cNvSpPr>
          <p:nvPr/>
        </p:nvSpPr>
        <p:spPr bwMode="auto">
          <a:xfrm>
            <a:off x="1786890" y="1988820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>
                <a:solidFill>
                  <a:srgbClr val="E3F0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Product backlog</a:t>
            </a:r>
          </a:p>
        </p:txBody>
      </p:sp>
      <p:sp>
        <p:nvSpPr>
          <p:cNvPr id="27681" name="AutoShape 33"/>
          <p:cNvSpPr>
            <a:spLocks/>
          </p:cNvSpPr>
          <p:nvPr/>
        </p:nvSpPr>
        <p:spPr bwMode="auto">
          <a:xfrm>
            <a:off x="1786890" y="5246370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dirty="0">
                <a:solidFill>
                  <a:srgbClr val="E3F0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Technology</a:t>
            </a:r>
          </a:p>
        </p:txBody>
      </p:sp>
      <p:sp>
        <p:nvSpPr>
          <p:cNvPr id="27682" name="AutoShape 34"/>
          <p:cNvSpPr>
            <a:spLocks/>
          </p:cNvSpPr>
          <p:nvPr/>
        </p:nvSpPr>
        <p:spPr bwMode="auto">
          <a:xfrm>
            <a:off x="1786890" y="4160520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>
                <a:solidFill>
                  <a:srgbClr val="E3F0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Current product</a:t>
            </a:r>
          </a:p>
        </p:txBody>
      </p:sp>
      <p:sp>
        <p:nvSpPr>
          <p:cNvPr id="51217" name="Line 35"/>
          <p:cNvSpPr>
            <a:spLocks noChangeShapeType="1"/>
          </p:cNvSpPr>
          <p:nvPr/>
        </p:nvSpPr>
        <p:spPr bwMode="auto">
          <a:xfrm flipH="1">
            <a:off x="3152775" y="2436019"/>
            <a:ext cx="5886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51218" name="Line 36"/>
          <p:cNvSpPr>
            <a:spLocks noChangeShapeType="1"/>
          </p:cNvSpPr>
          <p:nvPr/>
        </p:nvSpPr>
        <p:spPr bwMode="auto">
          <a:xfrm flipH="1">
            <a:off x="3152775" y="3521869"/>
            <a:ext cx="5886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51219" name="Line 37"/>
          <p:cNvSpPr>
            <a:spLocks noChangeShapeType="1"/>
          </p:cNvSpPr>
          <p:nvPr/>
        </p:nvSpPr>
        <p:spPr bwMode="auto">
          <a:xfrm flipH="1">
            <a:off x="3152775" y="4607719"/>
            <a:ext cx="5886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51220" name="Line 38"/>
          <p:cNvSpPr>
            <a:spLocks noChangeShapeType="1"/>
          </p:cNvSpPr>
          <p:nvPr/>
        </p:nvSpPr>
        <p:spPr bwMode="auto">
          <a:xfrm flipH="1">
            <a:off x="3152775" y="5693569"/>
            <a:ext cx="5886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65415413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acknowledgement to  mike </a:t>
            </a:r>
            <a:r>
              <a:rPr lang="en-US" dirty="0" err="1" smtClean="0"/>
              <a:t>cohn</a:t>
            </a:r>
            <a:r>
              <a:rPr lang="en-US" dirty="0" smtClean="0"/>
              <a:t> from mountain goat software, </a:t>
            </a:r>
            <a:r>
              <a:rPr lang="en-US" dirty="0" err="1" smtClean="0"/>
              <a:t>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Sprint planning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>
          <a:xfrm>
            <a:off x="219619" y="1549385"/>
            <a:ext cx="11574168" cy="2759725"/>
          </a:xfrm>
        </p:spPr>
        <p:txBody>
          <a:bodyPr>
            <a:normAutofit/>
          </a:bodyPr>
          <a:lstStyle/>
          <a:p>
            <a:pPr marL="628650">
              <a:lnSpc>
                <a:spcPct val="80000"/>
              </a:lnSpc>
              <a:defRPr/>
            </a:pPr>
            <a:r>
              <a:rPr lang="en-US" sz="2790" dirty="0"/>
              <a:t>Team selects items from </a:t>
            </a:r>
            <a:r>
              <a:rPr lang="en-US" sz="2790" dirty="0" smtClean="0"/>
              <a:t>product </a:t>
            </a:r>
            <a:r>
              <a:rPr lang="en-US" sz="2790" dirty="0"/>
              <a:t>backlog they can commit to </a:t>
            </a:r>
            <a:endParaRPr lang="en-US" sz="2790" dirty="0" smtClean="0"/>
          </a:p>
          <a:p>
            <a:pPr marL="628650">
              <a:lnSpc>
                <a:spcPct val="80000"/>
              </a:lnSpc>
              <a:defRPr/>
            </a:pPr>
            <a:r>
              <a:rPr lang="en-US" sz="2790" dirty="0" smtClean="0"/>
              <a:t>Sprint </a:t>
            </a:r>
            <a:r>
              <a:rPr lang="en-US" sz="2790" dirty="0"/>
              <a:t>backlog is created</a:t>
            </a:r>
          </a:p>
          <a:p>
            <a:pPr marL="937260" lvl="1">
              <a:lnSpc>
                <a:spcPct val="80000"/>
              </a:lnSpc>
              <a:spcBef>
                <a:spcPts val="1260"/>
              </a:spcBef>
              <a:defRPr/>
            </a:pPr>
            <a:r>
              <a:rPr lang="en-US" sz="2800" dirty="0"/>
              <a:t>Tasks are identified and each is estimated (1-16 hours)</a:t>
            </a:r>
          </a:p>
          <a:p>
            <a:pPr marL="937260" lvl="1">
              <a:lnSpc>
                <a:spcPct val="80000"/>
              </a:lnSpc>
              <a:spcBef>
                <a:spcPts val="1260"/>
              </a:spcBef>
              <a:defRPr/>
            </a:pPr>
            <a:r>
              <a:rPr lang="en-US" sz="2800" b="1" dirty="0"/>
              <a:t>Collaboratively</a:t>
            </a:r>
            <a:r>
              <a:rPr lang="en-US" sz="2800" dirty="0"/>
              <a:t>, not done alone by the </a:t>
            </a:r>
            <a:r>
              <a:rPr lang="en-US" sz="2800" dirty="0" err="1"/>
              <a:t>ScrumMaster</a:t>
            </a:r>
            <a:endParaRPr lang="en-US" sz="2800" dirty="0"/>
          </a:p>
          <a:p>
            <a:pPr marL="628650">
              <a:lnSpc>
                <a:spcPct val="80000"/>
              </a:lnSpc>
              <a:spcBef>
                <a:spcPts val="1260"/>
              </a:spcBef>
              <a:defRPr/>
            </a:pPr>
            <a:r>
              <a:rPr lang="en-US" sz="2790" dirty="0"/>
              <a:t>High-level design is considered</a:t>
            </a: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 flipH="1">
            <a:off x="5718810" y="5337810"/>
            <a:ext cx="575787" cy="0"/>
          </a:xfrm>
          <a:prstGeom prst="line">
            <a:avLst/>
          </a:prstGeom>
          <a:noFill/>
          <a:ln w="50800">
            <a:solidFill>
              <a:srgbClr val="577AB1">
                <a:alpha val="50195"/>
              </a:srgbClr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2216944" y="4396883"/>
            <a:ext cx="3509010" cy="171000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127000" dist="101599" dir="3119987" algn="ctr" rotWithShape="0">
              <a:schemeClr val="bg2">
                <a:alpha val="74997"/>
              </a:schemeClr>
            </a:outerShdw>
          </a:effectLst>
          <a:extLst/>
        </p:spPr>
        <p:txBody>
          <a:bodyPr lIns="137160" tIns="137160" rIns="137160" bIns="137160"/>
          <a:lstStyle/>
          <a:p>
            <a:pPr>
              <a:lnSpc>
                <a:spcPct val="90000"/>
              </a:lnSpc>
              <a:tabLst>
                <a:tab pos="411480" algn="l"/>
              </a:tabLst>
              <a:defRPr/>
            </a:pPr>
            <a:r>
              <a:rPr lang="en-US" sz="2800" dirty="0">
                <a:latin typeface="Comic Sans MS" pitchFamily="80" charset="0"/>
                <a:ea typeface="Comic Sans MS" pitchFamily="80" charset="0"/>
                <a:cs typeface="Comic Sans MS" pitchFamily="80" charset="0"/>
                <a:sym typeface="Comic Sans MS" pitchFamily="80" charset="0"/>
              </a:rPr>
              <a:t>As a vacation planner, I want to see photos of the hotels.</a:t>
            </a:r>
          </a:p>
          <a:p>
            <a:pPr>
              <a:lnSpc>
                <a:spcPct val="90000"/>
              </a:lnSpc>
              <a:tabLst>
                <a:tab pos="411480" algn="l"/>
              </a:tabLst>
              <a:defRPr/>
            </a:pPr>
            <a:endParaRPr lang="en-US" sz="1620" dirty="0">
              <a:latin typeface="Comic Sans MS" pitchFamily="80" charset="0"/>
              <a:ea typeface="Comic Sans MS" pitchFamily="80" charset="0"/>
              <a:cs typeface="Comic Sans MS" pitchFamily="80" charset="0"/>
              <a:sym typeface="Comic Sans MS" pitchFamily="80" charset="0"/>
            </a:endParaRPr>
          </a:p>
        </p:txBody>
      </p:sp>
      <p:grpSp>
        <p:nvGrpSpPr>
          <p:cNvPr id="53253" name="Group 5"/>
          <p:cNvGrpSpPr>
            <a:grpSpLocks/>
          </p:cNvGrpSpPr>
          <p:nvPr/>
        </p:nvGrpSpPr>
        <p:grpSpPr bwMode="auto">
          <a:xfrm>
            <a:off x="6301740" y="4309110"/>
            <a:ext cx="4069080" cy="2057400"/>
            <a:chOff x="0" y="0"/>
            <a:chExt cx="2848" cy="1440"/>
          </a:xfrm>
        </p:grpSpPr>
        <p:sp>
          <p:nvSpPr>
            <p:cNvPr id="3" name="AutoShape 6"/>
            <p:cNvSpPr>
              <a:spLocks/>
            </p:cNvSpPr>
            <p:nvPr/>
          </p:nvSpPr>
          <p:spPr bwMode="auto">
            <a:xfrm>
              <a:off x="0" y="0"/>
              <a:ext cx="2848" cy="1440"/>
            </a:xfrm>
            <a:prstGeom prst="roundRect">
              <a:avLst>
                <a:gd name="adj" fmla="val 1333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53255" name="Rectangle 7"/>
            <p:cNvSpPr>
              <a:spLocks/>
            </p:cNvSpPr>
            <p:nvPr/>
          </p:nvSpPr>
          <p:spPr bwMode="auto">
            <a:xfrm>
              <a:off x="40" y="48"/>
              <a:ext cx="2760" cy="1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sz="1980">
                  <a:solidFill>
                    <a:srgbClr val="FFFFFF"/>
                  </a:solidFill>
                </a:rPr>
                <a:t>Code the middle tier (8 hours)</a:t>
              </a:r>
            </a:p>
            <a:p>
              <a:pPr algn="l" eaLnBrk="1" hangingPunct="1"/>
              <a:r>
                <a:rPr lang="en-US" sz="1980">
                  <a:solidFill>
                    <a:srgbClr val="FFFFFF"/>
                  </a:solidFill>
                </a:rPr>
                <a:t>Code the user interface (4)</a:t>
              </a:r>
            </a:p>
            <a:p>
              <a:pPr algn="l" eaLnBrk="1" hangingPunct="1"/>
              <a:r>
                <a:rPr lang="en-US" sz="1980">
                  <a:solidFill>
                    <a:srgbClr val="FFFFFF"/>
                  </a:solidFill>
                </a:rPr>
                <a:t>Write test fixtures (4)</a:t>
              </a:r>
            </a:p>
            <a:p>
              <a:pPr algn="l" eaLnBrk="1" hangingPunct="1"/>
              <a:r>
                <a:rPr lang="en-US" sz="1980">
                  <a:solidFill>
                    <a:srgbClr val="FFFFFF"/>
                  </a:solidFill>
                </a:rPr>
                <a:t>Code the foo class (6)</a:t>
              </a:r>
            </a:p>
            <a:p>
              <a:pPr algn="l" eaLnBrk="1" hangingPunct="1"/>
              <a:r>
                <a:rPr lang="en-US" sz="1980">
                  <a:solidFill>
                    <a:srgbClr val="FFFFFF"/>
                  </a:solidFill>
                </a:rPr>
                <a:t>Update performance tests (4)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494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daily scrum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765938" y="1152984"/>
            <a:ext cx="4396339" cy="2337454"/>
          </a:xfrm>
        </p:spPr>
        <p:txBody>
          <a:bodyPr>
            <a:noAutofit/>
          </a:bodyPr>
          <a:lstStyle/>
          <a:p>
            <a:pPr marL="537210">
              <a:lnSpc>
                <a:spcPct val="80000"/>
              </a:lnSpc>
              <a:spcBef>
                <a:spcPts val="1350"/>
              </a:spcBef>
              <a:defRPr/>
            </a:pPr>
            <a:r>
              <a:rPr lang="en-US" sz="4000" dirty="0" smtClean="0"/>
              <a:t>Daily</a:t>
            </a:r>
            <a:endParaRPr lang="en-US" sz="4000" dirty="0"/>
          </a:p>
          <a:p>
            <a:pPr marL="537210">
              <a:lnSpc>
                <a:spcPct val="80000"/>
              </a:lnSpc>
              <a:spcBef>
                <a:spcPts val="1350"/>
              </a:spcBef>
              <a:defRPr/>
            </a:pPr>
            <a:r>
              <a:rPr lang="en-US" sz="4000" dirty="0" smtClean="0"/>
              <a:t>15-minutes</a:t>
            </a:r>
          </a:p>
          <a:p>
            <a:pPr marL="537210">
              <a:lnSpc>
                <a:spcPct val="80000"/>
              </a:lnSpc>
              <a:spcBef>
                <a:spcPts val="1350"/>
              </a:spcBef>
              <a:defRPr/>
            </a:pPr>
            <a:r>
              <a:rPr lang="en-US" sz="4000" dirty="0" smtClean="0"/>
              <a:t>Stand-up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63286" y="3935186"/>
            <a:ext cx="11870871" cy="2321151"/>
          </a:xfrm>
        </p:spPr>
        <p:txBody>
          <a:bodyPr>
            <a:normAutofit fontScale="92500"/>
          </a:bodyPr>
          <a:lstStyle/>
          <a:p>
            <a:pPr marL="628650">
              <a:lnSpc>
                <a:spcPct val="80000"/>
              </a:lnSpc>
              <a:spcBef>
                <a:spcPts val="1350"/>
              </a:spcBef>
              <a:defRPr/>
            </a:pPr>
            <a:r>
              <a:rPr lang="en-US" sz="3500" dirty="0"/>
              <a:t>Not for problem </a:t>
            </a:r>
            <a:r>
              <a:rPr lang="en-US" sz="3500" dirty="0" smtClean="0"/>
              <a:t>solving</a:t>
            </a:r>
          </a:p>
          <a:p>
            <a:pPr marL="628650">
              <a:lnSpc>
                <a:spcPct val="80000"/>
              </a:lnSpc>
              <a:spcBef>
                <a:spcPts val="1350"/>
              </a:spcBef>
              <a:defRPr/>
            </a:pPr>
            <a:r>
              <a:rPr lang="en-US" sz="3500" dirty="0" smtClean="0"/>
              <a:t>Whole </a:t>
            </a:r>
            <a:r>
              <a:rPr lang="en-US" sz="3500" dirty="0"/>
              <a:t>world is </a:t>
            </a:r>
            <a:r>
              <a:rPr lang="en-US" sz="3500" dirty="0" smtClean="0"/>
              <a:t>invited</a:t>
            </a:r>
          </a:p>
          <a:p>
            <a:pPr marL="628650">
              <a:lnSpc>
                <a:spcPct val="80000"/>
              </a:lnSpc>
              <a:spcBef>
                <a:spcPts val="1350"/>
              </a:spcBef>
              <a:defRPr/>
            </a:pPr>
            <a:r>
              <a:rPr lang="en-US" sz="3500" dirty="0" smtClean="0"/>
              <a:t>Only </a:t>
            </a:r>
            <a:r>
              <a:rPr lang="en-US" sz="3500" dirty="0"/>
              <a:t>team members, </a:t>
            </a:r>
            <a:r>
              <a:rPr lang="en-US" sz="3500" dirty="0" smtClean="0"/>
              <a:t>Scrum Master</a:t>
            </a:r>
            <a:r>
              <a:rPr lang="en-US" sz="3500" dirty="0"/>
              <a:t>, product </a:t>
            </a:r>
            <a:r>
              <a:rPr lang="en-US" sz="3500" dirty="0" smtClean="0"/>
              <a:t>owner talk</a:t>
            </a:r>
            <a:endParaRPr lang="en-US" sz="3500" dirty="0"/>
          </a:p>
          <a:p>
            <a:pPr marL="628650">
              <a:lnSpc>
                <a:spcPct val="80000"/>
              </a:lnSpc>
              <a:spcBef>
                <a:spcPts val="1350"/>
              </a:spcBef>
              <a:defRPr/>
            </a:pPr>
            <a:r>
              <a:rPr lang="en-US" sz="3500" dirty="0"/>
              <a:t>Helps avoid other unnecessary meetings</a:t>
            </a:r>
          </a:p>
          <a:p>
            <a:endParaRPr 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707232"/>
            <a:ext cx="3714750" cy="278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42050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60"/>
              <a:t>Everyone answers 3 questions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>
          <a:xfrm>
            <a:off x="1848939" y="5412921"/>
            <a:ext cx="8515350" cy="1304654"/>
          </a:xfrm>
        </p:spPr>
        <p:txBody>
          <a:bodyPr>
            <a:normAutofit/>
          </a:bodyPr>
          <a:lstStyle/>
          <a:p>
            <a:pPr marL="628650">
              <a:lnSpc>
                <a:spcPct val="70000"/>
              </a:lnSpc>
              <a:defRPr/>
            </a:pPr>
            <a:r>
              <a:rPr lang="en-US" sz="3600" i="1" dirty="0" smtClean="0">
                <a:solidFill>
                  <a:srgbClr val="FF0000"/>
                </a:solidFill>
              </a:rPr>
              <a:t>not</a:t>
            </a:r>
            <a:r>
              <a:rPr lang="en-US" sz="3600" dirty="0" smtClean="0"/>
              <a:t> </a:t>
            </a:r>
            <a:r>
              <a:rPr lang="en-US" sz="3600" dirty="0"/>
              <a:t>status for the </a:t>
            </a:r>
            <a:r>
              <a:rPr lang="en-US" sz="3600" dirty="0" err="1" smtClean="0"/>
              <a:t>ScrumMaster</a:t>
            </a:r>
            <a:endParaRPr lang="en-US" sz="3600" dirty="0"/>
          </a:p>
          <a:p>
            <a:pPr marL="628650">
              <a:lnSpc>
                <a:spcPct val="70000"/>
              </a:lnSpc>
              <a:defRPr/>
            </a:pPr>
            <a:r>
              <a:rPr lang="en-US" sz="3600" dirty="0" smtClean="0"/>
              <a:t>commitments </a:t>
            </a:r>
            <a:r>
              <a:rPr lang="en-US" sz="3600" dirty="0"/>
              <a:t>in front of peers</a:t>
            </a:r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3032760" y="948690"/>
            <a:ext cx="6183630" cy="1371600"/>
            <a:chOff x="0" y="0"/>
            <a:chExt cx="4328" cy="960"/>
          </a:xfrm>
        </p:grpSpPr>
        <p:sp>
          <p:nvSpPr>
            <p:cNvPr id="2" name="AutoShape 4"/>
            <p:cNvSpPr>
              <a:spLocks/>
            </p:cNvSpPr>
            <p:nvPr/>
          </p:nvSpPr>
          <p:spPr bwMode="auto">
            <a:xfrm>
              <a:off x="0" y="312"/>
              <a:ext cx="4264" cy="648"/>
            </a:xfrm>
            <a:prstGeom prst="roundRect">
              <a:avLst>
                <a:gd name="adj" fmla="val 2963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3240" dirty="0" smtClean="0">
                  <a:solidFill>
                    <a:srgbClr val="FFFFFF"/>
                  </a:solidFill>
                  <a:latin typeface="Arial" charset="0"/>
                  <a:ea typeface="ヒラギノ角ゴ Pro W3" pitchFamily="80" charset="-128"/>
                  <a:cs typeface="Arial" charset="0"/>
                  <a:sym typeface="Arial" charset="0"/>
                </a:rPr>
                <a:t> What </a:t>
              </a:r>
              <a:r>
                <a:rPr lang="en-US" sz="3240" dirty="0">
                  <a:solidFill>
                    <a:srgbClr val="FFFFFF"/>
                  </a:solidFill>
                  <a:latin typeface="Arial" charset="0"/>
                  <a:ea typeface="ヒラギノ角ゴ Pro W3" pitchFamily="80" charset="-128"/>
                  <a:cs typeface="Arial" charset="0"/>
                  <a:sym typeface="Arial" charset="0"/>
                </a:rPr>
                <a:t>did you do yesterday?</a:t>
              </a:r>
            </a:p>
          </p:txBody>
        </p:sp>
        <p:grpSp>
          <p:nvGrpSpPr>
            <p:cNvPr id="57359" name="Group 5"/>
            <p:cNvGrpSpPr>
              <a:grpSpLocks/>
            </p:cNvGrpSpPr>
            <p:nvPr/>
          </p:nvGrpSpPr>
          <p:grpSpPr bwMode="auto">
            <a:xfrm>
              <a:off x="3728" y="0"/>
              <a:ext cx="600" cy="600"/>
              <a:chOff x="0" y="0"/>
              <a:chExt cx="600" cy="600"/>
            </a:xfrm>
          </p:grpSpPr>
          <p:pic>
            <p:nvPicPr>
              <p:cNvPr id="4" name="Picture 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00" cy="6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st="101600" dir="2700000" algn="ctr" rotWithShape="0">
                  <a:schemeClr val="bg2">
                    <a:alpha val="79999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27" name="Rectangle 7"/>
              <p:cNvSpPr>
                <a:spLocks/>
              </p:cNvSpPr>
              <p:nvPr/>
            </p:nvSpPr>
            <p:spPr bwMode="auto">
              <a:xfrm>
                <a:off x="123" y="40"/>
                <a:ext cx="336" cy="52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25399" dir="13500000" algn="ctr" rotWithShape="0">
                  <a:schemeClr val="bg2">
                    <a:alpha val="74997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720" tIns="45720" rIns="45720" bIns="45720"/>
              <a:lstStyle/>
              <a:p>
                <a:pPr>
                  <a:tabLst>
                    <a:tab pos="960120" algn="l"/>
                  </a:tabLst>
                  <a:defRPr/>
                </a:pPr>
                <a:r>
                  <a:rPr lang="en-US" sz="4500">
                    <a:solidFill>
                      <a:srgbClr val="FFFFFF"/>
                    </a:solidFill>
                    <a:latin typeface="Arial Rounded MT Bold" pitchFamily="80" charset="0"/>
                    <a:ea typeface="Arial Rounded MT Bold" pitchFamily="80" charset="0"/>
                    <a:cs typeface="Arial Rounded MT Bold" pitchFamily="80" charset="0"/>
                    <a:sym typeface="Arial Rounded MT Bold" pitchFamily="80" charset="0"/>
                  </a:rPr>
                  <a:t>1</a:t>
                </a:r>
              </a:p>
            </p:txBody>
          </p:sp>
        </p:grpSp>
      </p:grpSp>
      <p:grpSp>
        <p:nvGrpSpPr>
          <p:cNvPr id="57348" name="Group 8"/>
          <p:cNvGrpSpPr>
            <a:grpSpLocks/>
          </p:cNvGrpSpPr>
          <p:nvPr/>
        </p:nvGrpSpPr>
        <p:grpSpPr bwMode="auto">
          <a:xfrm>
            <a:off x="3032760" y="2331720"/>
            <a:ext cx="6183630" cy="1371600"/>
            <a:chOff x="0" y="0"/>
            <a:chExt cx="4328" cy="960"/>
          </a:xfrm>
        </p:grpSpPr>
        <p:sp>
          <p:nvSpPr>
            <p:cNvPr id="30729" name="AutoShape 9"/>
            <p:cNvSpPr>
              <a:spLocks/>
            </p:cNvSpPr>
            <p:nvPr/>
          </p:nvSpPr>
          <p:spPr bwMode="auto">
            <a:xfrm>
              <a:off x="0" y="312"/>
              <a:ext cx="4264" cy="648"/>
            </a:xfrm>
            <a:prstGeom prst="roundRect">
              <a:avLst>
                <a:gd name="adj" fmla="val 2963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3240" dirty="0" smtClean="0">
                  <a:solidFill>
                    <a:srgbClr val="FFFFFF"/>
                  </a:solidFill>
                  <a:latin typeface="Arial" charset="0"/>
                  <a:ea typeface="ヒラギノ角ゴ Pro W3" pitchFamily="80" charset="-128"/>
                  <a:cs typeface="Arial" charset="0"/>
                  <a:sym typeface="Arial" charset="0"/>
                </a:rPr>
                <a:t> What </a:t>
              </a:r>
              <a:r>
                <a:rPr lang="en-US" sz="3240" dirty="0">
                  <a:solidFill>
                    <a:srgbClr val="FFFFFF"/>
                  </a:solidFill>
                  <a:latin typeface="Arial" charset="0"/>
                  <a:ea typeface="ヒラギノ角ゴ Pro W3" pitchFamily="80" charset="-128"/>
                  <a:cs typeface="Arial" charset="0"/>
                  <a:sym typeface="Arial" charset="0"/>
                </a:rPr>
                <a:t>will you do today?</a:t>
              </a:r>
            </a:p>
          </p:txBody>
        </p:sp>
        <p:grpSp>
          <p:nvGrpSpPr>
            <p:cNvPr id="57355" name="Group 10"/>
            <p:cNvGrpSpPr>
              <a:grpSpLocks/>
            </p:cNvGrpSpPr>
            <p:nvPr/>
          </p:nvGrpSpPr>
          <p:grpSpPr bwMode="auto">
            <a:xfrm>
              <a:off x="3728" y="0"/>
              <a:ext cx="600" cy="600"/>
              <a:chOff x="0" y="0"/>
              <a:chExt cx="600" cy="600"/>
            </a:xfrm>
          </p:grpSpPr>
          <p:pic>
            <p:nvPicPr>
              <p:cNvPr id="30731" name="Picture 1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00" cy="6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st="101600" dir="2700000" algn="ctr" rotWithShape="0">
                  <a:schemeClr val="bg2">
                    <a:alpha val="79999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Rectangle 12"/>
              <p:cNvSpPr>
                <a:spLocks/>
              </p:cNvSpPr>
              <p:nvPr/>
            </p:nvSpPr>
            <p:spPr bwMode="auto">
              <a:xfrm>
                <a:off x="123" y="40"/>
                <a:ext cx="336" cy="52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25399" dir="13500000" algn="ctr" rotWithShape="0">
                  <a:schemeClr val="bg2">
                    <a:alpha val="74997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720" tIns="45720" rIns="45720" bIns="45720"/>
              <a:lstStyle/>
              <a:p>
                <a:pPr>
                  <a:tabLst>
                    <a:tab pos="960120" algn="l"/>
                  </a:tabLst>
                  <a:defRPr/>
                </a:pPr>
                <a:r>
                  <a:rPr lang="en-US" sz="4500">
                    <a:solidFill>
                      <a:srgbClr val="FFFFFF"/>
                    </a:solidFill>
                    <a:latin typeface="Arial Rounded MT Bold" pitchFamily="80" charset="0"/>
                    <a:ea typeface="Arial Rounded MT Bold" pitchFamily="80" charset="0"/>
                    <a:cs typeface="Arial Rounded MT Bold" pitchFamily="80" charset="0"/>
                    <a:sym typeface="Arial Rounded MT Bold" pitchFamily="80" charset="0"/>
                  </a:rPr>
                  <a:t>2</a:t>
                </a:r>
              </a:p>
            </p:txBody>
          </p:sp>
        </p:grpSp>
      </p:grpSp>
      <p:grpSp>
        <p:nvGrpSpPr>
          <p:cNvPr id="57349" name="Group 13"/>
          <p:cNvGrpSpPr>
            <a:grpSpLocks/>
          </p:cNvGrpSpPr>
          <p:nvPr/>
        </p:nvGrpSpPr>
        <p:grpSpPr bwMode="auto">
          <a:xfrm>
            <a:off x="3032760" y="3714750"/>
            <a:ext cx="6183630" cy="1371600"/>
            <a:chOff x="0" y="0"/>
            <a:chExt cx="4328" cy="960"/>
          </a:xfrm>
        </p:grpSpPr>
        <p:sp>
          <p:nvSpPr>
            <p:cNvPr id="30734" name="AutoShape 14"/>
            <p:cNvSpPr>
              <a:spLocks/>
            </p:cNvSpPr>
            <p:nvPr/>
          </p:nvSpPr>
          <p:spPr bwMode="auto">
            <a:xfrm>
              <a:off x="0" y="312"/>
              <a:ext cx="4264" cy="648"/>
            </a:xfrm>
            <a:prstGeom prst="roundRect">
              <a:avLst>
                <a:gd name="adj" fmla="val 2963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3240" dirty="0" smtClean="0">
                  <a:solidFill>
                    <a:srgbClr val="FFFFFF"/>
                  </a:solidFill>
                  <a:latin typeface="Arial" charset="0"/>
                  <a:ea typeface="ヒラギノ角ゴ Pro W3" pitchFamily="80" charset="-128"/>
                  <a:cs typeface="Arial" charset="0"/>
                  <a:sym typeface="Arial" charset="0"/>
                </a:rPr>
                <a:t> Is </a:t>
              </a:r>
              <a:r>
                <a:rPr lang="en-US" sz="3240" dirty="0">
                  <a:solidFill>
                    <a:srgbClr val="FFFFFF"/>
                  </a:solidFill>
                  <a:latin typeface="Arial" charset="0"/>
                  <a:ea typeface="ヒラギノ角ゴ Pro W3" pitchFamily="80" charset="-128"/>
                  <a:cs typeface="Arial" charset="0"/>
                  <a:sym typeface="Arial" charset="0"/>
                </a:rPr>
                <a:t>anything in your way?</a:t>
              </a:r>
            </a:p>
          </p:txBody>
        </p:sp>
        <p:grpSp>
          <p:nvGrpSpPr>
            <p:cNvPr id="57351" name="Group 15"/>
            <p:cNvGrpSpPr>
              <a:grpSpLocks/>
            </p:cNvGrpSpPr>
            <p:nvPr/>
          </p:nvGrpSpPr>
          <p:grpSpPr bwMode="auto">
            <a:xfrm>
              <a:off x="3728" y="0"/>
              <a:ext cx="600" cy="600"/>
              <a:chOff x="0" y="0"/>
              <a:chExt cx="600" cy="600"/>
            </a:xfrm>
          </p:grpSpPr>
          <p:pic>
            <p:nvPicPr>
              <p:cNvPr id="30736" name="Picture 1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00" cy="6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st="101600" dir="2700000" algn="ctr" rotWithShape="0">
                  <a:schemeClr val="bg2">
                    <a:alpha val="79999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37" name="Rectangle 17"/>
              <p:cNvSpPr>
                <a:spLocks/>
              </p:cNvSpPr>
              <p:nvPr/>
            </p:nvSpPr>
            <p:spPr bwMode="auto">
              <a:xfrm>
                <a:off x="123" y="40"/>
                <a:ext cx="336" cy="52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25399" dir="13500000" algn="ctr" rotWithShape="0">
                  <a:schemeClr val="bg2">
                    <a:alpha val="74997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720" tIns="45720" rIns="45720" bIns="45720"/>
              <a:lstStyle/>
              <a:p>
                <a:pPr>
                  <a:tabLst>
                    <a:tab pos="960120" algn="l"/>
                  </a:tabLst>
                  <a:defRPr/>
                </a:pPr>
                <a:r>
                  <a:rPr lang="en-US" sz="4500">
                    <a:solidFill>
                      <a:srgbClr val="FFFFFF"/>
                    </a:solidFill>
                    <a:latin typeface="Arial Rounded MT Bold" pitchFamily="80" charset="0"/>
                    <a:ea typeface="Arial Rounded MT Bold" pitchFamily="80" charset="0"/>
                    <a:cs typeface="Arial Rounded MT Bold" pitchFamily="80" charset="0"/>
                    <a:sym typeface="Arial Rounded MT Bold" pitchFamily="80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9076488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 sample product backlog</a:t>
            </a:r>
          </a:p>
        </p:txBody>
      </p:sp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42319"/>
              </p:ext>
            </p:extLst>
          </p:nvPr>
        </p:nvGraphicFramePr>
        <p:xfrm>
          <a:off x="2074122" y="1324043"/>
          <a:ext cx="7976712" cy="5299234"/>
        </p:xfrm>
        <a:graphic>
          <a:graphicData uri="http://schemas.openxmlformats.org/drawingml/2006/table">
            <a:tbl>
              <a:tblPr/>
              <a:tblGrid>
                <a:gridCol w="5987892"/>
                <a:gridCol w="1988820"/>
              </a:tblGrid>
              <a:tr h="7630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10668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Backlog item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8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10668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Estimate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88DC"/>
                    </a:solidFill>
                  </a:tcPr>
                </a:tc>
              </a:tr>
              <a:tr h="521550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Allow a guest to make a reservation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3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836766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As a guest, I want to cancel a reservation.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5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851627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As a guest, I want to change the dates of a reservation.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3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851627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As a hotel employee, I can run RevPAR reports (revenue-per-available-room)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8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14406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Improve exception handling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8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80112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...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30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80112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...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50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242346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/>
          </p:cNvSpPr>
          <p:nvPr/>
        </p:nvSpPr>
        <p:spPr bwMode="auto">
          <a:xfrm>
            <a:off x="2872740" y="2891790"/>
            <a:ext cx="6869430" cy="363474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8E8E8E"/>
            </a:solidFill>
            <a:miter lim="800000"/>
            <a:headEnd/>
            <a:tailEnd/>
          </a:ln>
          <a:effectLst>
            <a:outerShdw blurRad="76200" dist="50800" dir="21480060" algn="ctr" rotWithShape="0">
              <a:schemeClr val="bg2">
                <a:alpha val="39998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81922" name="Rectangle 3"/>
          <p:cNvSpPr>
            <a:spLocks/>
          </p:cNvSpPr>
          <p:nvPr/>
        </p:nvSpPr>
        <p:spPr bwMode="auto">
          <a:xfrm rot="-5400000">
            <a:off x="1935480" y="4383405"/>
            <a:ext cx="256032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r>
              <a:rPr lang="en-US" sz="2070">
                <a:solidFill>
                  <a:schemeClr val="bg1"/>
                </a:solidFill>
              </a:rPr>
              <a:t>Hours</a:t>
            </a:r>
          </a:p>
        </p:txBody>
      </p:sp>
      <p:sp>
        <p:nvSpPr>
          <p:cNvPr id="81923" name="Line 4"/>
          <p:cNvSpPr>
            <a:spLocks noChangeShapeType="1"/>
          </p:cNvSpPr>
          <p:nvPr/>
        </p:nvSpPr>
        <p:spPr bwMode="auto">
          <a:xfrm>
            <a:off x="3832860" y="528066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81924" name="Line 5"/>
          <p:cNvSpPr>
            <a:spLocks noChangeShapeType="1"/>
          </p:cNvSpPr>
          <p:nvPr/>
        </p:nvSpPr>
        <p:spPr bwMode="auto">
          <a:xfrm>
            <a:off x="3832860" y="380619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81925" name="Line 6"/>
          <p:cNvSpPr>
            <a:spLocks noChangeShapeType="1"/>
          </p:cNvSpPr>
          <p:nvPr/>
        </p:nvSpPr>
        <p:spPr bwMode="auto">
          <a:xfrm>
            <a:off x="3832860" y="429768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81926" name="Line 7"/>
          <p:cNvSpPr>
            <a:spLocks noChangeShapeType="1"/>
          </p:cNvSpPr>
          <p:nvPr/>
        </p:nvSpPr>
        <p:spPr bwMode="auto">
          <a:xfrm>
            <a:off x="3832860" y="478917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81927" name="Line 8"/>
          <p:cNvSpPr>
            <a:spLocks noChangeShapeType="1"/>
          </p:cNvSpPr>
          <p:nvPr/>
        </p:nvSpPr>
        <p:spPr bwMode="auto">
          <a:xfrm>
            <a:off x="3787140" y="5781131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81928" name="Rectangle 9"/>
          <p:cNvSpPr>
            <a:spLocks/>
          </p:cNvSpPr>
          <p:nvPr/>
        </p:nvSpPr>
        <p:spPr bwMode="auto">
          <a:xfrm>
            <a:off x="3295650" y="361759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sz="2070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1929" name="Rectangle 10"/>
          <p:cNvSpPr>
            <a:spLocks/>
          </p:cNvSpPr>
          <p:nvPr/>
        </p:nvSpPr>
        <p:spPr bwMode="auto">
          <a:xfrm>
            <a:off x="3295650" y="410908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sz="2070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81930" name="Rectangle 11"/>
          <p:cNvSpPr>
            <a:spLocks/>
          </p:cNvSpPr>
          <p:nvPr/>
        </p:nvSpPr>
        <p:spPr bwMode="auto">
          <a:xfrm>
            <a:off x="3295650" y="460057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sz="207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81931" name="Rectangle 12"/>
          <p:cNvSpPr>
            <a:spLocks/>
          </p:cNvSpPr>
          <p:nvPr/>
        </p:nvSpPr>
        <p:spPr bwMode="auto">
          <a:xfrm>
            <a:off x="3295650" y="509206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sz="207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1932" name="Rectangle 13"/>
          <p:cNvSpPr>
            <a:spLocks/>
          </p:cNvSpPr>
          <p:nvPr/>
        </p:nvSpPr>
        <p:spPr bwMode="auto">
          <a:xfrm>
            <a:off x="3295650" y="556069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sz="207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1933" name="Rectangle 14"/>
          <p:cNvSpPr>
            <a:spLocks/>
          </p:cNvSpPr>
          <p:nvPr/>
        </p:nvSpPr>
        <p:spPr bwMode="auto">
          <a:xfrm>
            <a:off x="393573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r>
              <a:rPr lang="en-US" sz="2070" dirty="0">
                <a:solidFill>
                  <a:schemeClr val="bg1"/>
                </a:solidFill>
              </a:rPr>
              <a:t>Mon</a:t>
            </a:r>
          </a:p>
        </p:txBody>
      </p:sp>
      <p:sp>
        <p:nvSpPr>
          <p:cNvPr id="81934" name="Rectangle 15"/>
          <p:cNvSpPr>
            <a:spLocks/>
          </p:cNvSpPr>
          <p:nvPr/>
        </p:nvSpPr>
        <p:spPr bwMode="auto">
          <a:xfrm>
            <a:off x="502158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r>
              <a:rPr lang="en-US" sz="2070" dirty="0">
                <a:solidFill>
                  <a:schemeClr val="bg1"/>
                </a:solidFill>
              </a:rPr>
              <a:t>Tue</a:t>
            </a:r>
          </a:p>
        </p:txBody>
      </p:sp>
      <p:sp>
        <p:nvSpPr>
          <p:cNvPr id="81935" name="Rectangle 16"/>
          <p:cNvSpPr>
            <a:spLocks/>
          </p:cNvSpPr>
          <p:nvPr/>
        </p:nvSpPr>
        <p:spPr bwMode="auto">
          <a:xfrm>
            <a:off x="610743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r>
              <a:rPr lang="en-US" sz="2070" dirty="0">
                <a:solidFill>
                  <a:schemeClr val="bg1"/>
                </a:solidFill>
              </a:rPr>
              <a:t>Wed</a:t>
            </a:r>
          </a:p>
        </p:txBody>
      </p:sp>
      <p:sp>
        <p:nvSpPr>
          <p:cNvPr id="81936" name="Rectangle 17"/>
          <p:cNvSpPr>
            <a:spLocks/>
          </p:cNvSpPr>
          <p:nvPr/>
        </p:nvSpPr>
        <p:spPr bwMode="auto">
          <a:xfrm>
            <a:off x="719328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r>
              <a:rPr lang="en-US" sz="2070" dirty="0">
                <a:solidFill>
                  <a:schemeClr val="bg1"/>
                </a:solidFill>
              </a:rPr>
              <a:t>Thu</a:t>
            </a:r>
          </a:p>
        </p:txBody>
      </p:sp>
      <p:sp>
        <p:nvSpPr>
          <p:cNvPr id="81937" name="Rectangle 18"/>
          <p:cNvSpPr>
            <a:spLocks/>
          </p:cNvSpPr>
          <p:nvPr/>
        </p:nvSpPr>
        <p:spPr bwMode="auto">
          <a:xfrm>
            <a:off x="827913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r>
              <a:rPr lang="en-US" sz="2070" dirty="0">
                <a:solidFill>
                  <a:schemeClr val="bg1"/>
                </a:solidFill>
              </a:rPr>
              <a:t>Fri</a:t>
            </a:r>
          </a:p>
        </p:txBody>
      </p:sp>
      <p:sp>
        <p:nvSpPr>
          <p:cNvPr id="101395" name="Rectangle 19"/>
          <p:cNvSpPr>
            <a:spLocks/>
          </p:cNvSpPr>
          <p:nvPr/>
        </p:nvSpPr>
        <p:spPr bwMode="auto">
          <a:xfrm>
            <a:off x="2152650" y="205740"/>
            <a:ext cx="33147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Tasks</a:t>
            </a:r>
          </a:p>
        </p:txBody>
      </p:sp>
      <p:sp>
        <p:nvSpPr>
          <p:cNvPr id="81939" name="Rectangle 20"/>
          <p:cNvSpPr>
            <a:spLocks/>
          </p:cNvSpPr>
          <p:nvPr/>
        </p:nvSpPr>
        <p:spPr bwMode="auto">
          <a:xfrm>
            <a:off x="2152650" y="651510"/>
            <a:ext cx="33147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sz="2340" dirty="0">
                <a:solidFill>
                  <a:schemeClr val="bg1"/>
                </a:solidFill>
              </a:rPr>
              <a:t>Code the user interface</a:t>
            </a:r>
          </a:p>
        </p:txBody>
      </p:sp>
      <p:sp>
        <p:nvSpPr>
          <p:cNvPr id="81940" name="Rectangle 21"/>
          <p:cNvSpPr>
            <a:spLocks/>
          </p:cNvSpPr>
          <p:nvPr/>
        </p:nvSpPr>
        <p:spPr bwMode="auto">
          <a:xfrm>
            <a:off x="2152650" y="1097280"/>
            <a:ext cx="33147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sz="2340" dirty="0">
                <a:solidFill>
                  <a:schemeClr val="bg1"/>
                </a:solidFill>
              </a:rPr>
              <a:t>Code the middle tier</a:t>
            </a:r>
          </a:p>
        </p:txBody>
      </p:sp>
      <p:sp>
        <p:nvSpPr>
          <p:cNvPr id="81941" name="Rectangle 22"/>
          <p:cNvSpPr>
            <a:spLocks/>
          </p:cNvSpPr>
          <p:nvPr/>
        </p:nvSpPr>
        <p:spPr bwMode="auto">
          <a:xfrm>
            <a:off x="2152650" y="1543050"/>
            <a:ext cx="33147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sz="2340" dirty="0">
                <a:solidFill>
                  <a:schemeClr val="bg1"/>
                </a:solidFill>
              </a:rPr>
              <a:t>Test the middle tier</a:t>
            </a:r>
          </a:p>
        </p:txBody>
      </p:sp>
      <p:sp>
        <p:nvSpPr>
          <p:cNvPr id="81942" name="Rectangle 23"/>
          <p:cNvSpPr>
            <a:spLocks/>
          </p:cNvSpPr>
          <p:nvPr/>
        </p:nvSpPr>
        <p:spPr bwMode="auto">
          <a:xfrm>
            <a:off x="2152650" y="1988820"/>
            <a:ext cx="33147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sz="2340" dirty="0">
                <a:solidFill>
                  <a:schemeClr val="bg1"/>
                </a:solidFill>
              </a:rPr>
              <a:t>Write online help</a:t>
            </a:r>
          </a:p>
        </p:txBody>
      </p:sp>
      <p:sp>
        <p:nvSpPr>
          <p:cNvPr id="101400" name="Rectangle 24"/>
          <p:cNvSpPr>
            <a:spLocks/>
          </p:cNvSpPr>
          <p:nvPr/>
        </p:nvSpPr>
        <p:spPr bwMode="auto">
          <a:xfrm>
            <a:off x="54673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Mon</a:t>
            </a:r>
          </a:p>
        </p:txBody>
      </p:sp>
      <p:sp>
        <p:nvSpPr>
          <p:cNvPr id="81944" name="Rectangle 25"/>
          <p:cNvSpPr>
            <a:spLocks/>
          </p:cNvSpPr>
          <p:nvPr/>
        </p:nvSpPr>
        <p:spPr bwMode="auto">
          <a:xfrm>
            <a:off x="5467350" y="651510"/>
            <a:ext cx="9144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182761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sz="234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1945" name="Rectangle 26"/>
          <p:cNvSpPr>
            <a:spLocks/>
          </p:cNvSpPr>
          <p:nvPr/>
        </p:nvSpPr>
        <p:spPr bwMode="auto">
          <a:xfrm>
            <a:off x="5467350" y="1097280"/>
            <a:ext cx="9144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182761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sz="234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81946" name="Rectangle 27"/>
          <p:cNvSpPr>
            <a:spLocks/>
          </p:cNvSpPr>
          <p:nvPr/>
        </p:nvSpPr>
        <p:spPr bwMode="auto">
          <a:xfrm>
            <a:off x="5467350" y="1543050"/>
            <a:ext cx="9144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182761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sz="234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1947" name="Rectangle 28"/>
          <p:cNvSpPr>
            <a:spLocks/>
          </p:cNvSpPr>
          <p:nvPr/>
        </p:nvSpPr>
        <p:spPr bwMode="auto">
          <a:xfrm>
            <a:off x="5467350" y="1988820"/>
            <a:ext cx="9144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182761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sz="234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01405" name="Rectangle 29"/>
          <p:cNvSpPr>
            <a:spLocks/>
          </p:cNvSpPr>
          <p:nvPr/>
        </p:nvSpPr>
        <p:spPr bwMode="auto">
          <a:xfrm>
            <a:off x="63817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790" dirty="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Tues</a:t>
            </a:r>
          </a:p>
        </p:txBody>
      </p:sp>
      <p:sp>
        <p:nvSpPr>
          <p:cNvPr id="101406" name="Rectangle 30"/>
          <p:cNvSpPr>
            <a:spLocks/>
          </p:cNvSpPr>
          <p:nvPr/>
        </p:nvSpPr>
        <p:spPr bwMode="auto">
          <a:xfrm>
            <a:off x="72961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Wed</a:t>
            </a:r>
          </a:p>
        </p:txBody>
      </p:sp>
      <p:sp>
        <p:nvSpPr>
          <p:cNvPr id="101407" name="Rectangle 31"/>
          <p:cNvSpPr>
            <a:spLocks/>
          </p:cNvSpPr>
          <p:nvPr/>
        </p:nvSpPr>
        <p:spPr bwMode="auto">
          <a:xfrm>
            <a:off x="82105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Thur</a:t>
            </a:r>
          </a:p>
        </p:txBody>
      </p:sp>
      <p:sp>
        <p:nvSpPr>
          <p:cNvPr id="101408" name="Rectangle 32"/>
          <p:cNvSpPr>
            <a:spLocks/>
          </p:cNvSpPr>
          <p:nvPr/>
        </p:nvSpPr>
        <p:spPr bwMode="auto">
          <a:xfrm>
            <a:off x="91249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Fri</a:t>
            </a:r>
          </a:p>
        </p:txBody>
      </p:sp>
      <p:sp>
        <p:nvSpPr>
          <p:cNvPr id="81952" name="Line 33"/>
          <p:cNvSpPr>
            <a:spLocks noChangeShapeType="1"/>
          </p:cNvSpPr>
          <p:nvPr/>
        </p:nvSpPr>
        <p:spPr bwMode="auto">
          <a:xfrm>
            <a:off x="3832860" y="331470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01410" name="Line 34"/>
          <p:cNvSpPr>
            <a:spLocks noChangeShapeType="1"/>
          </p:cNvSpPr>
          <p:nvPr/>
        </p:nvSpPr>
        <p:spPr bwMode="auto">
          <a:xfrm>
            <a:off x="4260057" y="3543300"/>
            <a:ext cx="1042988" cy="707232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01411" name="Oval 35"/>
          <p:cNvSpPr>
            <a:spLocks/>
          </p:cNvSpPr>
          <p:nvPr/>
        </p:nvSpPr>
        <p:spPr bwMode="auto">
          <a:xfrm>
            <a:off x="4095750" y="339471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17" name="Line 41"/>
          <p:cNvSpPr>
            <a:spLocks noChangeShapeType="1"/>
          </p:cNvSpPr>
          <p:nvPr/>
        </p:nvSpPr>
        <p:spPr bwMode="auto">
          <a:xfrm rot="10800000" flipH="1">
            <a:off x="5311617" y="4124802"/>
            <a:ext cx="1101566" cy="134303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01418" name="Oval 42"/>
          <p:cNvSpPr>
            <a:spLocks/>
          </p:cNvSpPr>
          <p:nvPr/>
        </p:nvSpPr>
        <p:spPr bwMode="auto">
          <a:xfrm>
            <a:off x="5170170" y="411480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19" name="Line 43"/>
          <p:cNvSpPr>
            <a:spLocks noChangeShapeType="1"/>
          </p:cNvSpPr>
          <p:nvPr/>
        </p:nvSpPr>
        <p:spPr bwMode="auto">
          <a:xfrm>
            <a:off x="6396038" y="4141947"/>
            <a:ext cx="1120140" cy="790098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01420" name="Oval 44"/>
          <p:cNvSpPr>
            <a:spLocks/>
          </p:cNvSpPr>
          <p:nvPr/>
        </p:nvSpPr>
        <p:spPr bwMode="auto">
          <a:xfrm>
            <a:off x="6267450" y="400050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21" name="Line 45"/>
          <p:cNvSpPr>
            <a:spLocks noChangeShapeType="1"/>
          </p:cNvSpPr>
          <p:nvPr/>
        </p:nvSpPr>
        <p:spPr bwMode="auto">
          <a:xfrm>
            <a:off x="7490460" y="4914900"/>
            <a:ext cx="1100138" cy="485775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01422" name="Oval 46"/>
          <p:cNvSpPr>
            <a:spLocks/>
          </p:cNvSpPr>
          <p:nvPr/>
        </p:nvSpPr>
        <p:spPr bwMode="auto">
          <a:xfrm>
            <a:off x="8439150" y="525780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23" name="Oval 47"/>
          <p:cNvSpPr>
            <a:spLocks/>
          </p:cNvSpPr>
          <p:nvPr/>
        </p:nvSpPr>
        <p:spPr bwMode="auto">
          <a:xfrm>
            <a:off x="7353300" y="477774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grpSp>
        <p:nvGrpSpPr>
          <p:cNvPr id="81967" name="Group 48"/>
          <p:cNvGrpSpPr>
            <a:grpSpLocks/>
          </p:cNvGrpSpPr>
          <p:nvPr/>
        </p:nvGrpSpPr>
        <p:grpSpPr bwMode="auto">
          <a:xfrm>
            <a:off x="7296150" y="651510"/>
            <a:ext cx="914400" cy="1783080"/>
            <a:chOff x="0" y="0"/>
            <a:chExt cx="640" cy="1248"/>
          </a:xfrm>
        </p:grpSpPr>
        <p:sp>
          <p:nvSpPr>
            <p:cNvPr id="82004" name="Rectangle 4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82005" name="Rectangle 5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82006" name="Rectangle 5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82007" name="Rectangle 5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</p:grpSp>
      <p:grpSp>
        <p:nvGrpSpPr>
          <p:cNvPr id="81968" name="Group 53"/>
          <p:cNvGrpSpPr>
            <a:grpSpLocks/>
          </p:cNvGrpSpPr>
          <p:nvPr/>
        </p:nvGrpSpPr>
        <p:grpSpPr bwMode="auto">
          <a:xfrm>
            <a:off x="6381750" y="651510"/>
            <a:ext cx="914400" cy="1783080"/>
            <a:chOff x="0" y="0"/>
            <a:chExt cx="640" cy="1248"/>
          </a:xfrm>
        </p:grpSpPr>
        <p:sp>
          <p:nvSpPr>
            <p:cNvPr id="82000" name="Rectangle 5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82001" name="Rectangle 5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82002" name="Rectangle 5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82003" name="Rectangle 5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</p:grpSp>
      <p:grpSp>
        <p:nvGrpSpPr>
          <p:cNvPr id="81969" name="Group 58"/>
          <p:cNvGrpSpPr>
            <a:grpSpLocks/>
          </p:cNvGrpSpPr>
          <p:nvPr/>
        </p:nvGrpSpPr>
        <p:grpSpPr bwMode="auto">
          <a:xfrm>
            <a:off x="9124950" y="651510"/>
            <a:ext cx="914400" cy="1783080"/>
            <a:chOff x="0" y="0"/>
            <a:chExt cx="640" cy="1248"/>
          </a:xfrm>
        </p:grpSpPr>
        <p:sp>
          <p:nvSpPr>
            <p:cNvPr id="81996" name="Rectangle 5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81997" name="Rectangle 6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81998" name="Rectangle 6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81999" name="Rectangle 6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</p:grpSp>
      <p:grpSp>
        <p:nvGrpSpPr>
          <p:cNvPr id="81970" name="Group 63"/>
          <p:cNvGrpSpPr>
            <a:grpSpLocks/>
          </p:cNvGrpSpPr>
          <p:nvPr/>
        </p:nvGrpSpPr>
        <p:grpSpPr bwMode="auto">
          <a:xfrm>
            <a:off x="8210550" y="651510"/>
            <a:ext cx="914400" cy="1783080"/>
            <a:chOff x="0" y="0"/>
            <a:chExt cx="640" cy="1248"/>
          </a:xfrm>
        </p:grpSpPr>
        <p:sp>
          <p:nvSpPr>
            <p:cNvPr id="81992" name="Rectangle 6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81993" name="Rectangle 6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81994" name="Rectangle 6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81995" name="Rectangle 6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</p:grpSp>
      <p:grpSp>
        <p:nvGrpSpPr>
          <p:cNvPr id="101444" name="Group 68"/>
          <p:cNvGrpSpPr>
            <a:grpSpLocks/>
          </p:cNvGrpSpPr>
          <p:nvPr/>
        </p:nvGrpSpPr>
        <p:grpSpPr bwMode="auto">
          <a:xfrm>
            <a:off x="6396854" y="655182"/>
            <a:ext cx="914400" cy="1783080"/>
            <a:chOff x="0" y="0"/>
            <a:chExt cx="640" cy="1248"/>
          </a:xfrm>
        </p:grpSpPr>
        <p:sp>
          <p:nvSpPr>
            <p:cNvPr id="81988" name="Rectangle 6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sz="234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1989" name="Rectangle 7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sz="234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81990" name="Rectangle 7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sz="2340" dirty="0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81991" name="Rectangle 7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>
                <a:solidFill>
                  <a:schemeClr val="bg1"/>
                </a:solidFill>
              </a:endParaRPr>
            </a:p>
          </p:txBody>
        </p:sp>
      </p:grpSp>
      <p:grpSp>
        <p:nvGrpSpPr>
          <p:cNvPr id="101449" name="Group 73"/>
          <p:cNvGrpSpPr>
            <a:grpSpLocks/>
          </p:cNvGrpSpPr>
          <p:nvPr/>
        </p:nvGrpSpPr>
        <p:grpSpPr bwMode="auto">
          <a:xfrm>
            <a:off x="8210550" y="651510"/>
            <a:ext cx="914400" cy="1783080"/>
            <a:chOff x="0" y="0"/>
            <a:chExt cx="640" cy="1248"/>
          </a:xfrm>
        </p:grpSpPr>
        <p:sp>
          <p:nvSpPr>
            <p:cNvPr id="81984" name="Rectangle 7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>
                <a:solidFill>
                  <a:schemeClr val="bg1"/>
                </a:solidFill>
              </a:endParaRPr>
            </a:p>
          </p:txBody>
        </p:sp>
        <p:sp>
          <p:nvSpPr>
            <p:cNvPr id="81985" name="Rectangle 7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sz="234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81986" name="Rectangle 7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sz="234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81987" name="Rectangle 7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>
                <a:solidFill>
                  <a:schemeClr val="bg1"/>
                </a:solidFill>
              </a:endParaRPr>
            </a:p>
          </p:txBody>
        </p:sp>
      </p:grpSp>
      <p:grpSp>
        <p:nvGrpSpPr>
          <p:cNvPr id="101454" name="Group 78"/>
          <p:cNvGrpSpPr>
            <a:grpSpLocks/>
          </p:cNvGrpSpPr>
          <p:nvPr/>
        </p:nvGrpSpPr>
        <p:grpSpPr bwMode="auto">
          <a:xfrm>
            <a:off x="7296150" y="651510"/>
            <a:ext cx="914400" cy="1783080"/>
            <a:chOff x="0" y="0"/>
            <a:chExt cx="640" cy="1248"/>
          </a:xfrm>
        </p:grpSpPr>
        <p:sp>
          <p:nvSpPr>
            <p:cNvPr id="81980" name="Rectangle 7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sz="234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81981" name="Rectangle 8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sz="234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81982" name="Rectangle 8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sz="2340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81983" name="Rectangle 8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>
                <a:solidFill>
                  <a:schemeClr val="bg1"/>
                </a:solidFill>
              </a:endParaRPr>
            </a:p>
          </p:txBody>
        </p:sp>
      </p:grpSp>
      <p:grpSp>
        <p:nvGrpSpPr>
          <p:cNvPr id="101459" name="Group 83"/>
          <p:cNvGrpSpPr>
            <a:grpSpLocks/>
          </p:cNvGrpSpPr>
          <p:nvPr/>
        </p:nvGrpSpPr>
        <p:grpSpPr bwMode="auto">
          <a:xfrm>
            <a:off x="9124950" y="651510"/>
            <a:ext cx="914400" cy="1783080"/>
            <a:chOff x="0" y="0"/>
            <a:chExt cx="640" cy="1248"/>
          </a:xfrm>
        </p:grpSpPr>
        <p:sp>
          <p:nvSpPr>
            <p:cNvPr id="81976" name="Rectangle 8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81977" name="Rectangle 8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81978" name="Rectangle 8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sz="234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81979" name="Rectangle 8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</p:grpSp>
      <p:sp>
        <p:nvSpPr>
          <p:cNvPr id="81975" name="Rectangle 88"/>
          <p:cNvSpPr>
            <a:spLocks/>
          </p:cNvSpPr>
          <p:nvPr/>
        </p:nvSpPr>
        <p:spPr bwMode="auto">
          <a:xfrm>
            <a:off x="3295650" y="312610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sz="2070" dirty="0">
                <a:solidFill>
                  <a:schemeClr val="bg1"/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731768635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>
            <a:off x="1672590" y="3497580"/>
            <a:ext cx="2857500" cy="2537460"/>
          </a:xfrm>
          <a:prstGeom prst="roundRect">
            <a:avLst>
              <a:gd name="adj" fmla="val 6755"/>
            </a:avLst>
          </a:prstGeom>
          <a:solidFill>
            <a:schemeClr val="accent1"/>
          </a:solid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832610" y="102870"/>
            <a:ext cx="8515350" cy="1645920"/>
          </a:xfrm>
        </p:spPr>
        <p:txBody>
          <a:bodyPr anchor="t"/>
          <a:lstStyle/>
          <a:p>
            <a:pPr eaLnBrk="1" hangingPunct="1">
              <a:lnSpc>
                <a:spcPct val="80000"/>
              </a:lnSpc>
              <a:defRPr/>
            </a:pPr>
            <a:r>
              <a:rPr lang="en-US"/>
              <a:t>Scaling through the Scrum of scrums</a:t>
            </a:r>
          </a:p>
        </p:txBody>
      </p:sp>
      <p:sp>
        <p:nvSpPr>
          <p:cNvPr id="44035" name="AutoShape 3"/>
          <p:cNvSpPr>
            <a:spLocks/>
          </p:cNvSpPr>
          <p:nvPr/>
        </p:nvSpPr>
        <p:spPr bwMode="auto">
          <a:xfrm>
            <a:off x="4667250" y="3497580"/>
            <a:ext cx="2857500" cy="2537460"/>
          </a:xfrm>
          <a:prstGeom prst="roundRect">
            <a:avLst>
              <a:gd name="adj" fmla="val 6755"/>
            </a:avLst>
          </a:prstGeom>
          <a:solidFill>
            <a:schemeClr val="accent1"/>
          </a:solidFill>
          <a:ln w="25400">
            <a:solidFill>
              <a:srgbClr val="00531C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44036" name="AutoShape 4"/>
          <p:cNvSpPr>
            <a:spLocks/>
          </p:cNvSpPr>
          <p:nvPr/>
        </p:nvSpPr>
        <p:spPr bwMode="auto">
          <a:xfrm>
            <a:off x="7627620" y="3497580"/>
            <a:ext cx="2857500" cy="2537460"/>
          </a:xfrm>
          <a:prstGeom prst="roundRect">
            <a:avLst>
              <a:gd name="adj" fmla="val 6755"/>
            </a:avLst>
          </a:prstGeom>
          <a:solidFill>
            <a:schemeClr val="accent1"/>
          </a:solidFill>
          <a:ln w="25400">
            <a:solidFill>
              <a:srgbClr val="FD402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530" y="4480560"/>
            <a:ext cx="69723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022" name="Group 6"/>
          <p:cNvGrpSpPr>
            <a:grpSpLocks/>
          </p:cNvGrpSpPr>
          <p:nvPr/>
        </p:nvGrpSpPr>
        <p:grpSpPr bwMode="auto">
          <a:xfrm>
            <a:off x="1866900" y="3691890"/>
            <a:ext cx="2343150" cy="605790"/>
            <a:chOff x="0" y="0"/>
            <a:chExt cx="1640" cy="424"/>
          </a:xfrm>
        </p:grpSpPr>
        <p:pic>
          <p:nvPicPr>
            <p:cNvPr id="86048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049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0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050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0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6023" name="Group 10"/>
          <p:cNvGrpSpPr>
            <a:grpSpLocks/>
          </p:cNvGrpSpPr>
          <p:nvPr/>
        </p:nvGrpSpPr>
        <p:grpSpPr bwMode="auto">
          <a:xfrm>
            <a:off x="1866900" y="5223510"/>
            <a:ext cx="2343150" cy="605790"/>
            <a:chOff x="0" y="0"/>
            <a:chExt cx="1640" cy="424"/>
          </a:xfrm>
        </p:grpSpPr>
        <p:pic>
          <p:nvPicPr>
            <p:cNvPr id="8604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"/>
              <a:ext cx="488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04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0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04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0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602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369189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5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630" y="369189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6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670" y="445770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7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40" y="445770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8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670" y="522351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9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630" y="445770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2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490" y="445770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3" name="Picture 2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40" y="3714750"/>
            <a:ext cx="69723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4" name="Picture 2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040" y="484632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33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710" y="408051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34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40" y="410337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35" name="Picture 2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510" y="484632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36" name="Picture 2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4869180"/>
            <a:ext cx="69723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59" name="Group 27"/>
          <p:cNvGrpSpPr>
            <a:grpSpLocks/>
          </p:cNvGrpSpPr>
          <p:nvPr/>
        </p:nvGrpSpPr>
        <p:grpSpPr bwMode="auto">
          <a:xfrm>
            <a:off x="4095750" y="1828800"/>
            <a:ext cx="4000500" cy="1325880"/>
            <a:chOff x="0" y="0"/>
            <a:chExt cx="2800" cy="928"/>
          </a:xfrm>
        </p:grpSpPr>
        <p:sp>
          <p:nvSpPr>
            <p:cNvPr id="44060" name="AutoShape 28"/>
            <p:cNvSpPr>
              <a:spLocks/>
            </p:cNvSpPr>
            <p:nvPr/>
          </p:nvSpPr>
          <p:spPr bwMode="auto">
            <a:xfrm>
              <a:off x="0" y="0"/>
              <a:ext cx="2800" cy="928"/>
            </a:xfrm>
            <a:prstGeom prst="roundRect">
              <a:avLst>
                <a:gd name="adj" fmla="val 20685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pic>
          <p:nvPicPr>
            <p:cNvPr id="86042" name="Picture 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" y="248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043" name="Picture 3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" y="264"/>
              <a:ext cx="488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044" name="Picture 3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6" y="248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064" name="Picture 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490" y="445770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>
                    <a:alpha val="20000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5" name="Picture 3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40" y="3714750"/>
            <a:ext cx="69723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>
                    <a:alpha val="20000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6" name="Picture 3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040" y="484632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>
                    <a:alpha val="20000"/>
                  </a:schemeClr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07074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</a:t>
            </a:r>
            <a:r>
              <a:rPr lang="ja-JP" altLang="en-US" smtClean="0"/>
              <a:t>’</a:t>
            </a:r>
            <a:r>
              <a:rPr lang="en-US" altLang="ja-JP" smtClean="0"/>
              <a:t>re losing the relay race</a:t>
            </a:r>
            <a:endParaRPr lang="en-US" smtClean="0"/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2769870" y="1531620"/>
            <a:ext cx="6995160" cy="3829050"/>
            <a:chOff x="0" y="0"/>
            <a:chExt cx="4896" cy="2680"/>
          </a:xfrm>
        </p:grpSpPr>
        <p:sp>
          <p:nvSpPr>
            <p:cNvPr id="2" name="AutoShape 4"/>
            <p:cNvSpPr>
              <a:spLocks/>
            </p:cNvSpPr>
            <p:nvPr/>
          </p:nvSpPr>
          <p:spPr bwMode="auto">
            <a:xfrm>
              <a:off x="0" y="0"/>
              <a:ext cx="4896" cy="2680"/>
            </a:xfrm>
            <a:prstGeom prst="roundRect">
              <a:avLst>
                <a:gd name="adj" fmla="val 7162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7173" name="Rectangle 5"/>
            <p:cNvSpPr>
              <a:spLocks/>
            </p:cNvSpPr>
            <p:nvPr/>
          </p:nvSpPr>
          <p:spPr bwMode="auto">
            <a:xfrm>
              <a:off x="1936" y="2144"/>
              <a:ext cx="2648" cy="5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1651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sz="1440" dirty="0" err="1">
                  <a:solidFill>
                    <a:schemeClr val="tx1"/>
                  </a:solidFill>
                </a:rPr>
                <a:t>Hirotaka</a:t>
              </a:r>
              <a:r>
                <a:rPr lang="en-US" sz="1440" dirty="0">
                  <a:solidFill>
                    <a:schemeClr val="tx1"/>
                  </a:solidFill>
                </a:rPr>
                <a:t> Takeuchi and </a:t>
              </a:r>
              <a:r>
                <a:rPr lang="en-US" sz="1440" dirty="0" err="1">
                  <a:solidFill>
                    <a:schemeClr val="tx1"/>
                  </a:solidFill>
                </a:rPr>
                <a:t>Ikujiro</a:t>
              </a:r>
              <a:r>
                <a:rPr lang="en-US" sz="1440" dirty="0">
                  <a:solidFill>
                    <a:schemeClr val="tx1"/>
                  </a:solidFill>
                </a:rPr>
                <a:t> </a:t>
              </a:r>
              <a:r>
                <a:rPr lang="en-US" sz="1440" dirty="0" err="1">
                  <a:solidFill>
                    <a:schemeClr val="tx1"/>
                  </a:solidFill>
                </a:rPr>
                <a:t>Nonaka</a:t>
              </a:r>
              <a:r>
                <a:rPr lang="en-US" sz="1440" dirty="0">
                  <a:solidFill>
                    <a:schemeClr val="tx1"/>
                  </a:solidFill>
                </a:rPr>
                <a:t>, </a:t>
              </a:r>
              <a:r>
                <a:rPr lang="ja-JP" altLang="en-US" sz="1440" dirty="0">
                  <a:solidFill>
                    <a:schemeClr val="tx1"/>
                  </a:solidFill>
                </a:rPr>
                <a:t>“</a:t>
              </a:r>
              <a:r>
                <a:rPr lang="en-US" altLang="ja-JP" sz="1440" dirty="0">
                  <a:solidFill>
                    <a:schemeClr val="tx1"/>
                  </a:solidFill>
                  <a:hlinkClick r:id="rId4"/>
                </a:rPr>
                <a:t>The New </a:t>
              </a:r>
              <a:r>
                <a:rPr lang="en-US" altLang="ja-JP" sz="1440" dirty="0" err="1">
                  <a:solidFill>
                    <a:schemeClr val="tx1"/>
                  </a:solidFill>
                  <a:hlinkClick r:id="rId4"/>
                </a:rPr>
                <a:t>New</a:t>
              </a:r>
              <a:r>
                <a:rPr lang="en-US" altLang="ja-JP" sz="1440" dirty="0">
                  <a:solidFill>
                    <a:schemeClr val="tx1"/>
                  </a:solidFill>
                  <a:hlinkClick r:id="rId4"/>
                </a:rPr>
                <a:t> Product Development Game</a:t>
              </a:r>
              <a:r>
                <a:rPr lang="ja-JP" altLang="en-US" sz="1440" dirty="0">
                  <a:solidFill>
                    <a:schemeClr val="tx1"/>
                  </a:solidFill>
                </a:rPr>
                <a:t>”</a:t>
              </a:r>
              <a:r>
                <a:rPr lang="en-US" altLang="ja-JP" sz="1440" dirty="0">
                  <a:solidFill>
                    <a:schemeClr val="tx1"/>
                  </a:solidFill>
                </a:rPr>
                <a:t>,  </a:t>
              </a:r>
              <a:r>
                <a:rPr lang="en-US" altLang="ja-JP" sz="1440" i="1" dirty="0">
                  <a:solidFill>
                    <a:schemeClr val="tx1"/>
                  </a:solidFill>
                </a:rPr>
                <a:t>Harvard Business Review</a:t>
              </a:r>
              <a:r>
                <a:rPr lang="en-US" altLang="ja-JP" sz="1440" dirty="0">
                  <a:solidFill>
                    <a:schemeClr val="tx1"/>
                  </a:solidFill>
                </a:rPr>
                <a:t>,</a:t>
              </a:r>
              <a:r>
                <a:rPr lang="en-US" altLang="ja-JP" sz="144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ja-JP" sz="1440" dirty="0">
                  <a:solidFill>
                    <a:schemeClr val="tx1"/>
                  </a:solidFill>
                </a:rPr>
                <a:t>January 1986.</a:t>
              </a:r>
              <a:endParaRPr lang="en-US" sz="1440" dirty="0">
                <a:solidFill>
                  <a:srgbClr val="FFFFFF"/>
                </a:solidFill>
              </a:endParaRPr>
            </a:p>
          </p:txBody>
        </p:sp>
        <p:sp>
          <p:nvSpPr>
            <p:cNvPr id="10246" name="AutoShape 6"/>
            <p:cNvSpPr>
              <a:spLocks/>
            </p:cNvSpPr>
            <p:nvPr/>
          </p:nvSpPr>
          <p:spPr bwMode="auto">
            <a:xfrm rot="10800000">
              <a:off x="4576" y="2384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10247" name="AutoShape 7"/>
            <p:cNvSpPr>
              <a:spLocks/>
            </p:cNvSpPr>
            <p:nvPr/>
          </p:nvSpPr>
          <p:spPr bwMode="auto">
            <a:xfrm>
              <a:off x="1632" y="2144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10248" name="Rectangle 8"/>
            <p:cNvSpPr>
              <a:spLocks/>
            </p:cNvSpPr>
            <p:nvPr/>
          </p:nvSpPr>
          <p:spPr bwMode="auto">
            <a:xfrm>
              <a:off x="4576" y="2144"/>
              <a:ext cx="312" cy="2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10249" name="Rectangle 9"/>
            <p:cNvSpPr>
              <a:spLocks/>
            </p:cNvSpPr>
            <p:nvPr/>
          </p:nvSpPr>
          <p:spPr bwMode="auto">
            <a:xfrm>
              <a:off x="1632" y="2424"/>
              <a:ext cx="312" cy="2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sz="2880"/>
            </a:p>
          </p:txBody>
        </p:sp>
        <p:sp>
          <p:nvSpPr>
            <p:cNvPr id="10250" name="Rectangle 10"/>
            <p:cNvSpPr>
              <a:spLocks/>
            </p:cNvSpPr>
            <p:nvPr/>
          </p:nvSpPr>
          <p:spPr bwMode="auto">
            <a:xfrm>
              <a:off x="64" y="40"/>
              <a:ext cx="4488" cy="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ja-JP" altLang="en-US" sz="2700" dirty="0">
                  <a:solidFill>
                    <a:srgbClr val="FFFFFF"/>
                  </a:solidFill>
                </a:rPr>
                <a:t>“</a:t>
              </a:r>
              <a:r>
                <a:rPr lang="en-US" altLang="ja-JP" sz="2700" dirty="0">
                  <a:solidFill>
                    <a:srgbClr val="FFFFFF"/>
                  </a:solidFill>
                </a:rPr>
                <a:t>The… </a:t>
              </a:r>
              <a:r>
                <a:rPr lang="ja-JP" altLang="en-US" sz="2700" dirty="0">
                  <a:solidFill>
                    <a:srgbClr val="FFFFFF"/>
                  </a:solidFill>
                </a:rPr>
                <a:t>‘</a:t>
              </a:r>
              <a:r>
                <a:rPr lang="en-US" altLang="ja-JP" sz="2700" dirty="0">
                  <a:solidFill>
                    <a:srgbClr val="FFFFFF"/>
                  </a:solidFill>
                </a:rPr>
                <a:t>relay race</a:t>
              </a:r>
              <a:r>
                <a:rPr lang="ja-JP" altLang="en-US" sz="2700" dirty="0">
                  <a:solidFill>
                    <a:srgbClr val="FFFFFF"/>
                  </a:solidFill>
                </a:rPr>
                <a:t>’</a:t>
              </a:r>
              <a:r>
                <a:rPr lang="en-US" altLang="ja-JP" sz="2700" dirty="0">
                  <a:solidFill>
                    <a:srgbClr val="FFFFFF"/>
                  </a:solidFill>
                </a:rPr>
                <a:t> approach to product development…may conflict with the goals of maximum speed and flexibility. Instead a holistic or </a:t>
              </a:r>
              <a:r>
                <a:rPr lang="ja-JP" altLang="en-US" sz="2700" dirty="0">
                  <a:solidFill>
                    <a:srgbClr val="FFFFFF"/>
                  </a:solidFill>
                </a:rPr>
                <a:t>‘</a:t>
              </a:r>
              <a:r>
                <a:rPr lang="en-US" altLang="ja-JP" sz="2700" dirty="0">
                  <a:solidFill>
                    <a:srgbClr val="FFFFFF"/>
                  </a:solidFill>
                </a:rPr>
                <a:t>rugby</a:t>
              </a:r>
              <a:r>
                <a:rPr lang="ja-JP" altLang="en-US" sz="2700" dirty="0">
                  <a:solidFill>
                    <a:srgbClr val="FFFFFF"/>
                  </a:solidFill>
                </a:rPr>
                <a:t>’</a:t>
              </a:r>
              <a:r>
                <a:rPr lang="en-US" altLang="ja-JP" sz="2700" dirty="0">
                  <a:solidFill>
                    <a:srgbClr val="FFFFFF"/>
                  </a:solidFill>
                </a:rPr>
                <a:t> approach—where a team tries to go the distance as a unit, passing the ball back and forth—may better serve today</a:t>
              </a:r>
              <a:r>
                <a:rPr lang="ja-JP" altLang="en-US" sz="2700" dirty="0">
                  <a:solidFill>
                    <a:srgbClr val="FFFFFF"/>
                  </a:solidFill>
                </a:rPr>
                <a:t>’</a:t>
              </a:r>
              <a:r>
                <a:rPr lang="en-US" altLang="ja-JP" sz="2700" dirty="0">
                  <a:solidFill>
                    <a:srgbClr val="FFFFFF"/>
                  </a:solidFill>
                </a:rPr>
                <a:t>s competitive requirements.</a:t>
              </a:r>
              <a:r>
                <a:rPr lang="ja-JP" altLang="en-US" sz="2700" dirty="0">
                  <a:solidFill>
                    <a:srgbClr val="FFFFFF"/>
                  </a:solidFill>
                </a:rPr>
                <a:t>”</a:t>
              </a:r>
              <a:endParaRPr lang="en-US" sz="27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731829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/>
          </p:cNvSpPr>
          <p:nvPr/>
        </p:nvSpPr>
        <p:spPr bwMode="auto">
          <a:xfrm>
            <a:off x="1832610" y="617220"/>
            <a:ext cx="8458200" cy="5440680"/>
          </a:xfrm>
          <a:prstGeom prst="roundRect">
            <a:avLst>
              <a:gd name="adj" fmla="val 5042"/>
            </a:avLst>
          </a:prstGeom>
          <a:solidFill>
            <a:schemeClr val="accent1">
              <a:lumMod val="75000"/>
            </a:schemeClr>
          </a:solidFill>
          <a:ln w="50800">
            <a:solidFill>
              <a:srgbClr val="910000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2290" name="Rectangle 3"/>
          <p:cNvSpPr>
            <a:spLocks/>
          </p:cNvSpPr>
          <p:nvPr/>
        </p:nvSpPr>
        <p:spPr bwMode="auto">
          <a:xfrm>
            <a:off x="2049780" y="1314450"/>
            <a:ext cx="8023860" cy="452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225425" indent="-225425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>
              <a:buSzPct val="125000"/>
              <a:buFont typeface="Gill Sans" charset="0"/>
              <a:buChar char="•"/>
            </a:pPr>
            <a:r>
              <a:rPr lang="en-US" sz="2520">
                <a:solidFill>
                  <a:schemeClr val="tx1"/>
                </a:solidFill>
              </a:rPr>
              <a:t>Scrum is an agile process that allows us to focus on delivering the highest business value in the shortest time. </a:t>
            </a:r>
          </a:p>
          <a:p>
            <a:pPr algn="l" eaLnBrk="1" hangingPunct="1">
              <a:buSzPct val="125000"/>
              <a:buFont typeface="Gill Sans" charset="0"/>
              <a:buChar char="•"/>
            </a:pPr>
            <a:r>
              <a:rPr lang="en-US" sz="2520">
                <a:solidFill>
                  <a:schemeClr val="tx1"/>
                </a:solidFill>
              </a:rPr>
              <a:t>It allows us to rapidly and repeatedly inspect actual working software (every two weeks to one month).</a:t>
            </a:r>
          </a:p>
          <a:p>
            <a:pPr algn="l" eaLnBrk="1" hangingPunct="1">
              <a:buSzPct val="125000"/>
              <a:buFont typeface="Gill Sans" charset="0"/>
              <a:buChar char="•"/>
            </a:pPr>
            <a:r>
              <a:rPr lang="en-US" sz="2520">
                <a:solidFill>
                  <a:schemeClr val="tx1"/>
                </a:solidFill>
              </a:rPr>
              <a:t>The business sets the priorities. Teams self-organize to determine the best way to deliver the highest priority features. </a:t>
            </a:r>
          </a:p>
          <a:p>
            <a:pPr algn="l" eaLnBrk="1" hangingPunct="1">
              <a:buSzPct val="125000"/>
              <a:buFont typeface="Gill Sans" charset="0"/>
              <a:buChar char="•"/>
            </a:pPr>
            <a:r>
              <a:rPr lang="en-US" sz="2520">
                <a:solidFill>
                  <a:schemeClr val="tx1"/>
                </a:solidFill>
              </a:rPr>
              <a:t>Every two weeks to a month anyone can see real working software and decide to release it as is or continue to enhance it for another sprint.</a:t>
            </a:r>
          </a:p>
        </p:txBody>
      </p:sp>
      <p:sp>
        <p:nvSpPr>
          <p:cNvPr id="12291" name="Rectangle 4"/>
          <p:cNvSpPr>
            <a:spLocks/>
          </p:cNvSpPr>
          <p:nvPr/>
        </p:nvSpPr>
        <p:spPr bwMode="auto">
          <a:xfrm>
            <a:off x="2255520" y="628650"/>
            <a:ext cx="3726180" cy="662940"/>
          </a:xfrm>
          <a:prstGeom prst="rect">
            <a:avLst/>
          </a:prstGeom>
          <a:solidFill>
            <a:srgbClr val="91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endParaRPr lang="en-US" sz="2880"/>
          </a:p>
        </p:txBody>
      </p:sp>
      <p:sp>
        <p:nvSpPr>
          <p:cNvPr id="12292" name="AutoShape 5"/>
          <p:cNvSpPr>
            <a:spLocks/>
          </p:cNvSpPr>
          <p:nvPr/>
        </p:nvSpPr>
        <p:spPr bwMode="auto">
          <a:xfrm rot="10800000">
            <a:off x="5947410" y="880110"/>
            <a:ext cx="445770" cy="411480"/>
          </a:xfrm>
          <a:custGeom>
            <a:avLst/>
            <a:gdLst>
              <a:gd name="T0" fmla="*/ 7221474 w 21600"/>
              <a:gd name="T1" fmla="*/ 29125 h 21600"/>
              <a:gd name="T2" fmla="*/ 7361 w 21600"/>
              <a:gd name="T3" fmla="*/ 6330633 h 21600"/>
              <a:gd name="T4" fmla="*/ 0 w 21600"/>
              <a:gd name="T5" fmla="*/ 9677400 h 21600"/>
              <a:gd name="T6" fmla="*/ 11357504 w 21600"/>
              <a:gd name="T7" fmla="*/ 9677400 h 21600"/>
              <a:gd name="T8" fmla="*/ 11357504 w 21600"/>
              <a:gd name="T9" fmla="*/ 0 h 21600"/>
              <a:gd name="T10" fmla="*/ 7221474 w 21600"/>
              <a:gd name="T11" fmla="*/ 29125 h 21600"/>
              <a:gd name="T12" fmla="*/ 7221474 w 21600"/>
              <a:gd name="T13" fmla="*/ 29125 h 21600"/>
              <a:gd name="T14" fmla="*/ 7221474 w 21600"/>
              <a:gd name="T15" fmla="*/ 2912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91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2293" name="AutoShape 6"/>
          <p:cNvSpPr>
            <a:spLocks/>
          </p:cNvSpPr>
          <p:nvPr/>
        </p:nvSpPr>
        <p:spPr bwMode="auto">
          <a:xfrm>
            <a:off x="1821180" y="605790"/>
            <a:ext cx="445770" cy="411480"/>
          </a:xfrm>
          <a:custGeom>
            <a:avLst/>
            <a:gdLst>
              <a:gd name="T0" fmla="*/ 7221474 w 21600"/>
              <a:gd name="T1" fmla="*/ 29125 h 21600"/>
              <a:gd name="T2" fmla="*/ 7361 w 21600"/>
              <a:gd name="T3" fmla="*/ 6330633 h 21600"/>
              <a:gd name="T4" fmla="*/ 0 w 21600"/>
              <a:gd name="T5" fmla="*/ 9677400 h 21600"/>
              <a:gd name="T6" fmla="*/ 11357504 w 21600"/>
              <a:gd name="T7" fmla="*/ 9677400 h 21600"/>
              <a:gd name="T8" fmla="*/ 11357504 w 21600"/>
              <a:gd name="T9" fmla="*/ 0 h 21600"/>
              <a:gd name="T10" fmla="*/ 7221474 w 21600"/>
              <a:gd name="T11" fmla="*/ 29125 h 21600"/>
              <a:gd name="T12" fmla="*/ 7221474 w 21600"/>
              <a:gd name="T13" fmla="*/ 29125 h 21600"/>
              <a:gd name="T14" fmla="*/ 7221474 w 21600"/>
              <a:gd name="T15" fmla="*/ 2912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91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2294" name="Rectangle 7"/>
          <p:cNvSpPr>
            <a:spLocks/>
          </p:cNvSpPr>
          <p:nvPr/>
        </p:nvSpPr>
        <p:spPr bwMode="auto">
          <a:xfrm>
            <a:off x="1821180" y="1005840"/>
            <a:ext cx="525780" cy="285750"/>
          </a:xfrm>
          <a:prstGeom prst="rect">
            <a:avLst/>
          </a:prstGeom>
          <a:solidFill>
            <a:srgbClr val="91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endParaRPr lang="en-US" sz="2880"/>
          </a:p>
        </p:txBody>
      </p:sp>
      <p:sp>
        <p:nvSpPr>
          <p:cNvPr id="12295" name="Rectangle 8"/>
          <p:cNvSpPr>
            <a:spLocks/>
          </p:cNvSpPr>
          <p:nvPr/>
        </p:nvSpPr>
        <p:spPr bwMode="auto">
          <a:xfrm>
            <a:off x="5867400" y="617220"/>
            <a:ext cx="525780" cy="297180"/>
          </a:xfrm>
          <a:prstGeom prst="rect">
            <a:avLst/>
          </a:prstGeom>
          <a:solidFill>
            <a:srgbClr val="91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endParaRPr lang="en-US" sz="2880"/>
          </a:p>
        </p:txBody>
      </p:sp>
      <p:sp>
        <p:nvSpPr>
          <p:cNvPr id="12296" name="Rectangle 9"/>
          <p:cNvSpPr>
            <a:spLocks/>
          </p:cNvSpPr>
          <p:nvPr/>
        </p:nvSpPr>
        <p:spPr bwMode="auto">
          <a:xfrm>
            <a:off x="2106930" y="628650"/>
            <a:ext cx="392049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sz="3240">
                <a:solidFill>
                  <a:srgbClr val="FFFFFF"/>
                </a:solidFill>
              </a:rPr>
              <a:t>Scrum in 100 words</a:t>
            </a:r>
          </a:p>
        </p:txBody>
      </p:sp>
    </p:spTree>
    <p:extLst>
      <p:ext uri="{BB962C8B-B14F-4D97-AF65-F5344CB8AC3E}">
        <p14:creationId xmlns:p14="http://schemas.microsoft.com/office/powerpoint/2010/main" val="2120927297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166" y="1152983"/>
            <a:ext cx="8576048" cy="5486400"/>
          </a:xfrm>
        </p:spPr>
        <p:txBody>
          <a:bodyPr>
            <a:normAutofit/>
          </a:bodyPr>
          <a:lstStyle/>
          <a:p>
            <a:pPr marL="628650">
              <a:lnSpc>
                <a:spcPct val="80000"/>
              </a:lnSpc>
              <a:buFont typeface="Lucida Grande" charset="0"/>
              <a:buChar char="•"/>
              <a:defRPr/>
            </a:pPr>
            <a:r>
              <a:rPr lang="en-US" sz="3200" dirty="0">
                <a:sym typeface="Gill Sans" charset="0"/>
              </a:rPr>
              <a:t>Jeff Sutherland</a:t>
            </a:r>
          </a:p>
          <a:p>
            <a:pPr marL="937260" lvl="1">
              <a:lnSpc>
                <a:spcPct val="80000"/>
              </a:lnSpc>
              <a:spcBef>
                <a:spcPts val="1170"/>
              </a:spcBef>
              <a:buFont typeface="Lucida Grande" charset="0"/>
              <a:buChar char="•"/>
              <a:defRPr/>
            </a:pPr>
            <a:r>
              <a:rPr lang="en-US" sz="3200" dirty="0">
                <a:sym typeface="Gill Sans" charset="0"/>
              </a:rPr>
              <a:t>Initial scrums at Easel Corp in 1993</a:t>
            </a:r>
          </a:p>
          <a:p>
            <a:pPr marL="628650">
              <a:lnSpc>
                <a:spcPct val="80000"/>
              </a:lnSpc>
              <a:spcBef>
                <a:spcPts val="1170"/>
              </a:spcBef>
              <a:buFont typeface="Lucida Grande" charset="0"/>
              <a:buChar char="•"/>
              <a:defRPr/>
            </a:pPr>
            <a:r>
              <a:rPr lang="en-US" sz="3200" dirty="0" smtClean="0">
                <a:sym typeface="Gill Sans" charset="0"/>
              </a:rPr>
              <a:t>Ken </a:t>
            </a:r>
            <a:r>
              <a:rPr lang="en-US" sz="3200" dirty="0" err="1">
                <a:sym typeface="Gill Sans" charset="0"/>
              </a:rPr>
              <a:t>Schwaber</a:t>
            </a:r>
            <a:endParaRPr lang="en-US" sz="3200" dirty="0">
              <a:sym typeface="Gill Sans" charset="0"/>
            </a:endParaRPr>
          </a:p>
          <a:p>
            <a:pPr marL="937260" lvl="1">
              <a:lnSpc>
                <a:spcPct val="80000"/>
              </a:lnSpc>
              <a:spcBef>
                <a:spcPts val="1170"/>
              </a:spcBef>
              <a:buFont typeface="Lucida Grande" charset="0"/>
              <a:buChar char="•"/>
              <a:defRPr/>
            </a:pPr>
            <a:r>
              <a:rPr lang="en-US" sz="3200" dirty="0" smtClean="0">
                <a:sym typeface="Gill Sans" charset="0"/>
              </a:rPr>
              <a:t>Scrum </a:t>
            </a:r>
            <a:r>
              <a:rPr lang="en-US" sz="3200" dirty="0">
                <a:sym typeface="Gill Sans" charset="0"/>
              </a:rPr>
              <a:t>presented at OOPSLA 95 with Sutherland</a:t>
            </a:r>
          </a:p>
          <a:p>
            <a:pPr marL="628650">
              <a:lnSpc>
                <a:spcPct val="80000"/>
              </a:lnSpc>
              <a:spcBef>
                <a:spcPts val="1170"/>
              </a:spcBef>
              <a:buFont typeface="Lucida Grande" charset="0"/>
              <a:buChar char="•"/>
              <a:defRPr/>
            </a:pPr>
            <a:r>
              <a:rPr lang="en-US" sz="3200" dirty="0" smtClean="0">
                <a:sym typeface="Gill Sans" charset="0"/>
              </a:rPr>
              <a:t>Mike </a:t>
            </a:r>
            <a:r>
              <a:rPr lang="en-US" sz="3200" dirty="0" err="1">
                <a:sym typeface="Gill Sans" charset="0"/>
              </a:rPr>
              <a:t>Beedle</a:t>
            </a:r>
            <a:endParaRPr lang="en-US" sz="3200" dirty="0">
              <a:sym typeface="Gill Sans" charset="0"/>
            </a:endParaRPr>
          </a:p>
          <a:p>
            <a:pPr marL="937260" lvl="1">
              <a:lnSpc>
                <a:spcPct val="80000"/>
              </a:lnSpc>
              <a:spcBef>
                <a:spcPts val="1170"/>
              </a:spcBef>
              <a:buFont typeface="Lucida Grande" charset="0"/>
              <a:buChar char="•"/>
              <a:defRPr/>
            </a:pPr>
            <a:r>
              <a:rPr lang="en-US" sz="3200" dirty="0">
                <a:sym typeface="Gill Sans" charset="0"/>
              </a:rPr>
              <a:t>Scrum patterns in PLOPD4</a:t>
            </a:r>
          </a:p>
          <a:p>
            <a:pPr marL="628650">
              <a:lnSpc>
                <a:spcPct val="80000"/>
              </a:lnSpc>
              <a:spcBef>
                <a:spcPts val="1170"/>
              </a:spcBef>
              <a:buFont typeface="Lucida Grande" charset="0"/>
              <a:buChar char="•"/>
              <a:defRPr/>
            </a:pPr>
            <a:r>
              <a:rPr lang="en-US" sz="3200" dirty="0">
                <a:sym typeface="Gill Sans" charset="0"/>
              </a:rPr>
              <a:t>Ken </a:t>
            </a:r>
            <a:r>
              <a:rPr lang="en-US" sz="3200" dirty="0" err="1">
                <a:sym typeface="Gill Sans" charset="0"/>
              </a:rPr>
              <a:t>Schwaber</a:t>
            </a:r>
            <a:r>
              <a:rPr lang="en-US" sz="3200" dirty="0">
                <a:sym typeface="Gill Sans" charset="0"/>
              </a:rPr>
              <a:t> and Mike Cohn</a:t>
            </a:r>
          </a:p>
          <a:p>
            <a:pPr marL="937260" lvl="1">
              <a:lnSpc>
                <a:spcPct val="80000"/>
              </a:lnSpc>
              <a:spcBef>
                <a:spcPts val="1170"/>
              </a:spcBef>
              <a:buFont typeface="Lucida Grande" charset="0"/>
              <a:buChar char="•"/>
              <a:defRPr/>
            </a:pPr>
            <a:r>
              <a:rPr lang="en-US" sz="3200" dirty="0">
                <a:sym typeface="Gill Sans" charset="0"/>
              </a:rPr>
              <a:t>Co-founded Scrum Alliance in </a:t>
            </a:r>
            <a:r>
              <a:rPr lang="en-US" sz="3200" dirty="0" smtClean="0">
                <a:sym typeface="Gill Sans" charset="0"/>
              </a:rPr>
              <a:t>2002</a:t>
            </a:r>
            <a:endParaRPr lang="en-US" sz="3200" dirty="0">
              <a:sym typeface="Gill Sans" charset="0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642" y="4629132"/>
            <a:ext cx="1657350" cy="201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Scrum origins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552" y="2415449"/>
            <a:ext cx="1440180" cy="2158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530" y="223197"/>
            <a:ext cx="1751648" cy="213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858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has been used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Microsoft</a:t>
            </a:r>
          </a:p>
          <a:p>
            <a:r>
              <a:rPr lang="en-US" sz="2400" dirty="0" smtClean="0"/>
              <a:t>Yahoo</a:t>
            </a:r>
          </a:p>
          <a:p>
            <a:r>
              <a:rPr lang="en-US" sz="2400" dirty="0" smtClean="0"/>
              <a:t>Google</a:t>
            </a:r>
          </a:p>
          <a:p>
            <a:r>
              <a:rPr lang="en-US" sz="2400" dirty="0" smtClean="0"/>
              <a:t>EA</a:t>
            </a:r>
          </a:p>
          <a:p>
            <a:r>
              <a:rPr lang="en-US" sz="2400" dirty="0" smtClean="0"/>
              <a:t>Siemens</a:t>
            </a:r>
          </a:p>
          <a:p>
            <a:r>
              <a:rPr lang="en-US" sz="2400" dirty="0" smtClean="0"/>
              <a:t>Nokia</a:t>
            </a:r>
          </a:p>
          <a:p>
            <a:r>
              <a:rPr lang="en-US" sz="2400" dirty="0" smtClean="0"/>
              <a:t>Intuit</a:t>
            </a:r>
          </a:p>
          <a:p>
            <a:r>
              <a:rPr lang="en-US" sz="2400" dirty="0" smtClean="0"/>
              <a:t>Saleforce.com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Embedded systems</a:t>
            </a:r>
          </a:p>
          <a:p>
            <a:r>
              <a:rPr lang="en-US" sz="2400" dirty="0" smtClean="0"/>
              <a:t>24x7 systems</a:t>
            </a:r>
          </a:p>
          <a:p>
            <a:r>
              <a:rPr lang="en-US" sz="2400" dirty="0" smtClean="0"/>
              <a:t>Video games</a:t>
            </a:r>
          </a:p>
          <a:p>
            <a:r>
              <a:rPr lang="en-US" sz="2400" dirty="0" smtClean="0"/>
              <a:t>FDA approved systems</a:t>
            </a:r>
          </a:p>
          <a:p>
            <a:r>
              <a:rPr lang="en-US" sz="2400" dirty="0" smtClean="0"/>
              <a:t>Websites</a:t>
            </a:r>
          </a:p>
          <a:p>
            <a:r>
              <a:rPr lang="en-US" sz="2400" dirty="0" smtClean="0"/>
              <a:t>Mobile phones</a:t>
            </a:r>
          </a:p>
          <a:p>
            <a:r>
              <a:rPr lang="en-US" sz="2400" dirty="0" smtClean="0"/>
              <a:t>Network switching</a:t>
            </a:r>
          </a:p>
          <a:p>
            <a:r>
              <a:rPr lang="en-US" sz="2400" dirty="0" smtClean="0"/>
              <a:t>Joint Strike Fighter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115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Characteristics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424544" y="1551214"/>
            <a:ext cx="10629900" cy="4697185"/>
          </a:xfrm>
        </p:spPr>
        <p:txBody>
          <a:bodyPr>
            <a:normAutofit lnSpcReduction="10000"/>
          </a:bodyPr>
          <a:lstStyle/>
          <a:p>
            <a:pPr marL="628650">
              <a:lnSpc>
                <a:spcPct val="90000"/>
              </a:lnSpc>
            </a:pPr>
            <a:r>
              <a:rPr lang="en-US" sz="3600" dirty="0"/>
              <a:t>Self-organizing teams</a:t>
            </a:r>
          </a:p>
          <a:p>
            <a:pPr marL="628650">
              <a:lnSpc>
                <a:spcPct val="90000"/>
              </a:lnSpc>
              <a:spcBef>
                <a:spcPts val="1170"/>
              </a:spcBef>
            </a:pPr>
            <a:r>
              <a:rPr lang="en-US" sz="3600" dirty="0"/>
              <a:t>Product progresses in a series of month-long </a:t>
            </a:r>
            <a:r>
              <a:rPr lang="ja-JP" altLang="en-US" sz="3600" dirty="0"/>
              <a:t>“</a:t>
            </a:r>
            <a:r>
              <a:rPr lang="en-US" altLang="ja-JP" sz="3600" dirty="0"/>
              <a:t>sprints</a:t>
            </a:r>
            <a:r>
              <a:rPr lang="ja-JP" altLang="en-US" sz="3600" dirty="0"/>
              <a:t>”</a:t>
            </a:r>
            <a:endParaRPr lang="en-US" altLang="ja-JP" sz="3600" dirty="0"/>
          </a:p>
          <a:p>
            <a:pPr marL="628650">
              <a:lnSpc>
                <a:spcPct val="90000"/>
              </a:lnSpc>
              <a:spcBef>
                <a:spcPts val="1170"/>
              </a:spcBef>
            </a:pPr>
            <a:r>
              <a:rPr lang="en-US" sz="3600" dirty="0"/>
              <a:t>Requirements </a:t>
            </a:r>
            <a:r>
              <a:rPr lang="en-US" sz="3600" dirty="0" smtClean="0"/>
              <a:t>captured in </a:t>
            </a:r>
            <a:r>
              <a:rPr lang="ja-JP" altLang="en-US" sz="3600" dirty="0" smtClean="0"/>
              <a:t>“</a:t>
            </a:r>
            <a:r>
              <a:rPr lang="en-US" altLang="ja-JP" sz="3600" dirty="0"/>
              <a:t>product backlog</a:t>
            </a:r>
            <a:r>
              <a:rPr lang="ja-JP" altLang="en-US" sz="3600" dirty="0"/>
              <a:t>”</a:t>
            </a:r>
            <a:endParaRPr lang="en-US" altLang="ja-JP" sz="3600" dirty="0"/>
          </a:p>
          <a:p>
            <a:pPr marL="628650">
              <a:lnSpc>
                <a:spcPct val="90000"/>
              </a:lnSpc>
              <a:spcBef>
                <a:spcPts val="1170"/>
              </a:spcBef>
            </a:pPr>
            <a:r>
              <a:rPr lang="en-US" sz="3600" dirty="0"/>
              <a:t>No specific engineering practices prescribed</a:t>
            </a:r>
          </a:p>
          <a:p>
            <a:pPr marL="628650">
              <a:lnSpc>
                <a:spcPct val="90000"/>
              </a:lnSpc>
              <a:spcBef>
                <a:spcPts val="1170"/>
              </a:spcBef>
            </a:pPr>
            <a:r>
              <a:rPr lang="en-US" sz="3600" dirty="0"/>
              <a:t>Uses generative rules to create an agile environment for delivering projects</a:t>
            </a:r>
          </a:p>
          <a:p>
            <a:pPr marL="628650">
              <a:lnSpc>
                <a:spcPct val="90000"/>
              </a:lnSpc>
              <a:spcBef>
                <a:spcPts val="117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4500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2" t="14834" r="25174" b="34812"/>
          <a:stretch/>
        </p:blipFill>
        <p:spPr bwMode="auto">
          <a:xfrm>
            <a:off x="-4958" y="0"/>
            <a:ext cx="1219695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1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/>
          </p:cNvSpPr>
          <p:nvPr/>
        </p:nvSpPr>
        <p:spPr bwMode="auto">
          <a:xfrm>
            <a:off x="0" y="1"/>
            <a:ext cx="12192000" cy="6851334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8E8E8E"/>
            </a:solidFill>
            <a:miter lim="800000"/>
            <a:headEnd/>
            <a:tailEnd/>
          </a:ln>
          <a:effectLst>
            <a:outerShdw blurRad="76200" dist="50800" dir="21480060" algn="ctr" rotWithShape="0">
              <a:schemeClr val="bg2">
                <a:alpha val="39998"/>
              </a:scheme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80">
              <a:solidFill>
                <a:srgbClr val="000000"/>
              </a:solidFill>
              <a:sym typeface="Gill Sans" pitchFamily="80" charset="0"/>
            </a:endParaRPr>
          </a:p>
        </p:txBody>
      </p:sp>
      <p:sp>
        <p:nvSpPr>
          <p:cNvPr id="24579" name="Oval 3"/>
          <p:cNvSpPr>
            <a:spLocks/>
          </p:cNvSpPr>
          <p:nvPr/>
        </p:nvSpPr>
        <p:spPr bwMode="auto">
          <a:xfrm>
            <a:off x="1239557" y="2742741"/>
            <a:ext cx="5038142" cy="4553798"/>
          </a:xfrm>
          <a:prstGeom prst="ellipse">
            <a:avLst/>
          </a:prstGeom>
          <a:gradFill rotWithShape="0">
            <a:gsLst>
              <a:gs pos="0">
                <a:srgbClr val="2497D4"/>
              </a:gs>
              <a:gs pos="100000">
                <a:srgbClr val="FFFF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880"/>
          </a:p>
        </p:txBody>
      </p:sp>
      <p:sp>
        <p:nvSpPr>
          <p:cNvPr id="24580" name="Oval 4"/>
          <p:cNvSpPr>
            <a:spLocks/>
          </p:cNvSpPr>
          <p:nvPr/>
        </p:nvSpPr>
        <p:spPr bwMode="auto">
          <a:xfrm>
            <a:off x="2426793" y="3884630"/>
            <a:ext cx="2648449" cy="2393840"/>
          </a:xfrm>
          <a:prstGeom prst="ellipse">
            <a:avLst/>
          </a:prstGeom>
          <a:gradFill rotWithShape="0">
            <a:gsLst>
              <a:gs pos="0">
                <a:srgbClr val="2497D4"/>
              </a:gs>
              <a:gs pos="100000">
                <a:srgbClr val="FFFF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880"/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2152816" y="5232884"/>
            <a:ext cx="9482667" cy="155462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8E8E8E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880"/>
          </a:p>
        </p:txBody>
      </p:sp>
      <p:sp>
        <p:nvSpPr>
          <p:cNvPr id="24582" name="Rectangle 6"/>
          <p:cNvSpPr>
            <a:spLocks/>
          </p:cNvSpPr>
          <p:nvPr/>
        </p:nvSpPr>
        <p:spPr bwMode="auto">
          <a:xfrm>
            <a:off x="1087347" y="1573336"/>
            <a:ext cx="2404914" cy="531047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8E8E8E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880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3520802" y="1337737"/>
            <a:ext cx="0" cy="395189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80">
              <a:solidFill>
                <a:srgbClr val="000000"/>
              </a:solidFill>
              <a:sym typeface="Gill Sans" pitchFamily="1" charset="0"/>
            </a:endParaRP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3507482" y="5262120"/>
            <a:ext cx="49620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80">
              <a:solidFill>
                <a:srgbClr val="000000"/>
              </a:solidFill>
              <a:sym typeface="Gill Sans" pitchFamily="1" charset="0"/>
            </a:endParaRPr>
          </a:p>
        </p:txBody>
      </p:sp>
      <p:sp>
        <p:nvSpPr>
          <p:cNvPr id="24585" name="Oval 9"/>
          <p:cNvSpPr>
            <a:spLocks/>
          </p:cNvSpPr>
          <p:nvPr/>
        </p:nvSpPr>
        <p:spPr bwMode="auto">
          <a:xfrm>
            <a:off x="6384246" y="46232"/>
            <a:ext cx="3500824" cy="3164271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2497D4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880"/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8408636" y="4959"/>
            <a:ext cx="2313588" cy="592956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8E8E8E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880"/>
          </a:p>
        </p:txBody>
      </p:sp>
      <p:sp>
        <p:nvSpPr>
          <p:cNvPr id="24587" name="Rectangle 11"/>
          <p:cNvSpPr>
            <a:spLocks/>
          </p:cNvSpPr>
          <p:nvPr/>
        </p:nvSpPr>
        <p:spPr bwMode="auto">
          <a:xfrm>
            <a:off x="2518119" y="18717"/>
            <a:ext cx="9482667" cy="133449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8E8E8E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880"/>
          </a:p>
        </p:txBody>
      </p:sp>
      <p:sp>
        <p:nvSpPr>
          <p:cNvPr id="24588" name="Rectangle 12"/>
          <p:cNvSpPr>
            <a:spLocks/>
          </p:cNvSpPr>
          <p:nvPr/>
        </p:nvSpPr>
        <p:spPr bwMode="auto">
          <a:xfrm>
            <a:off x="3628410" y="4520891"/>
            <a:ext cx="1223166" cy="43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340"/>
              <a:t>Simple</a:t>
            </a:r>
          </a:p>
        </p:txBody>
      </p:sp>
      <p:sp>
        <p:nvSpPr>
          <p:cNvPr id="24589" name="Rectangle 13"/>
          <p:cNvSpPr>
            <a:spLocks/>
          </p:cNvSpPr>
          <p:nvPr/>
        </p:nvSpPr>
        <p:spPr bwMode="auto">
          <a:xfrm>
            <a:off x="4699351" y="2374690"/>
            <a:ext cx="1577521" cy="43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340"/>
              <a:t>Complex</a:t>
            </a:r>
          </a:p>
        </p:txBody>
      </p:sp>
      <p:sp>
        <p:nvSpPr>
          <p:cNvPr id="24590" name="Rectangle 14"/>
          <p:cNvSpPr>
            <a:spLocks/>
          </p:cNvSpPr>
          <p:nvPr/>
        </p:nvSpPr>
        <p:spPr bwMode="auto">
          <a:xfrm>
            <a:off x="6748800" y="1906929"/>
            <a:ext cx="1466519" cy="43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340"/>
              <a:t>Anarchy</a:t>
            </a:r>
          </a:p>
        </p:txBody>
      </p:sp>
      <p:sp>
        <p:nvSpPr>
          <p:cNvPr id="24591" name="Rectangle 15"/>
          <p:cNvSpPr>
            <a:spLocks/>
          </p:cNvSpPr>
          <p:nvPr/>
        </p:nvSpPr>
        <p:spPr bwMode="auto">
          <a:xfrm rot="2509210">
            <a:off x="3859504" y="3642119"/>
            <a:ext cx="2222192" cy="43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340"/>
              <a:t>Complicated</a:t>
            </a:r>
          </a:p>
        </p:txBody>
      </p:sp>
      <p:sp>
        <p:nvSpPr>
          <p:cNvPr id="24592" name="Rectangle 16"/>
          <p:cNvSpPr>
            <a:spLocks/>
          </p:cNvSpPr>
          <p:nvPr/>
        </p:nvSpPr>
        <p:spPr bwMode="auto">
          <a:xfrm>
            <a:off x="5084978" y="5263807"/>
            <a:ext cx="2022044" cy="43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340"/>
              <a:t>Technology</a:t>
            </a:r>
          </a:p>
        </p:txBody>
      </p:sp>
      <p:sp>
        <p:nvSpPr>
          <p:cNvPr id="24593" name="Rectangle 17"/>
          <p:cNvSpPr>
            <a:spLocks/>
          </p:cNvSpPr>
          <p:nvPr/>
        </p:nvSpPr>
        <p:spPr bwMode="auto">
          <a:xfrm rot="16200000">
            <a:off x="2109600" y="3051563"/>
            <a:ext cx="2247812" cy="47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340"/>
              <a:t>Requirements</a:t>
            </a:r>
          </a:p>
        </p:txBody>
      </p:sp>
      <p:sp>
        <p:nvSpPr>
          <p:cNvPr id="24594" name="Rectangle 18"/>
          <p:cNvSpPr>
            <a:spLocks/>
          </p:cNvSpPr>
          <p:nvPr/>
        </p:nvSpPr>
        <p:spPr bwMode="auto">
          <a:xfrm>
            <a:off x="1972331" y="1212412"/>
            <a:ext cx="1502808" cy="66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Far from</a:t>
            </a: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Agreement</a:t>
            </a:r>
          </a:p>
        </p:txBody>
      </p:sp>
      <p:sp>
        <p:nvSpPr>
          <p:cNvPr id="24595" name="Rectangle 19"/>
          <p:cNvSpPr>
            <a:spLocks/>
          </p:cNvSpPr>
          <p:nvPr/>
        </p:nvSpPr>
        <p:spPr bwMode="auto">
          <a:xfrm>
            <a:off x="1972331" y="4679352"/>
            <a:ext cx="1502808" cy="66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Close to</a:t>
            </a: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Agreement</a:t>
            </a:r>
          </a:p>
        </p:txBody>
      </p:sp>
      <p:sp>
        <p:nvSpPr>
          <p:cNvPr id="24596" name="Rectangle 20"/>
          <p:cNvSpPr>
            <a:spLocks/>
          </p:cNvSpPr>
          <p:nvPr/>
        </p:nvSpPr>
        <p:spPr bwMode="auto">
          <a:xfrm rot="16200000">
            <a:off x="3313296" y="5582783"/>
            <a:ext cx="1111366" cy="73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Close to</a:t>
            </a: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Certainty</a:t>
            </a:r>
          </a:p>
        </p:txBody>
      </p:sp>
      <p:sp>
        <p:nvSpPr>
          <p:cNvPr id="24597" name="Rectangle 21"/>
          <p:cNvSpPr>
            <a:spLocks/>
          </p:cNvSpPr>
          <p:nvPr/>
        </p:nvSpPr>
        <p:spPr bwMode="auto">
          <a:xfrm rot="16200000">
            <a:off x="7561851" y="5585362"/>
            <a:ext cx="1111366" cy="73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Far from</a:t>
            </a: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Certainty</a:t>
            </a:r>
          </a:p>
        </p:txBody>
      </p:sp>
      <p:sp>
        <p:nvSpPr>
          <p:cNvPr id="24598" name="Rectangle 22"/>
          <p:cNvSpPr>
            <a:spLocks/>
          </p:cNvSpPr>
          <p:nvPr/>
        </p:nvSpPr>
        <p:spPr bwMode="auto">
          <a:xfrm>
            <a:off x="8030014" y="3863993"/>
            <a:ext cx="3774801" cy="976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260"/>
              <a:t>Source: </a:t>
            </a:r>
            <a:r>
              <a:rPr lang="en-US" altLang="en-US" sz="1260" i="1"/>
              <a:t>Strategic Management and Organizational Dynamics</a:t>
            </a:r>
            <a:r>
              <a:rPr lang="en-US" altLang="en-US" sz="1260"/>
              <a:t> by Ralph Stacey in </a:t>
            </a:r>
            <a:r>
              <a:rPr lang="en-US" altLang="en-US" sz="1260" i="1"/>
              <a:t>Agile Software Development with Scrum</a:t>
            </a:r>
            <a:r>
              <a:rPr lang="en-US" altLang="en-US" sz="1260"/>
              <a:t> by Ken Schwaber and Mike Beedle.</a:t>
            </a:r>
          </a:p>
        </p:txBody>
      </p:sp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555639" y="102872"/>
            <a:ext cx="11353800" cy="96012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ym typeface="Gill Sans" charset="0"/>
              </a:rPr>
              <a:t>Project noise level</a:t>
            </a:r>
          </a:p>
        </p:txBody>
      </p:sp>
    </p:spTree>
    <p:extLst>
      <p:ext uri="{BB962C8B-B14F-4D97-AF65-F5344CB8AC3E}">
        <p14:creationId xmlns:p14="http://schemas.microsoft.com/office/powerpoint/2010/main" val="1045316184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Gill Sans"/>
        <a:ea typeface="ヒラギノ角ゴ Pro W3"/>
        <a:cs typeface=""/>
      </a:majorFont>
      <a:minorFont>
        <a:latin typeface="Gill Sans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80" charset="0"/>
            <a:ea typeface="ヒラギノ角ゴ Pro W3" pitchFamily="80" charset="-128"/>
            <a:sym typeface="Gill Sans" pitchFamily="8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80" charset="0"/>
            <a:ea typeface="ヒラギノ角ゴ Pro W3" pitchFamily="80" charset="-128"/>
            <a:sym typeface="Gill Sans" pitchFamily="80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462</TotalTime>
  <Words>1014</Words>
  <Application>Microsoft Office PowerPoint</Application>
  <PresentationFormat>Widescreen</PresentationFormat>
  <Paragraphs>268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Meiryo</vt:lpstr>
      <vt:lpstr>MS PGothic</vt:lpstr>
      <vt:lpstr>ヒラギノ角ゴ Pro W3</vt:lpstr>
      <vt:lpstr>Arial</vt:lpstr>
      <vt:lpstr>Arial Rounded MT Bold</vt:lpstr>
      <vt:lpstr>Calibri</vt:lpstr>
      <vt:lpstr>Century Gothic</vt:lpstr>
      <vt:lpstr>Comic Sans MS</vt:lpstr>
      <vt:lpstr>Gill Sans</vt:lpstr>
      <vt:lpstr>Lucida Grande</vt:lpstr>
      <vt:lpstr>Tahoma</vt:lpstr>
      <vt:lpstr>Times New Roman</vt:lpstr>
      <vt:lpstr>Wingdings 3</vt:lpstr>
      <vt:lpstr>Ion</vt:lpstr>
      <vt:lpstr>Title Only</vt:lpstr>
      <vt:lpstr>SCRUM</vt:lpstr>
      <vt:lpstr>SCRUM</vt:lpstr>
      <vt:lpstr>We’re losing the relay race</vt:lpstr>
      <vt:lpstr>PowerPoint Presentation</vt:lpstr>
      <vt:lpstr>Scrum origins</vt:lpstr>
      <vt:lpstr>SCRUM has been used</vt:lpstr>
      <vt:lpstr>Characteristics</vt:lpstr>
      <vt:lpstr>PowerPoint Presentation</vt:lpstr>
      <vt:lpstr>Project noise level</vt:lpstr>
      <vt:lpstr>The Process</vt:lpstr>
      <vt:lpstr>Sprints</vt:lpstr>
      <vt:lpstr>Sequential vs. overlapping development</vt:lpstr>
      <vt:lpstr>Unified (Software Development) Process</vt:lpstr>
      <vt:lpstr>No changes during a sprint</vt:lpstr>
      <vt:lpstr>Scrum framework</vt:lpstr>
      <vt:lpstr>Product owner</vt:lpstr>
      <vt:lpstr>The ScrumMaster</vt:lpstr>
      <vt:lpstr>The team</vt:lpstr>
      <vt:lpstr>PowerPoint Presentation</vt:lpstr>
      <vt:lpstr>Sprint planning</vt:lpstr>
      <vt:lpstr>The daily scrum</vt:lpstr>
      <vt:lpstr>Everyone answers 3 questions</vt:lpstr>
      <vt:lpstr>A sample product backlog</vt:lpstr>
      <vt:lpstr>PowerPoint Presentation</vt:lpstr>
      <vt:lpstr>Scaling through the Scrum of scrums</vt:lpstr>
    </vt:vector>
  </TitlesOfParts>
  <Company>The University of North Carolina at Chapel Hill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Diane Pozefsky</dc:creator>
  <cp:lastModifiedBy>Diane Pozefsky</cp:lastModifiedBy>
  <cp:revision>24</cp:revision>
  <dcterms:created xsi:type="dcterms:W3CDTF">2013-10-09T13:48:08Z</dcterms:created>
  <dcterms:modified xsi:type="dcterms:W3CDTF">2014-11-17T15:50:59Z</dcterms:modified>
</cp:coreProperties>
</file>