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12E-180E-44B6-AB7F-58ED6D67FFEA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EADF-E8AC-442B-837E-FB3DDC0717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12E-180E-44B6-AB7F-58ED6D67FFEA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EADF-E8AC-442B-837E-FB3DDC0717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12E-180E-44B6-AB7F-58ED6D67FFEA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EADF-E8AC-442B-837E-FB3DDC0717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12E-180E-44B6-AB7F-58ED6D67FFEA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EADF-E8AC-442B-837E-FB3DDC0717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12E-180E-44B6-AB7F-58ED6D67FFEA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EADF-E8AC-442B-837E-FB3DDC0717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12E-180E-44B6-AB7F-58ED6D67FFEA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EADF-E8AC-442B-837E-FB3DDC0717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12E-180E-44B6-AB7F-58ED6D67FFEA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EADF-E8AC-442B-837E-FB3DDC0717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12E-180E-44B6-AB7F-58ED6D67FFEA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EADF-E8AC-442B-837E-FB3DDC0717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12E-180E-44B6-AB7F-58ED6D67FFEA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EADF-E8AC-442B-837E-FB3DDC0717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12E-180E-44B6-AB7F-58ED6D67FFEA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EADF-E8AC-442B-837E-FB3DDC0717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12E-180E-44B6-AB7F-58ED6D67FFEA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EADF-E8AC-442B-837E-FB3DDC0717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E812E-180E-44B6-AB7F-58ED6D67FFEA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4EADF-E8AC-442B-837E-FB3DDC0717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WordArt 2"/>
          <p:cNvSpPr>
            <a:spLocks noChangeArrowheads="1" noChangeShapeType="1" noTextEdit="1"/>
          </p:cNvSpPr>
          <p:nvPr/>
        </p:nvSpPr>
        <p:spPr bwMode="auto">
          <a:xfrm>
            <a:off x="1905000" y="2514600"/>
            <a:ext cx="5867400" cy="21145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99" lon="19439998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 rtl="0"/>
            <a:r>
              <a:rPr lang="en-US" sz="3600" kern="10" spc="0" dirty="0" smtClean="0">
                <a:ln w="9525">
                  <a:round/>
                  <a:headEnd/>
                  <a:tailEnd/>
                </a:ln>
                <a:solidFill>
                  <a:srgbClr val="DEF6DE"/>
                </a:solidFill>
                <a:effectLst/>
                <a:latin typeface="Impact"/>
              </a:rPr>
              <a:t>The Imperative</a:t>
            </a:r>
            <a:endParaRPr lang="en-US" sz="3600" kern="10" spc="0" dirty="0">
              <a:ln w="9525">
                <a:round/>
                <a:headEnd/>
                <a:tailEnd/>
              </a:ln>
              <a:solidFill>
                <a:srgbClr val="DEF6DE"/>
              </a:solidFill>
              <a:effectLst/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Affirmative commands with direct object pronouns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839200" cy="495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With an affirmative command, the object pronoun(s) will be attached directly to the end of the verbs in its imperative form.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Ex:	</a:t>
            </a:r>
            <a:r>
              <a:rPr lang="en-US" dirty="0" err="1" smtClean="0">
                <a:solidFill>
                  <a:schemeClr val="bg1"/>
                </a:solidFill>
              </a:rPr>
              <a:t>Estudia</a:t>
            </a:r>
            <a:r>
              <a:rPr lang="en-US" dirty="0" err="1" smtClean="0">
                <a:solidFill>
                  <a:srgbClr val="FFFF00"/>
                </a:solidFill>
              </a:rPr>
              <a:t>lo</a:t>
            </a:r>
            <a:r>
              <a:rPr lang="en-US" dirty="0" smtClean="0">
                <a:solidFill>
                  <a:schemeClr val="bg1"/>
                </a:solidFill>
              </a:rPr>
              <a:t>= study </a:t>
            </a:r>
            <a:r>
              <a:rPr lang="en-US" dirty="0" smtClean="0">
                <a:solidFill>
                  <a:srgbClr val="FFFF00"/>
                </a:solidFill>
              </a:rPr>
              <a:t>it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err="1" smtClean="0">
                <a:solidFill>
                  <a:schemeClr val="bg1"/>
                </a:solidFill>
              </a:rPr>
              <a:t>haz</a:t>
            </a:r>
            <a:r>
              <a:rPr lang="en-US" dirty="0" err="1" smtClean="0">
                <a:solidFill>
                  <a:srgbClr val="FFFF00"/>
                </a:solidFill>
              </a:rPr>
              <a:t>me</a:t>
            </a:r>
            <a:r>
              <a:rPr lang="en-US" dirty="0" smtClean="0">
                <a:solidFill>
                  <a:schemeClr val="bg1"/>
                </a:solidFill>
              </a:rPr>
              <a:t> un favor =  do </a:t>
            </a:r>
            <a:r>
              <a:rPr lang="en-US" dirty="0" smtClean="0">
                <a:solidFill>
                  <a:srgbClr val="FFFF00"/>
                </a:solidFill>
              </a:rPr>
              <a:t>me</a:t>
            </a:r>
            <a:r>
              <a:rPr lang="en-US" dirty="0" smtClean="0">
                <a:solidFill>
                  <a:schemeClr val="bg1"/>
                </a:solidFill>
              </a:rPr>
              <a:t> a favor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da</a:t>
            </a:r>
            <a:r>
              <a:rPr lang="en-US" dirty="0" smtClean="0">
                <a:solidFill>
                  <a:srgbClr val="FFFF00"/>
                </a:solidFill>
              </a:rPr>
              <a:t>me</a:t>
            </a:r>
            <a:r>
              <a:rPr lang="en-US" dirty="0" smtClean="0">
                <a:solidFill>
                  <a:schemeClr val="bg1"/>
                </a:solidFill>
              </a:rPr>
              <a:t> el </a:t>
            </a:r>
            <a:r>
              <a:rPr lang="en-US" dirty="0" err="1" smtClean="0">
                <a:solidFill>
                  <a:schemeClr val="bg1"/>
                </a:solidFill>
              </a:rPr>
              <a:t>libro</a:t>
            </a:r>
            <a:r>
              <a:rPr lang="en-US" dirty="0" smtClean="0">
                <a:solidFill>
                  <a:schemeClr val="bg1"/>
                </a:solidFill>
              </a:rPr>
              <a:t> = give </a:t>
            </a:r>
            <a:r>
              <a:rPr lang="en-US" dirty="0" smtClean="0">
                <a:solidFill>
                  <a:srgbClr val="FFFF00"/>
                </a:solidFill>
              </a:rPr>
              <a:t>me</a:t>
            </a:r>
            <a:r>
              <a:rPr lang="en-US" dirty="0" smtClean="0">
                <a:solidFill>
                  <a:schemeClr val="bg1"/>
                </a:solidFill>
              </a:rPr>
              <a:t> the book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err="1" smtClean="0">
                <a:solidFill>
                  <a:schemeClr val="bg1"/>
                </a:solidFill>
              </a:rPr>
              <a:t>deja</a:t>
            </a:r>
            <a:r>
              <a:rPr lang="en-US" dirty="0" err="1" smtClean="0">
                <a:solidFill>
                  <a:srgbClr val="FFFF00"/>
                </a:solidFill>
              </a:rPr>
              <a:t>me</a:t>
            </a:r>
            <a:r>
              <a:rPr lang="en-US" dirty="0" smtClean="0">
                <a:solidFill>
                  <a:schemeClr val="bg1"/>
                </a:solidFill>
              </a:rPr>
              <a:t> en </a:t>
            </a:r>
            <a:r>
              <a:rPr lang="en-US" dirty="0" err="1" smtClean="0">
                <a:solidFill>
                  <a:schemeClr val="bg1"/>
                </a:solidFill>
              </a:rPr>
              <a:t>paz</a:t>
            </a:r>
            <a:r>
              <a:rPr lang="en-US" dirty="0" smtClean="0">
                <a:solidFill>
                  <a:schemeClr val="bg1"/>
                </a:solidFill>
              </a:rPr>
              <a:t> = leave </a:t>
            </a:r>
            <a:r>
              <a:rPr lang="en-US" dirty="0" smtClean="0">
                <a:solidFill>
                  <a:srgbClr val="FFFF00"/>
                </a:solidFill>
              </a:rPr>
              <a:t>me</a:t>
            </a:r>
            <a:r>
              <a:rPr lang="en-US" dirty="0" smtClean="0">
                <a:solidFill>
                  <a:schemeClr val="bg1"/>
                </a:solidFill>
              </a:rPr>
              <a:t> alone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err="1" smtClean="0">
                <a:solidFill>
                  <a:schemeClr val="bg1"/>
                </a:solidFill>
              </a:rPr>
              <a:t>levanta</a:t>
            </a:r>
            <a:r>
              <a:rPr lang="en-US" dirty="0" err="1" smtClean="0">
                <a:solidFill>
                  <a:srgbClr val="FFFF00"/>
                </a:solidFill>
              </a:rPr>
              <a:t>te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 smtClean="0">
                <a:solidFill>
                  <a:srgbClr val="FFFF00"/>
                </a:solidFill>
              </a:rPr>
              <a:t>you</a:t>
            </a:r>
            <a:r>
              <a:rPr lang="en-US" dirty="0" smtClean="0">
                <a:solidFill>
                  <a:schemeClr val="bg1"/>
                </a:solidFill>
              </a:rPr>
              <a:t> stand 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Two object pronouns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5344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When there are two object Pronouns remember the rule </a:t>
            </a:r>
            <a:r>
              <a:rPr lang="en-US" dirty="0" smtClean="0">
                <a:solidFill>
                  <a:srgbClr val="00B0F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FF00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smtClean="0">
                <a:solidFill>
                  <a:srgbClr val="00B0F0"/>
                </a:solidFill>
              </a:rPr>
              <a:t>Reflexive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  <a:r>
              <a:rPr lang="en-US" dirty="0" smtClean="0">
                <a:solidFill>
                  <a:srgbClr val="FF0000"/>
                </a:solidFill>
              </a:rPr>
              <a:t>Indirect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  <a:r>
              <a:rPr lang="en-US" dirty="0" smtClean="0">
                <a:solidFill>
                  <a:srgbClr val="FFFF00"/>
                </a:solidFill>
              </a:rPr>
              <a:t>Direct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 addition Remember de “</a:t>
            </a:r>
            <a:r>
              <a:rPr lang="en-US" dirty="0" err="1" smtClean="0">
                <a:solidFill>
                  <a:srgbClr val="FF0000"/>
                </a:solidFill>
              </a:rPr>
              <a:t>le</a:t>
            </a:r>
            <a:r>
              <a:rPr lang="en-US" dirty="0" err="1" smtClean="0">
                <a:solidFill>
                  <a:srgbClr val="FFFF00"/>
                </a:solidFill>
              </a:rPr>
              <a:t>la</a:t>
            </a:r>
            <a:r>
              <a:rPr lang="en-US" dirty="0" smtClean="0">
                <a:solidFill>
                  <a:schemeClr val="bg1"/>
                </a:solidFill>
              </a:rPr>
              <a:t>” rule .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EX: </a:t>
            </a:r>
            <a:r>
              <a:rPr lang="en-US" dirty="0" err="1" smtClean="0">
                <a:solidFill>
                  <a:schemeClr val="bg1"/>
                </a:solidFill>
              </a:rPr>
              <a:t>Da</a:t>
            </a:r>
            <a:r>
              <a:rPr lang="en-US" dirty="0" err="1" smtClean="0">
                <a:solidFill>
                  <a:srgbClr val="FF0000"/>
                </a:solidFill>
              </a:rPr>
              <a:t>le</a:t>
            </a:r>
            <a:r>
              <a:rPr lang="en-US" dirty="0" err="1" smtClean="0">
                <a:solidFill>
                  <a:srgbClr val="FFFF00"/>
                </a:solidFill>
              </a:rPr>
              <a:t>lo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 err="1" smtClean="0">
                <a:solidFill>
                  <a:schemeClr val="bg1"/>
                </a:solidFill>
              </a:rPr>
              <a:t>da</a:t>
            </a:r>
            <a:r>
              <a:rPr lang="en-US" dirty="0" err="1" smtClean="0">
                <a:solidFill>
                  <a:srgbClr val="FF0000"/>
                </a:solidFill>
              </a:rPr>
              <a:t>se</a:t>
            </a:r>
            <a:r>
              <a:rPr lang="en-US" dirty="0" err="1" smtClean="0">
                <a:solidFill>
                  <a:srgbClr val="FFFF00"/>
                </a:solidFill>
              </a:rPr>
              <a:t>lo</a:t>
            </a:r>
            <a:r>
              <a:rPr lang="en-US" dirty="0" smtClean="0">
                <a:solidFill>
                  <a:schemeClr val="bg1"/>
                </a:solidFill>
              </a:rPr>
              <a:t> Give </a:t>
            </a:r>
            <a:r>
              <a:rPr lang="en-US" dirty="0" smtClean="0">
                <a:solidFill>
                  <a:srgbClr val="FFFF00"/>
                </a:solidFill>
              </a:rPr>
              <a:t>it</a:t>
            </a:r>
            <a:r>
              <a:rPr lang="en-US" dirty="0" smtClean="0">
                <a:solidFill>
                  <a:schemeClr val="bg1"/>
                </a:solidFill>
              </a:rPr>
              <a:t> to</a:t>
            </a:r>
            <a:r>
              <a:rPr lang="en-US" dirty="0" smtClean="0">
                <a:solidFill>
                  <a:srgbClr val="FF0000"/>
                </a:solidFill>
              </a:rPr>
              <a:t> him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Examples: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Tell </a:t>
            </a:r>
            <a:r>
              <a:rPr lang="en-US" dirty="0" smtClean="0">
                <a:solidFill>
                  <a:srgbClr val="FFFF00"/>
                </a:solidFill>
              </a:rPr>
              <a:t>it</a:t>
            </a:r>
            <a:r>
              <a:rPr lang="en-US" dirty="0" smtClean="0">
                <a:solidFill>
                  <a:schemeClr val="bg1"/>
                </a:solidFill>
              </a:rPr>
              <a:t> to </a:t>
            </a:r>
            <a:r>
              <a:rPr lang="en-US" dirty="0" smtClean="0">
                <a:solidFill>
                  <a:srgbClr val="FF0000"/>
                </a:solidFill>
              </a:rPr>
              <a:t>me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 err="1" smtClean="0">
                <a:solidFill>
                  <a:schemeClr val="bg1"/>
                </a:solidFill>
              </a:rPr>
              <a:t>di</a:t>
            </a:r>
            <a:r>
              <a:rPr lang="en-US" dirty="0" err="1" smtClean="0">
                <a:solidFill>
                  <a:srgbClr val="FF0000"/>
                </a:solidFill>
              </a:rPr>
              <a:t>me</a:t>
            </a:r>
            <a:r>
              <a:rPr lang="en-US" dirty="0" err="1" smtClean="0">
                <a:solidFill>
                  <a:srgbClr val="FFFF00"/>
                </a:solidFill>
              </a:rPr>
              <a:t>lo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Give </a:t>
            </a:r>
            <a:r>
              <a:rPr lang="en-US" dirty="0" smtClean="0">
                <a:solidFill>
                  <a:srgbClr val="FFFF00"/>
                </a:solidFill>
              </a:rPr>
              <a:t>them</a:t>
            </a:r>
            <a:r>
              <a:rPr lang="en-US" dirty="0" smtClean="0">
                <a:solidFill>
                  <a:schemeClr val="bg1"/>
                </a:solidFill>
              </a:rPr>
              <a:t> to </a:t>
            </a:r>
            <a:r>
              <a:rPr lang="en-US" dirty="0" smtClean="0">
                <a:solidFill>
                  <a:srgbClr val="FF0000"/>
                </a:solidFill>
              </a:rPr>
              <a:t>me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 err="1" smtClean="0">
                <a:solidFill>
                  <a:schemeClr val="bg1"/>
                </a:solidFill>
              </a:rPr>
              <a:t>da</a:t>
            </a:r>
            <a:r>
              <a:rPr lang="en-US" dirty="0" err="1" smtClean="0">
                <a:solidFill>
                  <a:srgbClr val="FF0000"/>
                </a:solidFill>
              </a:rPr>
              <a:t>me</a:t>
            </a:r>
            <a:r>
              <a:rPr lang="en-US" dirty="0" err="1" smtClean="0">
                <a:solidFill>
                  <a:srgbClr val="FFFF00"/>
                </a:solidFill>
              </a:rPr>
              <a:t>las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Buy </a:t>
            </a:r>
            <a:r>
              <a:rPr lang="en-US" dirty="0" smtClean="0">
                <a:solidFill>
                  <a:srgbClr val="FFFF00"/>
                </a:solidFill>
              </a:rPr>
              <a:t>it</a:t>
            </a:r>
            <a:r>
              <a:rPr lang="en-US" dirty="0" smtClean="0">
                <a:solidFill>
                  <a:schemeClr val="bg1"/>
                </a:solidFill>
              </a:rPr>
              <a:t> for </a:t>
            </a:r>
            <a:r>
              <a:rPr lang="en-US" dirty="0" smtClean="0">
                <a:solidFill>
                  <a:srgbClr val="00B0F0"/>
                </a:solidFill>
              </a:rPr>
              <a:t>yourself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 err="1" smtClean="0">
                <a:solidFill>
                  <a:schemeClr val="bg1"/>
                </a:solidFill>
              </a:rPr>
              <a:t>Compra</a:t>
            </a:r>
            <a:r>
              <a:rPr lang="en-US" dirty="0" err="1" smtClean="0">
                <a:solidFill>
                  <a:srgbClr val="00B0F0"/>
                </a:solidFill>
              </a:rPr>
              <a:t>te</a:t>
            </a:r>
            <a:r>
              <a:rPr lang="en-US" dirty="0" err="1" smtClean="0">
                <a:solidFill>
                  <a:srgbClr val="FFFF00"/>
                </a:solidFill>
              </a:rPr>
              <a:t>lo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Negative commands with object pronouns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0292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With a negative command, the object pronoun(s) will precede the verb in its imperative (regular) form. The object pronoun will be before the conjugated verb. The rule </a:t>
            </a:r>
            <a:r>
              <a:rPr lang="en-US" dirty="0" smtClean="0">
                <a:solidFill>
                  <a:srgbClr val="00B0F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FF00"/>
                </a:solidFill>
              </a:rPr>
              <a:t>D </a:t>
            </a:r>
            <a:r>
              <a:rPr lang="en-US" dirty="0" smtClean="0">
                <a:solidFill>
                  <a:schemeClr val="bg1"/>
                </a:solidFill>
              </a:rPr>
              <a:t>will apply . </a:t>
            </a:r>
            <a:r>
              <a:rPr lang="en-US" dirty="0" smtClean="0">
                <a:solidFill>
                  <a:srgbClr val="00B0F0"/>
                </a:solidFill>
              </a:rPr>
              <a:t>Reflexive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  <a:r>
              <a:rPr lang="en-US" dirty="0" smtClean="0">
                <a:solidFill>
                  <a:srgbClr val="FF0000"/>
                </a:solidFill>
              </a:rPr>
              <a:t>Indirect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  <a:r>
              <a:rPr lang="en-US" dirty="0" smtClean="0">
                <a:solidFill>
                  <a:srgbClr val="FFFF00"/>
                </a:solidFill>
              </a:rPr>
              <a:t>Direct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 </a:t>
            </a:r>
            <a:r>
              <a:rPr lang="en-US" dirty="0" smtClean="0">
                <a:solidFill>
                  <a:srgbClr val="FFFF00"/>
                </a:solidFill>
              </a:rPr>
              <a:t>me</a:t>
            </a:r>
            <a:r>
              <a:rPr lang="en-US" dirty="0" smtClean="0">
                <a:solidFill>
                  <a:schemeClr val="bg1"/>
                </a:solidFill>
              </a:rPr>
              <a:t> mires = Don’t look at </a:t>
            </a:r>
            <a:r>
              <a:rPr lang="en-US" dirty="0" smtClean="0">
                <a:solidFill>
                  <a:srgbClr val="FFFF00"/>
                </a:solidFill>
              </a:rPr>
              <a:t>me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 </a:t>
            </a:r>
            <a:r>
              <a:rPr lang="en-US" dirty="0" smtClean="0">
                <a:solidFill>
                  <a:srgbClr val="FFFF00"/>
                </a:solidFill>
              </a:rPr>
              <a:t>lo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pongas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alli</a:t>
            </a:r>
            <a:r>
              <a:rPr lang="en-US" dirty="0" smtClean="0">
                <a:solidFill>
                  <a:schemeClr val="bg1"/>
                </a:solidFill>
              </a:rPr>
              <a:t> = don’t put </a:t>
            </a:r>
            <a:r>
              <a:rPr lang="en-US" dirty="0" smtClean="0">
                <a:solidFill>
                  <a:srgbClr val="FFFF00"/>
                </a:solidFill>
              </a:rPr>
              <a:t>it</a:t>
            </a:r>
            <a:r>
              <a:rPr lang="en-US" dirty="0" smtClean="0">
                <a:solidFill>
                  <a:schemeClr val="bg1"/>
                </a:solidFill>
              </a:rPr>
              <a:t> there.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 </a:t>
            </a:r>
            <a:r>
              <a:rPr lang="en-US" dirty="0" smtClean="0">
                <a:solidFill>
                  <a:srgbClr val="FF0000"/>
                </a:solidFill>
              </a:rPr>
              <a:t>se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las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digas</a:t>
            </a:r>
            <a:r>
              <a:rPr lang="en-US" dirty="0" smtClean="0">
                <a:solidFill>
                  <a:schemeClr val="bg1"/>
                </a:solidFill>
              </a:rPr>
              <a:t> = Don’t tell </a:t>
            </a:r>
            <a:r>
              <a:rPr lang="en-US" dirty="0" smtClean="0">
                <a:solidFill>
                  <a:srgbClr val="FFFF00"/>
                </a:solidFill>
              </a:rPr>
              <a:t>lies</a:t>
            </a:r>
            <a:r>
              <a:rPr lang="en-US" dirty="0" smtClean="0">
                <a:solidFill>
                  <a:schemeClr val="bg1"/>
                </a:solidFill>
              </a:rPr>
              <a:t> to </a:t>
            </a:r>
            <a:r>
              <a:rPr lang="en-US" dirty="0" smtClean="0">
                <a:solidFill>
                  <a:srgbClr val="FF0000"/>
                </a:solidFill>
              </a:rPr>
              <a:t>them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 </a:t>
            </a:r>
            <a:r>
              <a:rPr lang="en-US" dirty="0" smtClean="0">
                <a:solidFill>
                  <a:srgbClr val="FF0000"/>
                </a:solidFill>
              </a:rPr>
              <a:t>se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los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compres</a:t>
            </a:r>
            <a:r>
              <a:rPr lang="en-US" dirty="0" smtClean="0">
                <a:solidFill>
                  <a:schemeClr val="bg1"/>
                </a:solidFill>
              </a:rPr>
              <a:t> = don’t buy </a:t>
            </a:r>
            <a:r>
              <a:rPr lang="en-US" dirty="0" smtClean="0">
                <a:solidFill>
                  <a:srgbClr val="FFFF00"/>
                </a:solidFill>
              </a:rPr>
              <a:t>them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en-US" dirty="0" smtClean="0">
                <a:solidFill>
                  <a:srgbClr val="FF0000"/>
                </a:solidFill>
              </a:rPr>
              <a:t>him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Commands in </a:t>
            </a:r>
            <a:r>
              <a:rPr lang="en-US" dirty="0" err="1" smtClean="0">
                <a:solidFill>
                  <a:schemeClr val="bg1"/>
                </a:solidFill>
              </a:rPr>
              <a:t>Usted</a:t>
            </a:r>
            <a:r>
              <a:rPr lang="en-US" dirty="0" smtClean="0">
                <a:solidFill>
                  <a:schemeClr val="bg1"/>
                </a:solidFill>
              </a:rPr>
              <a:t> (formal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For regular verbs, to form an affirmative or a negative command, do the following.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Take the present tense </a:t>
            </a:r>
            <a:r>
              <a:rPr lang="en-US" dirty="0" err="1" smtClean="0">
                <a:solidFill>
                  <a:schemeClr val="bg1"/>
                </a:solidFill>
              </a:rPr>
              <a:t>yo</a:t>
            </a:r>
            <a:r>
              <a:rPr lang="en-US" dirty="0" smtClean="0">
                <a:solidFill>
                  <a:schemeClr val="bg1"/>
                </a:solidFill>
              </a:rPr>
              <a:t> form of the verb.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Drop the –o ending (or </a:t>
            </a:r>
            <a:r>
              <a:rPr lang="en-US" i="1" dirty="0" err="1" smtClean="0">
                <a:solidFill>
                  <a:schemeClr val="bg1"/>
                </a:solidFill>
              </a:rPr>
              <a:t>oy</a:t>
            </a:r>
            <a:r>
              <a:rPr lang="en-US" dirty="0" smtClean="0">
                <a:solidFill>
                  <a:schemeClr val="bg1"/>
                </a:solidFill>
              </a:rPr>
              <a:t> in the verb </a:t>
            </a:r>
            <a:r>
              <a:rPr lang="en-US" dirty="0" err="1" smtClean="0">
                <a:solidFill>
                  <a:schemeClr val="bg1"/>
                </a:solidFill>
              </a:rPr>
              <a:t>estar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en-US" i="1" dirty="0" err="1" smtClean="0">
                <a:solidFill>
                  <a:schemeClr val="bg1"/>
                </a:solidFill>
              </a:rPr>
              <a:t>ar</a:t>
            </a:r>
            <a:r>
              <a:rPr lang="en-US" dirty="0" smtClean="0">
                <a:solidFill>
                  <a:schemeClr val="bg1"/>
                </a:solidFill>
              </a:rPr>
              <a:t>, verbs add an </a:t>
            </a:r>
            <a:r>
              <a:rPr lang="en-US" i="1" dirty="0" smtClean="0">
                <a:solidFill>
                  <a:schemeClr val="bg1"/>
                </a:solidFill>
              </a:rPr>
              <a:t>e</a:t>
            </a:r>
            <a:r>
              <a:rPr lang="en-US" dirty="0" smtClean="0">
                <a:solidFill>
                  <a:schemeClr val="bg1"/>
                </a:solidFill>
              </a:rPr>
              <a:t>; for </a:t>
            </a:r>
            <a:r>
              <a:rPr lang="en-US" i="1" dirty="0" err="1" smtClean="0">
                <a:solidFill>
                  <a:schemeClr val="bg1"/>
                </a:solidFill>
              </a:rPr>
              <a:t>er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i="1" dirty="0" err="1" smtClean="0">
                <a:solidFill>
                  <a:schemeClr val="bg1"/>
                </a:solidFill>
              </a:rPr>
              <a:t>ir</a:t>
            </a:r>
            <a:r>
              <a:rPr lang="en-US" dirty="0" smtClean="0">
                <a:solidFill>
                  <a:schemeClr val="bg1"/>
                </a:solidFill>
              </a:rPr>
              <a:t> verbs, add and a (don’t forget the other changes in other slides.		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					EX: 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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Examples commands in the </a:t>
            </a:r>
            <a:r>
              <a:rPr lang="en-US" dirty="0" err="1" smtClean="0">
                <a:solidFill>
                  <a:schemeClr val="bg1"/>
                </a:solidFill>
              </a:rPr>
              <a:t>usted</a:t>
            </a:r>
            <a:r>
              <a:rPr lang="en-US" dirty="0" smtClean="0">
                <a:solidFill>
                  <a:schemeClr val="bg1"/>
                </a:solidFill>
              </a:rPr>
              <a:t> 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Hable</a:t>
            </a:r>
            <a:r>
              <a:rPr lang="en-US" dirty="0" smtClean="0">
                <a:solidFill>
                  <a:schemeClr val="bg1"/>
                </a:solidFill>
              </a:rPr>
              <a:t> =  speak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Coma = eat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Escriba</a:t>
            </a:r>
            <a:r>
              <a:rPr lang="en-US" dirty="0" smtClean="0">
                <a:solidFill>
                  <a:schemeClr val="bg1"/>
                </a:solidFill>
              </a:rPr>
              <a:t> = write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Ponga</a:t>
            </a:r>
            <a:r>
              <a:rPr lang="en-US" dirty="0" smtClean="0">
                <a:solidFill>
                  <a:schemeClr val="bg1"/>
                </a:solidFill>
              </a:rPr>
              <a:t> = put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Tenga</a:t>
            </a:r>
            <a:r>
              <a:rPr lang="en-US" dirty="0" smtClean="0">
                <a:solidFill>
                  <a:schemeClr val="bg1"/>
                </a:solidFill>
              </a:rPr>
              <a:t> = have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Traiga</a:t>
            </a:r>
            <a:r>
              <a:rPr lang="en-US" dirty="0" smtClean="0">
                <a:solidFill>
                  <a:schemeClr val="bg1"/>
                </a:solidFill>
              </a:rPr>
              <a:t> = bring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Dé</a:t>
            </a:r>
            <a:r>
              <a:rPr lang="en-US" dirty="0" smtClean="0">
                <a:solidFill>
                  <a:schemeClr val="bg1"/>
                </a:solidFill>
              </a:rPr>
              <a:t>= give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Irregular formed </a:t>
            </a:r>
            <a:r>
              <a:rPr lang="en-US" dirty="0" err="1" smtClean="0">
                <a:solidFill>
                  <a:schemeClr val="bg1"/>
                </a:solidFill>
              </a:rPr>
              <a:t>usted</a:t>
            </a:r>
            <a:r>
              <a:rPr lang="en-US" dirty="0" smtClean="0">
                <a:solidFill>
                  <a:schemeClr val="bg1"/>
                </a:solidFill>
              </a:rPr>
              <a:t> commands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 the </a:t>
            </a:r>
            <a:r>
              <a:rPr lang="en-US" dirty="0" err="1" smtClean="0">
                <a:solidFill>
                  <a:schemeClr val="bg1"/>
                </a:solidFill>
              </a:rPr>
              <a:t>usted</a:t>
            </a:r>
            <a:r>
              <a:rPr lang="en-US" dirty="0" smtClean="0">
                <a:solidFill>
                  <a:schemeClr val="bg1"/>
                </a:solidFill>
              </a:rPr>
              <a:t> form, only three verbs have irregularly formed command.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These are: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733800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infinative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imperative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English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vaya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go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saber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sepa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know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Commands in the </a:t>
            </a:r>
            <a:r>
              <a:rPr lang="en-US" dirty="0" err="1" smtClean="0">
                <a:solidFill>
                  <a:schemeClr val="bg1"/>
                </a:solidFill>
              </a:rPr>
              <a:t>ustedes</a:t>
            </a:r>
            <a:r>
              <a:rPr lang="en-US" dirty="0" smtClean="0">
                <a:solidFill>
                  <a:schemeClr val="bg1"/>
                </a:solidFill>
              </a:rPr>
              <a:t>(plural, formal) form: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Commands in the </a:t>
            </a:r>
            <a:r>
              <a:rPr lang="en-US" i="1" dirty="0" err="1" smtClean="0">
                <a:solidFill>
                  <a:schemeClr val="bg1"/>
                </a:solidFill>
              </a:rPr>
              <a:t>ustedes</a:t>
            </a:r>
            <a:r>
              <a:rPr lang="en-US" dirty="0" smtClean="0">
                <a:solidFill>
                  <a:schemeClr val="bg1"/>
                </a:solidFill>
              </a:rPr>
              <a:t> form are identical to those in the </a:t>
            </a:r>
            <a:r>
              <a:rPr lang="en-US" i="1" dirty="0" err="1" smtClean="0">
                <a:solidFill>
                  <a:schemeClr val="bg1"/>
                </a:solidFill>
              </a:rPr>
              <a:t>usted</a:t>
            </a:r>
            <a:r>
              <a:rPr lang="en-US" dirty="0" smtClean="0">
                <a:solidFill>
                  <a:schemeClr val="bg1"/>
                </a:solidFill>
              </a:rPr>
              <a:t> form, with the single exception that an </a:t>
            </a:r>
            <a:r>
              <a:rPr lang="en-US" i="1" dirty="0" smtClean="0">
                <a:solidFill>
                  <a:schemeClr val="bg1"/>
                </a:solidFill>
              </a:rPr>
              <a:t>n is added to the </a:t>
            </a:r>
            <a:r>
              <a:rPr lang="en-US" i="1" dirty="0" err="1" smtClean="0">
                <a:solidFill>
                  <a:schemeClr val="bg1"/>
                </a:solidFill>
              </a:rPr>
              <a:t>usted</a:t>
            </a:r>
            <a:r>
              <a:rPr lang="en-US" i="1" dirty="0" smtClean="0">
                <a:solidFill>
                  <a:schemeClr val="bg1"/>
                </a:solidFill>
              </a:rPr>
              <a:t> imperative. This is true for all verbs. Regular and irregular.</a:t>
            </a:r>
          </a:p>
          <a:p>
            <a:r>
              <a:rPr lang="en-US" i="1" dirty="0" err="1" smtClean="0">
                <a:solidFill>
                  <a:schemeClr val="bg1"/>
                </a:solidFill>
              </a:rPr>
              <a:t>Hablen</a:t>
            </a:r>
            <a:r>
              <a:rPr lang="en-US" i="1" dirty="0" smtClean="0">
                <a:solidFill>
                  <a:schemeClr val="bg1"/>
                </a:solidFill>
              </a:rPr>
              <a:t> = speak.</a:t>
            </a:r>
          </a:p>
          <a:p>
            <a:r>
              <a:rPr lang="en-US" i="1" dirty="0" smtClean="0">
                <a:solidFill>
                  <a:schemeClr val="bg1"/>
                </a:solidFill>
              </a:rPr>
              <a:t>No </a:t>
            </a:r>
            <a:r>
              <a:rPr lang="en-US" i="1" dirty="0" err="1" smtClean="0">
                <a:solidFill>
                  <a:schemeClr val="bg1"/>
                </a:solidFill>
              </a:rPr>
              <a:t>coman</a:t>
            </a:r>
            <a:r>
              <a:rPr lang="en-US" i="1" dirty="0" smtClean="0">
                <a:solidFill>
                  <a:schemeClr val="bg1"/>
                </a:solidFill>
              </a:rPr>
              <a:t> = don’t eat.</a:t>
            </a:r>
          </a:p>
          <a:p>
            <a:r>
              <a:rPr lang="en-US" i="1" dirty="0" err="1" smtClean="0">
                <a:solidFill>
                  <a:schemeClr val="bg1"/>
                </a:solidFill>
              </a:rPr>
              <a:t>Escriban</a:t>
            </a:r>
            <a:r>
              <a:rPr lang="en-US" i="1" dirty="0" smtClean="0">
                <a:solidFill>
                  <a:schemeClr val="bg1"/>
                </a:solidFill>
              </a:rPr>
              <a:t> = write.</a:t>
            </a:r>
          </a:p>
          <a:p>
            <a:r>
              <a:rPr lang="en-US" i="1" dirty="0" smtClean="0">
                <a:solidFill>
                  <a:schemeClr val="bg1"/>
                </a:solidFill>
              </a:rPr>
              <a:t>Sean </a:t>
            </a:r>
            <a:r>
              <a:rPr lang="en-US" i="1" dirty="0" err="1" smtClean="0">
                <a:solidFill>
                  <a:schemeClr val="bg1"/>
                </a:solidFill>
              </a:rPr>
              <a:t>amables</a:t>
            </a:r>
            <a:r>
              <a:rPr lang="en-US" i="1" dirty="0" smtClean="0">
                <a:solidFill>
                  <a:schemeClr val="bg1"/>
                </a:solidFill>
              </a:rPr>
              <a:t> = be kind.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Commands in the </a:t>
            </a:r>
            <a:r>
              <a:rPr lang="en-US" dirty="0" err="1" smtClean="0">
                <a:solidFill>
                  <a:schemeClr val="bg1"/>
                </a:solidFill>
              </a:rPr>
              <a:t>nosotros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Commands in the </a:t>
            </a:r>
            <a:r>
              <a:rPr lang="en-US" dirty="0" err="1" smtClean="0">
                <a:solidFill>
                  <a:schemeClr val="bg1"/>
                </a:solidFill>
              </a:rPr>
              <a:t>nosotros</a:t>
            </a:r>
            <a:r>
              <a:rPr lang="en-US" dirty="0" smtClean="0">
                <a:solidFill>
                  <a:schemeClr val="bg1"/>
                </a:solidFill>
              </a:rPr>
              <a:t> (we) form generally translate to “Lets” statements in English. “Let’s eat”; Let’s go.” To form these commands in regular Spanish verbs, you will do the following three steps.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207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Three steps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Take the present tense </a:t>
            </a:r>
            <a:r>
              <a:rPr lang="en-US" dirty="0" err="1" smtClean="0">
                <a:solidFill>
                  <a:schemeClr val="bg1"/>
                </a:solidFill>
              </a:rPr>
              <a:t>yo</a:t>
            </a:r>
            <a:r>
              <a:rPr lang="en-US" dirty="0" smtClean="0">
                <a:solidFill>
                  <a:schemeClr val="bg1"/>
                </a:solidFill>
              </a:rPr>
              <a:t> of the verb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Remove the o or </a:t>
            </a:r>
            <a:r>
              <a:rPr lang="en-US" dirty="0" err="1" smtClean="0">
                <a:solidFill>
                  <a:schemeClr val="bg1"/>
                </a:solidFill>
              </a:rPr>
              <a:t>oy</a:t>
            </a:r>
            <a:r>
              <a:rPr lang="en-US" dirty="0" smtClean="0">
                <a:solidFill>
                  <a:schemeClr val="bg1"/>
                </a:solidFill>
              </a:rPr>
              <a:t>. You now have the “</a:t>
            </a:r>
            <a:r>
              <a:rPr lang="en-US" dirty="0" err="1" smtClean="0">
                <a:solidFill>
                  <a:schemeClr val="bg1"/>
                </a:solidFill>
              </a:rPr>
              <a:t>yo</a:t>
            </a:r>
            <a:r>
              <a:rPr lang="en-US" dirty="0" smtClean="0">
                <a:solidFill>
                  <a:schemeClr val="bg1"/>
                </a:solidFill>
              </a:rPr>
              <a:t> stem”.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For –</a:t>
            </a:r>
            <a:r>
              <a:rPr lang="en-US" dirty="0" err="1" smtClean="0">
                <a:solidFill>
                  <a:schemeClr val="bg1"/>
                </a:solidFill>
              </a:rPr>
              <a:t>ar</a:t>
            </a:r>
            <a:r>
              <a:rPr lang="en-US" dirty="0" smtClean="0">
                <a:solidFill>
                  <a:schemeClr val="bg1"/>
                </a:solidFill>
              </a:rPr>
              <a:t> verbs, add –</a:t>
            </a:r>
            <a:r>
              <a:rPr lang="en-US" dirty="0" err="1" smtClean="0">
                <a:solidFill>
                  <a:schemeClr val="bg1"/>
                </a:solidFill>
              </a:rPr>
              <a:t>emos</a:t>
            </a:r>
            <a:r>
              <a:rPr lang="en-US" dirty="0" smtClean="0">
                <a:solidFill>
                  <a:schemeClr val="bg1"/>
                </a:solidFill>
              </a:rPr>
              <a:t>; for </a:t>
            </a:r>
            <a:r>
              <a:rPr lang="en-US" dirty="0" err="1" smtClean="0">
                <a:solidFill>
                  <a:schemeClr val="bg1"/>
                </a:solidFill>
              </a:rPr>
              <a:t>erand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ir</a:t>
            </a:r>
            <a:r>
              <a:rPr lang="en-US" dirty="0" smtClean="0">
                <a:solidFill>
                  <a:schemeClr val="bg1"/>
                </a:solidFill>
              </a:rPr>
              <a:t>- verbs, add –</a:t>
            </a:r>
            <a:r>
              <a:rPr lang="en-US" dirty="0" err="1" smtClean="0">
                <a:solidFill>
                  <a:schemeClr val="bg1"/>
                </a:solidFill>
              </a:rPr>
              <a:t>amos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chemeClr val="bg1"/>
                </a:solidFill>
              </a:rPr>
              <a:t>Let’s talk= </a:t>
            </a:r>
            <a:r>
              <a:rPr lang="en-US" dirty="0" err="1" smtClean="0">
                <a:solidFill>
                  <a:schemeClr val="bg1"/>
                </a:solidFill>
              </a:rPr>
              <a:t>hablemos</a:t>
            </a:r>
            <a:r>
              <a:rPr lang="en-US" dirty="0" smtClean="0">
                <a:solidFill>
                  <a:schemeClr val="bg1"/>
                </a:solidFill>
              </a:rPr>
              <a:t>!	Let’s eat = </a:t>
            </a:r>
            <a:r>
              <a:rPr lang="en-US" dirty="0" err="1" smtClean="0">
                <a:solidFill>
                  <a:schemeClr val="bg1"/>
                </a:solidFill>
              </a:rPr>
              <a:t>comamos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chemeClr val="bg1"/>
                </a:solidFill>
              </a:rPr>
              <a:t>Let’s write = </a:t>
            </a:r>
            <a:r>
              <a:rPr lang="en-US" dirty="0" err="1" smtClean="0">
                <a:solidFill>
                  <a:schemeClr val="bg1"/>
                </a:solidFill>
              </a:rPr>
              <a:t>escribamos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Things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1. Stem changing verbs- except stem-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Calibri" pitchFamily="34" charset="0"/>
              <a:buChar char="*"/>
            </a:pPr>
            <a:r>
              <a:rPr lang="en-US" dirty="0" smtClean="0">
                <a:solidFill>
                  <a:schemeClr val="bg1"/>
                </a:solidFill>
              </a:rPr>
              <a:t>The imperative deals with one aspect of the language, and that is giving commands. We call the imperative a mood because commands do not move among the various time frames as do the tenses. The only time frame involved in a command is now: “Clean your room, </a:t>
            </a:r>
            <a:r>
              <a:rPr lang="en-US" i="1" dirty="0" smtClean="0">
                <a:solidFill>
                  <a:schemeClr val="bg1"/>
                </a:solidFill>
              </a:rPr>
              <a:t>now</a:t>
            </a:r>
            <a:r>
              <a:rPr lang="en-US" dirty="0" smtClean="0">
                <a:solidFill>
                  <a:schemeClr val="bg1"/>
                </a:solidFill>
              </a:rPr>
              <a:t>!”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itchFamily="34" charset="0"/>
              <a:buChar char="*"/>
            </a:pPr>
            <a:r>
              <a:rPr lang="en-US" dirty="0" smtClean="0">
                <a:solidFill>
                  <a:schemeClr val="bg1"/>
                </a:solidFill>
              </a:rPr>
              <a:t>Statements in the imperative are direct. There are no qualifiers, such as “I </a:t>
            </a:r>
            <a:r>
              <a:rPr lang="en-US" i="1" dirty="0" smtClean="0">
                <a:solidFill>
                  <a:schemeClr val="bg1"/>
                </a:solidFill>
              </a:rPr>
              <a:t>want you to </a:t>
            </a:r>
            <a:r>
              <a:rPr lang="en-US" dirty="0" smtClean="0">
                <a:solidFill>
                  <a:schemeClr val="bg1"/>
                </a:solidFill>
              </a:rPr>
              <a:t>clean your room” or “</a:t>
            </a:r>
            <a:r>
              <a:rPr lang="en-US" i="1" dirty="0" smtClean="0">
                <a:solidFill>
                  <a:schemeClr val="bg1"/>
                </a:solidFill>
              </a:rPr>
              <a:t>you should </a:t>
            </a:r>
            <a:r>
              <a:rPr lang="en-US" dirty="0" smtClean="0">
                <a:solidFill>
                  <a:schemeClr val="bg1"/>
                </a:solidFill>
              </a:rPr>
              <a:t>clean your room.” The message is straightforward, and often can contain as little as one word: </a:t>
            </a:r>
            <a:r>
              <a:rPr lang="en-US" i="1" dirty="0" smtClean="0">
                <a:solidFill>
                  <a:schemeClr val="bg1"/>
                </a:solidFill>
              </a:rPr>
              <a:t>Go! Stop! Look! Wait! Listen!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itchFamily="34" charset="0"/>
              <a:buChar char="*"/>
            </a:pPr>
            <a:r>
              <a:rPr lang="en-US" dirty="0" smtClean="0">
                <a:solidFill>
                  <a:schemeClr val="bg1"/>
                </a:solidFill>
              </a:rPr>
              <a:t>The understood recipient of any command is </a:t>
            </a:r>
            <a:r>
              <a:rPr lang="en-US" i="1" dirty="0" smtClean="0">
                <a:solidFill>
                  <a:schemeClr val="bg1"/>
                </a:solidFill>
              </a:rPr>
              <a:t>you</a:t>
            </a:r>
            <a:r>
              <a:rPr lang="en-US" dirty="0" smtClean="0">
                <a:solidFill>
                  <a:schemeClr val="bg1"/>
                </a:solidFill>
              </a:rPr>
              <a:t>. Even when admonishing yourself to do something, you are speaking go yourself as </a:t>
            </a:r>
            <a:r>
              <a:rPr lang="en-US" i="1" dirty="0" smtClean="0">
                <a:solidFill>
                  <a:schemeClr val="bg1"/>
                </a:solidFill>
              </a:rPr>
              <a:t>you</a:t>
            </a:r>
            <a:r>
              <a:rPr lang="en-US" dirty="0" smtClean="0">
                <a:solidFill>
                  <a:schemeClr val="bg1"/>
                </a:solidFill>
              </a:rPr>
              <a:t> (in Spanish, in the </a:t>
            </a:r>
            <a:r>
              <a:rPr lang="en-US" i="1" dirty="0" err="1" smtClean="0">
                <a:solidFill>
                  <a:schemeClr val="bg1"/>
                </a:solidFill>
              </a:rPr>
              <a:t>tú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form). We can, however, give </a:t>
            </a:r>
            <a:r>
              <a:rPr lang="en-US" i="1" dirty="0" smtClean="0">
                <a:solidFill>
                  <a:schemeClr val="bg1"/>
                </a:solidFill>
              </a:rPr>
              <a:t>we</a:t>
            </a:r>
            <a:r>
              <a:rPr lang="en-US" dirty="0" smtClean="0">
                <a:solidFill>
                  <a:schemeClr val="bg1"/>
                </a:solidFill>
              </a:rPr>
              <a:t> commands, meaning “you </a:t>
            </a:r>
            <a:r>
              <a:rPr lang="en-US" i="1" dirty="0" smtClean="0">
                <a:solidFill>
                  <a:schemeClr val="bg1"/>
                </a:solidFill>
              </a:rPr>
              <a:t>and</a:t>
            </a:r>
            <a:r>
              <a:rPr lang="en-US" dirty="0" smtClean="0">
                <a:solidFill>
                  <a:schemeClr val="bg1"/>
                </a:solidFill>
              </a:rPr>
              <a:t> I,” which in English usually begin with: </a:t>
            </a:r>
            <a:r>
              <a:rPr lang="en-US" i="1" dirty="0" smtClean="0">
                <a:solidFill>
                  <a:schemeClr val="bg1"/>
                </a:solidFill>
              </a:rPr>
              <a:t>Let’s. Let’s dance; Let’s eat; Let’s go.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To form a </a:t>
            </a:r>
            <a:r>
              <a:rPr lang="en-US" b="1" dirty="0" smtClean="0">
                <a:solidFill>
                  <a:schemeClr val="bg1"/>
                </a:solidFill>
              </a:rPr>
              <a:t>regular affirmative </a:t>
            </a:r>
            <a:r>
              <a:rPr lang="en-US" dirty="0" smtClean="0">
                <a:solidFill>
                  <a:schemeClr val="bg1"/>
                </a:solidFill>
              </a:rPr>
              <a:t>command, simply drop the </a:t>
            </a:r>
            <a:r>
              <a:rPr lang="en-US" i="1" dirty="0" smtClean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 from the conjugated verb of the second person singular: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Commands in the </a:t>
            </a:r>
            <a:r>
              <a:rPr lang="en-US" i="1" dirty="0" err="1" smtClean="0">
                <a:solidFill>
                  <a:schemeClr val="bg1"/>
                </a:solidFill>
              </a:rPr>
              <a:t>tú</a:t>
            </a:r>
            <a:r>
              <a:rPr lang="en-US" dirty="0" smtClean="0">
                <a:solidFill>
                  <a:schemeClr val="bg1"/>
                </a:solidFill>
              </a:rPr>
              <a:t> (singular, informal) form: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3124200"/>
            <a:ext cx="8305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chemeClr val="bg1"/>
                </a:solidFill>
              </a:rPr>
              <a:t>Hablas</a:t>
            </a:r>
            <a:r>
              <a:rPr lang="en-US" sz="2800" i="1" dirty="0" smtClean="0">
                <a:solidFill>
                  <a:schemeClr val="bg1"/>
                </a:solidFill>
              </a:rPr>
              <a:t>   - </a:t>
            </a:r>
            <a:r>
              <a:rPr lang="en-US" sz="2800" dirty="0" smtClean="0">
                <a:solidFill>
                  <a:schemeClr val="bg1"/>
                </a:solidFill>
              </a:rPr>
              <a:t> You speak       becomes       </a:t>
            </a:r>
            <a:r>
              <a:rPr lang="en-US" sz="2800" i="1" dirty="0" smtClean="0">
                <a:solidFill>
                  <a:schemeClr val="bg1"/>
                </a:solidFill>
              </a:rPr>
              <a:t>¡</a:t>
            </a:r>
            <a:r>
              <a:rPr lang="en-US" sz="2800" i="1" dirty="0" err="1" smtClean="0">
                <a:solidFill>
                  <a:schemeClr val="bg1"/>
                </a:solidFill>
              </a:rPr>
              <a:t>Habla</a:t>
            </a:r>
            <a:r>
              <a:rPr lang="en-US" sz="2800" i="1" dirty="0" smtClean="0">
                <a:solidFill>
                  <a:schemeClr val="bg1"/>
                </a:solidFill>
              </a:rPr>
              <a:t>!</a:t>
            </a:r>
            <a:r>
              <a:rPr lang="en-US" sz="2800" dirty="0" smtClean="0">
                <a:solidFill>
                  <a:schemeClr val="bg1"/>
                </a:solidFill>
              </a:rPr>
              <a:t>    -   Speak!</a:t>
            </a:r>
          </a:p>
          <a:p>
            <a:endParaRPr lang="en-US" sz="2800" i="1" dirty="0">
              <a:solidFill>
                <a:schemeClr val="bg1"/>
              </a:solidFill>
            </a:endParaRPr>
          </a:p>
          <a:p>
            <a:r>
              <a:rPr lang="en-US" sz="2800" i="1" dirty="0" smtClean="0">
                <a:solidFill>
                  <a:schemeClr val="bg1"/>
                </a:solidFill>
              </a:rPr>
              <a:t>Comes   -   </a:t>
            </a:r>
            <a:r>
              <a:rPr lang="en-US" sz="2800" dirty="0" smtClean="0">
                <a:solidFill>
                  <a:schemeClr val="bg1"/>
                </a:solidFill>
              </a:rPr>
              <a:t>You eat           becomes      </a:t>
            </a:r>
            <a:r>
              <a:rPr lang="en-US" sz="2800" i="1" dirty="0" smtClean="0">
                <a:solidFill>
                  <a:schemeClr val="bg1"/>
                </a:solidFill>
              </a:rPr>
              <a:t>¡Come!</a:t>
            </a:r>
            <a:r>
              <a:rPr lang="en-US" sz="2800" dirty="0" smtClean="0">
                <a:solidFill>
                  <a:schemeClr val="bg1"/>
                </a:solidFill>
              </a:rPr>
              <a:t>     -    Eat!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</a:rPr>
              <a:t>Vives</a:t>
            </a:r>
            <a:r>
              <a:rPr lang="en-US" sz="2800" dirty="0" smtClean="0">
                <a:solidFill>
                  <a:schemeClr val="bg1"/>
                </a:solidFill>
              </a:rPr>
              <a:t>     -   You live           becomes      </a:t>
            </a:r>
            <a:r>
              <a:rPr lang="en-US" sz="2800" i="1" dirty="0" smtClean="0">
                <a:solidFill>
                  <a:schemeClr val="bg1"/>
                </a:solidFill>
              </a:rPr>
              <a:t>¡Vive!       -    </a:t>
            </a:r>
            <a:r>
              <a:rPr lang="en-US" sz="2800" dirty="0" smtClean="0">
                <a:solidFill>
                  <a:schemeClr val="bg1"/>
                </a:solidFill>
              </a:rPr>
              <a:t>Live!</a:t>
            </a:r>
            <a:endParaRPr lang="en-US" sz="28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EF6DE"/>
                </a:solidFill>
              </a:rPr>
              <a:t>Regular verbs  negative</a:t>
            </a:r>
            <a:endParaRPr lang="en-US" dirty="0">
              <a:solidFill>
                <a:srgbClr val="DEF6D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4830763"/>
          </a:xfrm>
        </p:spPr>
        <p:txBody>
          <a:bodyPr/>
          <a:lstStyle/>
          <a:p>
            <a:r>
              <a:rPr lang="en-US" dirty="0" smtClean="0">
                <a:solidFill>
                  <a:srgbClr val="DEF6DE"/>
                </a:solidFill>
              </a:rPr>
              <a:t>Do the following rules steps for the negative regular:</a:t>
            </a:r>
          </a:p>
          <a:p>
            <a:r>
              <a:rPr lang="en-US" dirty="0" smtClean="0">
                <a:solidFill>
                  <a:srgbClr val="DEF6DE"/>
                </a:solidFill>
              </a:rPr>
              <a:t>Take the present tense </a:t>
            </a:r>
            <a:r>
              <a:rPr lang="en-US" dirty="0" err="1" smtClean="0">
                <a:solidFill>
                  <a:srgbClr val="DEF6DE"/>
                </a:solidFill>
              </a:rPr>
              <a:t>yo</a:t>
            </a:r>
            <a:r>
              <a:rPr lang="en-US" dirty="0" smtClean="0">
                <a:solidFill>
                  <a:srgbClr val="DEF6DE"/>
                </a:solidFill>
              </a:rPr>
              <a:t> form of the verb.</a:t>
            </a:r>
          </a:p>
          <a:p>
            <a:r>
              <a:rPr lang="en-US" dirty="0" smtClean="0">
                <a:solidFill>
                  <a:srgbClr val="DEF6DE"/>
                </a:solidFill>
              </a:rPr>
              <a:t>Remove the o (or the </a:t>
            </a:r>
            <a:r>
              <a:rPr lang="en-US" i="1" u="sng" dirty="0" err="1" smtClean="0">
                <a:solidFill>
                  <a:srgbClr val="DEF6DE"/>
                </a:solidFill>
              </a:rPr>
              <a:t>oy</a:t>
            </a:r>
            <a:r>
              <a:rPr lang="en-US" dirty="0" smtClean="0">
                <a:solidFill>
                  <a:srgbClr val="DEF6DE"/>
                </a:solidFill>
              </a:rPr>
              <a:t> in the verb </a:t>
            </a:r>
            <a:r>
              <a:rPr lang="en-US" i="1" u="sng" dirty="0" err="1" smtClean="0">
                <a:solidFill>
                  <a:srgbClr val="DEF6DE"/>
                </a:solidFill>
              </a:rPr>
              <a:t>estar</a:t>
            </a:r>
            <a:r>
              <a:rPr lang="en-US" dirty="0" smtClean="0">
                <a:solidFill>
                  <a:srgbClr val="DEF6DE"/>
                </a:solidFill>
              </a:rPr>
              <a:t>).</a:t>
            </a:r>
          </a:p>
          <a:p>
            <a:r>
              <a:rPr lang="en-US" dirty="0" smtClean="0">
                <a:solidFill>
                  <a:srgbClr val="DEF6DE"/>
                </a:solidFill>
              </a:rPr>
              <a:t>For </a:t>
            </a:r>
            <a:r>
              <a:rPr lang="en-US" dirty="0" err="1" smtClean="0">
                <a:solidFill>
                  <a:srgbClr val="DEF6DE"/>
                </a:solidFill>
              </a:rPr>
              <a:t>ar</a:t>
            </a:r>
            <a:r>
              <a:rPr lang="en-US" dirty="0" smtClean="0">
                <a:solidFill>
                  <a:srgbClr val="DEF6DE"/>
                </a:solidFill>
              </a:rPr>
              <a:t> verbs, add </a:t>
            </a:r>
            <a:r>
              <a:rPr lang="en-US" i="1" u="sng" dirty="0" err="1" smtClean="0">
                <a:solidFill>
                  <a:srgbClr val="DEF6DE"/>
                </a:solidFill>
              </a:rPr>
              <a:t>es</a:t>
            </a:r>
            <a:r>
              <a:rPr lang="en-US" dirty="0" smtClean="0">
                <a:solidFill>
                  <a:srgbClr val="DEF6DE"/>
                </a:solidFill>
              </a:rPr>
              <a:t>; for </a:t>
            </a:r>
            <a:r>
              <a:rPr lang="en-US" dirty="0" err="1" smtClean="0">
                <a:solidFill>
                  <a:srgbClr val="DEF6DE"/>
                </a:solidFill>
              </a:rPr>
              <a:t>er</a:t>
            </a:r>
            <a:r>
              <a:rPr lang="en-US" dirty="0" smtClean="0">
                <a:solidFill>
                  <a:srgbClr val="DEF6DE"/>
                </a:solidFill>
              </a:rPr>
              <a:t> and </a:t>
            </a:r>
            <a:r>
              <a:rPr lang="en-US" dirty="0" err="1" smtClean="0">
                <a:solidFill>
                  <a:srgbClr val="DEF6DE"/>
                </a:solidFill>
              </a:rPr>
              <a:t>ir</a:t>
            </a:r>
            <a:r>
              <a:rPr lang="en-US" dirty="0" smtClean="0">
                <a:solidFill>
                  <a:srgbClr val="DEF6DE"/>
                </a:solidFill>
              </a:rPr>
              <a:t> verbs, add –</a:t>
            </a:r>
            <a:r>
              <a:rPr lang="en-US" i="1" u="sng" dirty="0" smtClean="0">
                <a:solidFill>
                  <a:srgbClr val="DEF6DE"/>
                </a:solidFill>
              </a:rPr>
              <a:t>as</a:t>
            </a:r>
            <a:r>
              <a:rPr lang="en-US" dirty="0" smtClean="0">
                <a:solidFill>
                  <a:srgbClr val="DEF6DE"/>
                </a:solidFill>
              </a:rPr>
              <a:t>.</a:t>
            </a:r>
          </a:p>
          <a:p>
            <a:r>
              <a:rPr lang="en-US" dirty="0" smtClean="0">
                <a:solidFill>
                  <a:srgbClr val="DEF6DE"/>
                </a:solidFill>
              </a:rPr>
              <a:t>Ex: 	no </a:t>
            </a:r>
            <a:r>
              <a:rPr lang="en-US" dirty="0" err="1" smtClean="0">
                <a:solidFill>
                  <a:srgbClr val="DEF6DE"/>
                </a:solidFill>
              </a:rPr>
              <a:t>hables</a:t>
            </a:r>
            <a:r>
              <a:rPr lang="en-US" dirty="0" smtClean="0">
                <a:solidFill>
                  <a:srgbClr val="DEF6DE"/>
                </a:solidFill>
              </a:rPr>
              <a:t> – don’t speak 	</a:t>
            </a:r>
          </a:p>
          <a:p>
            <a:pPr lvl="2">
              <a:buNone/>
            </a:pPr>
            <a:r>
              <a:rPr lang="en-US" sz="3200" dirty="0" smtClean="0">
                <a:solidFill>
                  <a:srgbClr val="DEF6DE"/>
                </a:solidFill>
              </a:rPr>
              <a:t>		no comas – don’t eat</a:t>
            </a:r>
          </a:p>
          <a:p>
            <a:pPr lvl="2">
              <a:buNone/>
            </a:pPr>
            <a:r>
              <a:rPr lang="en-US" sz="3200" dirty="0" smtClean="0">
                <a:solidFill>
                  <a:srgbClr val="DEF6DE"/>
                </a:solidFill>
              </a:rPr>
              <a:t>		no </a:t>
            </a:r>
            <a:r>
              <a:rPr lang="en-US" sz="3200" dirty="0" err="1" smtClean="0">
                <a:solidFill>
                  <a:srgbClr val="DEF6DE"/>
                </a:solidFill>
              </a:rPr>
              <a:t>escribas</a:t>
            </a:r>
            <a:r>
              <a:rPr lang="en-US" sz="3200" dirty="0" smtClean="0">
                <a:solidFill>
                  <a:srgbClr val="DEF6DE"/>
                </a:solidFill>
              </a:rPr>
              <a:t> – don’t write </a:t>
            </a:r>
          </a:p>
          <a:p>
            <a:endParaRPr lang="en-US" dirty="0" smtClean="0">
              <a:solidFill>
                <a:srgbClr val="DEF6DE"/>
              </a:solidFill>
            </a:endParaRPr>
          </a:p>
          <a:p>
            <a:endParaRPr lang="en-US" dirty="0" smtClean="0">
              <a:solidFill>
                <a:srgbClr val="DEF6DE"/>
              </a:solidFill>
            </a:endParaRPr>
          </a:p>
          <a:p>
            <a:pPr>
              <a:buNone/>
            </a:pPr>
            <a:endParaRPr lang="en-US" dirty="0">
              <a:solidFill>
                <a:srgbClr val="DEF6D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EF6DE"/>
                </a:solidFill>
              </a:rPr>
              <a:t>Remember car/gar/</a:t>
            </a:r>
            <a:r>
              <a:rPr lang="en-US" dirty="0" err="1" smtClean="0">
                <a:solidFill>
                  <a:srgbClr val="DEF6DE"/>
                </a:solidFill>
              </a:rPr>
              <a:t>zar</a:t>
            </a:r>
            <a:endParaRPr lang="en-US" dirty="0">
              <a:solidFill>
                <a:srgbClr val="DEF6D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/>
          <a:lstStyle/>
          <a:p>
            <a:r>
              <a:rPr lang="en-US" dirty="0" smtClean="0">
                <a:solidFill>
                  <a:srgbClr val="DEF6DE"/>
                </a:solidFill>
              </a:rPr>
              <a:t>Since in the </a:t>
            </a:r>
            <a:r>
              <a:rPr lang="en-US" smtClean="0">
                <a:solidFill>
                  <a:srgbClr val="DEF6DE"/>
                </a:solidFill>
              </a:rPr>
              <a:t>negative you </a:t>
            </a:r>
            <a:r>
              <a:rPr lang="en-US" dirty="0" smtClean="0">
                <a:solidFill>
                  <a:srgbClr val="DEF6DE"/>
                </a:solidFill>
              </a:rPr>
              <a:t>take an </a:t>
            </a:r>
            <a:r>
              <a:rPr lang="en-US" dirty="0" err="1" smtClean="0">
                <a:solidFill>
                  <a:srgbClr val="DEF6DE"/>
                </a:solidFill>
              </a:rPr>
              <a:t>ar</a:t>
            </a:r>
            <a:r>
              <a:rPr lang="en-US" dirty="0" smtClean="0">
                <a:solidFill>
                  <a:srgbClr val="DEF6DE"/>
                </a:solidFill>
              </a:rPr>
              <a:t> verb and plug in an e the car/gar/</a:t>
            </a:r>
            <a:r>
              <a:rPr lang="en-US" dirty="0" err="1" smtClean="0">
                <a:solidFill>
                  <a:srgbClr val="DEF6DE"/>
                </a:solidFill>
              </a:rPr>
              <a:t>zar</a:t>
            </a:r>
            <a:r>
              <a:rPr lang="en-US" dirty="0" smtClean="0">
                <a:solidFill>
                  <a:srgbClr val="DEF6DE"/>
                </a:solidFill>
              </a:rPr>
              <a:t> rule applies.</a:t>
            </a:r>
          </a:p>
          <a:p>
            <a:r>
              <a:rPr lang="en-US" dirty="0" smtClean="0">
                <a:solidFill>
                  <a:srgbClr val="DEF6DE"/>
                </a:solidFill>
              </a:rPr>
              <a:t>C –</a:t>
            </a:r>
            <a:r>
              <a:rPr lang="en-US" dirty="0" err="1" smtClean="0">
                <a:solidFill>
                  <a:srgbClr val="DEF6DE"/>
                </a:solidFill>
              </a:rPr>
              <a:t>qu</a:t>
            </a:r>
            <a:r>
              <a:rPr lang="en-US" dirty="0" smtClean="0">
                <a:solidFill>
                  <a:srgbClr val="DEF6DE"/>
                </a:solidFill>
              </a:rPr>
              <a:t>	g – </a:t>
            </a:r>
            <a:r>
              <a:rPr lang="en-US" dirty="0" err="1" smtClean="0">
                <a:solidFill>
                  <a:srgbClr val="DEF6DE"/>
                </a:solidFill>
              </a:rPr>
              <a:t>gu</a:t>
            </a:r>
            <a:r>
              <a:rPr lang="en-US" dirty="0" smtClean="0">
                <a:solidFill>
                  <a:srgbClr val="DEF6DE"/>
                </a:solidFill>
              </a:rPr>
              <a:t> 	z – c</a:t>
            </a:r>
          </a:p>
          <a:p>
            <a:r>
              <a:rPr lang="en-US" dirty="0" err="1" smtClean="0">
                <a:solidFill>
                  <a:srgbClr val="DEF6DE"/>
                </a:solidFill>
              </a:rPr>
              <a:t>Tocar</a:t>
            </a:r>
            <a:r>
              <a:rPr lang="en-US" dirty="0" smtClean="0">
                <a:solidFill>
                  <a:srgbClr val="DEF6DE"/>
                </a:solidFill>
              </a:rPr>
              <a:t> = no toques el piano = don’t play the piano.</a:t>
            </a:r>
          </a:p>
          <a:p>
            <a:r>
              <a:rPr lang="en-US" dirty="0" err="1" smtClean="0">
                <a:solidFill>
                  <a:srgbClr val="DEF6DE"/>
                </a:solidFill>
              </a:rPr>
              <a:t>Jugar</a:t>
            </a:r>
            <a:r>
              <a:rPr lang="en-US" dirty="0" smtClean="0">
                <a:solidFill>
                  <a:srgbClr val="DEF6DE"/>
                </a:solidFill>
              </a:rPr>
              <a:t> = no </a:t>
            </a:r>
            <a:r>
              <a:rPr lang="en-US" dirty="0" err="1" smtClean="0">
                <a:solidFill>
                  <a:srgbClr val="DEF6DE"/>
                </a:solidFill>
              </a:rPr>
              <a:t>juegues</a:t>
            </a:r>
            <a:r>
              <a:rPr lang="en-US" dirty="0" smtClean="0">
                <a:solidFill>
                  <a:srgbClr val="DEF6DE"/>
                </a:solidFill>
              </a:rPr>
              <a:t> al beisbol = don’t play baseball. </a:t>
            </a:r>
          </a:p>
          <a:p>
            <a:r>
              <a:rPr lang="en-US" dirty="0" err="1" smtClean="0">
                <a:solidFill>
                  <a:srgbClr val="DEF6DE"/>
                </a:solidFill>
              </a:rPr>
              <a:t>comenzar</a:t>
            </a:r>
            <a:r>
              <a:rPr lang="en-US" dirty="0" smtClean="0">
                <a:solidFill>
                  <a:srgbClr val="DEF6DE"/>
                </a:solidFill>
              </a:rPr>
              <a:t> = no </a:t>
            </a:r>
            <a:r>
              <a:rPr lang="en-US" dirty="0" err="1" smtClean="0">
                <a:solidFill>
                  <a:srgbClr val="DEF6DE"/>
                </a:solidFill>
              </a:rPr>
              <a:t>comiences</a:t>
            </a:r>
            <a:r>
              <a:rPr lang="en-US" dirty="0" smtClean="0">
                <a:solidFill>
                  <a:srgbClr val="DEF6DE"/>
                </a:solidFill>
              </a:rPr>
              <a:t> = don’t begin.</a:t>
            </a:r>
            <a:endParaRPr lang="en-US" dirty="0">
              <a:solidFill>
                <a:srgbClr val="DEF6DE"/>
              </a:solidFill>
            </a:endParaRPr>
          </a:p>
        </p:txBody>
      </p:sp>
      <p:pic>
        <p:nvPicPr>
          <p:cNvPr id="1026" name="Picture 2" descr="http://ts3.mm.bing.net/images/thumbnail.aspx?q=5051023766914334&amp;id=add4f59df692ebee7ce6a78f79f65e2b&amp;index=newexp&amp;url=http%3a%2f%2f2.bp.blogspot.com%2f_LYNVGEXliZ4%2fTRzDXQRNUaI%2fAAAAAAAAAj4%2ftSJk5uZsXbM%2fs1600%2fhow-to-draw-dialga-from-pokemon-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0"/>
            <a:ext cx="1752600" cy="1664971"/>
          </a:xfrm>
          <a:prstGeom prst="rect">
            <a:avLst/>
          </a:prstGeom>
          <a:noFill/>
        </p:spPr>
      </p:pic>
      <p:pic>
        <p:nvPicPr>
          <p:cNvPr id="5" name="Picture 2" descr="http://ts3.mm.bing.net/images/thumbnail.aspx?q=5051023766914334&amp;id=add4f59df692ebee7ce6a78f79f65e2b&amp;index=newexp&amp;url=http%3a%2f%2f2.bp.blogspot.com%2f_LYNVGEXliZ4%2fTRzDXQRNUaI%2fAAAAAAAAAj4%2ftSJk5uZsXbM%2fs1600%2fhow-to-draw-dialga-from-pokemon-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752600" cy="16649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EF6DE"/>
                </a:solidFill>
              </a:rPr>
              <a:t>Irregular verbs</a:t>
            </a:r>
            <a:endParaRPr lang="en-US" dirty="0">
              <a:solidFill>
                <a:srgbClr val="DEF6DE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infinitive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affirmative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Decir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</a:t>
                      </a:r>
                      <a:r>
                        <a:rPr lang="en-US" sz="2400" dirty="0" err="1" smtClean="0"/>
                        <a:t>digas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Hacer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Haz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</a:t>
                      </a:r>
                      <a:r>
                        <a:rPr lang="en-US" sz="2400" dirty="0" err="1" smtClean="0"/>
                        <a:t>hagas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Ve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</a:t>
                      </a:r>
                      <a:r>
                        <a:rPr lang="en-US" sz="2400" dirty="0" err="1" smtClean="0"/>
                        <a:t>vayas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Poner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</a:t>
                      </a:r>
                      <a:r>
                        <a:rPr lang="en-US" sz="2400" dirty="0" err="1" smtClean="0"/>
                        <a:t>pongas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Salir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</a:t>
                      </a:r>
                      <a:r>
                        <a:rPr lang="en-US" sz="2400" dirty="0" err="1" smtClean="0"/>
                        <a:t>salgas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Sé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seas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Tener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</a:t>
                      </a:r>
                      <a:r>
                        <a:rPr lang="en-US" sz="2400" dirty="0" err="1" smtClean="0"/>
                        <a:t>tengas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Venir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Ven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</a:t>
                      </a:r>
                      <a:r>
                        <a:rPr lang="en-US" sz="2400" dirty="0" err="1" smtClean="0"/>
                        <a:t>vengas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Remember direct object pronouns</a:t>
            </a:r>
          </a:p>
        </p:txBody>
      </p:sp>
      <p:sp>
        <p:nvSpPr>
          <p:cNvPr id="16387" name="Subtitle 6"/>
          <p:cNvSpPr>
            <a:spLocks noGrp="1"/>
          </p:cNvSpPr>
          <p:nvPr>
            <p:ph type="subTitle" idx="1"/>
          </p:nvPr>
        </p:nvSpPr>
        <p:spPr>
          <a:xfrm>
            <a:off x="457200" y="533400"/>
            <a:ext cx="8686800" cy="58674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28600" y="609600"/>
            <a:ext cx="5257800" cy="2446824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  <a:latin typeface="Tempus Sans ITC" pitchFamily="82" charset="0"/>
              </a:rPr>
              <a:t>Direct object (recipient of verb) for whom for what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  <a:latin typeface="Tempus Sans ITC" pitchFamily="82" charset="0"/>
              </a:rPr>
              <a:t>Me</a:t>
            </a:r>
            <a:r>
              <a:rPr lang="en-US" dirty="0" smtClean="0">
                <a:latin typeface="Tempus Sans ITC" pitchFamily="82" charset="0"/>
              </a:rPr>
              <a:t> </a:t>
            </a:r>
            <a:r>
              <a:rPr lang="en-US" dirty="0">
                <a:latin typeface="Tempus Sans ITC" pitchFamily="82" charset="0"/>
              </a:rPr>
              <a:t>-me                                   </a:t>
            </a:r>
            <a:r>
              <a:rPr lang="en-US" dirty="0" err="1">
                <a:solidFill>
                  <a:srgbClr val="FF0000"/>
                </a:solidFill>
                <a:latin typeface="Tempus Sans ITC" pitchFamily="82" charset="0"/>
              </a:rPr>
              <a:t>Nos</a:t>
            </a:r>
            <a:r>
              <a:rPr lang="en-US" dirty="0">
                <a:latin typeface="Tempus Sans ITC" pitchFamily="82" charset="0"/>
              </a:rPr>
              <a:t>- us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Tempus Sans ITC" pitchFamily="82" charset="0"/>
              </a:rPr>
              <a:t>Te </a:t>
            </a:r>
            <a:r>
              <a:rPr lang="en-US" dirty="0">
                <a:latin typeface="Tempus Sans ITC" pitchFamily="82" charset="0"/>
              </a:rPr>
              <a:t>  -you,(familiar)                Os - you all (fam.)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Tempus Sans ITC" pitchFamily="82" charset="0"/>
              </a:rPr>
              <a:t>Lo</a:t>
            </a:r>
            <a:r>
              <a:rPr lang="en-US" dirty="0">
                <a:latin typeface="Tempus Sans ITC" pitchFamily="82" charset="0"/>
              </a:rPr>
              <a:t>   you, it (masc.), him         </a:t>
            </a:r>
            <a:r>
              <a:rPr lang="en-US" dirty="0">
                <a:solidFill>
                  <a:srgbClr val="FF0000"/>
                </a:solidFill>
                <a:latin typeface="Tempus Sans ITC" pitchFamily="82" charset="0"/>
              </a:rPr>
              <a:t>Los</a:t>
            </a:r>
            <a:r>
              <a:rPr lang="en-US" dirty="0">
                <a:latin typeface="Tempus Sans ITC" pitchFamily="82" charset="0"/>
              </a:rPr>
              <a:t> – you, them (m.)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Tempus Sans ITC" pitchFamily="82" charset="0"/>
              </a:rPr>
              <a:t>La  </a:t>
            </a:r>
            <a:r>
              <a:rPr lang="en-US" dirty="0">
                <a:latin typeface="Tempus Sans ITC" pitchFamily="82" charset="0"/>
              </a:rPr>
              <a:t> you, it (fem.), her            </a:t>
            </a:r>
            <a:r>
              <a:rPr lang="en-US" dirty="0">
                <a:solidFill>
                  <a:srgbClr val="FF0000"/>
                </a:solidFill>
                <a:latin typeface="Tempus Sans ITC" pitchFamily="82" charset="0"/>
              </a:rPr>
              <a:t>Las</a:t>
            </a:r>
            <a:r>
              <a:rPr lang="en-US" dirty="0">
                <a:latin typeface="Tempus Sans ITC" pitchFamily="82" charset="0"/>
              </a:rPr>
              <a:t> – you, them (f.)</a:t>
            </a:r>
          </a:p>
          <a:p>
            <a:pPr>
              <a:spcBef>
                <a:spcPct val="50000"/>
              </a:spcBef>
            </a:pPr>
            <a:endParaRPr lang="en-US" dirty="0">
              <a:latin typeface="Tempus Sans ITC" pitchFamily="82" charset="0"/>
            </a:endParaRPr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4038600" y="2590800"/>
            <a:ext cx="5257800" cy="2308324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  <a:latin typeface="Kristen ITC" pitchFamily="66" charset="0"/>
              </a:rPr>
              <a:t>Indirect object (</a:t>
            </a:r>
            <a:r>
              <a:rPr lang="en-US" dirty="0" err="1" smtClean="0">
                <a:solidFill>
                  <a:srgbClr val="FF0000"/>
                </a:solidFill>
                <a:latin typeface="Kristen ITC" pitchFamily="66" charset="0"/>
              </a:rPr>
              <a:t>recipinent</a:t>
            </a:r>
            <a:r>
              <a:rPr lang="en-US" dirty="0" smtClean="0">
                <a:solidFill>
                  <a:srgbClr val="FF0000"/>
                </a:solidFill>
                <a:latin typeface="Kristen ITC" pitchFamily="66" charset="0"/>
              </a:rPr>
              <a:t> of the direct object) to whom or for whom is the DO.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  <a:latin typeface="Kristen ITC" pitchFamily="66" charset="0"/>
              </a:rPr>
              <a:t>Me</a:t>
            </a:r>
            <a:r>
              <a:rPr lang="en-US" dirty="0" smtClean="0"/>
              <a:t> </a:t>
            </a:r>
            <a:r>
              <a:rPr lang="en-US" dirty="0"/>
              <a:t>–to, for me                       </a:t>
            </a:r>
            <a:r>
              <a:rPr lang="en-US" dirty="0" err="1">
                <a:solidFill>
                  <a:srgbClr val="FF0000"/>
                </a:solidFill>
                <a:latin typeface="Kristen ITC" pitchFamily="66" charset="0"/>
              </a:rPr>
              <a:t>Nos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- to, for us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Kristen ITC" pitchFamily="66" charset="0"/>
              </a:rPr>
              <a:t>Te</a:t>
            </a:r>
            <a:r>
              <a:rPr lang="en-US" dirty="0"/>
              <a:t>   -to, for you (familiar)    </a:t>
            </a:r>
            <a:r>
              <a:rPr lang="en-US" dirty="0">
                <a:solidFill>
                  <a:srgbClr val="66FF33"/>
                </a:solidFill>
                <a:latin typeface="Kristen ITC" pitchFamily="66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Kristen ITC" pitchFamily="66" charset="0"/>
              </a:rPr>
              <a:t>Os</a:t>
            </a:r>
            <a:r>
              <a:rPr lang="en-US" dirty="0"/>
              <a:t> –to, for you all (fam.)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Kristen ITC" pitchFamily="66" charset="0"/>
              </a:rPr>
              <a:t>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to, for  you, him, her      </a:t>
            </a:r>
            <a:r>
              <a:rPr lang="en-US" dirty="0">
                <a:solidFill>
                  <a:srgbClr val="FF0000"/>
                </a:solidFill>
                <a:latin typeface="Kristen ITC" pitchFamily="66" charset="0"/>
              </a:rPr>
              <a:t>Les</a:t>
            </a:r>
            <a:r>
              <a:rPr lang="en-US" dirty="0"/>
              <a:t> – to, for you all,</a:t>
            </a:r>
          </a:p>
          <a:p>
            <a:pPr>
              <a:spcBef>
                <a:spcPct val="50000"/>
              </a:spcBef>
            </a:pPr>
            <a:r>
              <a:rPr lang="en-US" dirty="0"/>
              <a:t>                                                           them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8600" y="4724400"/>
            <a:ext cx="5715000" cy="161582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  <a:latin typeface="Kristen ITC" pitchFamily="66" charset="0"/>
              </a:rPr>
              <a:t>Reflexive (subject and recipient)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  <a:latin typeface="Kristen ITC" pitchFamily="66" charset="0"/>
              </a:rPr>
              <a:t>Me</a:t>
            </a:r>
            <a:r>
              <a:rPr lang="en-US" dirty="0" smtClean="0"/>
              <a:t> –myself                      	 </a:t>
            </a:r>
            <a:r>
              <a:rPr lang="en-US" dirty="0" err="1">
                <a:solidFill>
                  <a:srgbClr val="FF0000"/>
                </a:solidFill>
                <a:latin typeface="Kristen ITC" pitchFamily="66" charset="0"/>
              </a:rPr>
              <a:t>Nos</a:t>
            </a:r>
            <a:r>
              <a:rPr lang="en-US" dirty="0"/>
              <a:t> - </a:t>
            </a:r>
            <a:r>
              <a:rPr lang="en-US" dirty="0" err="1" smtClean="0"/>
              <a:t>ourselfs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Kristen ITC" pitchFamily="66" charset="0"/>
              </a:rPr>
              <a:t>Te</a:t>
            </a:r>
            <a:r>
              <a:rPr lang="en-US" dirty="0"/>
              <a:t>   </a:t>
            </a:r>
            <a:r>
              <a:rPr lang="en-US" dirty="0" smtClean="0"/>
              <a:t>-yourself		</a:t>
            </a:r>
            <a:r>
              <a:rPr lang="en-US" dirty="0" smtClean="0">
                <a:solidFill>
                  <a:srgbClr val="FF0000"/>
                </a:solidFill>
                <a:latin typeface="Kristen ITC" pitchFamily="66" charset="0"/>
              </a:rPr>
              <a:t>Os</a:t>
            </a:r>
            <a:r>
              <a:rPr lang="en-US" dirty="0" smtClean="0"/>
              <a:t> –</a:t>
            </a:r>
            <a:r>
              <a:rPr lang="en-US" dirty="0" err="1" smtClean="0"/>
              <a:t>yourallselfs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  <a:latin typeface="Kristen ITC" pitchFamily="66" charset="0"/>
              </a:rPr>
              <a:t>se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– </a:t>
            </a:r>
            <a:r>
              <a:rPr lang="en-US" dirty="0" err="1" smtClean="0"/>
              <a:t>hersela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  <a:latin typeface="Kristen ITC" pitchFamily="66" charset="0"/>
              </a:rPr>
              <a:t> se</a:t>
            </a:r>
            <a:r>
              <a:rPr lang="en-US" dirty="0" smtClean="0"/>
              <a:t>– </a:t>
            </a:r>
            <a:r>
              <a:rPr lang="en-US" dirty="0" err="1" smtClean="0"/>
              <a:t>theirselfs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954</Words>
  <Application>Microsoft Office PowerPoint</Application>
  <PresentationFormat>On-screen Show (4:3)</PresentationFormat>
  <Paragraphs>139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Impact</vt:lpstr>
      <vt:lpstr>Kristen ITC</vt:lpstr>
      <vt:lpstr>Tempus Sans ITC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Commands in the tú (singular, informal) form:</vt:lpstr>
      <vt:lpstr>Regular verbs  negative</vt:lpstr>
      <vt:lpstr>Remember car/gar/zar</vt:lpstr>
      <vt:lpstr>Irregular verbs</vt:lpstr>
      <vt:lpstr>Remember direct object pronouns</vt:lpstr>
      <vt:lpstr>Affirmative commands with direct object pronouns</vt:lpstr>
      <vt:lpstr>Two object pronouns</vt:lpstr>
      <vt:lpstr>Negative commands with object pronouns</vt:lpstr>
      <vt:lpstr>Commands in Usted (formal)</vt:lpstr>
      <vt:lpstr>Examples commands in the usted form</vt:lpstr>
      <vt:lpstr>Irregular formed usted commands</vt:lpstr>
      <vt:lpstr>Commands in the ustedes(plural, formal) form:</vt:lpstr>
      <vt:lpstr>Commands in the nosotros form</vt:lpstr>
      <vt:lpstr>Three steps</vt:lpstr>
      <vt:lpstr>Things to note</vt:lpstr>
    </vt:vector>
  </TitlesOfParts>
  <Company>Washington Unified School District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Imperative</dc:title>
  <dc:creator>Administrator</dc:creator>
  <cp:lastModifiedBy>Tessa Hernandez</cp:lastModifiedBy>
  <cp:revision>61</cp:revision>
  <dcterms:created xsi:type="dcterms:W3CDTF">2012-03-13T20:52:23Z</dcterms:created>
  <dcterms:modified xsi:type="dcterms:W3CDTF">2015-05-06T18:25:00Z</dcterms:modified>
</cp:coreProperties>
</file>