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770D3DD5-B1CF-4F10-91A7-37973EA03A22}" type="datetimeFigureOut">
              <a:rPr lang="en-US" smtClean="0"/>
              <a:t>3/12/2010</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87B4930-9593-45AC-9427-E13DE10EE1E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DB2E8595-EE3A-4EC4-85E1-034217D62201}" type="datetime1">
              <a:rPr lang="en-US" smtClean="0"/>
              <a:t>3/12/2010</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r>
              <a:rPr lang="en-US" smtClean="0"/>
              <a:t>Ragia Youssef</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3A60EB-720B-43C8-8242-04664ACE0668}" type="datetime1">
              <a:rPr lang="en-US" smtClean="0"/>
              <a:t>3/12/2010</a:t>
            </a:fld>
            <a:endParaRPr lang="en-US"/>
          </a:p>
        </p:txBody>
      </p:sp>
      <p:sp>
        <p:nvSpPr>
          <p:cNvPr id="5" name="Footer Placeholder 4"/>
          <p:cNvSpPr>
            <a:spLocks noGrp="1"/>
          </p:cNvSpPr>
          <p:nvPr>
            <p:ph type="ftr" sz="quarter" idx="11"/>
          </p:nvPr>
        </p:nvSpPr>
        <p:spPr/>
        <p:txBody>
          <a:bodyPr/>
          <a:lstStyle>
            <a:extLst/>
          </a:lstStyle>
          <a:p>
            <a:r>
              <a:rPr lang="en-US" smtClean="0"/>
              <a:t>Ragia Youssef</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B164D9-14CB-46D7-AE91-BA748393EFF4}" type="datetime1">
              <a:rPr lang="en-US" smtClean="0"/>
              <a:t>3/12/2010</a:t>
            </a:fld>
            <a:endParaRPr lang="en-US"/>
          </a:p>
        </p:txBody>
      </p:sp>
      <p:sp>
        <p:nvSpPr>
          <p:cNvPr id="5" name="Footer Placeholder 4"/>
          <p:cNvSpPr>
            <a:spLocks noGrp="1"/>
          </p:cNvSpPr>
          <p:nvPr>
            <p:ph type="ftr" sz="quarter" idx="11"/>
          </p:nvPr>
        </p:nvSpPr>
        <p:spPr/>
        <p:txBody>
          <a:bodyPr/>
          <a:lstStyle>
            <a:extLst/>
          </a:lstStyle>
          <a:p>
            <a:r>
              <a:rPr lang="en-US" smtClean="0"/>
              <a:t>Ragia Youssef</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44E4228-DA76-4BCD-85F8-161177374DE6}" type="datetime1">
              <a:rPr lang="en-US" smtClean="0"/>
              <a:t>3/12/2010</a:t>
            </a:fld>
            <a:endParaRPr lang="en-US"/>
          </a:p>
        </p:txBody>
      </p:sp>
      <p:sp>
        <p:nvSpPr>
          <p:cNvPr id="5" name="Footer Placeholder 4"/>
          <p:cNvSpPr>
            <a:spLocks noGrp="1"/>
          </p:cNvSpPr>
          <p:nvPr>
            <p:ph type="ftr" sz="quarter" idx="11"/>
          </p:nvPr>
        </p:nvSpPr>
        <p:spPr/>
        <p:txBody>
          <a:bodyPr/>
          <a:lstStyle>
            <a:extLst/>
          </a:lstStyle>
          <a:p>
            <a:r>
              <a:rPr lang="en-US" smtClean="0"/>
              <a:t>Ragia Youssef</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EAB066C7-95D7-4840-8D39-0316C01EEEA7}" type="datetime1">
              <a:rPr lang="en-US" smtClean="0"/>
              <a:t>3/12/2010</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r>
              <a:rPr lang="en-US" smtClean="0"/>
              <a:t>Ragia Youssef</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7EB0A9F-BF33-4794-9E8F-AD300E473ACB}" type="datetime1">
              <a:rPr lang="en-US" smtClean="0"/>
              <a:t>3/12/2010</a:t>
            </a:fld>
            <a:endParaRPr lang="en-US"/>
          </a:p>
        </p:txBody>
      </p:sp>
      <p:sp>
        <p:nvSpPr>
          <p:cNvPr id="6" name="Footer Placeholder 5"/>
          <p:cNvSpPr>
            <a:spLocks noGrp="1"/>
          </p:cNvSpPr>
          <p:nvPr>
            <p:ph type="ftr" sz="quarter" idx="11"/>
          </p:nvPr>
        </p:nvSpPr>
        <p:spPr/>
        <p:txBody>
          <a:bodyPr/>
          <a:lstStyle>
            <a:extLst/>
          </a:lstStyle>
          <a:p>
            <a:r>
              <a:rPr lang="en-US" smtClean="0"/>
              <a:t>Ragia Youssef</a:t>
            </a:r>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6974A92-73E1-4B44-BBE3-183B1CADFDA4}" type="datetime1">
              <a:rPr lang="en-US" smtClean="0"/>
              <a:t>3/12/2010</a:t>
            </a:fld>
            <a:endParaRPr lang="en-US"/>
          </a:p>
        </p:txBody>
      </p:sp>
      <p:sp>
        <p:nvSpPr>
          <p:cNvPr id="8" name="Footer Placeholder 7"/>
          <p:cNvSpPr>
            <a:spLocks noGrp="1"/>
          </p:cNvSpPr>
          <p:nvPr>
            <p:ph type="ftr" sz="quarter" idx="11"/>
          </p:nvPr>
        </p:nvSpPr>
        <p:spPr/>
        <p:txBody>
          <a:bodyPr/>
          <a:lstStyle>
            <a:extLst/>
          </a:lstStyle>
          <a:p>
            <a:r>
              <a:rPr lang="en-US" smtClean="0"/>
              <a:t>Ragia Youssef</a:t>
            </a:r>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2A65F6F-2FD8-4C66-8424-FF162916879F}" type="datetime1">
              <a:rPr lang="en-US" smtClean="0"/>
              <a:t>3/12/2010</a:t>
            </a:fld>
            <a:endParaRPr lang="en-US"/>
          </a:p>
        </p:txBody>
      </p:sp>
      <p:sp>
        <p:nvSpPr>
          <p:cNvPr id="4" name="Footer Placeholder 3"/>
          <p:cNvSpPr>
            <a:spLocks noGrp="1"/>
          </p:cNvSpPr>
          <p:nvPr>
            <p:ph type="ftr" sz="quarter" idx="11"/>
          </p:nvPr>
        </p:nvSpPr>
        <p:spPr/>
        <p:txBody>
          <a:bodyPr/>
          <a:lstStyle>
            <a:extLst/>
          </a:lstStyle>
          <a:p>
            <a:r>
              <a:rPr lang="en-US" smtClean="0"/>
              <a:t>Ragia Youssef</a:t>
            </a:r>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E2CF01C-630D-49B0-8539-1FC47417AEEE}" type="datetime1">
              <a:rPr lang="en-US" smtClean="0"/>
              <a:t>3/12/2010</a:t>
            </a:fld>
            <a:endParaRPr lang="en-US"/>
          </a:p>
        </p:txBody>
      </p:sp>
      <p:sp>
        <p:nvSpPr>
          <p:cNvPr id="3" name="Footer Placeholder 2"/>
          <p:cNvSpPr>
            <a:spLocks noGrp="1"/>
          </p:cNvSpPr>
          <p:nvPr>
            <p:ph type="ftr" sz="quarter" idx="11"/>
          </p:nvPr>
        </p:nvSpPr>
        <p:spPr/>
        <p:txBody>
          <a:bodyPr/>
          <a:lstStyle>
            <a:extLst/>
          </a:lstStyle>
          <a:p>
            <a:r>
              <a:rPr lang="en-US" smtClean="0"/>
              <a:t>Ragia Youssef</a:t>
            </a:r>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7A98F455-ADCF-4ED8-8FF6-1830E9B389BB}" type="datetime1">
              <a:rPr lang="en-US" smtClean="0"/>
              <a:t>3/12/2010</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r>
              <a:rPr lang="en-US" smtClean="0"/>
              <a:t>Ragia Youssef</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B4FF6AF8-6B40-4790-B381-601FE137105D}" type="datetime1">
              <a:rPr lang="en-US" smtClean="0"/>
              <a:t>3/12/2010</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r>
              <a:rPr lang="en-US" smtClean="0"/>
              <a:t>Ragia Youssef</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r>
              <a:rPr lang="en-US" smtClean="0"/>
              <a:t>Ragia Youssef</a:t>
            </a:r>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475A9B0E-8C6B-4F13-908A-E6F0118C7C4C}" type="datetime1">
              <a:rPr lang="en-US" smtClean="0"/>
              <a:t>3/12/2010</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3"/>
                </a:solidFill>
              </a:rPr>
              <a:t>What are 'imperatives'?</a:t>
            </a:r>
            <a:endParaRPr lang="en-US" dirty="0">
              <a:solidFill>
                <a:schemeClr val="accent3"/>
              </a:solidFill>
            </a:endParaRPr>
          </a:p>
        </p:txBody>
      </p:sp>
      <p:sp>
        <p:nvSpPr>
          <p:cNvPr id="3" name="Subtitle 2"/>
          <p:cNvSpPr>
            <a:spLocks noGrp="1"/>
          </p:cNvSpPr>
          <p:nvPr>
            <p:ph type="subTitle" idx="1"/>
          </p:nvPr>
        </p:nvSpPr>
        <p:spPr/>
        <p:txBody>
          <a:bodyPr/>
          <a:lstStyle/>
          <a:p>
            <a:r>
              <a:rPr lang="en-US" dirty="0" smtClean="0"/>
              <a:t>Prepared By: </a:t>
            </a:r>
          </a:p>
          <a:p>
            <a:r>
              <a:rPr lang="en-US" dirty="0" err="1" smtClean="0"/>
              <a:t>Ragia</a:t>
            </a:r>
            <a:r>
              <a:rPr lang="en-US" dirty="0" smtClean="0"/>
              <a:t> </a:t>
            </a:r>
            <a:r>
              <a:rPr lang="en-US" dirty="0" err="1" smtClean="0"/>
              <a:t>Magdeldin</a:t>
            </a:r>
            <a:r>
              <a:rPr lang="en-US" dirty="0" smtClean="0"/>
              <a:t> </a:t>
            </a:r>
            <a:r>
              <a:rPr lang="en-US" dirty="0" err="1" smtClean="0"/>
              <a:t>Youssef</a:t>
            </a:r>
            <a:endParaRPr lang="en-US" dirty="0"/>
          </a:p>
        </p:txBody>
      </p:sp>
      <p:sp>
        <p:nvSpPr>
          <p:cNvPr id="4" name="Footer Placeholder 3"/>
          <p:cNvSpPr>
            <a:spLocks noGrp="1"/>
          </p:cNvSpPr>
          <p:nvPr>
            <p:ph type="ftr" sz="quarter" idx="12"/>
          </p:nvPr>
        </p:nvSpPr>
        <p:spPr/>
        <p:txBody>
          <a:bodyPr/>
          <a:lstStyle/>
          <a:p>
            <a:r>
              <a:rPr lang="en-US" smtClean="0"/>
              <a:t>Ragia Youssef</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are 'imperatives'?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Compare these two sentences:</a:t>
            </a:r>
            <a:br>
              <a:rPr lang="en-US" dirty="0" smtClean="0"/>
            </a:br>
            <a:r>
              <a:rPr lang="en-US" dirty="0" smtClean="0"/>
              <a:t>1) 'Could you close the door?'</a:t>
            </a:r>
            <a:br>
              <a:rPr lang="en-US" dirty="0" smtClean="0"/>
            </a:br>
            <a:r>
              <a:rPr lang="en-US" dirty="0" smtClean="0"/>
              <a:t>2) 'Close the door.'</a:t>
            </a:r>
          </a:p>
          <a:p>
            <a:r>
              <a:rPr lang="en-US" dirty="0" smtClean="0"/>
              <a:t>You probably think that the first sentence is more polite than the second – and you are right.</a:t>
            </a:r>
          </a:p>
          <a:p>
            <a:r>
              <a:rPr lang="en-US" dirty="0" smtClean="0"/>
              <a:t>1) is a request. We are asking someone to do something.</a:t>
            </a:r>
            <a:br>
              <a:rPr lang="en-US" dirty="0" smtClean="0"/>
            </a:br>
            <a:r>
              <a:rPr lang="en-US" dirty="0" smtClean="0"/>
              <a:t>2) is an instruction. We are telling some what to do.</a:t>
            </a:r>
          </a:p>
          <a:p>
            <a:r>
              <a:rPr lang="en-US" dirty="0" smtClean="0"/>
              <a:t>Sentence two uses an </a:t>
            </a:r>
            <a:r>
              <a:rPr lang="en-US" b="1" dirty="0" smtClean="0"/>
              <a:t>imperative</a:t>
            </a:r>
            <a:r>
              <a:rPr lang="en-US" dirty="0" smtClean="0"/>
              <a:t> to tell someone what to do.</a:t>
            </a:r>
          </a:p>
          <a:p>
            <a:endParaRPr lang="en-US" dirty="0"/>
          </a:p>
        </p:txBody>
      </p:sp>
      <p:sp>
        <p:nvSpPr>
          <p:cNvPr id="4" name="Footer Placeholder 3"/>
          <p:cNvSpPr>
            <a:spLocks noGrp="1"/>
          </p:cNvSpPr>
          <p:nvPr>
            <p:ph type="ftr" sz="quarter" idx="11"/>
          </p:nvPr>
        </p:nvSpPr>
        <p:spPr/>
        <p:txBody>
          <a:bodyPr/>
          <a:lstStyle/>
          <a:p>
            <a:r>
              <a:rPr lang="en-US" smtClean="0"/>
              <a:t>Ragia Youssef</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are 'imperatives'?</a:t>
            </a:r>
            <a:endParaRPr lang="en-US" dirty="0"/>
          </a:p>
        </p:txBody>
      </p:sp>
      <p:sp>
        <p:nvSpPr>
          <p:cNvPr id="3" name="Content Placeholder 2"/>
          <p:cNvSpPr>
            <a:spLocks noGrp="1"/>
          </p:cNvSpPr>
          <p:nvPr>
            <p:ph idx="1"/>
          </p:nvPr>
        </p:nvSpPr>
        <p:spPr/>
        <p:txBody>
          <a:bodyPr>
            <a:normAutofit fontScale="62500" lnSpcReduction="20000"/>
          </a:bodyPr>
          <a:lstStyle/>
          <a:p>
            <a:r>
              <a:rPr lang="en-US" sz="3800" dirty="0" smtClean="0">
                <a:solidFill>
                  <a:schemeClr val="accent3"/>
                </a:solidFill>
              </a:rPr>
              <a:t>Imperatives are direct. Often they are used when we are angry.</a:t>
            </a:r>
          </a:p>
          <a:p>
            <a:r>
              <a:rPr lang="en-US" sz="3600" dirty="0" smtClean="0"/>
              <a:t>Perhaps your old school teacher told you to:</a:t>
            </a:r>
            <a:br>
              <a:rPr lang="en-US" sz="3600" dirty="0" smtClean="0"/>
            </a:br>
            <a:r>
              <a:rPr lang="en-US" sz="3600" dirty="0" smtClean="0"/>
              <a:t>'</a:t>
            </a:r>
            <a:r>
              <a:rPr lang="en-US" sz="3600" b="1" dirty="0" smtClean="0"/>
              <a:t>Sit</a:t>
            </a:r>
            <a:r>
              <a:rPr lang="en-US" sz="3600" dirty="0" smtClean="0"/>
              <a:t> down! </a:t>
            </a:r>
            <a:r>
              <a:rPr lang="en-US" sz="3600" b="1" dirty="0" smtClean="0"/>
              <a:t>Be</a:t>
            </a:r>
            <a:r>
              <a:rPr lang="en-US" sz="3600" dirty="0" smtClean="0"/>
              <a:t> quiet! </a:t>
            </a:r>
            <a:r>
              <a:rPr lang="en-US" sz="3600" b="1" dirty="0" smtClean="0"/>
              <a:t>Stop</a:t>
            </a:r>
            <a:r>
              <a:rPr lang="en-US" sz="3600" dirty="0" smtClean="0"/>
              <a:t> talking!'</a:t>
            </a:r>
          </a:p>
          <a:p>
            <a:r>
              <a:rPr lang="en-US" sz="3800" dirty="0" smtClean="0">
                <a:solidFill>
                  <a:schemeClr val="accent3"/>
                </a:solidFill>
              </a:rPr>
              <a:t>Imperatives are also used in a less scary way. They are used when giving instructions.</a:t>
            </a:r>
          </a:p>
          <a:p>
            <a:r>
              <a:rPr lang="en-US" sz="3600" dirty="0" smtClean="0"/>
              <a:t>When you buy, for example, a new DVD player it comes with an instruction book telling you how to use it. This instruction book is written using imperatives. They are simple to use and easy to explain.</a:t>
            </a:r>
          </a:p>
          <a:p>
            <a:r>
              <a:rPr lang="en-US" sz="3800" dirty="0" smtClean="0">
                <a:solidFill>
                  <a:schemeClr val="accent3"/>
                </a:solidFill>
              </a:rPr>
              <a:t>Remember we can't use continuous verbs; only base verbs:</a:t>
            </a:r>
            <a:r>
              <a:rPr lang="en-US" sz="3600" dirty="0" smtClean="0"/>
              <a:t/>
            </a:r>
            <a:br>
              <a:rPr lang="en-US" sz="3600" dirty="0" smtClean="0"/>
            </a:br>
            <a:r>
              <a:rPr lang="en-US" sz="3600" dirty="0" smtClean="0"/>
              <a:t>'Stand up, please' and NOT 'Standing up, please.'</a:t>
            </a:r>
          </a:p>
          <a:p>
            <a:r>
              <a:rPr lang="en-US" sz="3600" b="1" dirty="0" smtClean="0"/>
              <a:t>negative imperatives</a:t>
            </a:r>
          </a:p>
          <a:p>
            <a:endParaRPr lang="en-US" dirty="0"/>
          </a:p>
        </p:txBody>
      </p:sp>
      <p:sp>
        <p:nvSpPr>
          <p:cNvPr id="4" name="Footer Placeholder 3"/>
          <p:cNvSpPr>
            <a:spLocks noGrp="1"/>
          </p:cNvSpPr>
          <p:nvPr>
            <p:ph type="ftr" sz="quarter" idx="11"/>
          </p:nvPr>
        </p:nvSpPr>
        <p:spPr/>
        <p:txBody>
          <a:bodyPr/>
          <a:lstStyle/>
          <a:p>
            <a:r>
              <a:rPr lang="en-US" smtClean="0"/>
              <a:t>Ragia Youssef</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are 'imperatives'?</a:t>
            </a:r>
            <a:endParaRPr lang="en-US" dirty="0"/>
          </a:p>
        </p:txBody>
      </p:sp>
      <p:sp>
        <p:nvSpPr>
          <p:cNvPr id="3" name="Content Placeholder 2"/>
          <p:cNvSpPr>
            <a:spLocks noGrp="1"/>
          </p:cNvSpPr>
          <p:nvPr>
            <p:ph idx="1"/>
          </p:nvPr>
        </p:nvSpPr>
        <p:spPr/>
        <p:txBody>
          <a:bodyPr>
            <a:normAutofit/>
          </a:bodyPr>
          <a:lstStyle/>
          <a:p>
            <a:r>
              <a:rPr lang="en-US" b="1" dirty="0" smtClean="0">
                <a:solidFill>
                  <a:schemeClr val="accent3"/>
                </a:solidFill>
              </a:rPr>
              <a:t>negative imperatives</a:t>
            </a:r>
          </a:p>
          <a:p>
            <a:r>
              <a:rPr lang="en-US" dirty="0" smtClean="0"/>
              <a:t>The negative form is do + not + base verb</a:t>
            </a:r>
          </a:p>
          <a:p>
            <a:r>
              <a:rPr lang="en-US" dirty="0" smtClean="0"/>
              <a:t>For example:</a:t>
            </a:r>
          </a:p>
          <a:p>
            <a:r>
              <a:rPr lang="en-US" dirty="0" smtClean="0"/>
              <a:t>'Do not smoke in your room.'</a:t>
            </a:r>
            <a:br>
              <a:rPr lang="en-US" dirty="0" smtClean="0"/>
            </a:br>
            <a:r>
              <a:rPr lang="en-US" dirty="0" smtClean="0"/>
              <a:t>'Don't touch me!'</a:t>
            </a:r>
          </a:p>
          <a:p>
            <a:r>
              <a:rPr lang="en-US" dirty="0" smtClean="0"/>
              <a:t>If there are a number of steps in your instructions you can use the following sequence markers:</a:t>
            </a:r>
          </a:p>
          <a:p>
            <a:endParaRPr lang="en-US" dirty="0"/>
          </a:p>
        </p:txBody>
      </p:sp>
      <p:sp>
        <p:nvSpPr>
          <p:cNvPr id="4" name="Footer Placeholder 3"/>
          <p:cNvSpPr>
            <a:spLocks noGrp="1"/>
          </p:cNvSpPr>
          <p:nvPr>
            <p:ph type="ftr" sz="quarter" idx="11"/>
          </p:nvPr>
        </p:nvSpPr>
        <p:spPr/>
        <p:txBody>
          <a:bodyPr/>
          <a:lstStyle/>
          <a:p>
            <a:r>
              <a:rPr lang="en-US" smtClean="0"/>
              <a:t>Ragia Youssef</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are 'imperatives'?</a:t>
            </a:r>
            <a:endParaRPr lang="en-US" dirty="0"/>
          </a:p>
        </p:txBody>
      </p:sp>
      <p:sp>
        <p:nvSpPr>
          <p:cNvPr id="3" name="Content Placeholder 2"/>
          <p:cNvSpPr>
            <a:spLocks noGrp="1"/>
          </p:cNvSpPr>
          <p:nvPr>
            <p:ph idx="1"/>
          </p:nvPr>
        </p:nvSpPr>
        <p:spPr/>
        <p:txBody>
          <a:bodyPr>
            <a:normAutofit fontScale="77500" lnSpcReduction="20000"/>
          </a:bodyPr>
          <a:lstStyle/>
          <a:p>
            <a:r>
              <a:rPr lang="en-US" sz="3600" b="1" dirty="0" smtClean="0">
                <a:solidFill>
                  <a:schemeClr val="accent3"/>
                </a:solidFill>
              </a:rPr>
              <a:t>Sequence markers:</a:t>
            </a:r>
          </a:p>
          <a:p>
            <a:r>
              <a:rPr lang="en-US" b="1" dirty="0" smtClean="0"/>
              <a:t>First</a:t>
            </a:r>
            <a:r>
              <a:rPr lang="en-US" b="1" dirty="0" smtClean="0"/>
              <a:t/>
            </a:r>
            <a:br>
              <a:rPr lang="en-US" b="1" dirty="0" smtClean="0"/>
            </a:br>
            <a:r>
              <a:rPr lang="en-US" b="1" dirty="0" smtClean="0"/>
              <a:t>Then</a:t>
            </a:r>
            <a:br>
              <a:rPr lang="en-US" b="1" dirty="0" smtClean="0"/>
            </a:br>
            <a:r>
              <a:rPr lang="en-US" b="1" dirty="0" smtClean="0"/>
              <a:t>Next </a:t>
            </a:r>
            <a:br>
              <a:rPr lang="en-US" b="1" dirty="0" smtClean="0"/>
            </a:br>
            <a:r>
              <a:rPr lang="en-US" b="1" dirty="0" smtClean="0"/>
              <a:t>After that</a:t>
            </a:r>
            <a:br>
              <a:rPr lang="en-US" b="1" dirty="0" smtClean="0"/>
            </a:br>
            <a:r>
              <a:rPr lang="en-US" b="1" dirty="0" smtClean="0"/>
              <a:t>Finally</a:t>
            </a:r>
            <a:endParaRPr lang="en-US" dirty="0" smtClean="0"/>
          </a:p>
          <a:p>
            <a:r>
              <a:rPr lang="en-US" b="1" dirty="0" smtClean="0">
                <a:solidFill>
                  <a:schemeClr val="accent3"/>
                </a:solidFill>
              </a:rPr>
              <a:t>Let's use some imperatives with sequence markers to show someone how to make a cup of coffee.</a:t>
            </a:r>
          </a:p>
          <a:p>
            <a:r>
              <a:rPr lang="en-US" dirty="0" smtClean="0"/>
              <a:t>First, </a:t>
            </a:r>
            <a:r>
              <a:rPr lang="en-US" b="1" dirty="0" smtClean="0"/>
              <a:t>boil</a:t>
            </a:r>
            <a:r>
              <a:rPr lang="en-US" dirty="0" smtClean="0"/>
              <a:t> some water.</a:t>
            </a:r>
            <a:br>
              <a:rPr lang="en-US" dirty="0" smtClean="0"/>
            </a:br>
            <a:r>
              <a:rPr lang="en-US" dirty="0" smtClean="0"/>
              <a:t>Then, </a:t>
            </a:r>
            <a:r>
              <a:rPr lang="en-US" b="1" dirty="0" smtClean="0"/>
              <a:t>put</a:t>
            </a:r>
            <a:r>
              <a:rPr lang="en-US" dirty="0" smtClean="0"/>
              <a:t> coffee into a cup.</a:t>
            </a:r>
            <a:br>
              <a:rPr lang="en-US" dirty="0" smtClean="0"/>
            </a:br>
            <a:r>
              <a:rPr lang="en-US" dirty="0" smtClean="0"/>
              <a:t>Next, </a:t>
            </a:r>
            <a:r>
              <a:rPr lang="en-US" b="1" dirty="0" smtClean="0"/>
              <a:t>pour</a:t>
            </a:r>
            <a:r>
              <a:rPr lang="en-US" dirty="0" smtClean="0"/>
              <a:t> the hot water into the cup.</a:t>
            </a:r>
            <a:br>
              <a:rPr lang="en-US" dirty="0" smtClean="0"/>
            </a:br>
            <a:r>
              <a:rPr lang="en-US" dirty="0" smtClean="0"/>
              <a:t>After </a:t>
            </a:r>
            <a:r>
              <a:rPr lang="en-US" b="1" dirty="0" smtClean="0"/>
              <a:t>that</a:t>
            </a:r>
            <a:r>
              <a:rPr lang="en-US" dirty="0" smtClean="0"/>
              <a:t>, add a little milk.</a:t>
            </a:r>
            <a:br>
              <a:rPr lang="en-US" dirty="0" smtClean="0"/>
            </a:br>
            <a:r>
              <a:rPr lang="en-US" dirty="0" smtClean="0"/>
              <a:t>Finally, </a:t>
            </a:r>
            <a:r>
              <a:rPr lang="en-US" b="1" dirty="0" smtClean="0"/>
              <a:t>stir</a:t>
            </a:r>
            <a:r>
              <a:rPr lang="en-US" dirty="0" smtClean="0"/>
              <a:t> the coffee.</a:t>
            </a:r>
          </a:p>
          <a:p>
            <a:endParaRPr lang="en-US" dirty="0"/>
          </a:p>
        </p:txBody>
      </p:sp>
      <p:sp>
        <p:nvSpPr>
          <p:cNvPr id="4" name="Footer Placeholder 3"/>
          <p:cNvSpPr>
            <a:spLocks noGrp="1"/>
          </p:cNvSpPr>
          <p:nvPr>
            <p:ph type="ftr" sz="quarter" idx="11"/>
          </p:nvPr>
        </p:nvSpPr>
        <p:spPr/>
        <p:txBody>
          <a:bodyPr/>
          <a:lstStyle/>
          <a:p>
            <a:r>
              <a:rPr lang="en-US" smtClean="0"/>
              <a:t>Ragia Youssef</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are 'imperatives'?</a:t>
            </a:r>
            <a:endParaRPr lang="en-US" dirty="0"/>
          </a:p>
        </p:txBody>
      </p:sp>
      <p:sp>
        <p:nvSpPr>
          <p:cNvPr id="3" name="Content Placeholder 2"/>
          <p:cNvSpPr>
            <a:spLocks noGrp="1"/>
          </p:cNvSpPr>
          <p:nvPr>
            <p:ph idx="1"/>
          </p:nvPr>
        </p:nvSpPr>
        <p:spPr/>
        <p:txBody>
          <a:bodyPr>
            <a:normAutofit/>
          </a:bodyPr>
          <a:lstStyle/>
          <a:p>
            <a:r>
              <a:rPr lang="en-US" dirty="0" smtClean="0">
                <a:solidFill>
                  <a:schemeClr val="accent3"/>
                </a:solidFill>
              </a:rPr>
              <a:t>Here's how to learn </a:t>
            </a:r>
            <a:r>
              <a:rPr lang="en-US" dirty="0" smtClean="0">
                <a:solidFill>
                  <a:schemeClr val="accent3"/>
                </a:solidFill>
              </a:rPr>
              <a:t>English using imperatives:</a:t>
            </a:r>
            <a:endParaRPr lang="en-US" dirty="0" smtClean="0">
              <a:solidFill>
                <a:schemeClr val="accent3"/>
              </a:solidFill>
            </a:endParaRPr>
          </a:p>
          <a:p>
            <a:pPr>
              <a:buNone/>
            </a:pPr>
            <a:r>
              <a:rPr lang="en-US" dirty="0" smtClean="0"/>
              <a:t>	Relax</a:t>
            </a:r>
            <a:r>
              <a:rPr lang="en-US" dirty="0" smtClean="0"/>
              <a:t>!</a:t>
            </a:r>
            <a:br>
              <a:rPr lang="en-US" dirty="0" smtClean="0"/>
            </a:br>
            <a:r>
              <a:rPr lang="en-US" dirty="0" smtClean="0"/>
              <a:t>Work hard!</a:t>
            </a:r>
            <a:br>
              <a:rPr lang="en-US" dirty="0" smtClean="0"/>
            </a:br>
            <a:r>
              <a:rPr lang="en-US" dirty="0" smtClean="0"/>
              <a:t>Review!</a:t>
            </a:r>
            <a:br>
              <a:rPr lang="en-US" dirty="0" smtClean="0"/>
            </a:br>
            <a:r>
              <a:rPr lang="en-US" dirty="0" smtClean="0"/>
              <a:t>Use  </a:t>
            </a:r>
            <a:r>
              <a:rPr lang="en-US" dirty="0" smtClean="0"/>
              <a:t>Ms. </a:t>
            </a:r>
            <a:r>
              <a:rPr lang="en-US" dirty="0" err="1" smtClean="0"/>
              <a:t>Ragia’s</a:t>
            </a:r>
            <a:r>
              <a:rPr lang="en-US" dirty="0" smtClean="0"/>
              <a:t> </a:t>
            </a:r>
            <a:r>
              <a:rPr lang="en-US" dirty="0" smtClean="0"/>
              <a:t>website!</a:t>
            </a:r>
            <a:br>
              <a:rPr lang="en-US" dirty="0" smtClean="0"/>
            </a:br>
            <a:r>
              <a:rPr lang="en-US" dirty="0" smtClean="0"/>
              <a:t>Enjoy it!</a:t>
            </a:r>
          </a:p>
          <a:p>
            <a:pPr>
              <a:buNone/>
            </a:pPr>
            <a:r>
              <a:rPr lang="en-US" dirty="0" smtClean="0"/>
              <a:t>                               </a:t>
            </a:r>
            <a:r>
              <a:rPr lang="en-US" dirty="0" smtClean="0">
                <a:solidFill>
                  <a:schemeClr val="accent3"/>
                </a:solidFill>
              </a:rPr>
              <a:t>Thank YOU</a:t>
            </a:r>
          </a:p>
          <a:p>
            <a:pPr>
              <a:buNone/>
            </a:pPr>
            <a:r>
              <a:rPr lang="en-US" dirty="0" smtClean="0">
                <a:solidFill>
                  <a:schemeClr val="accent3"/>
                </a:solidFill>
              </a:rPr>
              <a:t> </a:t>
            </a:r>
            <a:r>
              <a:rPr lang="en-US" dirty="0" smtClean="0">
                <a:solidFill>
                  <a:schemeClr val="accent3"/>
                </a:solidFill>
              </a:rPr>
              <a:t>                       </a:t>
            </a:r>
            <a:r>
              <a:rPr lang="en-US" dirty="0" err="1" smtClean="0">
                <a:solidFill>
                  <a:schemeClr val="accent3"/>
                </a:solidFill>
              </a:rPr>
              <a:t>Ragia</a:t>
            </a:r>
            <a:r>
              <a:rPr lang="en-US" dirty="0" smtClean="0">
                <a:solidFill>
                  <a:schemeClr val="accent3"/>
                </a:solidFill>
              </a:rPr>
              <a:t> </a:t>
            </a:r>
            <a:r>
              <a:rPr lang="en-US" dirty="0" err="1" smtClean="0">
                <a:solidFill>
                  <a:schemeClr val="accent3"/>
                </a:solidFill>
              </a:rPr>
              <a:t>Magdeldin</a:t>
            </a:r>
            <a:r>
              <a:rPr lang="en-US" dirty="0" smtClean="0">
                <a:solidFill>
                  <a:schemeClr val="accent3"/>
                </a:solidFill>
              </a:rPr>
              <a:t> </a:t>
            </a:r>
            <a:r>
              <a:rPr lang="en-US" dirty="0" err="1" smtClean="0">
                <a:solidFill>
                  <a:schemeClr val="accent3"/>
                </a:solidFill>
              </a:rPr>
              <a:t>Youssef</a:t>
            </a:r>
            <a:endParaRPr lang="en-US" dirty="0">
              <a:solidFill>
                <a:schemeClr val="accent3"/>
              </a:solidFill>
            </a:endParaRPr>
          </a:p>
        </p:txBody>
      </p:sp>
      <p:sp>
        <p:nvSpPr>
          <p:cNvPr id="4" name="Footer Placeholder 3"/>
          <p:cNvSpPr>
            <a:spLocks noGrp="1"/>
          </p:cNvSpPr>
          <p:nvPr>
            <p:ph type="ftr" sz="quarter" idx="11"/>
          </p:nvPr>
        </p:nvSpPr>
        <p:spPr/>
        <p:txBody>
          <a:bodyPr/>
          <a:lstStyle/>
          <a:p>
            <a:r>
              <a:rPr lang="en-US" smtClean="0"/>
              <a:t>Ragia Youssef</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8</TotalTime>
  <Words>103</Words>
  <Application>Microsoft Office PowerPoint</Application>
  <PresentationFormat>On-screen Show (4:3)</PresentationFormat>
  <Paragraphs>37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Foundry</vt:lpstr>
      <vt:lpstr>What are 'imperatives'?</vt:lpstr>
      <vt:lpstr>What are 'imperatives'?</vt:lpstr>
      <vt:lpstr>What are 'imperatives'?</vt:lpstr>
      <vt:lpstr>What are 'imperatives'?</vt:lpstr>
      <vt:lpstr>What are 'imperatives'?</vt:lpstr>
      <vt:lpstr>What are 'imperatives'?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'imperatives'?</dc:title>
  <dc:creator>HP</dc:creator>
  <cp:lastModifiedBy>HP</cp:lastModifiedBy>
  <cp:revision>3</cp:revision>
  <dcterms:created xsi:type="dcterms:W3CDTF">2006-08-16T00:00:00Z</dcterms:created>
  <dcterms:modified xsi:type="dcterms:W3CDTF">2010-03-12T13:25:58Z</dcterms:modified>
</cp:coreProperties>
</file>