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6" r:id="rId1"/>
  </p:sldMasterIdLst>
  <p:sldIdLst>
    <p:sldId id="256" r:id="rId2"/>
    <p:sldId id="257" r:id="rId3"/>
    <p:sldId id="258" r:id="rId4"/>
    <p:sldId id="259" r:id="rId5"/>
    <p:sldId id="261" r:id="rId6"/>
    <p:sldId id="260" r:id="rId7"/>
    <p:sldId id="262" r:id="rId8"/>
    <p:sldId id="263" r:id="rId9"/>
    <p:sldId id="264" r:id="rId10"/>
    <p:sldId id="307" r:id="rId11"/>
    <p:sldId id="265" r:id="rId12"/>
    <p:sldId id="308" r:id="rId13"/>
    <p:sldId id="266" r:id="rId14"/>
    <p:sldId id="267" r:id="rId15"/>
    <p:sldId id="309" r:id="rId16"/>
    <p:sldId id="268" r:id="rId17"/>
    <p:sldId id="269" r:id="rId18"/>
    <p:sldId id="271" r:id="rId19"/>
    <p:sldId id="270" r:id="rId20"/>
    <p:sldId id="272" r:id="rId21"/>
    <p:sldId id="273" r:id="rId22"/>
    <p:sldId id="274" r:id="rId23"/>
    <p:sldId id="275" r:id="rId24"/>
    <p:sldId id="276" r:id="rId25"/>
    <p:sldId id="278" r:id="rId26"/>
    <p:sldId id="277" r:id="rId27"/>
    <p:sldId id="296" r:id="rId28"/>
    <p:sldId id="315" r:id="rId29"/>
    <p:sldId id="316" r:id="rId30"/>
    <p:sldId id="279" r:id="rId31"/>
    <p:sldId id="280" r:id="rId32"/>
    <p:sldId id="281" r:id="rId33"/>
    <p:sldId id="282" r:id="rId34"/>
    <p:sldId id="310" r:id="rId35"/>
    <p:sldId id="283" r:id="rId36"/>
    <p:sldId id="284" r:id="rId37"/>
    <p:sldId id="285" r:id="rId38"/>
    <p:sldId id="286" r:id="rId39"/>
    <p:sldId id="313" r:id="rId40"/>
    <p:sldId id="287" r:id="rId41"/>
    <p:sldId id="288" r:id="rId42"/>
    <p:sldId id="289" r:id="rId43"/>
    <p:sldId id="290" r:id="rId44"/>
    <p:sldId id="312" r:id="rId45"/>
    <p:sldId id="291" r:id="rId46"/>
    <p:sldId id="292" r:id="rId47"/>
    <p:sldId id="293" r:id="rId48"/>
    <p:sldId id="311" r:id="rId49"/>
    <p:sldId id="294" r:id="rId50"/>
    <p:sldId id="297" r:id="rId51"/>
    <p:sldId id="314" r:id="rId52"/>
    <p:sldId id="299" r:id="rId53"/>
    <p:sldId id="300" r:id="rId54"/>
    <p:sldId id="301" r:id="rId55"/>
    <p:sldId id="302" r:id="rId56"/>
    <p:sldId id="303" r:id="rId57"/>
    <p:sldId id="304" r:id="rId58"/>
    <p:sldId id="305" r:id="rId59"/>
    <p:sldId id="306"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p:restoredTop sz="94580"/>
  </p:normalViewPr>
  <p:slideViewPr>
    <p:cSldViewPr snapToGrid="0" snapToObjects="1">
      <p:cViewPr varScale="1">
        <p:scale>
          <a:sx n="101" d="100"/>
          <a:sy n="101" d="100"/>
        </p:scale>
        <p:origin x="151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60000"/>
                    <a:lumOff val="40000"/>
                  </a:schemeClr>
                </a:solidFill>
              </a:defRPr>
            </a:lvl1pPr>
          </a:lstStyle>
          <a:p>
            <a:fld id="{00F227C9-08BE-7C41-BF6D-C6641D3332AF}" type="datetimeFigureOut">
              <a:rPr lang="en-US" smtClean="0"/>
              <a:t>5/23/2019</a:t>
            </a:fld>
            <a:endParaRPr lang="en-US"/>
          </a:p>
        </p:txBody>
      </p:sp>
      <p:sp>
        <p:nvSpPr>
          <p:cNvPr id="5" name="Footer Placeholder 4"/>
          <p:cNvSpPr>
            <a:spLocks noGrp="1"/>
          </p:cNvSpPr>
          <p:nvPr>
            <p:ph type="ftr" sz="quarter" idx="11"/>
          </p:nvPr>
        </p:nvSpPr>
        <p:spPr>
          <a:xfrm rot="21420000">
            <a:off x="9144" y="4882896"/>
            <a:ext cx="4050792" cy="1197864"/>
          </a:xfrm>
          <a:noFill/>
        </p:spPr>
        <p:txBody>
          <a:bodyPr wrap="square" rtlCol="0">
            <a:spAutoFit/>
          </a:bodyPr>
          <a:lstStyle>
            <a:lvl1pP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D6C22683-AA09-A948-B870-46E5B46BD3ED}"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60000"/>
              <a:lumOff val="40000"/>
              <a:alpha val="5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0063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F227C9-08BE-7C41-BF6D-C6641D3332AF}" type="datetimeFigureOut">
              <a:rPr lang="en-US" smtClean="0"/>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22683-AA09-A948-B870-46E5B46BD3ED}" type="slidenum">
              <a:rPr lang="en-US" smtClean="0"/>
              <a:t>‹#›</a:t>
            </a:fld>
            <a:endParaRPr lang="en-US"/>
          </a:p>
        </p:txBody>
      </p:sp>
    </p:spTree>
    <p:extLst>
      <p:ext uri="{BB962C8B-B14F-4D97-AF65-F5344CB8AC3E}">
        <p14:creationId xmlns:p14="http://schemas.microsoft.com/office/powerpoint/2010/main" val="747365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F227C9-08BE-7C41-BF6D-C6641D3332AF}" type="datetimeFigureOut">
              <a:rPr lang="en-US" smtClean="0"/>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22683-AA09-A948-B870-46E5B46BD3ED}" type="slidenum">
              <a:rPr lang="en-US" smtClean="0"/>
              <a:t>‹#›</a:t>
            </a:fld>
            <a:endParaRPr lang="en-US"/>
          </a:p>
        </p:txBody>
      </p:sp>
    </p:spTree>
    <p:extLst>
      <p:ext uri="{BB962C8B-B14F-4D97-AF65-F5344CB8AC3E}">
        <p14:creationId xmlns:p14="http://schemas.microsoft.com/office/powerpoint/2010/main" val="338829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F227C9-08BE-7C41-BF6D-C6641D3332AF}" type="datetimeFigureOut">
              <a:rPr lang="en-US" smtClean="0"/>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22683-AA09-A948-B870-46E5B46BD3ED}"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34392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F227C9-08BE-7C41-BF6D-C6641D3332AF}" type="datetimeFigureOut">
              <a:rPr lang="en-US" smtClean="0"/>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22683-AA09-A948-B870-46E5B46BD3ED}" type="slidenum">
              <a:rPr lang="en-US" smtClean="0"/>
              <a:t>‹#›</a:t>
            </a:fld>
            <a:endParaRPr lang="en-US"/>
          </a:p>
        </p:txBody>
      </p:sp>
    </p:spTree>
    <p:extLst>
      <p:ext uri="{BB962C8B-B14F-4D97-AF65-F5344CB8AC3E}">
        <p14:creationId xmlns:p14="http://schemas.microsoft.com/office/powerpoint/2010/main" val="2145223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0F227C9-08BE-7C41-BF6D-C6641D3332AF}" type="datetimeFigureOut">
              <a:rPr lang="en-US" smtClean="0"/>
              <a:t>5/23/2019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C22683-AA09-A948-B870-46E5B46BD3ED}" type="slidenum">
              <a:rPr lang="en-US" smtClean="0"/>
              <a:t>‹#›</a:t>
            </a:fld>
            <a:endParaRPr lang="en-US"/>
          </a:p>
        </p:txBody>
      </p:sp>
    </p:spTree>
    <p:extLst>
      <p:ext uri="{BB962C8B-B14F-4D97-AF65-F5344CB8AC3E}">
        <p14:creationId xmlns:p14="http://schemas.microsoft.com/office/powerpoint/2010/main" val="6713562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0F227C9-08BE-7C41-BF6D-C6641D3332AF}" type="datetimeFigureOut">
              <a:rPr lang="en-US" smtClean="0"/>
              <a:t>5/23/2019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C22683-AA09-A948-B870-46E5B46BD3ED}" type="slidenum">
              <a:rPr lang="en-US" smtClean="0"/>
              <a:t>‹#›</a:t>
            </a:fld>
            <a:endParaRPr lang="en-US"/>
          </a:p>
        </p:txBody>
      </p:sp>
    </p:spTree>
    <p:extLst>
      <p:ext uri="{BB962C8B-B14F-4D97-AF65-F5344CB8AC3E}">
        <p14:creationId xmlns:p14="http://schemas.microsoft.com/office/powerpoint/2010/main" val="605277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F227C9-08BE-7C41-BF6D-C6641D3332AF}" type="datetimeFigureOut">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22683-AA09-A948-B870-46E5B46BD3ED}" type="slidenum">
              <a:rPr lang="en-US" smtClean="0"/>
              <a:t>‹#›</a:t>
            </a:fld>
            <a:endParaRPr lang="en-US"/>
          </a:p>
        </p:txBody>
      </p:sp>
    </p:spTree>
    <p:extLst>
      <p:ext uri="{BB962C8B-B14F-4D97-AF65-F5344CB8AC3E}">
        <p14:creationId xmlns:p14="http://schemas.microsoft.com/office/powerpoint/2010/main" val="2765706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F227C9-08BE-7C41-BF6D-C6641D3332AF}" type="datetimeFigureOut">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22683-AA09-A948-B870-46E5B46BD3ED}" type="slidenum">
              <a:rPr lang="en-US" smtClean="0"/>
              <a:t>‹#›</a:t>
            </a:fld>
            <a:endParaRPr lang="en-US"/>
          </a:p>
        </p:txBody>
      </p:sp>
    </p:spTree>
    <p:extLst>
      <p:ext uri="{BB962C8B-B14F-4D97-AF65-F5344CB8AC3E}">
        <p14:creationId xmlns:p14="http://schemas.microsoft.com/office/powerpoint/2010/main" val="1168352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F227C9-08BE-7C41-BF6D-C6641D3332AF}" type="datetimeFigureOut">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22683-AA09-A948-B870-46E5B46BD3ED}" type="slidenum">
              <a:rPr lang="en-US" smtClean="0"/>
              <a:t>‹#›</a:t>
            </a:fld>
            <a:endParaRPr lang="en-US"/>
          </a:p>
        </p:txBody>
      </p:sp>
    </p:spTree>
    <p:extLst>
      <p:ext uri="{BB962C8B-B14F-4D97-AF65-F5344CB8AC3E}">
        <p14:creationId xmlns:p14="http://schemas.microsoft.com/office/powerpoint/2010/main" val="527189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F227C9-08BE-7C41-BF6D-C6641D3332AF}" type="datetimeFigureOut">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22683-AA09-A948-B870-46E5B46BD3ED}" type="slidenum">
              <a:rPr lang="en-US" smtClean="0"/>
              <a:t>‹#›</a:t>
            </a:fld>
            <a:endParaRPr lang="en-US"/>
          </a:p>
        </p:txBody>
      </p:sp>
    </p:spTree>
    <p:extLst>
      <p:ext uri="{BB962C8B-B14F-4D97-AF65-F5344CB8AC3E}">
        <p14:creationId xmlns:p14="http://schemas.microsoft.com/office/powerpoint/2010/main" val="2100706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F227C9-08BE-7C41-BF6D-C6641D3332AF}" type="datetimeFigureOut">
              <a:rPr lang="en-US" smtClean="0"/>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22683-AA09-A948-B870-46E5B46BD3ED}" type="slidenum">
              <a:rPr lang="en-US" smtClean="0"/>
              <a:t>‹#›</a:t>
            </a:fld>
            <a:endParaRPr lang="en-US"/>
          </a:p>
        </p:txBody>
      </p:sp>
    </p:spTree>
    <p:extLst>
      <p:ext uri="{BB962C8B-B14F-4D97-AF65-F5344CB8AC3E}">
        <p14:creationId xmlns:p14="http://schemas.microsoft.com/office/powerpoint/2010/main" val="193629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F227C9-08BE-7C41-BF6D-C6641D3332AF}" type="datetimeFigureOut">
              <a:rPr lang="en-US" smtClean="0"/>
              <a:t>5/23/2019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C22683-AA09-A948-B870-46E5B46BD3ED}" type="slidenum">
              <a:rPr lang="en-US" smtClean="0"/>
              <a:t>‹#›</a:t>
            </a:fld>
            <a:endParaRPr lang="en-US"/>
          </a:p>
        </p:txBody>
      </p:sp>
    </p:spTree>
    <p:extLst>
      <p:ext uri="{BB962C8B-B14F-4D97-AF65-F5344CB8AC3E}">
        <p14:creationId xmlns:p14="http://schemas.microsoft.com/office/powerpoint/2010/main" val="420762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F227C9-08BE-7C41-BF6D-C6641D3332AF}" type="datetimeFigureOut">
              <a:rPr lang="en-US" smtClean="0"/>
              <a:t>5/23/2019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C22683-AA09-A948-B870-46E5B46BD3ED}" type="slidenum">
              <a:rPr lang="en-US" smtClean="0"/>
              <a:t>‹#›</a:t>
            </a:fld>
            <a:endParaRPr lang="en-US"/>
          </a:p>
        </p:txBody>
      </p:sp>
    </p:spTree>
    <p:extLst>
      <p:ext uri="{BB962C8B-B14F-4D97-AF65-F5344CB8AC3E}">
        <p14:creationId xmlns:p14="http://schemas.microsoft.com/office/powerpoint/2010/main" val="83284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F227C9-08BE-7C41-BF6D-C6641D3332AF}" type="datetimeFigureOut">
              <a:rPr lang="en-US" smtClean="0"/>
              <a:t>5/23/2019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C22683-AA09-A948-B870-46E5B46BD3ED}" type="slidenum">
              <a:rPr lang="en-US" smtClean="0"/>
              <a:t>‹#›</a:t>
            </a:fld>
            <a:endParaRPr lang="en-US"/>
          </a:p>
        </p:txBody>
      </p:sp>
    </p:spTree>
    <p:extLst>
      <p:ext uri="{BB962C8B-B14F-4D97-AF65-F5344CB8AC3E}">
        <p14:creationId xmlns:p14="http://schemas.microsoft.com/office/powerpoint/2010/main" val="1749544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F227C9-08BE-7C41-BF6D-C6641D3332AF}" type="datetimeFigureOut">
              <a:rPr lang="en-US" smtClean="0"/>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22683-AA09-A948-B870-46E5B46BD3ED}" type="slidenum">
              <a:rPr lang="en-US" smtClean="0"/>
              <a:t>‹#›</a:t>
            </a:fld>
            <a:endParaRPr lang="en-US"/>
          </a:p>
        </p:txBody>
      </p:sp>
    </p:spTree>
    <p:extLst>
      <p:ext uri="{BB962C8B-B14F-4D97-AF65-F5344CB8AC3E}">
        <p14:creationId xmlns:p14="http://schemas.microsoft.com/office/powerpoint/2010/main" val="1240014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F227C9-08BE-7C41-BF6D-C6641D3332AF}" type="datetimeFigureOut">
              <a:rPr lang="en-US" smtClean="0"/>
              <a:t>5/23/2019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C22683-AA09-A948-B870-46E5B46BD3ED}" type="slidenum">
              <a:rPr lang="en-US" smtClean="0"/>
              <a:t>‹#›</a:t>
            </a:fld>
            <a:endParaRPr lang="en-US"/>
          </a:p>
        </p:txBody>
      </p:sp>
    </p:spTree>
    <p:extLst>
      <p:ext uri="{BB962C8B-B14F-4D97-AF65-F5344CB8AC3E}">
        <p14:creationId xmlns:p14="http://schemas.microsoft.com/office/powerpoint/2010/main" val="1735970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60000"/>
                    <a:lumOff val="40000"/>
                  </a:schemeClr>
                </a:solidFill>
              </a:defRPr>
            </a:lvl1pPr>
          </a:lstStyle>
          <a:p>
            <a:fld id="{00F227C9-08BE-7C41-BF6D-C6641D3332AF}" type="datetimeFigureOut">
              <a:rPr lang="en-US" smtClean="0"/>
              <a:t>5/23/2019</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60000"/>
                    <a:lumOff val="4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60000"/>
                    <a:lumOff val="40000"/>
                  </a:schemeClr>
                </a:solidFill>
              </a:defRPr>
            </a:lvl1pPr>
          </a:lstStyle>
          <a:p>
            <a:fld id="{D6C22683-AA09-A948-B870-46E5B46BD3ED}" type="slidenum">
              <a:rPr lang="en-US" smtClean="0"/>
              <a:t>‹#›</a:t>
            </a:fld>
            <a:endParaRPr lang="en-US"/>
          </a:p>
        </p:txBody>
      </p:sp>
      <p:sp>
        <p:nvSpPr>
          <p:cNvPr id="8" name="MSIPCMContentMarking" descr="{&quot;HashCode&quot;:1561593418,&quot;Placement&quot;:&quot;Footer&quot;}">
            <a:extLst>
              <a:ext uri="{FF2B5EF4-FFF2-40B4-BE49-F238E27FC236}">
                <a16:creationId xmlns:a16="http://schemas.microsoft.com/office/drawing/2014/main" id="{364CA369-13D2-4436-83A9-89B301D48256}"/>
              </a:ext>
            </a:extLst>
          </p:cNvPr>
          <p:cNvSpPr txBox="1"/>
          <p:nvPr userDrawn="1"/>
        </p:nvSpPr>
        <p:spPr>
          <a:xfrm>
            <a:off x="0" y="6618048"/>
            <a:ext cx="2130404" cy="239952"/>
          </a:xfrm>
          <a:prstGeom prst="rect">
            <a:avLst/>
          </a:prstGeom>
          <a:noFill/>
        </p:spPr>
        <p:txBody>
          <a:bodyPr vert="horz" wrap="square" lIns="0" tIns="0" rIns="0" bIns="0" rtlCol="0" anchor="ctr" anchorCtr="1">
            <a:spAutoFit/>
          </a:bodyPr>
          <a:lstStyle/>
          <a:p>
            <a:pPr algn="l">
              <a:spcBef>
                <a:spcPts val="0"/>
              </a:spcBef>
              <a:spcAft>
                <a:spcPts val="0"/>
              </a:spcAft>
            </a:pPr>
            <a:r>
              <a:rPr lang="en-US" sz="900">
                <a:solidFill>
                  <a:srgbClr val="0078D7"/>
                </a:solidFill>
                <a:latin typeface="Rockwell" panose="02060603020205020403" pitchFamily="18" charset="0"/>
              </a:rPr>
              <a:t>Information Classification: General</a:t>
            </a:r>
          </a:p>
        </p:txBody>
      </p:sp>
    </p:spTree>
    <p:extLst>
      <p:ext uri="{BB962C8B-B14F-4D97-AF65-F5344CB8AC3E}">
        <p14:creationId xmlns:p14="http://schemas.microsoft.com/office/powerpoint/2010/main" val="424345407"/>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914400" rtl="0" eaLnBrk="1" latinLnBrk="0" hangingPunct="1">
        <a:lnSpc>
          <a:spcPct val="90000"/>
        </a:lnSpc>
        <a:spcBef>
          <a:spcPct val="0"/>
        </a:spcBef>
        <a:buNone/>
        <a:defRPr sz="5400" kern="1200" cap="all" baseline="0">
          <a:solidFill>
            <a:schemeClr val="accent1">
              <a:lumMod val="60000"/>
              <a:lumOff val="40000"/>
            </a:schemeClr>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lumMod val="60000"/>
            <a:lumOff val="40000"/>
          </a:schemeClr>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1420000">
            <a:off x="891268" y="665189"/>
            <a:ext cx="9658381" cy="2766528"/>
          </a:xfrm>
        </p:spPr>
        <p:txBody>
          <a:bodyPr>
            <a:normAutofit/>
          </a:bodyPr>
          <a:lstStyle/>
          <a:p>
            <a:r>
              <a:rPr lang="en-US" b="1" dirty="0">
                <a:latin typeface="Times New Roman" charset="0"/>
                <a:ea typeface="Times New Roman" charset="0"/>
                <a:cs typeface="Times New Roman" charset="0"/>
              </a:rPr>
              <a:t>Chapter 2: </a:t>
            </a:r>
            <a:br>
              <a:rPr lang="en-US" b="1" dirty="0">
                <a:latin typeface="Times New Roman" charset="0"/>
                <a:ea typeface="Times New Roman" charset="0"/>
                <a:cs typeface="Times New Roman" charset="0"/>
              </a:rPr>
            </a:br>
            <a:r>
              <a:rPr lang="en-US" b="1" dirty="0">
                <a:latin typeface="Times New Roman" charset="0"/>
                <a:ea typeface="Times New Roman" charset="0"/>
                <a:cs typeface="Times New Roman" charset="0"/>
              </a:rPr>
              <a:t>Channel Basics</a:t>
            </a:r>
          </a:p>
        </p:txBody>
      </p:sp>
    </p:spTree>
    <p:extLst>
      <p:ext uri="{BB962C8B-B14F-4D97-AF65-F5344CB8AC3E}">
        <p14:creationId xmlns:p14="http://schemas.microsoft.com/office/powerpoint/2010/main" val="1832687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561221"/>
            <a:ext cx="10396882" cy="1151965"/>
          </a:xfrm>
        </p:spPr>
        <p:txBody>
          <a:bodyPr>
            <a:noAutofit/>
          </a:bodyPr>
          <a:lstStyle/>
          <a:p>
            <a:pPr algn="ctr"/>
            <a:r>
              <a:rPr lang="en-US" sz="4000" b="1" dirty="0">
                <a:latin typeface="Times New Roman" charset="0"/>
                <a:ea typeface="Times New Roman" charset="0"/>
                <a:cs typeface="Times New Roman" charset="0"/>
              </a:rPr>
              <a:t>Example:				 </a:t>
            </a:r>
          </a:p>
        </p:txBody>
      </p:sp>
      <p:sp>
        <p:nvSpPr>
          <p:cNvPr id="3" name="Content Placeholder 2"/>
          <p:cNvSpPr>
            <a:spLocks noGrp="1"/>
          </p:cNvSpPr>
          <p:nvPr>
            <p:ph sz="quarter" idx="13"/>
          </p:nvPr>
        </p:nvSpPr>
        <p:spPr>
          <a:xfrm>
            <a:off x="2057249" y="1819960"/>
            <a:ext cx="7649634" cy="3311189"/>
          </a:xfrm>
        </p:spPr>
        <p:txBody>
          <a:bodyPr>
            <a:normAutofit lnSpcReduction="10000"/>
          </a:bodyPr>
          <a:lstStyle/>
          <a:p>
            <a:r>
              <a:rPr lang="en-US" cap="none" dirty="0">
                <a:latin typeface="Times New Roman" charset="0"/>
                <a:ea typeface="Times New Roman" charset="0"/>
                <a:cs typeface="Times New Roman" charset="0"/>
              </a:rPr>
              <a:t>Cobweb designs is a high-quality needlework design firm headquartered in Scotland, and licenses needlework kits relating to the royal family, the national trust for Scotland, etc.. Its proprietor, Sally Scott </a:t>
            </a:r>
            <a:r>
              <a:rPr lang="en-US" cap="none" dirty="0" err="1">
                <a:latin typeface="Times New Roman" charset="0"/>
                <a:ea typeface="Times New Roman" charset="0"/>
                <a:cs typeface="Times New Roman" charset="0"/>
              </a:rPr>
              <a:t>Aiton</a:t>
            </a:r>
            <a:r>
              <a:rPr lang="en-US" cap="none" dirty="0">
                <a:latin typeface="Times New Roman" charset="0"/>
                <a:ea typeface="Times New Roman" charset="0"/>
                <a:cs typeface="Times New Roman" charset="0"/>
              </a:rPr>
              <a:t> wanted to reach a larger market in the united states. </a:t>
            </a:r>
            <a:r>
              <a:rPr lang="en-US" cap="none" dirty="0" err="1">
                <a:latin typeface="Times New Roman" charset="0"/>
                <a:ea typeface="Times New Roman" charset="0"/>
                <a:cs typeface="Times New Roman" charset="0"/>
              </a:rPr>
              <a:t>Aiton</a:t>
            </a:r>
            <a:r>
              <a:rPr lang="en-US" cap="none" dirty="0">
                <a:latin typeface="Times New Roman" charset="0"/>
                <a:ea typeface="Times New Roman" charset="0"/>
                <a:cs typeface="Times New Roman" charset="0"/>
              </a:rPr>
              <a:t> sought retail placements in gift shops at major art museums and botanical gardens. Gaining shelf space in a gift shop of a museum like Smithsonian Institution could enhance the company’s sales reach. </a:t>
            </a:r>
            <a:r>
              <a:rPr lang="en-US" b="1" cap="none" dirty="0">
                <a:latin typeface="Times New Roman" charset="0"/>
                <a:ea typeface="Times New Roman" charset="0"/>
                <a:cs typeface="Times New Roman" charset="0"/>
              </a:rPr>
              <a:t>In short, the intermediary (retail museum shop) becomes the “matchmaker” that brings the buyer and seller together.</a:t>
            </a:r>
          </a:p>
        </p:txBody>
      </p:sp>
      <p:cxnSp>
        <p:nvCxnSpPr>
          <p:cNvPr id="4" name="Straight Connector 3"/>
          <p:cNvCxnSpPr/>
          <p:nvPr/>
        </p:nvCxnSpPr>
        <p:spPr>
          <a:xfrm flipV="1">
            <a:off x="1555531" y="1690688"/>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2"/>
          <a:stretch>
            <a:fillRect/>
          </a:stretch>
        </p:blipFill>
        <p:spPr>
          <a:xfrm>
            <a:off x="6096000" y="624952"/>
            <a:ext cx="2894806" cy="833704"/>
          </a:xfrm>
          <a:prstGeom prst="rect">
            <a:avLst/>
          </a:prstGeom>
        </p:spPr>
      </p:pic>
    </p:spTree>
    <p:extLst>
      <p:ext uri="{BB962C8B-B14F-4D97-AF65-F5344CB8AC3E}">
        <p14:creationId xmlns:p14="http://schemas.microsoft.com/office/powerpoint/2010/main" val="1731571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49972"/>
            <a:ext cx="10396882" cy="1151965"/>
          </a:xfrm>
        </p:spPr>
        <p:txBody>
          <a:bodyPr>
            <a:noAutofit/>
          </a:bodyPr>
          <a:lstStyle/>
          <a:p>
            <a:pPr algn="ctr"/>
            <a:r>
              <a:rPr lang="en-US" sz="4000" b="1" dirty="0">
                <a:latin typeface="Times New Roman" charset="0"/>
                <a:ea typeface="Times New Roman" charset="0"/>
                <a:cs typeface="Times New Roman" charset="0"/>
              </a:rPr>
              <a:t>Benefits to Upstream Channel Members</a:t>
            </a:r>
            <a:endParaRPr lang="en-US" sz="4000" dirty="0"/>
          </a:p>
        </p:txBody>
      </p:sp>
      <p:sp>
        <p:nvSpPr>
          <p:cNvPr id="3" name="Content Placeholder 2"/>
          <p:cNvSpPr>
            <a:spLocks noGrp="1"/>
          </p:cNvSpPr>
          <p:nvPr>
            <p:ph sz="quarter" idx="13"/>
          </p:nvPr>
        </p:nvSpPr>
        <p:spPr/>
        <p:txBody>
          <a:bodyPr>
            <a:normAutofit fontScale="77500" lnSpcReduction="20000"/>
          </a:bodyPr>
          <a:lstStyle/>
          <a:p>
            <a:r>
              <a:rPr lang="en-US" sz="2300" b="1" dirty="0">
                <a:latin typeface="Times New Roman" charset="0"/>
                <a:ea typeface="Times New Roman" charset="0"/>
                <a:cs typeface="Times New Roman" charset="0"/>
              </a:rPr>
              <a:t>Fewer Contacts- </a:t>
            </a:r>
            <a:r>
              <a:rPr lang="en-US" sz="2300" dirty="0">
                <a:latin typeface="Times New Roman" charset="0"/>
                <a:ea typeface="Times New Roman" charset="0"/>
                <a:cs typeface="Times New Roman" charset="0"/>
              </a:rPr>
              <a:t>Without channel intermediaries, every producer would have to interact with every potential buyer to create all possible market exchanges.</a:t>
            </a:r>
          </a:p>
          <a:p>
            <a:pPr lvl="2"/>
            <a:endParaRPr lang="en-US" dirty="0">
              <a:latin typeface="Times New Roman" charset="0"/>
              <a:ea typeface="Times New Roman" charset="0"/>
              <a:cs typeface="Times New Roman" charset="0"/>
            </a:endParaRPr>
          </a:p>
          <a:p>
            <a:pPr marL="914400" lvl="2" indent="0">
              <a:buNone/>
            </a:pPr>
            <a:r>
              <a:rPr lang="en-US" sz="2400" dirty="0">
                <a:latin typeface="Times New Roman" charset="0"/>
                <a:ea typeface="Times New Roman" charset="0"/>
                <a:cs typeface="Times New Roman" charset="0"/>
              </a:rPr>
              <a:t>Example: In a small village of only 10 households trading among themselves, 45 transactions would be necessary to conduct decentralized exchanges at each production point (i.e. (10*9)/2)). But if the village added a central market with hone intermediary, it could reduce the complexity of this exchange system and facilitate transactions, such that only 20 transactions would be required to carry out the centralized exchange (10+10).</a:t>
            </a:r>
          </a:p>
        </p:txBody>
      </p:sp>
      <p:cxnSp>
        <p:nvCxnSpPr>
          <p:cNvPr id="4" name="Straight Connector 3"/>
          <p:cNvCxnSpPr/>
          <p:nvPr/>
        </p:nvCxnSpPr>
        <p:spPr>
          <a:xfrm flipV="1">
            <a:off x="1555531" y="1690688"/>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4150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538" y="257176"/>
            <a:ext cx="10111166" cy="5904993"/>
          </a:xfrm>
          <a:prstGeom prst="rect">
            <a:avLst/>
          </a:prstGeom>
        </p:spPr>
      </p:pic>
    </p:spTree>
    <p:extLst>
      <p:ext uri="{BB962C8B-B14F-4D97-AF65-F5344CB8AC3E}">
        <p14:creationId xmlns:p14="http://schemas.microsoft.com/office/powerpoint/2010/main" val="572484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charset="0"/>
                <a:ea typeface="Times New Roman" charset="0"/>
                <a:cs typeface="Times New Roman" charset="0"/>
              </a:rPr>
              <a:t>Agenda</a:t>
            </a:r>
          </a:p>
        </p:txBody>
      </p:sp>
      <p:sp>
        <p:nvSpPr>
          <p:cNvPr id="3" name="Content Placeholder 2"/>
          <p:cNvSpPr>
            <a:spLocks noGrp="1"/>
          </p:cNvSpPr>
          <p:nvPr>
            <p:ph sz="quarter" idx="13"/>
          </p:nvPr>
        </p:nvSpPr>
        <p:spPr/>
        <p:txBody>
          <a:bodyPr>
            <a:normAutofit fontScale="92500" lnSpcReduction="20000"/>
          </a:bodyPr>
          <a:lstStyle/>
          <a:p>
            <a:r>
              <a:rPr lang="en-US" b="1" dirty="0">
                <a:latin typeface="Times New Roman" charset="0"/>
                <a:ea typeface="Times New Roman" charset="0"/>
                <a:cs typeface="Times New Roman" charset="0"/>
              </a:rPr>
              <a:t>Learning Objectives</a:t>
            </a:r>
          </a:p>
          <a:p>
            <a:r>
              <a:rPr lang="en-US" b="1" dirty="0">
                <a:latin typeface="Times New Roman" charset="0"/>
                <a:ea typeface="Times New Roman" charset="0"/>
                <a:cs typeface="Times New Roman" charset="0"/>
              </a:rPr>
              <a:t>Introduction</a:t>
            </a:r>
          </a:p>
          <a:p>
            <a:r>
              <a:rPr lang="en-US" b="1" dirty="0">
                <a:solidFill>
                  <a:schemeClr val="bg2">
                    <a:lumMod val="75000"/>
                  </a:schemeClr>
                </a:solidFill>
                <a:latin typeface="Times New Roman" charset="0"/>
                <a:ea typeface="Times New Roman" charset="0"/>
                <a:cs typeface="Times New Roman" charset="0"/>
              </a:rPr>
              <a:t>The Key Functions Marketing Channels Perform</a:t>
            </a:r>
          </a:p>
          <a:p>
            <a:r>
              <a:rPr lang="en-US" b="1" dirty="0">
                <a:latin typeface="Times New Roman" charset="0"/>
                <a:ea typeface="Times New Roman" charset="0"/>
                <a:cs typeface="Times New Roman" charset="0"/>
              </a:rPr>
              <a:t>Auditing Marketing Channels</a:t>
            </a:r>
          </a:p>
          <a:p>
            <a:r>
              <a:rPr lang="en-US" b="1" dirty="0">
                <a:latin typeface="Times New Roman" charset="0"/>
                <a:ea typeface="Times New Roman" charset="0"/>
                <a:cs typeface="Times New Roman" charset="0"/>
              </a:rPr>
              <a:t>Auditing Channel Functions Using the Efficiency Template</a:t>
            </a:r>
          </a:p>
          <a:p>
            <a:r>
              <a:rPr lang="en-US" b="1" dirty="0">
                <a:latin typeface="Times New Roman" charset="0"/>
                <a:ea typeface="Times New Roman" charset="0"/>
                <a:cs typeface="Times New Roman" charset="0"/>
              </a:rPr>
              <a:t>Auditing Channels Using Gap Analysis</a:t>
            </a:r>
          </a:p>
          <a:p>
            <a:r>
              <a:rPr lang="en-US" b="1" dirty="0">
                <a:latin typeface="Times New Roman" charset="0"/>
                <a:ea typeface="Times New Roman" charset="0"/>
                <a:cs typeface="Times New Roman" charset="0"/>
              </a:rPr>
              <a:t>Auditing Omni-Channels </a:t>
            </a:r>
          </a:p>
          <a:p>
            <a:r>
              <a:rPr lang="en-US" b="1" dirty="0">
                <a:latin typeface="Times New Roman" charset="0"/>
                <a:ea typeface="Times New Roman" charset="0"/>
                <a:cs typeface="Times New Roman" charset="0"/>
              </a:rPr>
              <a:t>Take-</a:t>
            </a:r>
            <a:r>
              <a:rPr lang="en-US" b="1" dirty="0" err="1">
                <a:latin typeface="Times New Roman" charset="0"/>
                <a:ea typeface="Times New Roman" charset="0"/>
                <a:cs typeface="Times New Roman" charset="0"/>
              </a:rPr>
              <a:t>aways</a:t>
            </a:r>
            <a:endParaRPr lang="en-US" b="1" dirty="0">
              <a:latin typeface="Times New Roman" charset="0"/>
              <a:ea typeface="Times New Roman" charset="0"/>
              <a:cs typeface="Times New Roman" charset="0"/>
            </a:endParaRPr>
          </a:p>
        </p:txBody>
      </p:sp>
      <p:cxnSp>
        <p:nvCxnSpPr>
          <p:cNvPr id="4" name="Straight Connector 3"/>
          <p:cNvCxnSpPr/>
          <p:nvPr/>
        </p:nvCxnSpPr>
        <p:spPr>
          <a:xfrm flipV="1">
            <a:off x="1555531" y="1690688"/>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7024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8957"/>
            <a:ext cx="11912417" cy="1151965"/>
          </a:xfrm>
        </p:spPr>
        <p:txBody>
          <a:bodyPr>
            <a:noAutofit/>
          </a:bodyPr>
          <a:lstStyle/>
          <a:p>
            <a:pPr algn="ctr"/>
            <a:r>
              <a:rPr lang="en-US" sz="3900" b="1" dirty="0">
                <a:latin typeface="Times New Roman" charset="0"/>
                <a:ea typeface="Times New Roman" charset="0"/>
                <a:cs typeface="Times New Roman" charset="0"/>
              </a:rPr>
              <a:t>The Key Functions Marketing Channels Perform</a:t>
            </a:r>
          </a:p>
        </p:txBody>
      </p:sp>
      <p:sp>
        <p:nvSpPr>
          <p:cNvPr id="3" name="Content Placeholder 2"/>
          <p:cNvSpPr>
            <a:spLocks noGrp="1"/>
          </p:cNvSpPr>
          <p:nvPr>
            <p:ph sz="quarter" idx="13"/>
          </p:nvPr>
        </p:nvSpPr>
        <p:spPr>
          <a:xfrm>
            <a:off x="376674" y="814939"/>
            <a:ext cx="11159067" cy="5063067"/>
          </a:xfrm>
        </p:spPr>
        <p:txBody>
          <a:bodyPr>
            <a:normAutofit/>
          </a:bodyPr>
          <a:lstStyle/>
          <a:p>
            <a:r>
              <a:rPr lang="en-US" b="1" dirty="0">
                <a:latin typeface="Times New Roman" charset="0"/>
                <a:ea typeface="Times New Roman" charset="0"/>
                <a:cs typeface="Times New Roman" charset="0"/>
              </a:rPr>
              <a:t>Channel Functions- </a:t>
            </a:r>
            <a:r>
              <a:rPr lang="en-US" dirty="0">
                <a:latin typeface="Times New Roman" charset="0"/>
                <a:ea typeface="Times New Roman" charset="0"/>
                <a:cs typeface="Times New Roman" charset="0"/>
              </a:rPr>
              <a:t>constitute a process, flowing through a channel, performed at different points in time by different channel members. </a:t>
            </a:r>
          </a:p>
          <a:p>
            <a:pPr lvl="1"/>
            <a:r>
              <a:rPr lang="en-US" sz="2300" dirty="0">
                <a:latin typeface="Times New Roman" charset="0"/>
                <a:ea typeface="Times New Roman" charset="0"/>
                <a:cs typeface="Times New Roman" charset="0"/>
              </a:rPr>
              <a:t>Functions include carrying or holding inventory, generating demand through selling activities, distributing products, engaging in after-sales service, and extending credit to other channel members.</a:t>
            </a:r>
          </a:p>
          <a:p>
            <a:pPr lvl="1"/>
            <a:r>
              <a:rPr lang="en-US" sz="2300" dirty="0">
                <a:latin typeface="Times New Roman" charset="0"/>
                <a:ea typeface="Times New Roman" charset="0"/>
                <a:cs typeface="Times New Roman" charset="0"/>
              </a:rPr>
              <a:t>Channel Functions take different forms in different points of the channel. </a:t>
            </a:r>
          </a:p>
        </p:txBody>
      </p:sp>
      <p:cxnSp>
        <p:nvCxnSpPr>
          <p:cNvPr id="4" name="Straight Connector 3"/>
          <p:cNvCxnSpPr/>
          <p:nvPr/>
        </p:nvCxnSpPr>
        <p:spPr>
          <a:xfrm flipV="1">
            <a:off x="1555531" y="1368424"/>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9845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8957"/>
            <a:ext cx="11912417" cy="1151965"/>
          </a:xfrm>
        </p:spPr>
        <p:txBody>
          <a:bodyPr>
            <a:noAutofit/>
          </a:bodyPr>
          <a:lstStyle/>
          <a:p>
            <a:pPr algn="ctr"/>
            <a:r>
              <a:rPr lang="en-US" sz="3900" b="1" dirty="0">
                <a:latin typeface="Times New Roman" charset="0"/>
                <a:ea typeface="Times New Roman" charset="0"/>
                <a:cs typeface="Times New Roman" charset="0"/>
              </a:rPr>
              <a:t>The Key Functions Marketing Channels Perform cont.</a:t>
            </a:r>
          </a:p>
        </p:txBody>
      </p:sp>
      <p:sp>
        <p:nvSpPr>
          <p:cNvPr id="3" name="Content Placeholder 2"/>
          <p:cNvSpPr>
            <a:spLocks noGrp="1"/>
          </p:cNvSpPr>
          <p:nvPr>
            <p:ph sz="quarter" idx="13"/>
          </p:nvPr>
        </p:nvSpPr>
        <p:spPr>
          <a:xfrm>
            <a:off x="376674" y="1136672"/>
            <a:ext cx="11159067" cy="5063067"/>
          </a:xfrm>
        </p:spPr>
        <p:txBody>
          <a:bodyPr>
            <a:normAutofit/>
          </a:bodyPr>
          <a:lstStyle/>
          <a:p>
            <a:pPr lvl="1"/>
            <a:r>
              <a:rPr lang="en-US" sz="2300" dirty="0">
                <a:latin typeface="Times New Roman" charset="0"/>
                <a:ea typeface="Times New Roman" charset="0"/>
                <a:cs typeface="Times New Roman" charset="0"/>
              </a:rPr>
              <a:t>Not every channel member needs to participate in every channel function.</a:t>
            </a:r>
          </a:p>
          <a:p>
            <a:pPr lvl="1"/>
            <a:r>
              <a:rPr lang="en-US" sz="2300" dirty="0">
                <a:latin typeface="Times New Roman" charset="0"/>
                <a:ea typeface="Times New Roman" charset="0"/>
                <a:cs typeface="Times New Roman" charset="0"/>
              </a:rPr>
              <a:t>The performance of certain channel functions is correlated with that of other functions.</a:t>
            </a:r>
          </a:p>
          <a:p>
            <a:pPr lvl="1"/>
            <a:r>
              <a:rPr lang="en-US" sz="2300" dirty="0">
                <a:latin typeface="Times New Roman" charset="0"/>
                <a:ea typeface="Times New Roman" charset="0"/>
                <a:cs typeface="Times New Roman" charset="0"/>
              </a:rPr>
              <a:t>It is possible to eliminate or substitute for </a:t>
            </a:r>
            <a:r>
              <a:rPr lang="en-US" sz="2300" i="1" dirty="0">
                <a:latin typeface="Times New Roman" charset="0"/>
                <a:ea typeface="Times New Roman" charset="0"/>
                <a:cs typeface="Times New Roman" charset="0"/>
              </a:rPr>
              <a:t>members</a:t>
            </a:r>
            <a:r>
              <a:rPr lang="en-US" sz="2300" dirty="0">
                <a:latin typeface="Times New Roman" charset="0"/>
                <a:ea typeface="Times New Roman" charset="0"/>
                <a:cs typeface="Times New Roman" charset="0"/>
              </a:rPr>
              <a:t> of the channel but not for the </a:t>
            </a:r>
            <a:r>
              <a:rPr lang="en-US" sz="2300" i="1" dirty="0">
                <a:latin typeface="Times New Roman" charset="0"/>
                <a:ea typeface="Times New Roman" charset="0"/>
                <a:cs typeface="Times New Roman" charset="0"/>
              </a:rPr>
              <a:t>functions</a:t>
            </a:r>
            <a:r>
              <a:rPr lang="en-US" sz="2300" dirty="0">
                <a:latin typeface="Times New Roman" charset="0"/>
                <a:ea typeface="Times New Roman" charset="0"/>
                <a:cs typeface="Times New Roman" charset="0"/>
              </a:rPr>
              <a:t> they perform.</a:t>
            </a:r>
          </a:p>
          <a:p>
            <a:pPr lvl="1"/>
            <a:r>
              <a:rPr lang="en-US" sz="2300" dirty="0">
                <a:latin typeface="Times New Roman" charset="0"/>
                <a:ea typeface="Times New Roman" charset="0"/>
                <a:cs typeface="Times New Roman" charset="0"/>
              </a:rPr>
              <a:t>Information sharing is very important to help perform and promote functions better.</a:t>
            </a:r>
          </a:p>
          <a:p>
            <a:endParaRPr lang="en-US" sz="2300" dirty="0">
              <a:latin typeface="Times New Roman" charset="0"/>
              <a:ea typeface="Times New Roman" charset="0"/>
              <a:cs typeface="Times New Roman" charset="0"/>
            </a:endParaRPr>
          </a:p>
        </p:txBody>
      </p:sp>
      <p:cxnSp>
        <p:nvCxnSpPr>
          <p:cNvPr id="4" name="Straight Connector 3"/>
          <p:cNvCxnSpPr/>
          <p:nvPr/>
        </p:nvCxnSpPr>
        <p:spPr>
          <a:xfrm flipV="1">
            <a:off x="1555531" y="1368424"/>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4716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63618"/>
            <a:ext cx="10396882" cy="1151965"/>
          </a:xfrm>
        </p:spPr>
        <p:txBody>
          <a:bodyPr>
            <a:normAutofit fontScale="90000"/>
          </a:bodyPr>
          <a:lstStyle/>
          <a:p>
            <a:pPr algn="ctr"/>
            <a:r>
              <a:rPr lang="en-US" b="1" dirty="0">
                <a:latin typeface="Times New Roman" charset="0"/>
                <a:ea typeface="Times New Roman" charset="0"/>
                <a:cs typeface="Times New Roman" charset="0"/>
              </a:rPr>
              <a:t>Designing Channel Structures and Strategies</a:t>
            </a:r>
            <a:endParaRPr lang="en-US" dirty="0"/>
          </a:p>
        </p:txBody>
      </p:sp>
      <p:sp>
        <p:nvSpPr>
          <p:cNvPr id="3" name="Content Placeholder 2"/>
          <p:cNvSpPr>
            <a:spLocks noGrp="1"/>
          </p:cNvSpPr>
          <p:nvPr>
            <p:ph sz="quarter" idx="13"/>
          </p:nvPr>
        </p:nvSpPr>
        <p:spPr>
          <a:xfrm>
            <a:off x="355600" y="1713186"/>
            <a:ext cx="10871200" cy="3993347"/>
          </a:xfrm>
        </p:spPr>
        <p:txBody>
          <a:bodyPr/>
          <a:lstStyle/>
          <a:p>
            <a:pPr>
              <a:lnSpc>
                <a:spcPct val="100000"/>
              </a:lnSpc>
              <a:spcBef>
                <a:spcPts val="0"/>
              </a:spcBef>
            </a:pPr>
            <a:r>
              <a:rPr lang="en-US" sz="2200" dirty="0">
                <a:latin typeface="Times New Roman" charset="0"/>
                <a:ea typeface="Times New Roman" charset="0"/>
                <a:cs typeface="Times New Roman" charset="0"/>
              </a:rPr>
              <a:t>A channel manager conducts analyses to determine the degree of channel intensity, mix of channel types/identities, and use of dual distribution, as well as to close any service or cost gaps. </a:t>
            </a:r>
          </a:p>
          <a:p>
            <a:pPr>
              <a:lnSpc>
                <a:spcPct val="100000"/>
              </a:lnSpc>
              <a:spcBef>
                <a:spcPts val="0"/>
              </a:spcBef>
            </a:pPr>
            <a:endParaRPr lang="en-US" sz="2200" dirty="0">
              <a:latin typeface="Times New Roman" charset="0"/>
              <a:ea typeface="Times New Roman" charset="0"/>
              <a:cs typeface="Times New Roman" charset="0"/>
            </a:endParaRPr>
          </a:p>
          <a:p>
            <a:pPr>
              <a:lnSpc>
                <a:spcPct val="100000"/>
              </a:lnSpc>
              <a:spcBef>
                <a:spcPts val="0"/>
              </a:spcBef>
            </a:pPr>
            <a:r>
              <a:rPr lang="en-US" sz="2200" dirty="0">
                <a:latin typeface="Times New Roman" charset="0"/>
                <a:ea typeface="Times New Roman" charset="0"/>
                <a:cs typeface="Times New Roman" charset="0"/>
              </a:rPr>
              <a:t>Each segment has a level of </a:t>
            </a:r>
            <a:r>
              <a:rPr lang="en-US" sz="2200" b="1" dirty="0">
                <a:latin typeface="Times New Roman" charset="0"/>
                <a:ea typeface="Times New Roman" charset="0"/>
                <a:cs typeface="Times New Roman" charset="0"/>
              </a:rPr>
              <a:t>intensity, </a:t>
            </a:r>
            <a:r>
              <a:rPr lang="en-US" sz="2200" dirty="0">
                <a:latin typeface="Times New Roman" charset="0"/>
                <a:ea typeface="Times New Roman" charset="0"/>
                <a:cs typeface="Times New Roman" charset="0"/>
              </a:rPr>
              <a:t>the number of channel partners competing for customers.</a:t>
            </a:r>
          </a:p>
          <a:p>
            <a:pPr>
              <a:lnSpc>
                <a:spcPct val="100000"/>
              </a:lnSpc>
              <a:spcBef>
                <a:spcPts val="0"/>
              </a:spcBef>
            </a:pPr>
            <a:endParaRPr lang="en-US" sz="2200" dirty="0">
              <a:latin typeface="Times New Roman" charset="0"/>
              <a:ea typeface="Times New Roman" charset="0"/>
              <a:cs typeface="Times New Roman" charset="0"/>
            </a:endParaRPr>
          </a:p>
          <a:p>
            <a:pPr>
              <a:lnSpc>
                <a:spcPct val="100000"/>
              </a:lnSpc>
              <a:spcBef>
                <a:spcPts val="0"/>
              </a:spcBef>
            </a:pPr>
            <a:r>
              <a:rPr lang="en-US" sz="2200" dirty="0">
                <a:latin typeface="Times New Roman" charset="0"/>
                <a:ea typeface="Times New Roman" charset="0"/>
                <a:cs typeface="Times New Roman" charset="0"/>
              </a:rPr>
              <a:t>More intensive distribution makes the product more readily available to all target end-users, but it also can create conflict among the retailers that compete to sell it. </a:t>
            </a:r>
          </a:p>
          <a:p>
            <a:pPr>
              <a:lnSpc>
                <a:spcPct val="100000"/>
              </a:lnSpc>
              <a:spcBef>
                <a:spcPts val="0"/>
              </a:spcBef>
            </a:pPr>
            <a:endParaRPr lang="en-US" dirty="0">
              <a:latin typeface="Times New Roman" charset="0"/>
              <a:ea typeface="Times New Roman" charset="0"/>
              <a:cs typeface="Times New Roman" charset="0"/>
            </a:endParaRPr>
          </a:p>
        </p:txBody>
      </p:sp>
      <p:cxnSp>
        <p:nvCxnSpPr>
          <p:cNvPr id="4" name="Straight Connector 3"/>
          <p:cNvCxnSpPr/>
          <p:nvPr/>
        </p:nvCxnSpPr>
        <p:spPr>
          <a:xfrm flipV="1">
            <a:off x="1555531" y="1690688"/>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7222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latin typeface="Times New Roman" charset="0"/>
                <a:ea typeface="Times New Roman" charset="0"/>
                <a:cs typeface="Times New Roman" charset="0"/>
              </a:rPr>
              <a:t>Designing Channel Structures and Strategies</a:t>
            </a:r>
            <a:endParaRPr lang="en-US" dirty="0"/>
          </a:p>
        </p:txBody>
      </p:sp>
      <p:sp>
        <p:nvSpPr>
          <p:cNvPr id="3" name="Content Placeholder 2"/>
          <p:cNvSpPr>
            <a:spLocks noGrp="1"/>
          </p:cNvSpPr>
          <p:nvPr>
            <p:ph sz="quarter" idx="13"/>
          </p:nvPr>
        </p:nvSpPr>
        <p:spPr/>
        <p:txBody>
          <a:bodyPr>
            <a:noAutofit/>
          </a:bodyPr>
          <a:lstStyle/>
          <a:p>
            <a:pPr marL="0" indent="0">
              <a:buNone/>
            </a:pPr>
            <a:r>
              <a:rPr lang="en-US" dirty="0">
                <a:latin typeface="Times New Roman" charset="0"/>
                <a:ea typeface="Times New Roman" charset="0"/>
                <a:cs typeface="Times New Roman" charset="0"/>
              </a:rPr>
              <a:t>Example:</a:t>
            </a:r>
            <a:endParaRPr lang="en-US" sz="2000" dirty="0">
              <a:latin typeface="Times New Roman" charset="0"/>
              <a:ea typeface="Times New Roman" charset="0"/>
              <a:cs typeface="Times New Roman" charset="0"/>
            </a:endParaRPr>
          </a:p>
          <a:p>
            <a:pPr marL="457200" lvl="1" indent="0">
              <a:buNone/>
            </a:pPr>
            <a:r>
              <a:rPr lang="en-US" sz="2000" dirty="0">
                <a:latin typeface="Times New Roman" charset="0"/>
                <a:ea typeface="Times New Roman" charset="0"/>
                <a:cs typeface="Times New Roman" charset="0"/>
              </a:rPr>
              <a:t>Imagine a channel manager seeking to sell a line of fine watches in retail stores. Which types of exact identities of channel partners are optimal: upscale outlets, such as Tiffany’s, or family-owned jewelers? This choice has implications for both channel efficiency and brand image. If the company also seeks to distribute its products in foreign markets, it needs to choose a distributor that can sell overseas, leveraging its good relationships with local channel partners in the target market. </a:t>
            </a:r>
          </a:p>
        </p:txBody>
      </p:sp>
      <p:cxnSp>
        <p:nvCxnSpPr>
          <p:cNvPr id="4" name="Straight Connector 3"/>
          <p:cNvCxnSpPr/>
          <p:nvPr/>
        </p:nvCxnSpPr>
        <p:spPr>
          <a:xfrm flipV="1">
            <a:off x="1342684" y="1948330"/>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883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charset="0"/>
                <a:ea typeface="Times New Roman" charset="0"/>
                <a:cs typeface="Times New Roman" charset="0"/>
              </a:rPr>
              <a:t>Agenda</a:t>
            </a:r>
          </a:p>
        </p:txBody>
      </p:sp>
      <p:sp>
        <p:nvSpPr>
          <p:cNvPr id="3" name="Content Placeholder 2"/>
          <p:cNvSpPr>
            <a:spLocks noGrp="1"/>
          </p:cNvSpPr>
          <p:nvPr>
            <p:ph sz="quarter" idx="13"/>
          </p:nvPr>
        </p:nvSpPr>
        <p:spPr/>
        <p:txBody>
          <a:bodyPr>
            <a:normAutofit fontScale="92500" lnSpcReduction="20000"/>
          </a:bodyPr>
          <a:lstStyle/>
          <a:p>
            <a:r>
              <a:rPr lang="en-US" b="1" dirty="0">
                <a:latin typeface="Times New Roman" charset="0"/>
                <a:ea typeface="Times New Roman" charset="0"/>
                <a:cs typeface="Times New Roman" charset="0"/>
              </a:rPr>
              <a:t>Learning Objectives</a:t>
            </a:r>
          </a:p>
          <a:p>
            <a:r>
              <a:rPr lang="en-US" b="1" dirty="0">
                <a:latin typeface="Times New Roman" charset="0"/>
                <a:ea typeface="Times New Roman" charset="0"/>
                <a:cs typeface="Times New Roman" charset="0"/>
              </a:rPr>
              <a:t>Introduction</a:t>
            </a:r>
          </a:p>
          <a:p>
            <a:r>
              <a:rPr lang="en-US" b="1" dirty="0">
                <a:latin typeface="Times New Roman" charset="0"/>
                <a:ea typeface="Times New Roman" charset="0"/>
                <a:cs typeface="Times New Roman" charset="0"/>
              </a:rPr>
              <a:t>The Key Functions Marketing Channels Perform</a:t>
            </a:r>
          </a:p>
          <a:p>
            <a:r>
              <a:rPr lang="en-US" b="1" dirty="0">
                <a:solidFill>
                  <a:schemeClr val="bg2">
                    <a:lumMod val="75000"/>
                  </a:schemeClr>
                </a:solidFill>
                <a:latin typeface="Times New Roman" charset="0"/>
                <a:ea typeface="Times New Roman" charset="0"/>
                <a:cs typeface="Times New Roman" charset="0"/>
              </a:rPr>
              <a:t>Auditing Marketing Channels</a:t>
            </a:r>
          </a:p>
          <a:p>
            <a:r>
              <a:rPr lang="en-US" b="1" dirty="0">
                <a:latin typeface="Times New Roman" charset="0"/>
                <a:ea typeface="Times New Roman" charset="0"/>
                <a:cs typeface="Times New Roman" charset="0"/>
              </a:rPr>
              <a:t>Auditing Channel Functions Using the Efficiency Template</a:t>
            </a:r>
          </a:p>
          <a:p>
            <a:r>
              <a:rPr lang="en-US" b="1" dirty="0">
                <a:latin typeface="Times New Roman" charset="0"/>
                <a:ea typeface="Times New Roman" charset="0"/>
                <a:cs typeface="Times New Roman" charset="0"/>
              </a:rPr>
              <a:t>Auditing Channels Using Gap Analysis</a:t>
            </a:r>
          </a:p>
          <a:p>
            <a:r>
              <a:rPr lang="en-US" b="1" dirty="0">
                <a:latin typeface="Times New Roman" charset="0"/>
                <a:ea typeface="Times New Roman" charset="0"/>
                <a:cs typeface="Times New Roman" charset="0"/>
              </a:rPr>
              <a:t>Auditing Omni-Channels </a:t>
            </a:r>
          </a:p>
          <a:p>
            <a:r>
              <a:rPr lang="en-US" b="1" dirty="0">
                <a:latin typeface="Times New Roman" charset="0"/>
                <a:ea typeface="Times New Roman" charset="0"/>
                <a:cs typeface="Times New Roman" charset="0"/>
              </a:rPr>
              <a:t>Take-</a:t>
            </a:r>
            <a:r>
              <a:rPr lang="en-US" b="1" dirty="0" err="1">
                <a:latin typeface="Times New Roman" charset="0"/>
                <a:ea typeface="Times New Roman" charset="0"/>
                <a:cs typeface="Times New Roman" charset="0"/>
              </a:rPr>
              <a:t>aways</a:t>
            </a:r>
            <a:endParaRPr lang="en-US" b="1" dirty="0">
              <a:latin typeface="Times New Roman" charset="0"/>
              <a:ea typeface="Times New Roman" charset="0"/>
              <a:cs typeface="Times New Roman" charset="0"/>
            </a:endParaRPr>
          </a:p>
        </p:txBody>
      </p:sp>
      <p:cxnSp>
        <p:nvCxnSpPr>
          <p:cNvPr id="4" name="Straight Connector 3"/>
          <p:cNvCxnSpPr/>
          <p:nvPr/>
        </p:nvCxnSpPr>
        <p:spPr>
          <a:xfrm flipV="1">
            <a:off x="1555531" y="1690688"/>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2408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charset="0"/>
                <a:ea typeface="Times New Roman" charset="0"/>
                <a:cs typeface="Times New Roman" charset="0"/>
              </a:rPr>
              <a:t>Auditing Marketing Channels </a:t>
            </a:r>
          </a:p>
        </p:txBody>
      </p:sp>
      <p:sp>
        <p:nvSpPr>
          <p:cNvPr id="3" name="Content Placeholder 2"/>
          <p:cNvSpPr>
            <a:spLocks noGrp="1"/>
          </p:cNvSpPr>
          <p:nvPr>
            <p:ph sz="quarter" idx="13"/>
          </p:nvPr>
        </p:nvSpPr>
        <p:spPr/>
        <p:txBody>
          <a:bodyPr>
            <a:normAutofit lnSpcReduction="10000"/>
          </a:bodyPr>
          <a:lstStyle/>
          <a:p>
            <a:r>
              <a:rPr lang="en-US" dirty="0">
                <a:latin typeface="Times New Roman" charset="0"/>
                <a:ea typeface="Times New Roman" charset="0"/>
                <a:cs typeface="Times New Roman" charset="0"/>
              </a:rPr>
              <a:t>Auditing is a key step in the marketing channel system. It happens after identifying targeted segments of end-users.</a:t>
            </a:r>
          </a:p>
          <a:p>
            <a:r>
              <a:rPr lang="en-US" dirty="0">
                <a:latin typeface="Times New Roman" charset="0"/>
                <a:ea typeface="Times New Roman" charset="0"/>
                <a:cs typeface="Times New Roman" charset="0"/>
              </a:rPr>
              <a:t>Such audits evaluate each available channel member’s capability to provide service outputs efficiently</a:t>
            </a:r>
          </a:p>
          <a:p>
            <a:pPr lvl="1"/>
            <a:r>
              <a:rPr lang="en-US" dirty="0">
                <a:latin typeface="Times New Roman" charset="0"/>
                <a:ea typeface="Times New Roman" charset="0"/>
                <a:cs typeface="Times New Roman" charset="0"/>
              </a:rPr>
              <a:t>Bulk breaking, quick delivery, spatial convenience, assortment, variety, etc.</a:t>
            </a:r>
          </a:p>
          <a:p>
            <a:pPr lvl="1"/>
            <a:r>
              <a:rPr lang="en-US" dirty="0">
                <a:latin typeface="Times New Roman" charset="0"/>
                <a:ea typeface="Times New Roman" charset="0"/>
                <a:cs typeface="Times New Roman" charset="0"/>
              </a:rPr>
              <a:t>Must include both the level and the cost of the service outputs provided by each channel member</a:t>
            </a:r>
          </a:p>
          <a:p>
            <a:pPr lvl="1"/>
            <a:r>
              <a:rPr lang="en-US" dirty="0">
                <a:latin typeface="Times New Roman" charset="0"/>
                <a:ea typeface="Times New Roman" charset="0"/>
                <a:cs typeface="Times New Roman" charset="0"/>
              </a:rPr>
              <a:t>All members of marketing channel are engaged in </a:t>
            </a:r>
            <a:r>
              <a:rPr lang="en-US" b="1" dirty="0">
                <a:latin typeface="Times New Roman" charset="0"/>
                <a:ea typeface="Times New Roman" charset="0"/>
                <a:cs typeface="Times New Roman" charset="0"/>
              </a:rPr>
              <a:t>productive activity.</a:t>
            </a:r>
          </a:p>
        </p:txBody>
      </p:sp>
      <p:cxnSp>
        <p:nvCxnSpPr>
          <p:cNvPr id="4" name="Straight Connector 3"/>
          <p:cNvCxnSpPr/>
          <p:nvPr/>
        </p:nvCxnSpPr>
        <p:spPr>
          <a:xfrm flipV="1">
            <a:off x="1555531" y="1690688"/>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1717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charset="0"/>
                <a:ea typeface="Times New Roman" charset="0"/>
                <a:cs typeface="Times New Roman" charset="0"/>
              </a:rPr>
              <a:t>Agenda</a:t>
            </a:r>
          </a:p>
        </p:txBody>
      </p:sp>
      <p:sp>
        <p:nvSpPr>
          <p:cNvPr id="3" name="Content Placeholder 2"/>
          <p:cNvSpPr>
            <a:spLocks noGrp="1"/>
          </p:cNvSpPr>
          <p:nvPr>
            <p:ph sz="quarter" idx="13"/>
          </p:nvPr>
        </p:nvSpPr>
        <p:spPr/>
        <p:txBody>
          <a:bodyPr>
            <a:normAutofit fontScale="92500" lnSpcReduction="20000"/>
          </a:bodyPr>
          <a:lstStyle/>
          <a:p>
            <a:r>
              <a:rPr lang="en-US" b="1" dirty="0">
                <a:solidFill>
                  <a:schemeClr val="bg2">
                    <a:lumMod val="75000"/>
                  </a:schemeClr>
                </a:solidFill>
                <a:latin typeface="Times New Roman" charset="0"/>
                <a:ea typeface="Times New Roman" charset="0"/>
                <a:cs typeface="Times New Roman" charset="0"/>
              </a:rPr>
              <a:t>Learning Objectives</a:t>
            </a:r>
          </a:p>
          <a:p>
            <a:r>
              <a:rPr lang="en-US" b="1" dirty="0">
                <a:latin typeface="Times New Roman" charset="0"/>
                <a:ea typeface="Times New Roman" charset="0"/>
                <a:cs typeface="Times New Roman" charset="0"/>
              </a:rPr>
              <a:t>Introduction</a:t>
            </a:r>
          </a:p>
          <a:p>
            <a:r>
              <a:rPr lang="en-US" b="1" dirty="0">
                <a:latin typeface="Times New Roman" charset="0"/>
                <a:ea typeface="Times New Roman" charset="0"/>
                <a:cs typeface="Times New Roman" charset="0"/>
              </a:rPr>
              <a:t>The Key Functions Marketing Channels Perform</a:t>
            </a:r>
          </a:p>
          <a:p>
            <a:r>
              <a:rPr lang="en-US" b="1" dirty="0">
                <a:latin typeface="Times New Roman" charset="0"/>
                <a:ea typeface="Times New Roman" charset="0"/>
                <a:cs typeface="Times New Roman" charset="0"/>
              </a:rPr>
              <a:t>Auditing Marketing Channels</a:t>
            </a:r>
          </a:p>
          <a:p>
            <a:r>
              <a:rPr lang="en-US" b="1" dirty="0">
                <a:latin typeface="Times New Roman" charset="0"/>
                <a:ea typeface="Times New Roman" charset="0"/>
                <a:cs typeface="Times New Roman" charset="0"/>
              </a:rPr>
              <a:t>Auditing Channel Functions Using the Efficiency Template</a:t>
            </a:r>
          </a:p>
          <a:p>
            <a:r>
              <a:rPr lang="en-US" b="1" dirty="0">
                <a:latin typeface="Times New Roman" charset="0"/>
                <a:ea typeface="Times New Roman" charset="0"/>
                <a:cs typeface="Times New Roman" charset="0"/>
              </a:rPr>
              <a:t>Auditing Channels Using Gap Analysis</a:t>
            </a:r>
          </a:p>
          <a:p>
            <a:r>
              <a:rPr lang="en-US" b="1" dirty="0">
                <a:latin typeface="Times New Roman" charset="0"/>
                <a:ea typeface="Times New Roman" charset="0"/>
                <a:cs typeface="Times New Roman" charset="0"/>
              </a:rPr>
              <a:t>Auditing Omni-Channels </a:t>
            </a:r>
          </a:p>
          <a:p>
            <a:r>
              <a:rPr lang="en-US" b="1" dirty="0">
                <a:latin typeface="Times New Roman" charset="0"/>
                <a:ea typeface="Times New Roman" charset="0"/>
                <a:cs typeface="Times New Roman" charset="0"/>
              </a:rPr>
              <a:t>Take-</a:t>
            </a:r>
            <a:r>
              <a:rPr lang="en-US" b="1" dirty="0" err="1">
                <a:latin typeface="Times New Roman" charset="0"/>
                <a:ea typeface="Times New Roman" charset="0"/>
                <a:cs typeface="Times New Roman" charset="0"/>
              </a:rPr>
              <a:t>aways</a:t>
            </a:r>
            <a:endParaRPr lang="en-US" b="1" dirty="0">
              <a:latin typeface="Times New Roman" charset="0"/>
              <a:ea typeface="Times New Roman" charset="0"/>
              <a:cs typeface="Times New Roman" charset="0"/>
            </a:endParaRPr>
          </a:p>
        </p:txBody>
      </p:sp>
      <p:cxnSp>
        <p:nvCxnSpPr>
          <p:cNvPr id="4" name="Straight Connector 3"/>
          <p:cNvCxnSpPr/>
          <p:nvPr/>
        </p:nvCxnSpPr>
        <p:spPr>
          <a:xfrm flipV="1">
            <a:off x="1555531" y="1690688"/>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967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charset="0"/>
                <a:ea typeface="Times New Roman" charset="0"/>
                <a:cs typeface="Times New Roman" charset="0"/>
              </a:rPr>
              <a:t>Auditing Marketing Channels</a:t>
            </a:r>
          </a:p>
        </p:txBody>
      </p:sp>
      <p:sp>
        <p:nvSpPr>
          <p:cNvPr id="3" name="Content Placeholder 2"/>
          <p:cNvSpPr>
            <a:spLocks noGrp="1"/>
          </p:cNvSpPr>
          <p:nvPr>
            <p:ph sz="quarter" idx="13"/>
          </p:nvPr>
        </p:nvSpPr>
        <p:spPr/>
        <p:txBody>
          <a:bodyPr>
            <a:normAutofit fontScale="77500" lnSpcReduction="20000"/>
          </a:bodyPr>
          <a:lstStyle/>
          <a:p>
            <a:pPr marL="0" indent="0">
              <a:buNone/>
            </a:pPr>
            <a:r>
              <a:rPr lang="en-US" dirty="0">
                <a:latin typeface="Times New Roman" charset="0"/>
                <a:ea typeface="Times New Roman" charset="0"/>
                <a:cs typeface="Times New Roman" charset="0"/>
              </a:rPr>
              <a:t>Important benefits:</a:t>
            </a:r>
          </a:p>
          <a:p>
            <a:pPr marL="514350" indent="-514350">
              <a:buAutoNum type="arabicPeriod"/>
            </a:pPr>
            <a:r>
              <a:rPr lang="en-US" dirty="0">
                <a:latin typeface="Times New Roman" charset="0"/>
                <a:ea typeface="Times New Roman" charset="0"/>
                <a:cs typeface="Times New Roman" charset="0"/>
              </a:rPr>
              <a:t>detailed knowledge of the capabilities of each channel member allows them to diagnose and remedy shortcomings in the pricing and provision of service outputs to targeted segments.</a:t>
            </a:r>
          </a:p>
          <a:p>
            <a:pPr marL="514350" indent="-514350">
              <a:buAutoNum type="arabicPeriod"/>
            </a:pPr>
            <a:r>
              <a:rPr lang="en-US" dirty="0">
                <a:latin typeface="Times New Roman" charset="0"/>
                <a:ea typeface="Times New Roman" charset="0"/>
                <a:cs typeface="Times New Roman" charset="0"/>
              </a:rPr>
              <a:t>An audit may identify gaps in service outputs desired by targeted end-user segments, such that service providers can add necessary new channels or revise currently existing ones to address the shortcomings.</a:t>
            </a:r>
          </a:p>
          <a:p>
            <a:pPr marL="514350" indent="-514350">
              <a:buAutoNum type="arabicPeriod"/>
            </a:pPr>
            <a:r>
              <a:rPr lang="en-US" dirty="0">
                <a:latin typeface="Times New Roman" charset="0"/>
                <a:ea typeface="Times New Roman" charset="0"/>
                <a:cs typeface="Times New Roman" charset="0"/>
              </a:rPr>
              <a:t>Knowing which channel members have incurred the costs of performing which channel functions helps members allocate channel profits equitably. In turn, channel members can better preserve a sense of fairness and cooperation and avert channel conflicts. </a:t>
            </a:r>
          </a:p>
        </p:txBody>
      </p:sp>
      <p:cxnSp>
        <p:nvCxnSpPr>
          <p:cNvPr id="4" name="Straight Connector 3"/>
          <p:cNvCxnSpPr/>
          <p:nvPr/>
        </p:nvCxnSpPr>
        <p:spPr>
          <a:xfrm flipV="1">
            <a:off x="1555531" y="1690688"/>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4486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a:latin typeface="Times New Roman" charset="0"/>
                <a:ea typeface="Times New Roman" charset="0"/>
                <a:cs typeface="Times New Roman" charset="0"/>
              </a:rPr>
              <a:t>Auditing Marketing Channels</a:t>
            </a:r>
            <a:endParaRPr lang="en-US" sz="4400" dirty="0"/>
          </a:p>
        </p:txBody>
      </p:sp>
      <p:sp>
        <p:nvSpPr>
          <p:cNvPr id="3" name="Content Placeholder 2"/>
          <p:cNvSpPr>
            <a:spLocks noGrp="1"/>
          </p:cNvSpPr>
          <p:nvPr>
            <p:ph sz="quarter" idx="13"/>
          </p:nvPr>
        </p:nvSpPr>
        <p:spPr/>
        <p:txBody>
          <a:bodyPr>
            <a:normAutofit fontScale="92500"/>
          </a:bodyPr>
          <a:lstStyle/>
          <a:p>
            <a:r>
              <a:rPr lang="en-US" b="1" dirty="0">
                <a:latin typeface="Times New Roman" charset="0"/>
                <a:ea typeface="Times New Roman" charset="0"/>
                <a:cs typeface="Times New Roman" charset="0"/>
              </a:rPr>
              <a:t>Physical possession- </a:t>
            </a:r>
            <a:r>
              <a:rPr lang="en-US" dirty="0">
                <a:latin typeface="Times New Roman" charset="0"/>
                <a:ea typeface="Times New Roman" charset="0"/>
                <a:cs typeface="Times New Roman" charset="0"/>
              </a:rPr>
              <a:t>refers to channel activities pertaining to the storage of goods, including transportation between channel members.</a:t>
            </a:r>
          </a:p>
          <a:p>
            <a:pPr lvl="1"/>
            <a:r>
              <a:rPr lang="en-US" dirty="0">
                <a:latin typeface="Times New Roman" charset="0"/>
                <a:ea typeface="Times New Roman" charset="0"/>
                <a:cs typeface="Times New Roman" charset="0"/>
              </a:rPr>
              <a:t>For service, such as online bill payment, physical possession costs seemly should be lower, but they still apply to channel members who host data.</a:t>
            </a:r>
          </a:p>
          <a:p>
            <a:r>
              <a:rPr lang="en-US" dirty="0">
                <a:latin typeface="Times New Roman" charset="0"/>
                <a:ea typeface="Times New Roman" charset="0"/>
                <a:cs typeface="Times New Roman" charset="0"/>
              </a:rPr>
              <a:t>Costs of physical possession are distinct from the costs of </a:t>
            </a:r>
            <a:r>
              <a:rPr lang="en-US" b="1" dirty="0">
                <a:latin typeface="Times New Roman" charset="0"/>
                <a:ea typeface="Times New Roman" charset="0"/>
                <a:cs typeface="Times New Roman" charset="0"/>
              </a:rPr>
              <a:t>ownership.</a:t>
            </a:r>
          </a:p>
          <a:p>
            <a:r>
              <a:rPr lang="en-US" dirty="0">
                <a:latin typeface="Times New Roman" charset="0"/>
                <a:ea typeface="Times New Roman" charset="0"/>
                <a:cs typeface="Times New Roman" charset="0"/>
              </a:rPr>
              <a:t>Physical possession and ownership move together in many channel systems. The term commonly used to designate their combined costs is </a:t>
            </a:r>
            <a:r>
              <a:rPr lang="en-US" b="1" dirty="0">
                <a:latin typeface="Times New Roman" charset="0"/>
                <a:ea typeface="Times New Roman" charset="0"/>
                <a:cs typeface="Times New Roman" charset="0"/>
              </a:rPr>
              <a:t>inventory holding costs</a:t>
            </a:r>
            <a:r>
              <a:rPr lang="en-US" dirty="0">
                <a:latin typeface="Times New Roman" charset="0"/>
                <a:ea typeface="Times New Roman" charset="0"/>
                <a:cs typeface="Times New Roman" charset="0"/>
              </a:rPr>
              <a:t>.</a:t>
            </a:r>
          </a:p>
        </p:txBody>
      </p:sp>
      <p:cxnSp>
        <p:nvCxnSpPr>
          <p:cNvPr id="4" name="Straight Connector 3"/>
          <p:cNvCxnSpPr/>
          <p:nvPr/>
        </p:nvCxnSpPr>
        <p:spPr>
          <a:xfrm flipV="1">
            <a:off x="1555531" y="1690688"/>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4175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a:latin typeface="Times New Roman" charset="0"/>
                <a:ea typeface="Times New Roman" charset="0"/>
                <a:cs typeface="Times New Roman" charset="0"/>
              </a:rPr>
              <a:t>Auditing Marketing Channels</a:t>
            </a:r>
            <a:endParaRPr lang="en-US" sz="4400" dirty="0"/>
          </a:p>
        </p:txBody>
      </p:sp>
      <p:sp>
        <p:nvSpPr>
          <p:cNvPr id="3" name="Content Placeholder 2"/>
          <p:cNvSpPr>
            <a:spLocks noGrp="1"/>
          </p:cNvSpPr>
          <p:nvPr>
            <p:ph sz="quarter" idx="13"/>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latin typeface="Times New Roman" charset="0"/>
                <a:ea typeface="Times New Roman" charset="0"/>
                <a:cs typeface="Times New Roman" charset="0"/>
              </a:rPr>
              <a:t>Inventories refer to stocks of goods or components used to make them, and they exist for several reasons.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latin typeface="Times New Roman" charset="0"/>
              <a:ea typeface="Times New Roman" charset="0"/>
              <a:cs typeface="Times New Roman" charset="0"/>
            </a:endParaRPr>
          </a:p>
          <a:p>
            <a:pPr>
              <a:lnSpc>
                <a:spcPct val="100000"/>
              </a:lnSpc>
              <a:spcBef>
                <a:spcPts val="0"/>
              </a:spcBef>
            </a:pPr>
            <a:r>
              <a:rPr lang="en-US" i="1" dirty="0">
                <a:latin typeface="Times New Roman" charset="0"/>
                <a:ea typeface="Times New Roman" charset="0"/>
                <a:cs typeface="Times New Roman" charset="0"/>
              </a:rPr>
              <a:t>Demand surges </a:t>
            </a:r>
            <a:r>
              <a:rPr lang="en-US" dirty="0">
                <a:latin typeface="Times New Roman" charset="0"/>
                <a:ea typeface="Times New Roman" charset="0"/>
                <a:cs typeface="Times New Roman" charset="0"/>
              </a:rPr>
              <a:t>outstrip production capacity. To smooth production, factories anticipate such surges and produce according to the forecast. </a:t>
            </a:r>
          </a:p>
          <a:p>
            <a:pPr>
              <a:lnSpc>
                <a:spcPct val="100000"/>
              </a:lnSpc>
              <a:spcBef>
                <a:spcPts val="0"/>
              </a:spcBef>
            </a:pPr>
            <a:r>
              <a:rPr lang="en-US" i="1" dirty="0">
                <a:latin typeface="Times New Roman" charset="0"/>
                <a:ea typeface="Times New Roman" charset="0"/>
                <a:cs typeface="Times New Roman" charset="0"/>
              </a:rPr>
              <a:t>Economies of scale </a:t>
            </a:r>
            <a:r>
              <a:rPr lang="en-US" dirty="0">
                <a:latin typeface="Times New Roman" charset="0"/>
                <a:ea typeface="Times New Roman" charset="0"/>
                <a:cs typeface="Times New Roman" charset="0"/>
              </a:rPr>
              <a:t>exist in production and transportation. </a:t>
            </a:r>
          </a:p>
          <a:p>
            <a:pPr>
              <a:lnSpc>
                <a:spcPct val="100000"/>
              </a:lnSpc>
              <a:spcBef>
                <a:spcPts val="0"/>
              </a:spcBef>
            </a:pPr>
            <a:r>
              <a:rPr lang="en-US" i="1" dirty="0">
                <a:latin typeface="Times New Roman" charset="0"/>
                <a:ea typeface="Times New Roman" charset="0"/>
                <a:cs typeface="Times New Roman" charset="0"/>
              </a:rPr>
              <a:t>Transportation takes time, </a:t>
            </a:r>
            <a:r>
              <a:rPr lang="en-US" dirty="0">
                <a:latin typeface="Times New Roman" charset="0"/>
                <a:ea typeface="Times New Roman" charset="0"/>
                <a:cs typeface="Times New Roman" charset="0"/>
              </a:rPr>
              <a:t>especially with greater distances between points of production and points of consumption.</a:t>
            </a:r>
          </a:p>
          <a:p>
            <a:pPr>
              <a:lnSpc>
                <a:spcPct val="100000"/>
              </a:lnSpc>
              <a:spcBef>
                <a:spcPts val="0"/>
              </a:spcBef>
            </a:pPr>
            <a:r>
              <a:rPr lang="en-US" i="1" dirty="0">
                <a:latin typeface="Times New Roman" charset="0"/>
                <a:ea typeface="Times New Roman" charset="0"/>
                <a:cs typeface="Times New Roman" charset="0"/>
              </a:rPr>
              <a:t>Supply and demand are uncertain.</a:t>
            </a:r>
          </a:p>
          <a:p>
            <a:pPr>
              <a:lnSpc>
                <a:spcPct val="100000"/>
              </a:lnSpc>
              <a:spcBef>
                <a:spcPts val="0"/>
              </a:spcBef>
            </a:pPr>
            <a:endParaRPr lang="en-US" dirty="0"/>
          </a:p>
        </p:txBody>
      </p:sp>
      <p:cxnSp>
        <p:nvCxnSpPr>
          <p:cNvPr id="4" name="Straight Connector 3"/>
          <p:cNvCxnSpPr/>
          <p:nvPr/>
        </p:nvCxnSpPr>
        <p:spPr>
          <a:xfrm flipV="1">
            <a:off x="1555531" y="1690688"/>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9683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a:latin typeface="Times New Roman" charset="0"/>
                <a:ea typeface="Times New Roman" charset="0"/>
                <a:cs typeface="Times New Roman" charset="0"/>
              </a:rPr>
              <a:t>Auditing Marketing Channels</a:t>
            </a:r>
          </a:p>
        </p:txBody>
      </p:sp>
      <p:sp>
        <p:nvSpPr>
          <p:cNvPr id="3" name="Content Placeholder 2"/>
          <p:cNvSpPr>
            <a:spLocks noGrp="1"/>
          </p:cNvSpPr>
          <p:nvPr>
            <p:ph sz="quarter" idx="13"/>
          </p:nvPr>
        </p:nvSpPr>
        <p:spPr/>
        <p:txBody>
          <a:bodyPr>
            <a:normAutofit fontScale="92500" lnSpcReduction="20000"/>
          </a:bodyPr>
          <a:lstStyle/>
          <a:p>
            <a:r>
              <a:rPr lang="en-US" b="1" dirty="0">
                <a:latin typeface="Times New Roman" charset="0"/>
                <a:ea typeface="Times New Roman" charset="0"/>
                <a:cs typeface="Times New Roman" charset="0"/>
              </a:rPr>
              <a:t>Promotion </a:t>
            </a:r>
            <a:r>
              <a:rPr lang="en-US" dirty="0">
                <a:latin typeface="Times New Roman" charset="0"/>
                <a:ea typeface="Times New Roman" charset="0"/>
                <a:cs typeface="Times New Roman" charset="0"/>
              </a:rPr>
              <a:t>functions take many forms: personal selling, media advertising, sales promotions, publicity, etc. These activities seek to increase awareness of the product being sold, educate consumers, and persuade people to purchase the product. </a:t>
            </a:r>
          </a:p>
          <a:p>
            <a:r>
              <a:rPr lang="en-US" dirty="0">
                <a:latin typeface="Times New Roman" charset="0"/>
                <a:ea typeface="Times New Roman" charset="0"/>
                <a:cs typeface="Times New Roman" charset="0"/>
              </a:rPr>
              <a:t>The </a:t>
            </a:r>
            <a:r>
              <a:rPr lang="en-US" b="1" dirty="0">
                <a:latin typeface="Times New Roman" charset="0"/>
                <a:ea typeface="Times New Roman" charset="0"/>
                <a:cs typeface="Times New Roman" charset="0"/>
              </a:rPr>
              <a:t>Negotiation</a:t>
            </a:r>
            <a:r>
              <a:rPr lang="en-US" dirty="0">
                <a:latin typeface="Times New Roman" charset="0"/>
                <a:ea typeface="Times New Roman" charset="0"/>
                <a:cs typeface="Times New Roman" charset="0"/>
              </a:rPr>
              <a:t> function is present in the channel if the terms of sale or persistence of certain relationships are open for discussion. </a:t>
            </a:r>
          </a:p>
          <a:p>
            <a:r>
              <a:rPr lang="en-US" b="1" dirty="0">
                <a:latin typeface="Times New Roman" charset="0"/>
                <a:ea typeface="Times New Roman" charset="0"/>
                <a:cs typeface="Times New Roman" charset="0"/>
              </a:rPr>
              <a:t>Financing</a:t>
            </a:r>
            <a:r>
              <a:rPr lang="en-US" dirty="0">
                <a:latin typeface="Times New Roman" charset="0"/>
                <a:ea typeface="Times New Roman" charset="0"/>
                <a:cs typeface="Times New Roman" charset="0"/>
              </a:rPr>
              <a:t> costs are inherent to any sale that moves from one level of the channel to the other. Typical financing terms for a B2B purchase requires payment within 30 days and may offer discounts for early payments.</a:t>
            </a:r>
          </a:p>
        </p:txBody>
      </p:sp>
      <p:cxnSp>
        <p:nvCxnSpPr>
          <p:cNvPr id="4" name="Straight Connector 3"/>
          <p:cNvCxnSpPr/>
          <p:nvPr/>
        </p:nvCxnSpPr>
        <p:spPr>
          <a:xfrm flipV="1">
            <a:off x="1555531" y="1690688"/>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6216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a:latin typeface="Times New Roman" charset="0"/>
                <a:ea typeface="Times New Roman" charset="0"/>
                <a:cs typeface="Times New Roman" charset="0"/>
              </a:rPr>
              <a:t>Auditing Marketing Channels</a:t>
            </a:r>
          </a:p>
        </p:txBody>
      </p:sp>
      <p:sp>
        <p:nvSpPr>
          <p:cNvPr id="3" name="Content Placeholder 2"/>
          <p:cNvSpPr>
            <a:spLocks noGrp="1"/>
          </p:cNvSpPr>
          <p:nvPr>
            <p:ph sz="quarter" idx="13"/>
          </p:nvPr>
        </p:nvSpPr>
        <p:spPr/>
        <p:txBody>
          <a:bodyPr/>
          <a:lstStyle/>
          <a:p>
            <a:r>
              <a:rPr lang="en-US" b="1" dirty="0">
                <a:latin typeface="Times New Roman" charset="0"/>
                <a:ea typeface="Times New Roman" charset="0"/>
                <a:cs typeface="Times New Roman" charset="0"/>
              </a:rPr>
              <a:t>Risk-</a:t>
            </a:r>
            <a:r>
              <a:rPr lang="en-US" dirty="0">
                <a:latin typeface="Times New Roman" charset="0"/>
                <a:ea typeface="Times New Roman" charset="0"/>
                <a:cs typeface="Times New Roman" charset="0"/>
              </a:rPr>
              <a:t> Long-term contracts between a distributor and end-user may specify price guarantees that lock the distributor to a certain price. If the market price for that product rises while the contract is in force, the distributor loses revenue. </a:t>
            </a:r>
          </a:p>
          <a:p>
            <a:r>
              <a:rPr lang="en-US" b="1" dirty="0">
                <a:latin typeface="Times New Roman" charset="0"/>
                <a:ea typeface="Times New Roman" charset="0"/>
                <a:cs typeface="Times New Roman" charset="0"/>
              </a:rPr>
              <a:t>Ordering/Payment costs- </a:t>
            </a:r>
            <a:r>
              <a:rPr lang="en-US" dirty="0">
                <a:latin typeface="Times New Roman" charset="0"/>
                <a:ea typeface="Times New Roman" charset="0"/>
                <a:cs typeface="Times New Roman" charset="0"/>
              </a:rPr>
              <a:t>are incurred during the actual purchase of and payment for the product.</a:t>
            </a:r>
          </a:p>
          <a:p>
            <a:r>
              <a:rPr lang="en-US" b="1" dirty="0">
                <a:latin typeface="Times New Roman" charset="0"/>
                <a:ea typeface="Times New Roman" charset="0"/>
                <a:cs typeface="Times New Roman" charset="0"/>
              </a:rPr>
              <a:t>Information sharing </a:t>
            </a:r>
            <a:r>
              <a:rPr lang="en-US" dirty="0">
                <a:latin typeface="Times New Roman" charset="0"/>
                <a:ea typeface="Times New Roman" charset="0"/>
                <a:cs typeface="Times New Roman" charset="0"/>
              </a:rPr>
              <a:t>takes place among and between every channel member, in both routine and specialized ways.</a:t>
            </a:r>
          </a:p>
        </p:txBody>
      </p:sp>
      <p:cxnSp>
        <p:nvCxnSpPr>
          <p:cNvPr id="4" name="Straight Connector 3"/>
          <p:cNvCxnSpPr/>
          <p:nvPr/>
        </p:nvCxnSpPr>
        <p:spPr>
          <a:xfrm flipV="1">
            <a:off x="1555531" y="1690688"/>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8406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charset="0"/>
                <a:ea typeface="Times New Roman" charset="0"/>
                <a:cs typeface="Times New Roman" charset="0"/>
              </a:rPr>
              <a:t>Agenda</a:t>
            </a:r>
          </a:p>
        </p:txBody>
      </p:sp>
      <p:sp>
        <p:nvSpPr>
          <p:cNvPr id="3" name="Content Placeholder 2"/>
          <p:cNvSpPr>
            <a:spLocks noGrp="1"/>
          </p:cNvSpPr>
          <p:nvPr>
            <p:ph sz="quarter" idx="13"/>
          </p:nvPr>
        </p:nvSpPr>
        <p:spPr/>
        <p:txBody>
          <a:bodyPr>
            <a:normAutofit fontScale="92500" lnSpcReduction="20000"/>
          </a:bodyPr>
          <a:lstStyle/>
          <a:p>
            <a:r>
              <a:rPr lang="en-US" b="1" dirty="0">
                <a:latin typeface="Times New Roman" charset="0"/>
                <a:ea typeface="Times New Roman" charset="0"/>
                <a:cs typeface="Times New Roman" charset="0"/>
              </a:rPr>
              <a:t>Learning Objectives</a:t>
            </a:r>
          </a:p>
          <a:p>
            <a:r>
              <a:rPr lang="en-US" b="1" dirty="0">
                <a:latin typeface="Times New Roman" charset="0"/>
                <a:ea typeface="Times New Roman" charset="0"/>
                <a:cs typeface="Times New Roman" charset="0"/>
              </a:rPr>
              <a:t>Introduction</a:t>
            </a:r>
          </a:p>
          <a:p>
            <a:r>
              <a:rPr lang="en-US" b="1" dirty="0">
                <a:latin typeface="Times New Roman" charset="0"/>
                <a:ea typeface="Times New Roman" charset="0"/>
                <a:cs typeface="Times New Roman" charset="0"/>
              </a:rPr>
              <a:t>The Key Functions Marketing Channels Perform</a:t>
            </a:r>
          </a:p>
          <a:p>
            <a:r>
              <a:rPr lang="en-US" b="1" dirty="0">
                <a:latin typeface="Times New Roman" charset="0"/>
                <a:ea typeface="Times New Roman" charset="0"/>
                <a:cs typeface="Times New Roman" charset="0"/>
              </a:rPr>
              <a:t>Auditing Marketing Channels</a:t>
            </a:r>
          </a:p>
          <a:p>
            <a:r>
              <a:rPr lang="en-US" b="1" dirty="0">
                <a:solidFill>
                  <a:schemeClr val="bg2">
                    <a:lumMod val="75000"/>
                  </a:schemeClr>
                </a:solidFill>
                <a:latin typeface="Times New Roman" charset="0"/>
                <a:ea typeface="Times New Roman" charset="0"/>
                <a:cs typeface="Times New Roman" charset="0"/>
              </a:rPr>
              <a:t>Auditing Channel Functions Using the Efficiency Template</a:t>
            </a:r>
          </a:p>
          <a:p>
            <a:r>
              <a:rPr lang="en-US" b="1" dirty="0">
                <a:latin typeface="Times New Roman" charset="0"/>
                <a:ea typeface="Times New Roman" charset="0"/>
                <a:cs typeface="Times New Roman" charset="0"/>
              </a:rPr>
              <a:t>Auditing Channels Using Gap Analysis</a:t>
            </a:r>
          </a:p>
          <a:p>
            <a:r>
              <a:rPr lang="en-US" b="1" dirty="0">
                <a:latin typeface="Times New Roman" charset="0"/>
                <a:ea typeface="Times New Roman" charset="0"/>
                <a:cs typeface="Times New Roman" charset="0"/>
              </a:rPr>
              <a:t>Auditing Omni-Channels </a:t>
            </a:r>
          </a:p>
          <a:p>
            <a:r>
              <a:rPr lang="en-US" b="1" dirty="0">
                <a:latin typeface="Times New Roman" charset="0"/>
                <a:ea typeface="Times New Roman" charset="0"/>
                <a:cs typeface="Times New Roman" charset="0"/>
              </a:rPr>
              <a:t>Take-</a:t>
            </a:r>
            <a:r>
              <a:rPr lang="en-US" b="1" dirty="0" err="1">
                <a:latin typeface="Times New Roman" charset="0"/>
                <a:ea typeface="Times New Roman" charset="0"/>
                <a:cs typeface="Times New Roman" charset="0"/>
              </a:rPr>
              <a:t>aways</a:t>
            </a:r>
            <a:endParaRPr lang="en-US" b="1" dirty="0">
              <a:latin typeface="Times New Roman" charset="0"/>
              <a:ea typeface="Times New Roman" charset="0"/>
              <a:cs typeface="Times New Roman" charset="0"/>
            </a:endParaRPr>
          </a:p>
        </p:txBody>
      </p:sp>
      <p:cxnSp>
        <p:nvCxnSpPr>
          <p:cNvPr id="4" name="Straight Connector 3"/>
          <p:cNvCxnSpPr/>
          <p:nvPr/>
        </p:nvCxnSpPr>
        <p:spPr>
          <a:xfrm flipV="1">
            <a:off x="1555531" y="1690688"/>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2947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538723"/>
            <a:ext cx="10396882" cy="1151965"/>
          </a:xfrm>
        </p:spPr>
        <p:txBody>
          <a:bodyPr>
            <a:noAutofit/>
          </a:bodyPr>
          <a:lstStyle/>
          <a:p>
            <a:pPr algn="ctr"/>
            <a:r>
              <a:rPr lang="en-US" sz="4000" b="1" dirty="0">
                <a:latin typeface="Times New Roman" charset="0"/>
                <a:ea typeface="Times New Roman" charset="0"/>
                <a:cs typeface="Times New Roman" charset="0"/>
              </a:rPr>
              <a:t>Auditing Channel Functions Using the Efficiency Template</a:t>
            </a:r>
            <a:endParaRPr lang="en-US" sz="4000" dirty="0"/>
          </a:p>
        </p:txBody>
      </p:sp>
      <p:sp>
        <p:nvSpPr>
          <p:cNvPr id="3" name="Content Placeholder 2"/>
          <p:cNvSpPr>
            <a:spLocks noGrp="1"/>
          </p:cNvSpPr>
          <p:nvPr>
            <p:ph sz="quarter" idx="13"/>
          </p:nvPr>
        </p:nvSpPr>
        <p:spPr/>
        <p:txBody>
          <a:bodyPr>
            <a:normAutofit lnSpcReduction="10000"/>
          </a:bodyPr>
          <a:lstStyle/>
          <a:p>
            <a:r>
              <a:rPr lang="en-US" dirty="0">
                <a:latin typeface="Times New Roman" charset="0"/>
                <a:ea typeface="Times New Roman" charset="0"/>
                <a:cs typeface="Times New Roman" charset="0"/>
              </a:rPr>
              <a:t>To audit a channel members’ capability to provide each channel function and add value, and at what cost, we can use an efficiency template. This template:</a:t>
            </a:r>
          </a:p>
          <a:p>
            <a:pPr marL="914400" lvl="1" indent="-457200">
              <a:buFont typeface="+mj-lt"/>
              <a:buAutoNum type="arabicPeriod"/>
            </a:pPr>
            <a:r>
              <a:rPr lang="en-US" dirty="0">
                <a:latin typeface="Times New Roman" charset="0"/>
                <a:ea typeface="Times New Roman" charset="0"/>
                <a:cs typeface="Times New Roman" charset="0"/>
              </a:rPr>
              <a:t>Describes the types and amounts of work done by each channel member to perform the marketing functions</a:t>
            </a:r>
          </a:p>
          <a:p>
            <a:pPr marL="914400" lvl="1" indent="-457200">
              <a:buFont typeface="+mj-lt"/>
              <a:buAutoNum type="arabicPeriod"/>
            </a:pPr>
            <a:r>
              <a:rPr lang="en-US" dirty="0">
                <a:latin typeface="Times New Roman" charset="0"/>
                <a:ea typeface="Times New Roman" charset="0"/>
                <a:cs typeface="Times New Roman" charset="0"/>
              </a:rPr>
              <a:t>The importance of each channel function to the provision of end-user service outputs</a:t>
            </a:r>
          </a:p>
          <a:p>
            <a:pPr marL="914400" lvl="1" indent="-457200">
              <a:buFont typeface="+mj-lt"/>
              <a:buAutoNum type="arabicPeriod"/>
            </a:pPr>
            <a:r>
              <a:rPr lang="en-US" dirty="0">
                <a:latin typeface="Times New Roman" charset="0"/>
                <a:ea typeface="Times New Roman" charset="0"/>
                <a:cs typeface="Times New Roman" charset="0"/>
              </a:rPr>
              <a:t>The share of total channel profits that each channel member </a:t>
            </a:r>
            <a:r>
              <a:rPr lang="en-US" i="1" dirty="0">
                <a:latin typeface="Times New Roman" charset="0"/>
                <a:ea typeface="Times New Roman" charset="0"/>
                <a:cs typeface="Times New Roman" charset="0"/>
              </a:rPr>
              <a:t>should</a:t>
            </a:r>
            <a:r>
              <a:rPr lang="en-US" dirty="0">
                <a:latin typeface="Times New Roman" charset="0"/>
                <a:ea typeface="Times New Roman" charset="0"/>
                <a:cs typeface="Times New Roman" charset="0"/>
              </a:rPr>
              <a:t> reap.</a:t>
            </a:r>
          </a:p>
        </p:txBody>
      </p:sp>
      <p:cxnSp>
        <p:nvCxnSpPr>
          <p:cNvPr id="4" name="Straight Connector 3"/>
          <p:cNvCxnSpPr/>
          <p:nvPr/>
        </p:nvCxnSpPr>
        <p:spPr>
          <a:xfrm flipV="1">
            <a:off x="1555531" y="1690688"/>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8666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75" y="101120"/>
            <a:ext cx="11201400" cy="6282062"/>
          </a:xfrm>
          <a:prstGeom prst="rect">
            <a:avLst/>
          </a:prstGeom>
        </p:spPr>
      </p:pic>
    </p:spTree>
    <p:extLst>
      <p:ext uri="{BB962C8B-B14F-4D97-AF65-F5344CB8AC3E}">
        <p14:creationId xmlns:p14="http://schemas.microsoft.com/office/powerpoint/2010/main" val="292676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6438" y="368131"/>
            <a:ext cx="6229847" cy="369332"/>
          </a:xfrm>
          <a:prstGeom prst="rect">
            <a:avLst/>
          </a:prstGeom>
        </p:spPr>
        <p:txBody>
          <a:bodyPr wrap="none">
            <a:spAutoFit/>
          </a:bodyPr>
          <a:lstStyle/>
          <a:p>
            <a:r>
              <a:rPr lang="en-US" b="1" dirty="0">
                <a:latin typeface="Times New Roman" charset="0"/>
                <a:ea typeface="Times New Roman" charset="0"/>
                <a:cs typeface="Times New Roman" charset="0"/>
              </a:rPr>
              <a:t>Table 2.1 CDW'S Participation in Various Channel Functions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321" y="737463"/>
            <a:ext cx="9525000" cy="5194300"/>
          </a:xfrm>
          <a:prstGeom prst="rect">
            <a:avLst/>
          </a:prstGeom>
        </p:spPr>
      </p:pic>
    </p:spTree>
    <p:extLst>
      <p:ext uri="{BB962C8B-B14F-4D97-AF65-F5344CB8AC3E}">
        <p14:creationId xmlns:p14="http://schemas.microsoft.com/office/powerpoint/2010/main" val="1698287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55876"/>
          <a:stretch/>
        </p:blipFill>
        <p:spPr>
          <a:xfrm>
            <a:off x="1886234" y="1318598"/>
            <a:ext cx="8232665" cy="3574474"/>
          </a:xfrm>
          <a:prstGeom prst="rect">
            <a:avLst/>
          </a:prstGeom>
        </p:spPr>
      </p:pic>
      <p:sp>
        <p:nvSpPr>
          <p:cNvPr id="3" name="Rectangle 2"/>
          <p:cNvSpPr/>
          <p:nvPr/>
        </p:nvSpPr>
        <p:spPr>
          <a:xfrm>
            <a:off x="919942" y="279508"/>
            <a:ext cx="6278880" cy="369332"/>
          </a:xfrm>
          <a:prstGeom prst="rect">
            <a:avLst/>
          </a:prstGeom>
        </p:spPr>
        <p:txBody>
          <a:bodyPr wrap="square">
            <a:spAutoFit/>
          </a:bodyPr>
          <a:lstStyle/>
          <a:p>
            <a:r>
              <a:rPr lang="en-US" b="1" dirty="0">
                <a:latin typeface="Times New Roman" charset="0"/>
                <a:ea typeface="Times New Roman" charset="0"/>
                <a:cs typeface="Times New Roman" charset="0"/>
              </a:rPr>
              <a:t>Table 2.1 CDW'S Participation in Various Channel Functions</a:t>
            </a:r>
          </a:p>
        </p:txBody>
      </p:sp>
    </p:spTree>
    <p:extLst>
      <p:ext uri="{BB962C8B-B14F-4D97-AF65-F5344CB8AC3E}">
        <p14:creationId xmlns:p14="http://schemas.microsoft.com/office/powerpoint/2010/main" val="704321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charset="0"/>
                <a:ea typeface="Times New Roman" charset="0"/>
                <a:cs typeface="Times New Roman" charset="0"/>
              </a:rPr>
              <a:t>Learning Objectives</a:t>
            </a:r>
          </a:p>
        </p:txBody>
      </p:sp>
      <p:sp>
        <p:nvSpPr>
          <p:cNvPr id="3" name="Content Placeholder 2"/>
          <p:cNvSpPr>
            <a:spLocks noGrp="1"/>
          </p:cNvSpPr>
          <p:nvPr>
            <p:ph sz="quarter" idx="13"/>
          </p:nvPr>
        </p:nvSpPr>
        <p:spPr/>
        <p:txBody>
          <a:bodyPr>
            <a:normAutofit fontScale="92500" lnSpcReduction="20000"/>
          </a:bodyPr>
          <a:lstStyle/>
          <a:p>
            <a:r>
              <a:rPr lang="en-US" dirty="0">
                <a:latin typeface="Times New Roman" charset="0"/>
                <a:ea typeface="Times New Roman" charset="0"/>
                <a:cs typeface="Times New Roman" charset="0"/>
              </a:rPr>
              <a:t>Define the generic channel functions that characterize costly and value-added channel activities.</a:t>
            </a:r>
          </a:p>
          <a:p>
            <a:r>
              <a:rPr lang="en-US" dirty="0">
                <a:latin typeface="Times New Roman" charset="0"/>
                <a:ea typeface="Times New Roman" charset="0"/>
                <a:cs typeface="Times New Roman" charset="0"/>
              </a:rPr>
              <a:t>Understand how the efficiency template helps codify channel function performance according to the channel and channel participant.</a:t>
            </a:r>
          </a:p>
          <a:p>
            <a:r>
              <a:rPr lang="en-US" dirty="0">
                <a:latin typeface="Times New Roman" charset="0"/>
                <a:ea typeface="Times New Roman" charset="0"/>
                <a:cs typeface="Times New Roman" charset="0"/>
              </a:rPr>
              <a:t>Describe the role of channel function allocation in designing a zero-based channel.</a:t>
            </a:r>
          </a:p>
          <a:p>
            <a:r>
              <a:rPr lang="en-US" dirty="0">
                <a:latin typeface="Times New Roman" charset="0"/>
                <a:ea typeface="Times New Roman" charset="0"/>
                <a:cs typeface="Times New Roman" charset="0"/>
              </a:rPr>
              <a:t>Recognize how channel function performance leads to appropriate allocations of channel profits among channel members, using the equity principle. </a:t>
            </a:r>
          </a:p>
        </p:txBody>
      </p:sp>
      <p:cxnSp>
        <p:nvCxnSpPr>
          <p:cNvPr id="4" name="Straight Connector 3"/>
          <p:cNvCxnSpPr/>
          <p:nvPr/>
        </p:nvCxnSpPr>
        <p:spPr>
          <a:xfrm flipV="1">
            <a:off x="1555531" y="1690688"/>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8776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61221"/>
            <a:ext cx="10396882" cy="1151965"/>
          </a:xfrm>
        </p:spPr>
        <p:txBody>
          <a:bodyPr>
            <a:noAutofit/>
          </a:bodyPr>
          <a:lstStyle/>
          <a:p>
            <a:pPr algn="ctr"/>
            <a:r>
              <a:rPr lang="en-US" sz="4000" b="1" dirty="0">
                <a:latin typeface="Times New Roman" charset="0"/>
                <a:ea typeface="Times New Roman" charset="0"/>
                <a:cs typeface="Times New Roman" charset="0"/>
              </a:rPr>
              <a:t>Auditing Channel Functions Using the Efficiency Template</a:t>
            </a:r>
            <a:endParaRPr lang="en-US" sz="4000" dirty="0"/>
          </a:p>
        </p:txBody>
      </p:sp>
      <p:sp>
        <p:nvSpPr>
          <p:cNvPr id="3" name="Content Placeholder 2"/>
          <p:cNvSpPr>
            <a:spLocks noGrp="1"/>
          </p:cNvSpPr>
          <p:nvPr>
            <p:ph sz="quarter" idx="13"/>
          </p:nvPr>
        </p:nvSpPr>
        <p:spPr/>
        <p:txBody>
          <a:bodyPr>
            <a:normAutofit fontScale="92500" lnSpcReduction="10000"/>
          </a:bodyPr>
          <a:lstStyle/>
          <a:p>
            <a:r>
              <a:rPr lang="en-US" dirty="0">
                <a:latin typeface="Times New Roman" charset="0"/>
                <a:ea typeface="Times New Roman" charset="0"/>
                <a:cs typeface="Times New Roman" charset="0"/>
              </a:rPr>
              <a:t>In summary, the efficiency template is useful for codifying the costs borne, and the value added to the channel by each channel member, including end users.</a:t>
            </a:r>
          </a:p>
          <a:p>
            <a:pPr lvl="1"/>
            <a:r>
              <a:rPr lang="en-US" dirty="0">
                <a:latin typeface="Times New Roman" charset="0"/>
                <a:ea typeface="Times New Roman" charset="0"/>
                <a:cs typeface="Times New Roman" charset="0"/>
              </a:rPr>
              <a:t>Can reveal how the costs of particular functions get shared among channel members</a:t>
            </a:r>
          </a:p>
          <a:p>
            <a:pPr lvl="1"/>
            <a:r>
              <a:rPr lang="en-US" dirty="0">
                <a:latin typeface="Times New Roman" charset="0"/>
                <a:ea typeface="Times New Roman" charset="0"/>
                <a:cs typeface="Times New Roman" charset="0"/>
              </a:rPr>
              <a:t>Indicates how much each channel member contributes to the overall values creation in the channel</a:t>
            </a:r>
          </a:p>
          <a:p>
            <a:pPr lvl="1"/>
            <a:r>
              <a:rPr lang="en-US" dirty="0">
                <a:latin typeface="Times New Roman" charset="0"/>
                <a:ea typeface="Times New Roman" charset="0"/>
                <a:cs typeface="Times New Roman" charset="0"/>
              </a:rPr>
              <a:t>Demonstrates how important each function is to total channel performance.</a:t>
            </a:r>
          </a:p>
          <a:p>
            <a:pPr lvl="1"/>
            <a:r>
              <a:rPr lang="en-US" dirty="0">
                <a:latin typeface="Times New Roman" charset="0"/>
                <a:ea typeface="Times New Roman" charset="0"/>
                <a:cs typeface="Times New Roman" charset="0"/>
              </a:rPr>
              <a:t>Can be a powerful tool for justification for current channel performance or changes. </a:t>
            </a:r>
          </a:p>
        </p:txBody>
      </p:sp>
      <p:cxnSp>
        <p:nvCxnSpPr>
          <p:cNvPr id="4" name="Straight Connector 3"/>
          <p:cNvCxnSpPr/>
          <p:nvPr/>
        </p:nvCxnSpPr>
        <p:spPr>
          <a:xfrm flipV="1">
            <a:off x="1555531" y="1690688"/>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17767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561221"/>
            <a:ext cx="10396882" cy="1151965"/>
          </a:xfrm>
        </p:spPr>
        <p:txBody>
          <a:bodyPr>
            <a:noAutofit/>
          </a:bodyPr>
          <a:lstStyle/>
          <a:p>
            <a:pPr algn="ctr"/>
            <a:r>
              <a:rPr lang="en-US" sz="4400" b="1" dirty="0">
                <a:latin typeface="Times New Roman" charset="0"/>
                <a:ea typeface="Times New Roman" charset="0"/>
                <a:cs typeface="Times New Roman" charset="0"/>
              </a:rPr>
              <a:t>Evaluating Channels: The Equity Principle</a:t>
            </a:r>
          </a:p>
        </p:txBody>
      </p:sp>
      <p:sp>
        <p:nvSpPr>
          <p:cNvPr id="3" name="Content Placeholder 2"/>
          <p:cNvSpPr>
            <a:spLocks noGrp="1"/>
          </p:cNvSpPr>
          <p:nvPr>
            <p:ph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latin typeface="Times New Roman" charset="0"/>
                <a:ea typeface="Times New Roman" charset="0"/>
                <a:cs typeface="Times New Roman" charset="0"/>
              </a:rPr>
              <a:t>The </a:t>
            </a:r>
            <a:r>
              <a:rPr lang="en-US" b="1" dirty="0">
                <a:latin typeface="Times New Roman" charset="0"/>
                <a:ea typeface="Times New Roman" charset="0"/>
                <a:cs typeface="Times New Roman" charset="0"/>
              </a:rPr>
              <a:t>equity principle:</a:t>
            </a:r>
          </a:p>
          <a:p>
            <a:pPr marL="0" marR="0" lvl="0" indent="0" defTabSz="914400" eaLnBrk="1" fontAlgn="auto" latinLnBrk="0" hangingPunct="1">
              <a:lnSpc>
                <a:spcPct val="100000"/>
              </a:lnSpc>
              <a:spcBef>
                <a:spcPts val="0"/>
              </a:spcBef>
              <a:spcAft>
                <a:spcPts val="0"/>
              </a:spcAft>
              <a:buClrTx/>
              <a:buSzTx/>
              <a:buFontTx/>
              <a:buNone/>
              <a:tabLst/>
              <a:defRPr/>
            </a:pPr>
            <a:r>
              <a:rPr lang="en-US" dirty="0">
                <a:latin typeface="Times New Roman" charset="0"/>
                <a:ea typeface="Times New Roman" charset="0"/>
                <a:cs typeface="Times New Roman"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latin typeface="Times New Roman" charset="0"/>
                <a:ea typeface="Times New Roman" charset="0"/>
                <a:cs typeface="Times New Roman" charset="0"/>
              </a:rPr>
              <a:t>	A member’s level of compensation in the channel system should </a:t>
            </a:r>
          </a:p>
          <a:p>
            <a:pPr marL="0" marR="0" lvl="0" indent="0" defTabSz="914400" eaLnBrk="1" fontAlgn="auto" latinLnBrk="0" hangingPunct="1">
              <a:lnSpc>
                <a:spcPct val="100000"/>
              </a:lnSpc>
              <a:spcBef>
                <a:spcPts val="0"/>
              </a:spcBef>
              <a:spcAft>
                <a:spcPts val="0"/>
              </a:spcAft>
              <a:buClrTx/>
              <a:buSzTx/>
              <a:buFontTx/>
              <a:buNone/>
              <a:tabLst/>
              <a:defRPr/>
            </a:pPr>
            <a:r>
              <a:rPr lang="en-US" dirty="0">
                <a:latin typeface="Times New Roman" charset="0"/>
                <a:ea typeface="Times New Roman" charset="0"/>
                <a:cs typeface="Times New Roman" charset="0"/>
              </a:rPr>
              <a:t>	reflect its degree of participation in the marketing functions 	and the value created by such participation. That is, 	compensation should mirror the normative profit shares 	of each channel member. </a:t>
            </a:r>
          </a:p>
        </p:txBody>
      </p:sp>
      <p:cxnSp>
        <p:nvCxnSpPr>
          <p:cNvPr id="4" name="Straight Connector 3"/>
          <p:cNvCxnSpPr/>
          <p:nvPr/>
        </p:nvCxnSpPr>
        <p:spPr>
          <a:xfrm flipV="1">
            <a:off x="1555531" y="1690688"/>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89525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charset="0"/>
                <a:ea typeface="Times New Roman" charset="0"/>
                <a:cs typeface="Times New Roman" charset="0"/>
              </a:rPr>
              <a:t>The Equity Principle</a:t>
            </a:r>
            <a:endParaRPr lang="en-US" dirty="0"/>
          </a:p>
        </p:txBody>
      </p:sp>
      <p:sp>
        <p:nvSpPr>
          <p:cNvPr id="3" name="Content Placeholder 2"/>
          <p:cNvSpPr>
            <a:spLocks noGrp="1"/>
          </p:cNvSpPr>
          <p:nvPr>
            <p:ph sz="quarter" idx="13"/>
          </p:nvPr>
        </p:nvSpPr>
        <p:spPr/>
        <p:txBody>
          <a:bodyPr>
            <a:normAutofit lnSpcReduction="10000"/>
          </a:bodyPr>
          <a:lstStyle/>
          <a:p>
            <a:r>
              <a:rPr lang="en-US" dirty="0">
                <a:latin typeface="Times New Roman" charset="0"/>
                <a:ea typeface="Times New Roman" charset="0"/>
                <a:cs typeface="Times New Roman" charset="0"/>
              </a:rPr>
              <a:t>Is appropriate to reward each channel member in accordance with the value it creates.</a:t>
            </a:r>
          </a:p>
          <a:p>
            <a:r>
              <a:rPr lang="en-US" dirty="0">
                <a:latin typeface="Times New Roman" charset="0"/>
                <a:ea typeface="Times New Roman" charset="0"/>
                <a:cs typeface="Times New Roman" charset="0"/>
              </a:rPr>
              <a:t>Creates strong incentive for channel members to continue generating value.</a:t>
            </a:r>
          </a:p>
          <a:p>
            <a:r>
              <a:rPr lang="en-US" dirty="0">
                <a:latin typeface="Times New Roman" charset="0"/>
                <a:ea typeface="Times New Roman" charset="0"/>
                <a:cs typeface="Times New Roman" charset="0"/>
              </a:rPr>
              <a:t>Channel members must identify the actual costs they incur and develop an acceptable estimate of the value created in the channel.</a:t>
            </a:r>
          </a:p>
          <a:p>
            <a:r>
              <a:rPr lang="en-US" dirty="0">
                <a:latin typeface="Times New Roman" charset="0"/>
                <a:ea typeface="Times New Roman" charset="0"/>
                <a:cs typeface="Times New Roman" charset="0"/>
              </a:rPr>
              <a:t>Actual profit shares do not match the normative shares suggested by the efficiency template.</a:t>
            </a:r>
          </a:p>
        </p:txBody>
      </p:sp>
      <p:cxnSp>
        <p:nvCxnSpPr>
          <p:cNvPr id="4" name="Straight Connector 3"/>
          <p:cNvCxnSpPr/>
          <p:nvPr/>
        </p:nvCxnSpPr>
        <p:spPr>
          <a:xfrm flipV="1">
            <a:off x="1555531" y="1690688"/>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55184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a:latin typeface="Times New Roman" charset="0"/>
                <a:ea typeface="Times New Roman" charset="0"/>
                <a:cs typeface="Times New Roman" charset="0"/>
              </a:rPr>
              <a:t>Evaluating Channels: Zero-Based Channel Concept</a:t>
            </a:r>
          </a:p>
        </p:txBody>
      </p:sp>
      <p:sp>
        <p:nvSpPr>
          <p:cNvPr id="3" name="Content Placeholder 2"/>
          <p:cNvSpPr>
            <a:spLocks noGrp="1"/>
          </p:cNvSpPr>
          <p:nvPr>
            <p:ph sz="quarter" idx="13"/>
          </p:nvPr>
        </p:nvSpPr>
        <p:spPr/>
        <p:txBody>
          <a:bodyPr/>
          <a:lstStyle/>
          <a:p>
            <a:r>
              <a:rPr lang="en-US" dirty="0">
                <a:latin typeface="Times New Roman" charset="0"/>
                <a:ea typeface="Times New Roman" charset="0"/>
                <a:cs typeface="Times New Roman" charset="0"/>
              </a:rPr>
              <a:t>Zero-based channels start from scratch and it entails recognizing the level of channel functions that need to be performed to generate appropriate service outputs in the market.</a:t>
            </a:r>
          </a:p>
        </p:txBody>
      </p:sp>
      <p:cxnSp>
        <p:nvCxnSpPr>
          <p:cNvPr id="4" name="Straight Connector 3"/>
          <p:cNvCxnSpPr/>
          <p:nvPr/>
        </p:nvCxnSpPr>
        <p:spPr>
          <a:xfrm flipV="1">
            <a:off x="1342684" y="1837765"/>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6079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712" y="533400"/>
            <a:ext cx="10396882" cy="1151965"/>
          </a:xfrm>
        </p:spPr>
        <p:txBody>
          <a:bodyPr>
            <a:noAutofit/>
          </a:bodyPr>
          <a:lstStyle/>
          <a:p>
            <a:pPr algn="ctr"/>
            <a:r>
              <a:rPr lang="en-US" sz="4000" b="1" dirty="0">
                <a:latin typeface="Times New Roman" charset="0"/>
                <a:ea typeface="Times New Roman" charset="0"/>
                <a:cs typeface="Times New Roman" charset="0"/>
              </a:rPr>
              <a:t>Evaluating Channels: Zero-Based Channel Concept</a:t>
            </a:r>
          </a:p>
        </p:txBody>
      </p:sp>
      <p:sp>
        <p:nvSpPr>
          <p:cNvPr id="3" name="Content Placeholder 2"/>
          <p:cNvSpPr>
            <a:spLocks noGrp="1"/>
          </p:cNvSpPr>
          <p:nvPr>
            <p:ph sz="quarter" idx="13"/>
          </p:nvPr>
        </p:nvSpPr>
        <p:spPr>
          <a:xfrm>
            <a:off x="684712" y="1707863"/>
            <a:ext cx="10710333" cy="3919568"/>
          </a:xfrm>
        </p:spPr>
        <p:txBody>
          <a:bodyPr>
            <a:normAutofit fontScale="92500" lnSpcReduction="20000"/>
          </a:bodyPr>
          <a:lstStyle/>
          <a:p>
            <a:r>
              <a:rPr lang="en-US" dirty="0">
                <a:latin typeface="Times New Roman" charset="0"/>
                <a:ea typeface="Times New Roman" charset="0"/>
                <a:cs typeface="Times New Roman" charset="0"/>
              </a:rPr>
              <a:t>Sometimes, zero-based channels may not even exist. To know if you need to design a brand new channel system, follow these questions as possible guidelines:</a:t>
            </a:r>
          </a:p>
          <a:p>
            <a:pPr lvl="1"/>
            <a:r>
              <a:rPr lang="en-US" dirty="0">
                <a:latin typeface="Times New Roman" charset="0"/>
                <a:ea typeface="Times New Roman" charset="0"/>
                <a:cs typeface="Times New Roman" charset="0"/>
              </a:rPr>
              <a:t>What less or non-valued functions can be eliminated without damaging customer or channel satisfaction.</a:t>
            </a:r>
          </a:p>
          <a:p>
            <a:pPr lvl="1"/>
            <a:r>
              <a:rPr lang="en-US" dirty="0">
                <a:latin typeface="Times New Roman" charset="0"/>
                <a:ea typeface="Times New Roman" charset="0"/>
                <a:cs typeface="Times New Roman" charset="0"/>
              </a:rPr>
              <a:t>Are there any redundant activities? Which of them could be eliminated to lower the costs for the entire system?</a:t>
            </a:r>
          </a:p>
          <a:p>
            <a:pPr lvl="1"/>
            <a:r>
              <a:rPr lang="en-US" dirty="0">
                <a:latin typeface="Times New Roman" charset="0"/>
                <a:ea typeface="Times New Roman" charset="0"/>
                <a:cs typeface="Times New Roman" charset="0"/>
              </a:rPr>
              <a:t>Is there a way to eliminate, redefine, or combine certain tasks to minimize the steps to a sale or reduce its cycle time?</a:t>
            </a:r>
          </a:p>
          <a:p>
            <a:pPr lvl="1"/>
            <a:r>
              <a:rPr lang="en-US" dirty="0">
                <a:latin typeface="Times New Roman" charset="0"/>
                <a:ea typeface="Times New Roman" charset="0"/>
                <a:cs typeface="Times New Roman" charset="0"/>
              </a:rPr>
              <a:t>Is it possible to automate certain activities and thereby reduce the unit costs required to get products to market, even if fixed costs increase?</a:t>
            </a:r>
          </a:p>
          <a:p>
            <a:pPr lvl="1"/>
            <a:r>
              <a:rPr lang="en-US" dirty="0">
                <a:latin typeface="Times New Roman" charset="0"/>
                <a:ea typeface="Times New Roman" charset="0"/>
                <a:cs typeface="Times New Roman" charset="0"/>
              </a:rPr>
              <a:t>Are there opportunities to modify information systems to reduce the costs of prospecting, order, entry, quotes generation, or similar activities?</a:t>
            </a:r>
          </a:p>
        </p:txBody>
      </p:sp>
      <p:cxnSp>
        <p:nvCxnSpPr>
          <p:cNvPr id="4" name="Straight Connector 3"/>
          <p:cNvCxnSpPr/>
          <p:nvPr/>
        </p:nvCxnSpPr>
        <p:spPr>
          <a:xfrm flipV="1">
            <a:off x="1342684" y="1685365"/>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24464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charset="0"/>
                <a:ea typeface="Times New Roman" charset="0"/>
                <a:cs typeface="Times New Roman" charset="0"/>
              </a:rPr>
              <a:t>Agenda</a:t>
            </a:r>
          </a:p>
        </p:txBody>
      </p:sp>
      <p:sp>
        <p:nvSpPr>
          <p:cNvPr id="3" name="Content Placeholder 2"/>
          <p:cNvSpPr>
            <a:spLocks noGrp="1"/>
          </p:cNvSpPr>
          <p:nvPr>
            <p:ph sz="quarter" idx="13"/>
          </p:nvPr>
        </p:nvSpPr>
        <p:spPr/>
        <p:txBody>
          <a:bodyPr>
            <a:normAutofit fontScale="92500" lnSpcReduction="20000"/>
          </a:bodyPr>
          <a:lstStyle/>
          <a:p>
            <a:r>
              <a:rPr lang="en-US" b="1" dirty="0">
                <a:latin typeface="Times New Roman" charset="0"/>
                <a:ea typeface="Times New Roman" charset="0"/>
                <a:cs typeface="Times New Roman" charset="0"/>
              </a:rPr>
              <a:t>Learning Objectives</a:t>
            </a:r>
          </a:p>
          <a:p>
            <a:r>
              <a:rPr lang="en-US" b="1" dirty="0">
                <a:latin typeface="Times New Roman" charset="0"/>
                <a:ea typeface="Times New Roman" charset="0"/>
                <a:cs typeface="Times New Roman" charset="0"/>
              </a:rPr>
              <a:t>Introduction</a:t>
            </a:r>
          </a:p>
          <a:p>
            <a:r>
              <a:rPr lang="en-US" b="1" dirty="0">
                <a:latin typeface="Times New Roman" charset="0"/>
                <a:ea typeface="Times New Roman" charset="0"/>
                <a:cs typeface="Times New Roman" charset="0"/>
              </a:rPr>
              <a:t>The Key Functions Marketing Channels Perform</a:t>
            </a:r>
          </a:p>
          <a:p>
            <a:r>
              <a:rPr lang="en-US" b="1" dirty="0">
                <a:latin typeface="Times New Roman" charset="0"/>
                <a:ea typeface="Times New Roman" charset="0"/>
                <a:cs typeface="Times New Roman" charset="0"/>
              </a:rPr>
              <a:t>Auditing Marketing Channels</a:t>
            </a:r>
          </a:p>
          <a:p>
            <a:r>
              <a:rPr lang="en-US" b="1" dirty="0">
                <a:latin typeface="Times New Roman" charset="0"/>
                <a:ea typeface="Times New Roman" charset="0"/>
                <a:cs typeface="Times New Roman" charset="0"/>
              </a:rPr>
              <a:t>Auditing Channel Functions Using the Efficiency Template</a:t>
            </a:r>
          </a:p>
          <a:p>
            <a:r>
              <a:rPr lang="en-US" b="1" dirty="0">
                <a:solidFill>
                  <a:schemeClr val="bg2">
                    <a:lumMod val="75000"/>
                  </a:schemeClr>
                </a:solidFill>
                <a:latin typeface="Times New Roman" charset="0"/>
                <a:ea typeface="Times New Roman" charset="0"/>
                <a:cs typeface="Times New Roman" charset="0"/>
              </a:rPr>
              <a:t>Auditing Channels Using Gap Analysis</a:t>
            </a:r>
          </a:p>
          <a:p>
            <a:r>
              <a:rPr lang="en-US" b="1" dirty="0">
                <a:latin typeface="Times New Roman" charset="0"/>
                <a:ea typeface="Times New Roman" charset="0"/>
                <a:cs typeface="Times New Roman" charset="0"/>
              </a:rPr>
              <a:t>Auditing Omni-Channels </a:t>
            </a:r>
          </a:p>
          <a:p>
            <a:r>
              <a:rPr lang="en-US" b="1" dirty="0">
                <a:latin typeface="Times New Roman" charset="0"/>
                <a:ea typeface="Times New Roman" charset="0"/>
                <a:cs typeface="Times New Roman" charset="0"/>
              </a:rPr>
              <a:t>Take-</a:t>
            </a:r>
            <a:r>
              <a:rPr lang="en-US" b="1" dirty="0" err="1">
                <a:latin typeface="Times New Roman" charset="0"/>
                <a:ea typeface="Times New Roman" charset="0"/>
                <a:cs typeface="Times New Roman" charset="0"/>
              </a:rPr>
              <a:t>aways</a:t>
            </a:r>
            <a:endParaRPr lang="en-US" b="1" dirty="0">
              <a:latin typeface="Times New Roman" charset="0"/>
              <a:ea typeface="Times New Roman" charset="0"/>
              <a:cs typeface="Times New Roman" charset="0"/>
            </a:endParaRPr>
          </a:p>
        </p:txBody>
      </p:sp>
      <p:cxnSp>
        <p:nvCxnSpPr>
          <p:cNvPr id="4" name="Straight Connector 3"/>
          <p:cNvCxnSpPr/>
          <p:nvPr/>
        </p:nvCxnSpPr>
        <p:spPr>
          <a:xfrm flipV="1">
            <a:off x="1555531" y="1690688"/>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68761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49972"/>
            <a:ext cx="10396882" cy="1151965"/>
          </a:xfrm>
        </p:spPr>
        <p:txBody>
          <a:bodyPr>
            <a:noAutofit/>
          </a:bodyPr>
          <a:lstStyle/>
          <a:p>
            <a:pPr algn="ctr"/>
            <a:r>
              <a:rPr lang="en-US" sz="4400" b="1" dirty="0">
                <a:latin typeface="Times New Roman" charset="0"/>
                <a:ea typeface="Times New Roman" charset="0"/>
                <a:cs typeface="Times New Roman" charset="0"/>
              </a:rPr>
              <a:t>Auditing Channels Using Gap Analysis</a:t>
            </a:r>
            <a:endParaRPr lang="en-US" sz="4400" b="1" dirty="0"/>
          </a:p>
        </p:txBody>
      </p:sp>
      <p:sp>
        <p:nvSpPr>
          <p:cNvPr id="3" name="Content Placeholder 2"/>
          <p:cNvSpPr>
            <a:spLocks noGrp="1"/>
          </p:cNvSpPr>
          <p:nvPr>
            <p:ph sz="quarter" idx="13"/>
          </p:nvPr>
        </p:nvSpPr>
        <p:spPr/>
        <p:txBody>
          <a:bodyPr/>
          <a:lstStyle/>
          <a:p>
            <a:r>
              <a:rPr lang="en-US" dirty="0">
                <a:latin typeface="Times New Roman" charset="0"/>
                <a:ea typeface="Times New Roman" charset="0"/>
                <a:cs typeface="Times New Roman" charset="0"/>
              </a:rPr>
              <a:t>Sources of Channel Gaps: </a:t>
            </a:r>
          </a:p>
          <a:p>
            <a:pPr lvl="1"/>
            <a:r>
              <a:rPr lang="en-US" dirty="0">
                <a:latin typeface="Times New Roman" charset="0"/>
                <a:ea typeface="Times New Roman" charset="0"/>
                <a:cs typeface="Times New Roman" charset="0"/>
              </a:rPr>
              <a:t>Gaps in a channel can arise because management has not thought carefully about target end-users’ demands for service outputs or about managing the cost of running their channel.</a:t>
            </a:r>
          </a:p>
          <a:p>
            <a:pPr lvl="1"/>
            <a:r>
              <a:rPr lang="en-US" dirty="0">
                <a:latin typeface="Times New Roman" charset="0"/>
                <a:ea typeface="Times New Roman" charset="0"/>
                <a:cs typeface="Times New Roman" charset="0"/>
              </a:rPr>
              <a:t>The solution is simple: Pay attention to both service gaps and cost gaps when designing the channel.</a:t>
            </a:r>
          </a:p>
          <a:p>
            <a:pPr lvl="1"/>
            <a:r>
              <a:rPr lang="en-US" dirty="0">
                <a:latin typeface="Times New Roman" charset="0"/>
                <a:ea typeface="Times New Roman" charset="0"/>
                <a:cs typeface="Times New Roman" charset="0"/>
              </a:rPr>
              <a:t>Gaps can arise from limitations placed on even the best intentioned channel managers.</a:t>
            </a:r>
          </a:p>
        </p:txBody>
      </p:sp>
      <p:cxnSp>
        <p:nvCxnSpPr>
          <p:cNvPr id="4" name="Straight Connector 3"/>
          <p:cNvCxnSpPr/>
          <p:nvPr/>
        </p:nvCxnSpPr>
        <p:spPr>
          <a:xfrm flipV="1">
            <a:off x="1555531" y="1690688"/>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6031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a:latin typeface="Times New Roman" charset="0"/>
                <a:ea typeface="Times New Roman" charset="0"/>
                <a:cs typeface="Times New Roman" charset="0"/>
              </a:rPr>
              <a:t>Environmental and Managerial limitations.</a:t>
            </a:r>
            <a:br>
              <a:rPr lang="en-US" sz="4000" b="1" dirty="0">
                <a:latin typeface="Times New Roman" charset="0"/>
                <a:ea typeface="Times New Roman" charset="0"/>
                <a:cs typeface="Times New Roman" charset="0"/>
              </a:rPr>
            </a:br>
            <a:endParaRPr lang="en-US" sz="4000" b="1" dirty="0">
              <a:latin typeface="Times New Roman" charset="0"/>
              <a:ea typeface="Times New Roman" charset="0"/>
              <a:cs typeface="Times New Roman" charset="0"/>
            </a:endParaRPr>
          </a:p>
        </p:txBody>
      </p:sp>
      <p:cxnSp>
        <p:nvCxnSpPr>
          <p:cNvPr id="4" name="Straight Connector 3"/>
          <p:cNvCxnSpPr/>
          <p:nvPr/>
        </p:nvCxnSpPr>
        <p:spPr>
          <a:xfrm flipV="1">
            <a:off x="1537947" y="1563807"/>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
        <p:nvSpPr>
          <p:cNvPr id="5" name="Rectangle 4"/>
          <p:cNvSpPr/>
          <p:nvPr/>
        </p:nvSpPr>
        <p:spPr>
          <a:xfrm>
            <a:off x="529454" y="1780014"/>
            <a:ext cx="5160580" cy="415117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078450" y="1780015"/>
            <a:ext cx="5160580" cy="415117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54417" y="1837765"/>
            <a:ext cx="5110655" cy="4093428"/>
          </a:xfrm>
          <a:prstGeom prst="rect">
            <a:avLst/>
          </a:prstGeom>
          <a:noFill/>
        </p:spPr>
        <p:txBody>
          <a:bodyPr wrap="square" rtlCol="0">
            <a:spAutoFit/>
          </a:bodyPr>
          <a:lstStyle/>
          <a:p>
            <a:pPr algn="ctr"/>
            <a:r>
              <a:rPr lang="en-US" sz="2000" b="1" dirty="0">
                <a:latin typeface="Times New Roman" charset="0"/>
                <a:ea typeface="Times New Roman" charset="0"/>
                <a:cs typeface="Times New Roman" charset="0"/>
              </a:rPr>
              <a:t>Environmental Bounds</a:t>
            </a:r>
          </a:p>
          <a:p>
            <a:pPr marL="457200" indent="-457200">
              <a:buAutoNum type="arabicPeriod"/>
            </a:pPr>
            <a:r>
              <a:rPr lang="en-US" sz="2000" dirty="0">
                <a:latin typeface="Times New Roman" charset="0"/>
                <a:ea typeface="Times New Roman" charset="0"/>
                <a:cs typeface="Times New Roman" charset="0"/>
              </a:rPr>
              <a:t>Local legal regulations- legal conditions in the marketplace shape which channel partners a company may choose-that is, if they do not simply prevent the company’s access to the market all together.</a:t>
            </a:r>
          </a:p>
          <a:p>
            <a:pPr marL="457200" indent="-457200">
              <a:buAutoNum type="arabicPeriod"/>
            </a:pPr>
            <a:r>
              <a:rPr lang="en-US" sz="2000" dirty="0">
                <a:latin typeface="Times New Roman" charset="0"/>
                <a:ea typeface="Times New Roman" charset="0"/>
                <a:cs typeface="Times New Roman" charset="0"/>
              </a:rPr>
              <a:t>Sophistication of the physical and retailing infrastructure may prevent certain types of distribution channel structures</a:t>
            </a:r>
          </a:p>
          <a:p>
            <a:pPr marL="457200" indent="-457200">
              <a:buAutoNum type="arabicPeriod"/>
            </a:pPr>
            <a:r>
              <a:rPr lang="en-US" sz="2000" dirty="0">
                <a:latin typeface="Times New Roman" charset="0"/>
                <a:ea typeface="Times New Roman" charset="0"/>
                <a:cs typeface="Times New Roman" charset="0"/>
              </a:rPr>
              <a:t>They occur outside the boundaries of company directly involved in the channel and prevent channel members from establishing a zero-based channel</a:t>
            </a:r>
          </a:p>
        </p:txBody>
      </p:sp>
      <p:sp>
        <p:nvSpPr>
          <p:cNvPr id="8" name="TextBox 7"/>
          <p:cNvSpPr txBox="1"/>
          <p:nvPr/>
        </p:nvSpPr>
        <p:spPr>
          <a:xfrm>
            <a:off x="6131002" y="1780014"/>
            <a:ext cx="5108028" cy="3785652"/>
          </a:xfrm>
          <a:prstGeom prst="rect">
            <a:avLst/>
          </a:prstGeom>
          <a:noFill/>
        </p:spPr>
        <p:txBody>
          <a:bodyPr wrap="square" rtlCol="0">
            <a:spAutoFit/>
          </a:bodyPr>
          <a:lstStyle/>
          <a:p>
            <a:pPr algn="ctr"/>
            <a:r>
              <a:rPr lang="en-US" sz="2000" b="1" dirty="0">
                <a:latin typeface="Times New Roman" charset="0"/>
                <a:ea typeface="Times New Roman" charset="0"/>
                <a:cs typeface="Times New Roman" charset="0"/>
              </a:rPr>
              <a:t>Managerial Bounds</a:t>
            </a:r>
          </a:p>
          <a:p>
            <a:pPr marL="342900" indent="-342900">
              <a:buAutoNum type="arabicPeriod"/>
            </a:pPr>
            <a:r>
              <a:rPr lang="en-US" sz="2000" dirty="0">
                <a:latin typeface="Times New Roman" charset="0"/>
                <a:ea typeface="Times New Roman" charset="0"/>
                <a:cs typeface="Times New Roman" charset="0"/>
              </a:rPr>
              <a:t>Refer to constraints on the distribution structure that arise from the rules imposed by a company-typically, the company that manufactures the product. Sometimes a desire to control the customers, or simply a lack o trust among channel members prevents managers from implementing a less bounded channel design.</a:t>
            </a:r>
          </a:p>
          <a:p>
            <a:pPr marL="342900" indent="-342900">
              <a:buAutoNum type="arabicPeriod"/>
            </a:pPr>
            <a:r>
              <a:rPr lang="en-US" sz="2000" dirty="0">
                <a:latin typeface="Times New Roman" charset="0"/>
                <a:ea typeface="Times New Roman" charset="0"/>
                <a:cs typeface="Times New Roman" charset="0"/>
              </a:rPr>
              <a:t>May also reflect lack of knowledge about the appropriate levels of investment or activity. </a:t>
            </a:r>
          </a:p>
        </p:txBody>
      </p:sp>
    </p:spTree>
    <p:extLst>
      <p:ext uri="{BB962C8B-B14F-4D97-AF65-F5344CB8AC3E}">
        <p14:creationId xmlns:p14="http://schemas.microsoft.com/office/powerpoint/2010/main" val="19684388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507" r="5379" b="3580"/>
          <a:stretch/>
        </p:blipFill>
        <p:spPr>
          <a:xfrm>
            <a:off x="800100" y="100013"/>
            <a:ext cx="9786937" cy="6343650"/>
          </a:xfrm>
          <a:prstGeom prst="rect">
            <a:avLst/>
          </a:prstGeom>
        </p:spPr>
      </p:pic>
    </p:spTree>
    <p:extLst>
      <p:ext uri="{BB962C8B-B14F-4D97-AF65-F5344CB8AC3E}">
        <p14:creationId xmlns:p14="http://schemas.microsoft.com/office/powerpoint/2010/main" val="17638491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charset="0"/>
                <a:ea typeface="Times New Roman" charset="0"/>
                <a:cs typeface="Times New Roman" charset="0"/>
              </a:rPr>
              <a:t>Service Gaps</a:t>
            </a:r>
          </a:p>
        </p:txBody>
      </p:sp>
      <p:sp>
        <p:nvSpPr>
          <p:cNvPr id="3" name="Content Placeholder 2"/>
          <p:cNvSpPr>
            <a:spLocks noGrp="1"/>
          </p:cNvSpPr>
          <p:nvPr>
            <p:ph sz="quarter" idx="13"/>
          </p:nvPr>
        </p:nvSpPr>
        <p:spPr>
          <a:xfrm>
            <a:off x="685801" y="1837765"/>
            <a:ext cx="10394707" cy="3661399"/>
          </a:xfrm>
        </p:spPr>
        <p:txBody>
          <a:bodyPr>
            <a:normAutofit fontScale="92500" lnSpcReduction="10000"/>
          </a:bodyPr>
          <a:lstStyle/>
          <a:p>
            <a:r>
              <a:rPr lang="en-US" dirty="0">
                <a:latin typeface="Times New Roman" charset="0"/>
                <a:ea typeface="Times New Roman" charset="0"/>
                <a:cs typeface="Times New Roman" charset="0"/>
              </a:rPr>
              <a:t>A </a:t>
            </a:r>
            <a:r>
              <a:rPr lang="en-US" b="1" dirty="0">
                <a:latin typeface="Times New Roman" charset="0"/>
                <a:ea typeface="Times New Roman" charset="0"/>
                <a:cs typeface="Times New Roman" charset="0"/>
              </a:rPr>
              <a:t>service gap </a:t>
            </a:r>
            <a:r>
              <a:rPr lang="en-US" dirty="0">
                <a:latin typeface="Times New Roman" charset="0"/>
                <a:ea typeface="Times New Roman" charset="0"/>
                <a:cs typeface="Times New Roman" charset="0"/>
              </a:rPr>
              <a:t>exists if the amount of service supplied is less than the service demanded or if the amount of service supplied is greater than the amount demanded. </a:t>
            </a:r>
          </a:p>
          <a:p>
            <a:pPr lvl="1"/>
            <a:r>
              <a:rPr lang="en-US" dirty="0">
                <a:latin typeface="Times New Roman" charset="0"/>
                <a:ea typeface="Times New Roman" charset="0"/>
                <a:cs typeface="Times New Roman" charset="0"/>
              </a:rPr>
              <a:t>Businesses have to worry about not just their own service outputs but also the service outputs of other businesses. When one business offers better service, it charges a higher price for the goods it sells; when another business offers poor service, its prices tend to be lower.</a:t>
            </a:r>
          </a:p>
          <a:p>
            <a:pPr lvl="1"/>
            <a:r>
              <a:rPr lang="en-US" dirty="0">
                <a:latin typeface="Times New Roman" charset="0"/>
                <a:ea typeface="Times New Roman" charset="0"/>
                <a:cs typeface="Times New Roman" charset="0"/>
              </a:rPr>
              <a:t>It is also possible to find service gaps in more than one service output. </a:t>
            </a:r>
          </a:p>
          <a:p>
            <a:pPr lvl="1"/>
            <a:r>
              <a:rPr lang="en-US" dirty="0">
                <a:latin typeface="Times New Roman" charset="0"/>
                <a:ea typeface="Times New Roman" charset="0"/>
                <a:cs typeface="Times New Roman" charset="0"/>
              </a:rPr>
              <a:t>It is critical to perform service gap checks</a:t>
            </a:r>
          </a:p>
          <a:p>
            <a:pPr lvl="1"/>
            <a:r>
              <a:rPr lang="en-US" dirty="0">
                <a:latin typeface="Times New Roman" charset="0"/>
                <a:ea typeface="Times New Roman" charset="0"/>
                <a:cs typeface="Times New Roman" charset="0"/>
              </a:rPr>
              <a:t>Segmentation helps identify which service gaps exist for which clusters of potential buyers.</a:t>
            </a:r>
          </a:p>
        </p:txBody>
      </p:sp>
      <p:cxnSp>
        <p:nvCxnSpPr>
          <p:cNvPr id="5" name="Straight Connector 4"/>
          <p:cNvCxnSpPr/>
          <p:nvPr/>
        </p:nvCxnSpPr>
        <p:spPr>
          <a:xfrm flipV="1">
            <a:off x="1555531" y="1690688"/>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0262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charset="0"/>
                <a:ea typeface="Times New Roman" charset="0"/>
                <a:cs typeface="Times New Roman" charset="0"/>
              </a:rPr>
              <a:t>Learning Objectives</a:t>
            </a:r>
          </a:p>
        </p:txBody>
      </p:sp>
      <p:sp>
        <p:nvSpPr>
          <p:cNvPr id="3" name="Content Placeholder 2"/>
          <p:cNvSpPr>
            <a:spLocks noGrp="1"/>
          </p:cNvSpPr>
          <p:nvPr>
            <p:ph sz="quarter" idx="13"/>
          </p:nvPr>
        </p:nvSpPr>
        <p:spPr/>
        <p:txBody>
          <a:bodyPr>
            <a:normAutofit fontScale="92500" lnSpcReduction="10000"/>
          </a:bodyPr>
          <a:lstStyle/>
          <a:p>
            <a:r>
              <a:rPr lang="en-US" dirty="0">
                <a:latin typeface="Times New Roman" charset="0"/>
                <a:ea typeface="Times New Roman" charset="0"/>
                <a:cs typeface="Times New Roman" charset="0"/>
              </a:rPr>
              <a:t>Locate channel function analysis within an overall channel audit process.</a:t>
            </a:r>
          </a:p>
          <a:p>
            <a:r>
              <a:rPr lang="en-US" dirty="0">
                <a:latin typeface="Times New Roman" charset="0"/>
                <a:ea typeface="Times New Roman" charset="0"/>
                <a:cs typeface="Times New Roman" charset="0"/>
              </a:rPr>
              <a:t>Use the efficiency template, even in conditions with little information.</a:t>
            </a:r>
          </a:p>
          <a:p>
            <a:r>
              <a:rPr lang="en-US" dirty="0">
                <a:latin typeface="Times New Roman" charset="0"/>
                <a:ea typeface="Times New Roman" charset="0"/>
                <a:cs typeface="Times New Roman" charset="0"/>
              </a:rPr>
              <a:t>Define service and cost gaps and describe the sources of these gaps.</a:t>
            </a:r>
          </a:p>
          <a:p>
            <a:r>
              <a:rPr lang="en-US" dirty="0">
                <a:latin typeface="Times New Roman" charset="0"/>
                <a:ea typeface="Times New Roman" charset="0"/>
                <a:cs typeface="Times New Roman" charset="0"/>
              </a:rPr>
              <a:t>Perform a gap analysis using both service and cost gaps analysis templates. </a:t>
            </a:r>
          </a:p>
          <a:p>
            <a:r>
              <a:rPr lang="en-US" dirty="0">
                <a:latin typeface="Times New Roman" charset="0"/>
                <a:ea typeface="Times New Roman" charset="0"/>
                <a:cs typeface="Times New Roman" charset="0"/>
              </a:rPr>
              <a:t>Appreciate the challenges of conducting a channel audit in an </a:t>
            </a:r>
            <a:r>
              <a:rPr lang="en-US" dirty="0" err="1">
                <a:latin typeface="Times New Roman" charset="0"/>
                <a:ea typeface="Times New Roman" charset="0"/>
                <a:cs typeface="Times New Roman" charset="0"/>
              </a:rPr>
              <a:t>omni</a:t>
            </a:r>
            <a:r>
              <a:rPr lang="en-US" dirty="0">
                <a:latin typeface="Times New Roman" charset="0"/>
                <a:ea typeface="Times New Roman" charset="0"/>
                <a:cs typeface="Times New Roman" charset="0"/>
              </a:rPr>
              <a:t>-channel environment.</a:t>
            </a:r>
          </a:p>
        </p:txBody>
      </p:sp>
      <p:cxnSp>
        <p:nvCxnSpPr>
          <p:cNvPr id="4" name="Straight Connector 3"/>
          <p:cNvCxnSpPr/>
          <p:nvPr/>
        </p:nvCxnSpPr>
        <p:spPr>
          <a:xfrm flipV="1">
            <a:off x="1555531" y="1690688"/>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3038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charset="0"/>
                <a:ea typeface="Times New Roman" charset="0"/>
                <a:cs typeface="Times New Roman" charset="0"/>
              </a:rPr>
              <a:t>Cost Gaps</a:t>
            </a:r>
          </a:p>
        </p:txBody>
      </p:sp>
      <p:sp>
        <p:nvSpPr>
          <p:cNvPr id="3" name="Content Placeholder 2"/>
          <p:cNvSpPr>
            <a:spLocks noGrp="1"/>
          </p:cNvSpPr>
          <p:nvPr>
            <p:ph sz="quarter" idx="13"/>
          </p:nvPr>
        </p:nvSpPr>
        <p:spPr/>
        <p:txBody>
          <a:bodyPr>
            <a:normAutofit lnSpcReduction="10000"/>
          </a:bodyPr>
          <a:lstStyle/>
          <a:p>
            <a:r>
              <a:rPr lang="en-US" dirty="0">
                <a:latin typeface="Times New Roman" charset="0"/>
                <a:ea typeface="Times New Roman" charset="0"/>
                <a:cs typeface="Times New Roman" charset="0"/>
              </a:rPr>
              <a:t>A cost gap occurs when the total cost of performing all channel functions is too high, generally because one or more relevant channel functions, from physical possession to information sharing, are too expensive. </a:t>
            </a:r>
          </a:p>
          <a:p>
            <a:pPr lvl="1"/>
            <a:r>
              <a:rPr lang="en-US" dirty="0">
                <a:latin typeface="Times New Roman" charset="0"/>
                <a:ea typeface="Times New Roman" charset="0"/>
                <a:cs typeface="Times New Roman" charset="0"/>
              </a:rPr>
              <a:t>If channel functions are to be shifted, a gap will result unless the channel member to whom the functions are shifted agrees to perform them. </a:t>
            </a:r>
          </a:p>
          <a:p>
            <a:pPr lvl="1"/>
            <a:r>
              <a:rPr lang="en-US" dirty="0">
                <a:latin typeface="Times New Roman" charset="0"/>
                <a:ea typeface="Times New Roman" charset="0"/>
                <a:cs typeface="Times New Roman" charset="0"/>
              </a:rPr>
              <a:t>High costs are a strong signal of cost gaps, or might exist without any evidence.</a:t>
            </a:r>
          </a:p>
          <a:p>
            <a:pPr lvl="1"/>
            <a:endParaRPr lang="en-US" dirty="0"/>
          </a:p>
        </p:txBody>
      </p:sp>
      <p:cxnSp>
        <p:nvCxnSpPr>
          <p:cNvPr id="4" name="Straight Connector 3"/>
          <p:cNvCxnSpPr/>
          <p:nvPr/>
        </p:nvCxnSpPr>
        <p:spPr>
          <a:xfrm flipV="1">
            <a:off x="1555531" y="1690688"/>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14919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charset="0"/>
                <a:ea typeface="Times New Roman" charset="0"/>
                <a:cs typeface="Times New Roman" charset="0"/>
              </a:rPr>
              <a:t>Combining Channel Gaps</a:t>
            </a:r>
          </a:p>
        </p:txBody>
      </p:sp>
      <p:sp>
        <p:nvSpPr>
          <p:cNvPr id="3" name="Content Placeholder 2"/>
          <p:cNvSpPr>
            <a:spLocks noGrp="1"/>
          </p:cNvSpPr>
          <p:nvPr>
            <p:ph sz="quarter" idx="13"/>
          </p:nvPr>
        </p:nvSpPr>
        <p:spPr/>
        <p:txBody>
          <a:bodyPr>
            <a:normAutofit fontScale="92500" lnSpcReduction="10000"/>
          </a:bodyPr>
          <a:lstStyle/>
          <a:p>
            <a:r>
              <a:rPr lang="en-US" dirty="0">
                <a:latin typeface="Times New Roman" charset="0"/>
                <a:ea typeface="Times New Roman" charset="0"/>
                <a:cs typeface="Times New Roman" charset="0"/>
              </a:rPr>
              <a:t>It is critical to identify the source of the gap.</a:t>
            </a:r>
          </a:p>
          <a:p>
            <a:r>
              <a:rPr lang="en-US" dirty="0">
                <a:latin typeface="Times New Roman" charset="0"/>
                <a:ea typeface="Times New Roman" charset="0"/>
                <a:cs typeface="Times New Roman" charset="0"/>
              </a:rPr>
              <a:t>If a gap arises solely from the cost side, the channel cannot reduce or increase its service output provision in its efforts to reduce costs.</a:t>
            </a:r>
          </a:p>
          <a:p>
            <a:r>
              <a:rPr lang="en-US" dirty="0">
                <a:latin typeface="Times New Roman" charset="0"/>
                <a:ea typeface="Times New Roman" charset="0"/>
                <a:cs typeface="Times New Roman" charset="0"/>
              </a:rPr>
              <a:t>If a service gap, involving too much of a particular service output, and a cost gap, due to inefficiently performed functions, coexist, reducing the level of service outputs offered without also increasing efficiency can never fully close the gap.</a:t>
            </a:r>
          </a:p>
          <a:p>
            <a:pPr lvl="1"/>
            <a:r>
              <a:rPr lang="en-US" dirty="0">
                <a:latin typeface="Times New Roman" charset="0"/>
                <a:ea typeface="Times New Roman" charset="0"/>
                <a:cs typeface="Times New Roman" charset="0"/>
              </a:rPr>
              <a:t>If a service gap implies insufficient service outputs, combined with a high cost gap, the temptation may be to cut service provision to reduce channel costs.</a:t>
            </a:r>
          </a:p>
        </p:txBody>
      </p:sp>
      <p:cxnSp>
        <p:nvCxnSpPr>
          <p:cNvPr id="4" name="Straight Connector 3"/>
          <p:cNvCxnSpPr/>
          <p:nvPr/>
        </p:nvCxnSpPr>
        <p:spPr>
          <a:xfrm flipV="1">
            <a:off x="1555531" y="1690688"/>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36376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charset="0"/>
                <a:ea typeface="Times New Roman" charset="0"/>
                <a:cs typeface="Times New Roman" charset="0"/>
              </a:rPr>
              <a:t>Combining Channel Gaps</a:t>
            </a:r>
            <a:endParaRPr lang="en-US" dirty="0"/>
          </a:p>
        </p:txBody>
      </p:sp>
      <p:sp>
        <p:nvSpPr>
          <p:cNvPr id="3" name="Content Placeholder 2"/>
          <p:cNvSpPr>
            <a:spLocks noGrp="1"/>
          </p:cNvSpPr>
          <p:nvPr>
            <p:ph sz="quarter" idx="13"/>
          </p:nvPr>
        </p:nvSpPr>
        <p:spPr>
          <a:xfrm>
            <a:off x="687976" y="1713186"/>
            <a:ext cx="10394707" cy="3311189"/>
          </a:xfrm>
        </p:spPr>
        <p:txBody>
          <a:bodyPr/>
          <a:lstStyle/>
          <a:p>
            <a:r>
              <a:rPr lang="en-US" dirty="0">
                <a:latin typeface="Times New Roman" charset="0"/>
                <a:ea typeface="Times New Roman" charset="0"/>
                <a:cs typeface="Times New Roman" charset="0"/>
              </a:rPr>
              <a:t>Cost and service combinations also might arise from the links between cost decisions and the provision of service outputs.</a:t>
            </a:r>
          </a:p>
          <a:p>
            <a:pPr lvl="1"/>
            <a:r>
              <a:rPr lang="en-US" dirty="0">
                <a:latin typeface="Times New Roman" charset="0"/>
                <a:ea typeface="Times New Roman" charset="0"/>
                <a:cs typeface="Times New Roman" charset="0"/>
              </a:rPr>
              <a:t>The principals of postponement and speculation offer a good example.</a:t>
            </a:r>
          </a:p>
          <a:p>
            <a:pPr lvl="1"/>
            <a:r>
              <a:rPr lang="en-US" b="1" dirty="0">
                <a:latin typeface="Times New Roman" charset="0"/>
                <a:ea typeface="Times New Roman" charset="0"/>
                <a:cs typeface="Times New Roman" charset="0"/>
              </a:rPr>
              <a:t>Postponement</a:t>
            </a:r>
            <a:r>
              <a:rPr lang="en-US" dirty="0">
                <a:latin typeface="Times New Roman" charset="0"/>
                <a:ea typeface="Times New Roman" charset="0"/>
                <a:cs typeface="Times New Roman" charset="0"/>
              </a:rPr>
              <a:t> refers to the desires, by both firms and end-users, to put off incurring costs as long as possible.</a:t>
            </a:r>
          </a:p>
          <a:p>
            <a:pPr lvl="1"/>
            <a:r>
              <a:rPr lang="en-US" b="1" dirty="0">
                <a:latin typeface="Times New Roman" charset="0"/>
                <a:ea typeface="Times New Roman" charset="0"/>
                <a:cs typeface="Times New Roman" charset="0"/>
              </a:rPr>
              <a:t>Speculation</a:t>
            </a:r>
            <a:r>
              <a:rPr lang="en-US" dirty="0">
                <a:latin typeface="Times New Roman" charset="0"/>
                <a:ea typeface="Times New Roman" charset="0"/>
                <a:cs typeface="Times New Roman" charset="0"/>
              </a:rPr>
              <a:t> involves producing goods in anticipation of orders, rather than in response to them. </a:t>
            </a:r>
          </a:p>
        </p:txBody>
      </p:sp>
      <p:cxnSp>
        <p:nvCxnSpPr>
          <p:cNvPr id="4" name="Straight Connector 3"/>
          <p:cNvCxnSpPr/>
          <p:nvPr/>
        </p:nvCxnSpPr>
        <p:spPr>
          <a:xfrm flipV="1">
            <a:off x="1555531" y="1690688"/>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0911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837" y="140963"/>
            <a:ext cx="10868025" cy="6148890"/>
          </a:xfrm>
          <a:prstGeom prst="rect">
            <a:avLst/>
          </a:prstGeom>
        </p:spPr>
      </p:pic>
    </p:spTree>
    <p:extLst>
      <p:ext uri="{BB962C8B-B14F-4D97-AF65-F5344CB8AC3E}">
        <p14:creationId xmlns:p14="http://schemas.microsoft.com/office/powerpoint/2010/main" val="5906321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291" y="200024"/>
            <a:ext cx="10657059" cy="6043613"/>
          </a:xfrm>
          <a:prstGeom prst="rect">
            <a:avLst/>
          </a:prstGeom>
        </p:spPr>
      </p:pic>
    </p:spTree>
    <p:extLst>
      <p:ext uri="{BB962C8B-B14F-4D97-AF65-F5344CB8AC3E}">
        <p14:creationId xmlns:p14="http://schemas.microsoft.com/office/powerpoint/2010/main" val="473144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a:latin typeface="Times New Roman" charset="0"/>
                <a:ea typeface="Times New Roman" charset="0"/>
                <a:cs typeface="Times New Roman" charset="0"/>
              </a:rPr>
              <a:t>Make-or-Buy Channel Analysis</a:t>
            </a:r>
          </a:p>
        </p:txBody>
      </p:sp>
      <p:sp>
        <p:nvSpPr>
          <p:cNvPr id="3" name="Content Placeholder 2"/>
          <p:cNvSpPr>
            <a:spLocks noGrp="1"/>
          </p:cNvSpPr>
          <p:nvPr>
            <p:ph sz="quarter" idx="13"/>
          </p:nvPr>
        </p:nvSpPr>
        <p:spPr/>
        <p:txBody>
          <a:bodyPr/>
          <a:lstStyle/>
          <a:p>
            <a:r>
              <a:rPr lang="en-US" dirty="0">
                <a:latin typeface="Times New Roman" charset="0"/>
                <a:ea typeface="Times New Roman" charset="0"/>
                <a:cs typeface="Times New Roman" charset="0"/>
              </a:rPr>
              <a:t>Offer a structured approach. </a:t>
            </a:r>
          </a:p>
          <a:p>
            <a:r>
              <a:rPr lang="en-US" dirty="0">
                <a:latin typeface="Times New Roman" charset="0"/>
                <a:ea typeface="Times New Roman" charset="0"/>
                <a:cs typeface="Times New Roman" charset="0"/>
              </a:rPr>
              <a:t>In the base case, the manufacturer rarely should vertically integrate a downstream function, because it is typically inefficient to do so. However a manufacturer should take responsibility for a wider set of functions in the channel if it has sufficient resources and could increase its returns on investment over time through integration.</a:t>
            </a:r>
          </a:p>
        </p:txBody>
      </p:sp>
      <p:cxnSp>
        <p:nvCxnSpPr>
          <p:cNvPr id="4" name="Straight Connector 3"/>
          <p:cNvCxnSpPr/>
          <p:nvPr/>
        </p:nvCxnSpPr>
        <p:spPr>
          <a:xfrm flipV="1">
            <a:off x="1342684" y="1673104"/>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89149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charset="0"/>
                <a:ea typeface="Times New Roman" charset="0"/>
                <a:cs typeface="Times New Roman" charset="0"/>
              </a:rPr>
              <a:t>Agenda</a:t>
            </a:r>
          </a:p>
        </p:txBody>
      </p:sp>
      <p:sp>
        <p:nvSpPr>
          <p:cNvPr id="3" name="Content Placeholder 2"/>
          <p:cNvSpPr>
            <a:spLocks noGrp="1"/>
          </p:cNvSpPr>
          <p:nvPr>
            <p:ph sz="quarter" idx="13"/>
          </p:nvPr>
        </p:nvSpPr>
        <p:spPr/>
        <p:txBody>
          <a:bodyPr>
            <a:normAutofit fontScale="92500" lnSpcReduction="20000"/>
          </a:bodyPr>
          <a:lstStyle/>
          <a:p>
            <a:r>
              <a:rPr lang="en-US" b="1" dirty="0">
                <a:latin typeface="Times New Roman" charset="0"/>
                <a:ea typeface="Times New Roman" charset="0"/>
                <a:cs typeface="Times New Roman" charset="0"/>
              </a:rPr>
              <a:t>Learning Objectives</a:t>
            </a:r>
          </a:p>
          <a:p>
            <a:r>
              <a:rPr lang="en-US" b="1" dirty="0">
                <a:latin typeface="Times New Roman" charset="0"/>
                <a:ea typeface="Times New Roman" charset="0"/>
                <a:cs typeface="Times New Roman" charset="0"/>
              </a:rPr>
              <a:t>Introduction</a:t>
            </a:r>
          </a:p>
          <a:p>
            <a:r>
              <a:rPr lang="en-US" b="1" dirty="0">
                <a:latin typeface="Times New Roman" charset="0"/>
                <a:ea typeface="Times New Roman" charset="0"/>
                <a:cs typeface="Times New Roman" charset="0"/>
              </a:rPr>
              <a:t>The Key Functions Marketing Channels Perform</a:t>
            </a:r>
          </a:p>
          <a:p>
            <a:r>
              <a:rPr lang="en-US" b="1" dirty="0">
                <a:latin typeface="Times New Roman" charset="0"/>
                <a:ea typeface="Times New Roman" charset="0"/>
                <a:cs typeface="Times New Roman" charset="0"/>
              </a:rPr>
              <a:t>Auditing Marketing Channels</a:t>
            </a:r>
          </a:p>
          <a:p>
            <a:r>
              <a:rPr lang="en-US" b="1" dirty="0">
                <a:latin typeface="Times New Roman" charset="0"/>
                <a:ea typeface="Times New Roman" charset="0"/>
                <a:cs typeface="Times New Roman" charset="0"/>
              </a:rPr>
              <a:t>Auditing Channel Functions Using the Efficiency Template</a:t>
            </a:r>
          </a:p>
          <a:p>
            <a:r>
              <a:rPr lang="en-US" b="1" dirty="0">
                <a:latin typeface="Times New Roman" charset="0"/>
                <a:ea typeface="Times New Roman" charset="0"/>
                <a:cs typeface="Times New Roman" charset="0"/>
              </a:rPr>
              <a:t>Auditing Channels Using Gap Analysis</a:t>
            </a:r>
          </a:p>
          <a:p>
            <a:r>
              <a:rPr lang="en-US" b="1" dirty="0">
                <a:solidFill>
                  <a:schemeClr val="bg2">
                    <a:lumMod val="75000"/>
                  </a:schemeClr>
                </a:solidFill>
                <a:latin typeface="Times New Roman" charset="0"/>
                <a:ea typeface="Times New Roman" charset="0"/>
                <a:cs typeface="Times New Roman" charset="0"/>
              </a:rPr>
              <a:t>Auditing Omni-Channels </a:t>
            </a:r>
          </a:p>
          <a:p>
            <a:r>
              <a:rPr lang="en-US" b="1" dirty="0">
                <a:latin typeface="Times New Roman" charset="0"/>
                <a:ea typeface="Times New Roman" charset="0"/>
                <a:cs typeface="Times New Roman" charset="0"/>
              </a:rPr>
              <a:t>Take-</a:t>
            </a:r>
            <a:r>
              <a:rPr lang="en-US" b="1" dirty="0" err="1">
                <a:latin typeface="Times New Roman" charset="0"/>
                <a:ea typeface="Times New Roman" charset="0"/>
                <a:cs typeface="Times New Roman" charset="0"/>
              </a:rPr>
              <a:t>aways</a:t>
            </a:r>
            <a:endParaRPr lang="en-US" b="1" dirty="0">
              <a:latin typeface="Times New Roman" charset="0"/>
              <a:ea typeface="Times New Roman" charset="0"/>
              <a:cs typeface="Times New Roman" charset="0"/>
            </a:endParaRPr>
          </a:p>
        </p:txBody>
      </p:sp>
      <p:cxnSp>
        <p:nvCxnSpPr>
          <p:cNvPr id="4" name="Straight Connector 3"/>
          <p:cNvCxnSpPr/>
          <p:nvPr/>
        </p:nvCxnSpPr>
        <p:spPr>
          <a:xfrm flipV="1">
            <a:off x="1555531" y="1690688"/>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04600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charset="0"/>
                <a:ea typeface="Times New Roman" charset="0"/>
                <a:cs typeface="Times New Roman" charset="0"/>
              </a:rPr>
              <a:t>Auditing Omni-Channels </a:t>
            </a:r>
            <a:endParaRPr lang="en-US" b="1" dirty="0"/>
          </a:p>
        </p:txBody>
      </p:sp>
      <p:sp>
        <p:nvSpPr>
          <p:cNvPr id="3" name="Content Placeholder 2"/>
          <p:cNvSpPr>
            <a:spLocks noGrp="1"/>
          </p:cNvSpPr>
          <p:nvPr>
            <p:ph sz="quarter" idx="13"/>
          </p:nvPr>
        </p:nvSpPr>
        <p:spPr/>
        <p:txBody>
          <a:bodyPr/>
          <a:lstStyle/>
          <a:p>
            <a:r>
              <a:rPr lang="en-US" dirty="0">
                <a:latin typeface="Times New Roman" charset="0"/>
                <a:ea typeface="Times New Roman" charset="0"/>
                <a:cs typeface="Times New Roman" charset="0"/>
              </a:rPr>
              <a:t>With an </a:t>
            </a:r>
            <a:r>
              <a:rPr lang="en-US" dirty="0" err="1">
                <a:latin typeface="Times New Roman" charset="0"/>
                <a:ea typeface="Times New Roman" charset="0"/>
                <a:cs typeface="Times New Roman" charset="0"/>
              </a:rPr>
              <a:t>omni</a:t>
            </a:r>
            <a:r>
              <a:rPr lang="en-US" dirty="0">
                <a:latin typeface="Times New Roman" charset="0"/>
                <a:ea typeface="Times New Roman" charset="0"/>
                <a:cs typeface="Times New Roman" charset="0"/>
              </a:rPr>
              <a:t>-channel audit, the auditor seeks to check and ensure that the myriad channels are functioning seamlessly to deliver a cohesive customer experience.</a:t>
            </a:r>
          </a:p>
          <a:p>
            <a:r>
              <a:rPr lang="en-US" dirty="0">
                <a:latin typeface="Times New Roman" charset="0"/>
                <a:ea typeface="Times New Roman" charset="0"/>
                <a:cs typeface="Times New Roman" charset="0"/>
              </a:rPr>
              <a:t>Consumers generally perceive that they are dealing with a single entity, so they demand consistency among channels. </a:t>
            </a:r>
          </a:p>
        </p:txBody>
      </p:sp>
      <p:cxnSp>
        <p:nvCxnSpPr>
          <p:cNvPr id="4" name="Straight Connector 3"/>
          <p:cNvCxnSpPr/>
          <p:nvPr/>
        </p:nvCxnSpPr>
        <p:spPr>
          <a:xfrm flipV="1">
            <a:off x="1555531" y="1690688"/>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15098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0911" y="345292"/>
            <a:ext cx="10396882" cy="1151965"/>
          </a:xfrm>
        </p:spPr>
        <p:txBody>
          <a:bodyPr>
            <a:normAutofit/>
          </a:bodyPr>
          <a:lstStyle/>
          <a:p>
            <a:pPr algn="ctr"/>
            <a:r>
              <a:rPr lang="en-US" sz="4400" b="1" dirty="0">
                <a:latin typeface="Times New Roman" charset="0"/>
                <a:ea typeface="Times New Roman" charset="0"/>
                <a:cs typeface="Times New Roman" charset="0"/>
              </a:rPr>
              <a:t>Example: Disney (USA/Global)</a:t>
            </a:r>
            <a:endParaRPr lang="en-US" sz="4400" b="1" dirty="0"/>
          </a:p>
        </p:txBody>
      </p:sp>
      <p:sp>
        <p:nvSpPr>
          <p:cNvPr id="3" name="Content Placeholder 2"/>
          <p:cNvSpPr>
            <a:spLocks noGrp="1"/>
          </p:cNvSpPr>
          <p:nvPr>
            <p:ph sz="quarter" idx="13"/>
          </p:nvPr>
        </p:nvSpPr>
        <p:spPr>
          <a:xfrm>
            <a:off x="1895082" y="1338996"/>
            <a:ext cx="8180903" cy="4270497"/>
          </a:xfrm>
        </p:spPr>
        <p:txBody>
          <a:bodyPr>
            <a:normAutofit/>
          </a:bodyPr>
          <a:lstStyle/>
          <a:p>
            <a:r>
              <a:rPr lang="en-US" cap="none" dirty="0">
                <a:latin typeface="Times New Roman" charset="0"/>
                <a:ea typeface="Times New Roman" charset="0"/>
                <a:cs typeface="Times New Roman" charset="0"/>
              </a:rPr>
              <a:t>Disney offers a seamless </a:t>
            </a:r>
            <a:r>
              <a:rPr lang="en-US" cap="none" dirty="0" err="1">
                <a:latin typeface="Times New Roman" charset="0"/>
                <a:ea typeface="Times New Roman" charset="0"/>
                <a:cs typeface="Times New Roman" charset="0"/>
              </a:rPr>
              <a:t>omni</a:t>
            </a:r>
            <a:r>
              <a:rPr lang="en-US" cap="none" dirty="0">
                <a:latin typeface="Times New Roman" charset="0"/>
                <a:ea typeface="Times New Roman" charset="0"/>
                <a:cs typeface="Times New Roman" charset="0"/>
              </a:rPr>
              <a:t>-channel experience. They have a user-friendly website, and Disney encourages consumers to use mobile devices to maximize their experiences during actual visits to its theme parks. For example, with the my Disney app, they can purchase fast passes or obtain real-time dining and attraction information, including wait times for rides. Their phones function as hotel keys on Disney's resort hotels too. Disney is extending the </a:t>
            </a:r>
            <a:r>
              <a:rPr lang="en-US" cap="none" dirty="0" err="1">
                <a:latin typeface="Times New Roman" charset="0"/>
                <a:ea typeface="Times New Roman" charset="0"/>
                <a:cs typeface="Times New Roman" charset="0"/>
              </a:rPr>
              <a:t>omni</a:t>
            </a:r>
            <a:r>
              <a:rPr lang="en-US" cap="none" dirty="0">
                <a:latin typeface="Times New Roman" charset="0"/>
                <a:ea typeface="Times New Roman" charset="0"/>
                <a:cs typeface="Times New Roman" charset="0"/>
              </a:rPr>
              <a:t>-channel experience to its retail stores, by integrating its vaunted storytelling experience with technology, livestreaming the famous Disney main street parades in stores, and training store employees to interact with customers similar to the way staff members in the park do, to bring the Disney experience to life. </a:t>
            </a:r>
          </a:p>
        </p:txBody>
      </p:sp>
      <p:cxnSp>
        <p:nvCxnSpPr>
          <p:cNvPr id="4" name="Straight Connector 3"/>
          <p:cNvCxnSpPr/>
          <p:nvPr/>
        </p:nvCxnSpPr>
        <p:spPr>
          <a:xfrm flipV="1">
            <a:off x="1618883" y="1338996"/>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06954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13" y="285750"/>
            <a:ext cx="10058400" cy="5859793"/>
          </a:xfrm>
          <a:prstGeom prst="rect">
            <a:avLst/>
          </a:prstGeom>
        </p:spPr>
      </p:pic>
    </p:spTree>
    <p:extLst>
      <p:ext uri="{BB962C8B-B14F-4D97-AF65-F5344CB8AC3E}">
        <p14:creationId xmlns:p14="http://schemas.microsoft.com/office/powerpoint/2010/main" val="1509725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charset="0"/>
                <a:ea typeface="Times New Roman" charset="0"/>
                <a:cs typeface="Times New Roman" charset="0"/>
              </a:rPr>
              <a:t>Agenda</a:t>
            </a:r>
          </a:p>
        </p:txBody>
      </p:sp>
      <p:sp>
        <p:nvSpPr>
          <p:cNvPr id="3" name="Content Placeholder 2"/>
          <p:cNvSpPr>
            <a:spLocks noGrp="1"/>
          </p:cNvSpPr>
          <p:nvPr>
            <p:ph sz="quarter" idx="13"/>
          </p:nvPr>
        </p:nvSpPr>
        <p:spPr/>
        <p:txBody>
          <a:bodyPr>
            <a:normAutofit fontScale="92500" lnSpcReduction="20000"/>
          </a:bodyPr>
          <a:lstStyle/>
          <a:p>
            <a:r>
              <a:rPr lang="en-US" b="1" dirty="0">
                <a:latin typeface="Times New Roman" charset="0"/>
                <a:ea typeface="Times New Roman" charset="0"/>
                <a:cs typeface="Times New Roman" charset="0"/>
              </a:rPr>
              <a:t>Learning Objectives</a:t>
            </a:r>
          </a:p>
          <a:p>
            <a:r>
              <a:rPr lang="en-US" b="1" dirty="0">
                <a:solidFill>
                  <a:schemeClr val="bg2">
                    <a:lumMod val="75000"/>
                  </a:schemeClr>
                </a:solidFill>
                <a:latin typeface="Times New Roman" charset="0"/>
                <a:ea typeface="Times New Roman" charset="0"/>
                <a:cs typeface="Times New Roman" charset="0"/>
              </a:rPr>
              <a:t>Introduction</a:t>
            </a:r>
          </a:p>
          <a:p>
            <a:r>
              <a:rPr lang="en-US" b="1" dirty="0">
                <a:latin typeface="Times New Roman" charset="0"/>
                <a:ea typeface="Times New Roman" charset="0"/>
                <a:cs typeface="Times New Roman" charset="0"/>
              </a:rPr>
              <a:t>The Key Functions Marketing Channels Perform</a:t>
            </a:r>
          </a:p>
          <a:p>
            <a:r>
              <a:rPr lang="en-US" b="1" dirty="0">
                <a:latin typeface="Times New Roman" charset="0"/>
                <a:ea typeface="Times New Roman" charset="0"/>
                <a:cs typeface="Times New Roman" charset="0"/>
              </a:rPr>
              <a:t>Auditing Marketing Channels</a:t>
            </a:r>
          </a:p>
          <a:p>
            <a:r>
              <a:rPr lang="en-US" b="1" dirty="0">
                <a:latin typeface="Times New Roman" charset="0"/>
                <a:ea typeface="Times New Roman" charset="0"/>
                <a:cs typeface="Times New Roman" charset="0"/>
              </a:rPr>
              <a:t>Auditing Channel Functions Using the Efficiency Template</a:t>
            </a:r>
          </a:p>
          <a:p>
            <a:r>
              <a:rPr lang="en-US" b="1" dirty="0">
                <a:latin typeface="Times New Roman" charset="0"/>
                <a:ea typeface="Times New Roman" charset="0"/>
                <a:cs typeface="Times New Roman" charset="0"/>
              </a:rPr>
              <a:t>Auditing Channels Using Gap Analysis</a:t>
            </a:r>
          </a:p>
          <a:p>
            <a:r>
              <a:rPr lang="en-US" b="1" dirty="0">
                <a:latin typeface="Times New Roman" charset="0"/>
                <a:ea typeface="Times New Roman" charset="0"/>
                <a:cs typeface="Times New Roman" charset="0"/>
              </a:rPr>
              <a:t>Auditing Omni-Channels </a:t>
            </a:r>
          </a:p>
          <a:p>
            <a:r>
              <a:rPr lang="en-US" b="1" dirty="0">
                <a:latin typeface="Times New Roman" charset="0"/>
                <a:ea typeface="Times New Roman" charset="0"/>
                <a:cs typeface="Times New Roman" charset="0"/>
              </a:rPr>
              <a:t>Take-</a:t>
            </a:r>
            <a:r>
              <a:rPr lang="en-US" b="1" dirty="0" err="1">
                <a:latin typeface="Times New Roman" charset="0"/>
                <a:ea typeface="Times New Roman" charset="0"/>
                <a:cs typeface="Times New Roman" charset="0"/>
              </a:rPr>
              <a:t>aways</a:t>
            </a:r>
            <a:endParaRPr lang="en-US" b="1" dirty="0">
              <a:latin typeface="Times New Roman" charset="0"/>
              <a:ea typeface="Times New Roman" charset="0"/>
              <a:cs typeface="Times New Roman" charset="0"/>
            </a:endParaRPr>
          </a:p>
        </p:txBody>
      </p:sp>
      <p:cxnSp>
        <p:nvCxnSpPr>
          <p:cNvPr id="4" name="Straight Connector 3"/>
          <p:cNvCxnSpPr/>
          <p:nvPr/>
        </p:nvCxnSpPr>
        <p:spPr>
          <a:xfrm flipV="1">
            <a:off x="1555531" y="1690688"/>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79815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charset="0"/>
                <a:ea typeface="Times New Roman" charset="0"/>
                <a:cs typeface="Times New Roman" charset="0"/>
              </a:rPr>
              <a:t>Auditing Omni-Channels </a:t>
            </a:r>
            <a:endParaRPr lang="en-US" dirty="0"/>
          </a:p>
        </p:txBody>
      </p:sp>
      <p:sp>
        <p:nvSpPr>
          <p:cNvPr id="3" name="Content Placeholder 2"/>
          <p:cNvSpPr>
            <a:spLocks noGrp="1"/>
          </p:cNvSpPr>
          <p:nvPr>
            <p:ph sz="quarter" idx="13"/>
          </p:nvPr>
        </p:nvSpPr>
        <p:spPr/>
        <p:txBody>
          <a:bodyPr/>
          <a:lstStyle/>
          <a:p>
            <a:r>
              <a:rPr lang="en-US" b="1" dirty="0">
                <a:latin typeface="Times New Roman" charset="0"/>
                <a:ea typeface="Times New Roman" charset="0"/>
                <a:cs typeface="Times New Roman" charset="0"/>
              </a:rPr>
              <a:t>Distribution depth- </a:t>
            </a:r>
            <a:r>
              <a:rPr lang="en-US" dirty="0">
                <a:latin typeface="Times New Roman" charset="0"/>
                <a:ea typeface="Times New Roman" charset="0"/>
                <a:cs typeface="Times New Roman" charset="0"/>
              </a:rPr>
              <a:t>refers to the ease of finding a brand within a particular channel or outlet. </a:t>
            </a:r>
          </a:p>
          <a:p>
            <a:r>
              <a:rPr lang="en-US" b="1" dirty="0">
                <a:latin typeface="Times New Roman" charset="0"/>
                <a:ea typeface="Times New Roman" charset="0"/>
                <a:cs typeface="Times New Roman" charset="0"/>
              </a:rPr>
              <a:t>Distribution breadth- </a:t>
            </a:r>
            <a:r>
              <a:rPr lang="en-US" dirty="0">
                <a:latin typeface="Times New Roman" charset="0"/>
                <a:ea typeface="Times New Roman" charset="0"/>
                <a:cs typeface="Times New Roman" charset="0"/>
              </a:rPr>
              <a:t>refers to brand coverage, or the ease of finding a source for it, whether online or in store.</a:t>
            </a:r>
          </a:p>
          <a:p>
            <a:pPr lvl="1"/>
            <a:r>
              <a:rPr lang="en-US" dirty="0">
                <a:latin typeface="Times New Roman" charset="0"/>
                <a:ea typeface="Times New Roman" charset="0"/>
                <a:cs typeface="Times New Roman" charset="0"/>
              </a:rPr>
              <a:t>To achieve this, the manufacturer needs to make its brand available in multiple venues.</a:t>
            </a:r>
          </a:p>
        </p:txBody>
      </p:sp>
      <p:cxnSp>
        <p:nvCxnSpPr>
          <p:cNvPr id="4" name="Straight Connector 3"/>
          <p:cNvCxnSpPr/>
          <p:nvPr/>
        </p:nvCxnSpPr>
        <p:spPr>
          <a:xfrm flipV="1">
            <a:off x="1555531" y="1690688"/>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84194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1254" y="515947"/>
            <a:ext cx="7418113" cy="5067401"/>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656526202"/>
              </p:ext>
            </p:extLst>
          </p:nvPr>
        </p:nvGraphicFramePr>
        <p:xfrm>
          <a:off x="270934" y="146050"/>
          <a:ext cx="8382000" cy="266700"/>
        </p:xfrm>
        <a:graphic>
          <a:graphicData uri="http://schemas.openxmlformats.org/drawingml/2006/table">
            <a:tbl>
              <a:tblPr>
                <a:tableStyleId>{5C22544A-7EE6-4342-B048-85BDC9FD1C3A}</a:tableStyleId>
              </a:tblPr>
              <a:tblGrid>
                <a:gridCol w="8382000">
                  <a:extLst>
                    <a:ext uri="{9D8B030D-6E8A-4147-A177-3AD203B41FA5}">
                      <a16:colId xmlns:a16="http://schemas.microsoft.com/office/drawing/2014/main" val="20000"/>
                    </a:ext>
                  </a:extLst>
                </a:gridCol>
              </a:tblGrid>
              <a:tr h="266700">
                <a:tc>
                  <a:txBody>
                    <a:bodyPr/>
                    <a:lstStyle/>
                    <a:p>
                      <a:pPr algn="l" fontAlgn="b"/>
                      <a:r>
                        <a:rPr lang="en-US" sz="1600" b="1" u="none" strike="noStrike" dirty="0">
                          <a:effectLst/>
                          <a:latin typeface="Times New Roman" charset="0"/>
                          <a:ea typeface="Times New Roman" charset="0"/>
                          <a:cs typeface="Times New Roman" charset="0"/>
                        </a:rPr>
                        <a:t>Table 2.2 Metrics for Measuring Omni-Channel Distribution Breadth and Depth</a:t>
                      </a:r>
                      <a:endParaRPr lang="en-US" sz="1600" b="1" i="0" u="none" strike="noStrike" dirty="0">
                        <a:solidFill>
                          <a:srgbClr val="000000"/>
                        </a:solidFill>
                        <a:effectLst/>
                        <a:latin typeface="Times New Roman" charset="0"/>
                        <a:ea typeface="Times New Roman" charset="0"/>
                        <a:cs typeface="Times New Roman" charset="0"/>
                      </a:endParaRPr>
                    </a:p>
                  </a:txBody>
                  <a:tcPr marL="12700" marR="12700" marT="127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800512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325" y="285750"/>
            <a:ext cx="10058400" cy="5712955"/>
          </a:xfrm>
          <a:prstGeom prst="rect">
            <a:avLst/>
          </a:prstGeom>
        </p:spPr>
      </p:pic>
    </p:spTree>
    <p:extLst>
      <p:ext uri="{BB962C8B-B14F-4D97-AF65-F5344CB8AC3E}">
        <p14:creationId xmlns:p14="http://schemas.microsoft.com/office/powerpoint/2010/main" val="3497486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charset="0"/>
                <a:ea typeface="Times New Roman" charset="0"/>
                <a:cs typeface="Times New Roman" charset="0"/>
              </a:rPr>
              <a:t>Agenda</a:t>
            </a:r>
          </a:p>
        </p:txBody>
      </p:sp>
      <p:sp>
        <p:nvSpPr>
          <p:cNvPr id="3" name="Content Placeholder 2"/>
          <p:cNvSpPr>
            <a:spLocks noGrp="1"/>
          </p:cNvSpPr>
          <p:nvPr>
            <p:ph sz="quarter" idx="13"/>
          </p:nvPr>
        </p:nvSpPr>
        <p:spPr/>
        <p:txBody>
          <a:bodyPr>
            <a:normAutofit fontScale="92500" lnSpcReduction="20000"/>
          </a:bodyPr>
          <a:lstStyle/>
          <a:p>
            <a:r>
              <a:rPr lang="en-US" b="1" dirty="0">
                <a:latin typeface="Times New Roman" charset="0"/>
                <a:ea typeface="Times New Roman" charset="0"/>
                <a:cs typeface="Times New Roman" charset="0"/>
              </a:rPr>
              <a:t>Learning Objectives</a:t>
            </a:r>
          </a:p>
          <a:p>
            <a:r>
              <a:rPr lang="en-US" b="1" dirty="0">
                <a:latin typeface="Times New Roman" charset="0"/>
                <a:ea typeface="Times New Roman" charset="0"/>
                <a:cs typeface="Times New Roman" charset="0"/>
              </a:rPr>
              <a:t>Introduction</a:t>
            </a:r>
          </a:p>
          <a:p>
            <a:r>
              <a:rPr lang="en-US" b="1" dirty="0">
                <a:latin typeface="Times New Roman" charset="0"/>
                <a:ea typeface="Times New Roman" charset="0"/>
                <a:cs typeface="Times New Roman" charset="0"/>
              </a:rPr>
              <a:t>The Key Functions Marketing Channels Perform</a:t>
            </a:r>
          </a:p>
          <a:p>
            <a:r>
              <a:rPr lang="en-US" b="1" dirty="0">
                <a:latin typeface="Times New Roman" charset="0"/>
                <a:ea typeface="Times New Roman" charset="0"/>
                <a:cs typeface="Times New Roman" charset="0"/>
              </a:rPr>
              <a:t>Auditing Marketing Channels</a:t>
            </a:r>
          </a:p>
          <a:p>
            <a:r>
              <a:rPr lang="en-US" b="1" dirty="0">
                <a:latin typeface="Times New Roman" charset="0"/>
                <a:ea typeface="Times New Roman" charset="0"/>
                <a:cs typeface="Times New Roman" charset="0"/>
              </a:rPr>
              <a:t>Auditing Channel Functions Using the Efficiency Template</a:t>
            </a:r>
          </a:p>
          <a:p>
            <a:r>
              <a:rPr lang="en-US" b="1" dirty="0">
                <a:latin typeface="Times New Roman" charset="0"/>
                <a:ea typeface="Times New Roman" charset="0"/>
                <a:cs typeface="Times New Roman" charset="0"/>
              </a:rPr>
              <a:t>Auditing Channels Using Gap Analysis</a:t>
            </a:r>
          </a:p>
          <a:p>
            <a:r>
              <a:rPr lang="en-US" b="1" dirty="0">
                <a:latin typeface="Times New Roman" charset="0"/>
                <a:ea typeface="Times New Roman" charset="0"/>
                <a:cs typeface="Times New Roman" charset="0"/>
              </a:rPr>
              <a:t>Auditing Omni-Channels </a:t>
            </a:r>
          </a:p>
          <a:p>
            <a:r>
              <a:rPr lang="en-US" b="1" dirty="0">
                <a:solidFill>
                  <a:schemeClr val="bg2">
                    <a:lumMod val="75000"/>
                  </a:schemeClr>
                </a:solidFill>
                <a:latin typeface="Times New Roman" charset="0"/>
                <a:ea typeface="Times New Roman" charset="0"/>
                <a:cs typeface="Times New Roman" charset="0"/>
              </a:rPr>
              <a:t>Take- </a:t>
            </a:r>
            <a:r>
              <a:rPr lang="en-US" b="1" dirty="0" err="1">
                <a:solidFill>
                  <a:schemeClr val="bg2">
                    <a:lumMod val="75000"/>
                  </a:schemeClr>
                </a:solidFill>
                <a:latin typeface="Times New Roman" charset="0"/>
                <a:ea typeface="Times New Roman" charset="0"/>
                <a:cs typeface="Times New Roman" charset="0"/>
              </a:rPr>
              <a:t>Aways</a:t>
            </a:r>
            <a:endParaRPr lang="en-US" b="1" dirty="0">
              <a:solidFill>
                <a:schemeClr val="bg2">
                  <a:lumMod val="75000"/>
                </a:schemeClr>
              </a:solidFill>
              <a:latin typeface="Times New Roman" charset="0"/>
              <a:ea typeface="Times New Roman" charset="0"/>
              <a:cs typeface="Times New Roman" charset="0"/>
            </a:endParaRPr>
          </a:p>
        </p:txBody>
      </p:sp>
      <p:cxnSp>
        <p:nvCxnSpPr>
          <p:cNvPr id="4" name="Straight Connector 3"/>
          <p:cNvCxnSpPr/>
          <p:nvPr/>
        </p:nvCxnSpPr>
        <p:spPr>
          <a:xfrm flipV="1">
            <a:off x="1555531" y="1690688"/>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7709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charset="0"/>
                <a:ea typeface="Times New Roman" charset="0"/>
                <a:cs typeface="Times New Roman" charset="0"/>
              </a:rPr>
              <a:t>Take- </a:t>
            </a:r>
            <a:r>
              <a:rPr lang="en-US" b="1" dirty="0" err="1">
                <a:latin typeface="Times New Roman" charset="0"/>
                <a:ea typeface="Times New Roman" charset="0"/>
                <a:cs typeface="Times New Roman" charset="0"/>
              </a:rPr>
              <a:t>Aways</a:t>
            </a:r>
            <a:endParaRPr lang="en-US" b="1" dirty="0">
              <a:latin typeface="Times New Roman" charset="0"/>
              <a:ea typeface="Times New Roman" charset="0"/>
              <a:cs typeface="Times New Roman" charset="0"/>
            </a:endParaRPr>
          </a:p>
        </p:txBody>
      </p:sp>
      <p:sp>
        <p:nvSpPr>
          <p:cNvPr id="3" name="Content Placeholder 2"/>
          <p:cNvSpPr>
            <a:spLocks noGrp="1"/>
          </p:cNvSpPr>
          <p:nvPr>
            <p:ph sz="quarter" idx="13"/>
          </p:nvPr>
        </p:nvSpPr>
        <p:spPr/>
        <p:txBody>
          <a:bodyPr>
            <a:normAutofit lnSpcReduction="10000"/>
          </a:bodyPr>
          <a:lstStyle/>
          <a:p>
            <a:r>
              <a:rPr lang="en-US" dirty="0">
                <a:latin typeface="Times New Roman" charset="0"/>
                <a:ea typeface="Times New Roman" charset="0"/>
                <a:cs typeface="Times New Roman" charset="0"/>
              </a:rPr>
              <a:t>Both upstream and downstream factors affect the development of channels and provide reasons to adjust channels over time. </a:t>
            </a:r>
          </a:p>
          <a:p>
            <a:r>
              <a:rPr lang="en-US" dirty="0">
                <a:latin typeface="Times New Roman" charset="0"/>
                <a:ea typeface="Times New Roman" charset="0"/>
                <a:cs typeface="Times New Roman" charset="0"/>
              </a:rPr>
              <a:t>Downstream factors include:</a:t>
            </a:r>
          </a:p>
          <a:p>
            <a:pPr lvl="1"/>
            <a:r>
              <a:rPr lang="en-US" dirty="0">
                <a:latin typeface="Times New Roman" charset="0"/>
                <a:ea typeface="Times New Roman" charset="0"/>
                <a:cs typeface="Times New Roman" charset="0"/>
              </a:rPr>
              <a:t>Search facilitation.</a:t>
            </a:r>
          </a:p>
          <a:p>
            <a:pPr lvl="1"/>
            <a:r>
              <a:rPr lang="en-US" dirty="0">
                <a:latin typeface="Times New Roman" charset="0"/>
                <a:ea typeface="Times New Roman" charset="0"/>
                <a:cs typeface="Times New Roman" charset="0"/>
              </a:rPr>
              <a:t>Sorting.</a:t>
            </a:r>
          </a:p>
          <a:p>
            <a:r>
              <a:rPr lang="en-US" dirty="0">
                <a:latin typeface="Times New Roman" charset="0"/>
                <a:ea typeface="Times New Roman" charset="0"/>
                <a:cs typeface="Times New Roman" charset="0"/>
              </a:rPr>
              <a:t>Upstream factors include:	</a:t>
            </a:r>
          </a:p>
          <a:p>
            <a:pPr lvl="1"/>
            <a:r>
              <a:rPr lang="en-US" dirty="0">
                <a:latin typeface="Times New Roman" charset="0"/>
                <a:ea typeface="Times New Roman" charset="0"/>
                <a:cs typeface="Times New Roman" charset="0"/>
              </a:rPr>
              <a:t>Routinization of transactions.</a:t>
            </a:r>
          </a:p>
          <a:p>
            <a:pPr lvl="1"/>
            <a:r>
              <a:rPr lang="en-US" dirty="0">
                <a:latin typeface="Times New Roman" charset="0"/>
                <a:ea typeface="Times New Roman" charset="0"/>
                <a:cs typeface="Times New Roman" charset="0"/>
              </a:rPr>
              <a:t>Reduction in the number of contacts.</a:t>
            </a:r>
          </a:p>
        </p:txBody>
      </p:sp>
      <p:cxnSp>
        <p:nvCxnSpPr>
          <p:cNvPr id="4" name="Straight Connector 3"/>
          <p:cNvCxnSpPr/>
          <p:nvPr/>
        </p:nvCxnSpPr>
        <p:spPr>
          <a:xfrm flipV="1">
            <a:off x="1555531" y="1690688"/>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5502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charset="0"/>
                <a:ea typeface="Times New Roman" charset="0"/>
                <a:cs typeface="Times New Roman" charset="0"/>
              </a:rPr>
              <a:t>Take- </a:t>
            </a:r>
            <a:r>
              <a:rPr lang="en-US" b="1" dirty="0" err="1">
                <a:latin typeface="Times New Roman" charset="0"/>
                <a:ea typeface="Times New Roman" charset="0"/>
                <a:cs typeface="Times New Roman" charset="0"/>
              </a:rPr>
              <a:t>Aways</a:t>
            </a:r>
            <a:endParaRPr lang="en-US" b="1" dirty="0">
              <a:latin typeface="Times New Roman" charset="0"/>
              <a:ea typeface="Times New Roman" charset="0"/>
              <a:cs typeface="Times New Roman" charset="0"/>
            </a:endParaRPr>
          </a:p>
        </p:txBody>
      </p:sp>
      <p:sp>
        <p:nvSpPr>
          <p:cNvPr id="3" name="Content Placeholder 2"/>
          <p:cNvSpPr>
            <a:spLocks noGrp="1"/>
          </p:cNvSpPr>
          <p:nvPr>
            <p:ph sz="quarter" idx="13"/>
          </p:nvPr>
        </p:nvSpPr>
        <p:spPr/>
        <p:txBody>
          <a:bodyPr>
            <a:normAutofit fontScale="85000" lnSpcReduction="10000"/>
          </a:bodyPr>
          <a:lstStyle/>
          <a:p>
            <a:r>
              <a:rPr lang="en-US" dirty="0">
                <a:latin typeface="Times New Roman" charset="0"/>
                <a:ea typeface="Times New Roman" charset="0"/>
                <a:cs typeface="Times New Roman" charset="0"/>
              </a:rPr>
              <a:t>Marketing functions are elements of work, performed by members of the marketing channel. The nine channel functions are:</a:t>
            </a:r>
          </a:p>
          <a:p>
            <a:pPr lvl="1"/>
            <a:r>
              <a:rPr lang="en-US" dirty="0">
                <a:latin typeface="Times New Roman" charset="0"/>
                <a:ea typeface="Times New Roman" charset="0"/>
                <a:cs typeface="Times New Roman" charset="0"/>
              </a:rPr>
              <a:t>physical possession, ownership, promotion, negotiation, financing, risk, ordering, payment, information sharing</a:t>
            </a:r>
          </a:p>
          <a:p>
            <a:r>
              <a:rPr lang="en-US" dirty="0">
                <a:latin typeface="Times New Roman" charset="0"/>
                <a:ea typeface="Times New Roman" charset="0"/>
                <a:cs typeface="Times New Roman" charset="0"/>
              </a:rPr>
              <a:t>A channel member can be eliminated from a channel, but the functions performed by that cannot be.</a:t>
            </a:r>
          </a:p>
          <a:p>
            <a:r>
              <a:rPr lang="en-US" dirty="0">
                <a:latin typeface="Times New Roman" charset="0"/>
                <a:ea typeface="Times New Roman" charset="0"/>
                <a:cs typeface="Times New Roman" charset="0"/>
              </a:rPr>
              <a:t>The key members of marketing channels are manufacturers, intermediaries, and end-users.</a:t>
            </a:r>
          </a:p>
          <a:p>
            <a:r>
              <a:rPr lang="en-US" dirty="0">
                <a:latin typeface="Times New Roman" charset="0"/>
                <a:ea typeface="Times New Roman" charset="0"/>
                <a:cs typeface="Times New Roman" charset="0"/>
              </a:rPr>
              <a:t>A framework for analyzing channel design is crucial for creating effective and efficient routes to market.</a:t>
            </a:r>
          </a:p>
        </p:txBody>
      </p:sp>
      <p:cxnSp>
        <p:nvCxnSpPr>
          <p:cNvPr id="4" name="Straight Connector 3"/>
          <p:cNvCxnSpPr/>
          <p:nvPr/>
        </p:nvCxnSpPr>
        <p:spPr>
          <a:xfrm flipV="1">
            <a:off x="1555531" y="1690688"/>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41143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charset="0"/>
                <a:ea typeface="Times New Roman" charset="0"/>
                <a:cs typeface="Times New Roman" charset="0"/>
              </a:rPr>
              <a:t>Take- </a:t>
            </a:r>
            <a:r>
              <a:rPr lang="en-US" b="1" dirty="0" err="1">
                <a:latin typeface="Times New Roman" charset="0"/>
                <a:ea typeface="Times New Roman" charset="0"/>
                <a:cs typeface="Times New Roman" charset="0"/>
              </a:rPr>
              <a:t>Aways</a:t>
            </a:r>
            <a:endParaRPr lang="en-US" b="1" dirty="0">
              <a:latin typeface="Times New Roman" charset="0"/>
              <a:ea typeface="Times New Roman" charset="0"/>
              <a:cs typeface="Times New Roman" charset="0"/>
            </a:endParaRPr>
          </a:p>
        </p:txBody>
      </p:sp>
      <p:sp>
        <p:nvSpPr>
          <p:cNvPr id="3" name="Content Placeholder 2"/>
          <p:cNvSpPr>
            <a:spLocks noGrp="1"/>
          </p:cNvSpPr>
          <p:nvPr>
            <p:ph sz="quarter" idx="13"/>
          </p:nvPr>
        </p:nvSpPr>
        <p:spPr/>
        <p:txBody>
          <a:bodyPr/>
          <a:lstStyle/>
          <a:p>
            <a:r>
              <a:rPr lang="en-US" dirty="0">
                <a:latin typeface="Times New Roman" charset="0"/>
                <a:ea typeface="Times New Roman" charset="0"/>
                <a:cs typeface="Times New Roman" charset="0"/>
              </a:rPr>
              <a:t>Just as a production plants produce physical products, the members of a marketing engage in productive activity.</a:t>
            </a:r>
          </a:p>
          <a:p>
            <a:r>
              <a:rPr lang="en-US" dirty="0">
                <a:latin typeface="Times New Roman" charset="0"/>
                <a:ea typeface="Times New Roman" charset="0"/>
                <a:cs typeface="Times New Roman" charset="0"/>
              </a:rPr>
              <a:t>Detailed knowledge of function performance in the channel improves service output provision, facilitates channel design or redesign, helps determine rewards for channel members, and can mitigate channel conflicts.</a:t>
            </a:r>
          </a:p>
          <a:p>
            <a:r>
              <a:rPr lang="en-US" dirty="0">
                <a:latin typeface="Times New Roman" charset="0"/>
                <a:ea typeface="Times New Roman" charset="0"/>
                <a:cs typeface="Times New Roman" charset="0"/>
              </a:rPr>
              <a:t>Every channel function not only contributes to the production of valued service outputs but is also associated with a cost.</a:t>
            </a:r>
          </a:p>
          <a:p>
            <a:endParaRPr lang="en-US" dirty="0"/>
          </a:p>
        </p:txBody>
      </p:sp>
      <p:cxnSp>
        <p:nvCxnSpPr>
          <p:cNvPr id="4" name="Straight Connector 3"/>
          <p:cNvCxnSpPr/>
          <p:nvPr/>
        </p:nvCxnSpPr>
        <p:spPr>
          <a:xfrm flipV="1">
            <a:off x="1555531" y="1690688"/>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55410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charset="0"/>
                <a:ea typeface="Times New Roman" charset="0"/>
                <a:cs typeface="Times New Roman" charset="0"/>
              </a:rPr>
              <a:t>Take- </a:t>
            </a:r>
            <a:r>
              <a:rPr lang="en-US" b="1" dirty="0" err="1">
                <a:latin typeface="Times New Roman" charset="0"/>
                <a:ea typeface="Times New Roman" charset="0"/>
                <a:cs typeface="Times New Roman" charset="0"/>
              </a:rPr>
              <a:t>Aways</a:t>
            </a:r>
            <a:endParaRPr lang="en-US" b="1" dirty="0">
              <a:latin typeface="Times New Roman" charset="0"/>
              <a:ea typeface="Times New Roman" charset="0"/>
              <a:cs typeface="Times New Roman" charset="0"/>
            </a:endParaRPr>
          </a:p>
        </p:txBody>
      </p:sp>
      <p:sp>
        <p:nvSpPr>
          <p:cNvPr id="3" name="Content Placeholder 2"/>
          <p:cNvSpPr>
            <a:spLocks noGrp="1"/>
          </p:cNvSpPr>
          <p:nvPr>
            <p:ph sz="quarter" idx="13"/>
          </p:nvPr>
        </p:nvSpPr>
        <p:spPr/>
        <p:txBody>
          <a:bodyPr>
            <a:normAutofit fontScale="85000" lnSpcReduction="20000"/>
          </a:bodyPr>
          <a:lstStyle/>
          <a:p>
            <a:r>
              <a:rPr lang="en-US" dirty="0">
                <a:latin typeface="Times New Roman" charset="0"/>
                <a:ea typeface="Times New Roman" charset="0"/>
                <a:cs typeface="Times New Roman" charset="0"/>
              </a:rPr>
              <a:t>The drive to minimize channel management costs implies that it is import to avoid performing unnecessarily high levels of any of the functions.</a:t>
            </a:r>
          </a:p>
          <a:p>
            <a:r>
              <a:rPr lang="en-US" dirty="0">
                <a:latin typeface="Times New Roman" charset="0"/>
                <a:ea typeface="Times New Roman" charset="0"/>
                <a:cs typeface="Times New Roman" charset="0"/>
              </a:rPr>
              <a:t>The efficiency template describes the types of work done by each channel member, the importance of each channel function, and the resulting share of total channel profits that each channel member should reap.</a:t>
            </a:r>
          </a:p>
          <a:p>
            <a:r>
              <a:rPr lang="en-US" dirty="0">
                <a:latin typeface="Times New Roman" charset="0"/>
                <a:ea typeface="Times New Roman" charset="0"/>
                <a:cs typeface="Times New Roman" charset="0"/>
              </a:rPr>
              <a:t>A separate efficiency template should be created for each channel used to distribute product.</a:t>
            </a:r>
          </a:p>
          <a:p>
            <a:r>
              <a:rPr lang="en-US" dirty="0">
                <a:latin typeface="Times New Roman" charset="0"/>
                <a:ea typeface="Times New Roman" charset="0"/>
                <a:cs typeface="Times New Roman" charset="0"/>
              </a:rPr>
              <a:t>A zero-based channel design meets the target market segment’s demand for service outputs, at the minimum cost of performing necessary channel functions that produce those service outputs.</a:t>
            </a:r>
          </a:p>
          <a:p>
            <a:endParaRPr lang="en-US" dirty="0"/>
          </a:p>
        </p:txBody>
      </p:sp>
      <p:cxnSp>
        <p:nvCxnSpPr>
          <p:cNvPr id="4" name="Straight Connector 3"/>
          <p:cNvCxnSpPr/>
          <p:nvPr/>
        </p:nvCxnSpPr>
        <p:spPr>
          <a:xfrm flipV="1">
            <a:off x="1555531" y="1690688"/>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6414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charset="0"/>
                <a:ea typeface="Times New Roman" charset="0"/>
                <a:cs typeface="Times New Roman" charset="0"/>
              </a:rPr>
              <a:t>Take- </a:t>
            </a:r>
            <a:r>
              <a:rPr lang="en-US" b="1" dirty="0" err="1">
                <a:latin typeface="Times New Roman" charset="0"/>
                <a:ea typeface="Times New Roman" charset="0"/>
                <a:cs typeface="Times New Roman" charset="0"/>
              </a:rPr>
              <a:t>Aways</a:t>
            </a:r>
            <a:endParaRPr lang="en-US" b="1" dirty="0">
              <a:latin typeface="Times New Roman" charset="0"/>
              <a:ea typeface="Times New Roman" charset="0"/>
              <a:cs typeface="Times New Roman" charset="0"/>
            </a:endParaRPr>
          </a:p>
        </p:txBody>
      </p:sp>
      <p:sp>
        <p:nvSpPr>
          <p:cNvPr id="3" name="Content Placeholder 2"/>
          <p:cNvSpPr>
            <a:spLocks noGrp="1"/>
          </p:cNvSpPr>
          <p:nvPr>
            <p:ph sz="quarter" idx="13"/>
          </p:nvPr>
        </p:nvSpPr>
        <p:spPr/>
        <p:txBody>
          <a:bodyPr>
            <a:normAutofit fontScale="92500" lnSpcReduction="20000"/>
          </a:bodyPr>
          <a:lstStyle/>
          <a:p>
            <a:r>
              <a:rPr lang="en-US" dirty="0">
                <a:latin typeface="Times New Roman" charset="0"/>
                <a:ea typeface="Times New Roman" charset="0"/>
                <a:cs typeface="Times New Roman" charset="0"/>
              </a:rPr>
              <a:t>Comparing a zero-based efficiency analysis with the channel’s efficiency analysis can inform the channel analyst of situations in which a channel member may be busy yet not adding commensurate value to the channel’s overall operations.</a:t>
            </a:r>
          </a:p>
          <a:p>
            <a:r>
              <a:rPr lang="en-US" dirty="0">
                <a:latin typeface="Times New Roman" charset="0"/>
                <a:ea typeface="Times New Roman" charset="0"/>
                <a:cs typeface="Times New Roman" charset="0"/>
              </a:rPr>
              <a:t>The equity principle states that compensation in the channel system should reflect the degree of participation in the marketing functions.</a:t>
            </a:r>
          </a:p>
          <a:p>
            <a:r>
              <a:rPr lang="en-US" dirty="0">
                <a:latin typeface="Times New Roman" charset="0"/>
                <a:ea typeface="Times New Roman" charset="0"/>
                <a:cs typeface="Times New Roman" charset="0"/>
              </a:rPr>
              <a:t>Channel gaps arise as a result of environmental and managerial bounds. </a:t>
            </a:r>
          </a:p>
          <a:p>
            <a:r>
              <a:rPr lang="en-US" dirty="0">
                <a:latin typeface="Times New Roman" charset="0"/>
                <a:ea typeface="Times New Roman" charset="0"/>
                <a:cs typeface="Times New Roman" charset="0"/>
              </a:rPr>
              <a:t>Service gaps can arise because a particular service output, provided to a particular target segment of end-users is too low or too high.</a:t>
            </a:r>
          </a:p>
        </p:txBody>
      </p:sp>
      <p:cxnSp>
        <p:nvCxnSpPr>
          <p:cNvPr id="4" name="Straight Connector 3"/>
          <p:cNvCxnSpPr/>
          <p:nvPr/>
        </p:nvCxnSpPr>
        <p:spPr>
          <a:xfrm flipV="1">
            <a:off x="1555531" y="1690688"/>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10248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charset="0"/>
                <a:ea typeface="Times New Roman" charset="0"/>
                <a:cs typeface="Times New Roman" charset="0"/>
              </a:rPr>
              <a:t>Take- </a:t>
            </a:r>
            <a:r>
              <a:rPr lang="en-US" b="1" dirty="0" err="1">
                <a:latin typeface="Times New Roman" charset="0"/>
                <a:ea typeface="Times New Roman" charset="0"/>
                <a:cs typeface="Times New Roman" charset="0"/>
              </a:rPr>
              <a:t>Aways</a:t>
            </a:r>
            <a:endParaRPr lang="en-US" b="1" dirty="0">
              <a:latin typeface="Times New Roman" charset="0"/>
              <a:ea typeface="Times New Roman" charset="0"/>
              <a:cs typeface="Times New Roman" charset="0"/>
            </a:endParaRPr>
          </a:p>
        </p:txBody>
      </p:sp>
      <p:sp>
        <p:nvSpPr>
          <p:cNvPr id="3" name="Content Placeholder 2"/>
          <p:cNvSpPr>
            <a:spLocks noGrp="1"/>
          </p:cNvSpPr>
          <p:nvPr>
            <p:ph sz="quarter" idx="13"/>
          </p:nvPr>
        </p:nvSpPr>
        <p:spPr/>
        <p:txBody>
          <a:bodyPr>
            <a:normAutofit fontScale="92500" lnSpcReduction="10000"/>
          </a:bodyPr>
          <a:lstStyle/>
          <a:p>
            <a:r>
              <a:rPr lang="en-US" dirty="0">
                <a:latin typeface="Times New Roman" charset="0"/>
                <a:ea typeface="Times New Roman" charset="0"/>
                <a:cs typeface="Times New Roman" charset="0"/>
              </a:rPr>
              <a:t>Cost gaps arise when one or more channel functions are performed at high costs.</a:t>
            </a:r>
          </a:p>
          <a:p>
            <a:r>
              <a:rPr lang="en-US" dirty="0">
                <a:latin typeface="Times New Roman" charset="0"/>
                <a:ea typeface="Times New Roman" charset="0"/>
                <a:cs typeface="Times New Roman" charset="0"/>
              </a:rPr>
              <a:t>The Gap Analysis Templates provide tools for codifying knowledge of both the service and cost gaps facing the channel in its channel management tasks.</a:t>
            </a:r>
          </a:p>
          <a:p>
            <a:r>
              <a:rPr lang="en-US" dirty="0">
                <a:latin typeface="Times New Roman" charset="0"/>
                <a:ea typeface="Times New Roman" charset="0"/>
                <a:cs typeface="Times New Roman" charset="0"/>
              </a:rPr>
              <a:t>Omni-channels require extended audits, to determine whether the various channels in the system are seamless and synchronized and whether the incentives of each channel are aligned with that of the whole system.</a:t>
            </a:r>
          </a:p>
        </p:txBody>
      </p:sp>
      <p:cxnSp>
        <p:nvCxnSpPr>
          <p:cNvPr id="4" name="Straight Connector 3"/>
          <p:cNvCxnSpPr/>
          <p:nvPr/>
        </p:nvCxnSpPr>
        <p:spPr>
          <a:xfrm flipV="1">
            <a:off x="1555531" y="1690688"/>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621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561221"/>
            <a:ext cx="10396882" cy="1151965"/>
          </a:xfrm>
        </p:spPr>
        <p:txBody>
          <a:bodyPr>
            <a:noAutofit/>
          </a:bodyPr>
          <a:lstStyle/>
          <a:p>
            <a:pPr algn="ctr"/>
            <a:r>
              <a:rPr lang="en-US" sz="4000" b="1" dirty="0">
                <a:latin typeface="Times New Roman" charset="0"/>
                <a:ea typeface="Times New Roman" charset="0"/>
                <a:cs typeface="Times New Roman" charset="0"/>
              </a:rPr>
              <a:t>The Importance of Marketing Channel Strategies</a:t>
            </a:r>
          </a:p>
        </p:txBody>
      </p:sp>
      <p:sp>
        <p:nvSpPr>
          <p:cNvPr id="3" name="Content Placeholder 2"/>
          <p:cNvSpPr>
            <a:spLocks noGrp="1"/>
          </p:cNvSpPr>
          <p:nvPr>
            <p:ph sz="quarter" idx="13"/>
          </p:nvPr>
        </p:nvSpPr>
        <p:spPr/>
        <p:txBody>
          <a:bodyPr>
            <a:normAutofit fontScale="92500" lnSpcReduction="10000"/>
          </a:bodyPr>
          <a:lstStyle/>
          <a:p>
            <a:r>
              <a:rPr lang="en-US" dirty="0">
                <a:latin typeface="Times New Roman" charset="0"/>
                <a:ea typeface="Times New Roman" charset="0"/>
                <a:cs typeface="Times New Roman" charset="0"/>
              </a:rPr>
              <a:t>The central task for marketing is to design and manage a channel structure that can ensure the overall channel system operates efficiently and effectively. </a:t>
            </a:r>
          </a:p>
          <a:p>
            <a:r>
              <a:rPr lang="en-US" dirty="0">
                <a:latin typeface="Times New Roman" charset="0"/>
                <a:ea typeface="Times New Roman" charset="0"/>
                <a:cs typeface="Times New Roman" charset="0"/>
              </a:rPr>
              <a:t>Strong channel systems have a competitive asset and is not easily replicated by other firms, which means it is a source of a sustainable competitive advantage.</a:t>
            </a:r>
          </a:p>
          <a:p>
            <a:r>
              <a:rPr lang="en-US" dirty="0">
                <a:latin typeface="Times New Roman" charset="0"/>
                <a:ea typeface="Times New Roman" charset="0"/>
                <a:cs typeface="Times New Roman" charset="0"/>
              </a:rPr>
              <a:t>If firms adopt less-than-effective channel strategies, products and services will suffer from limited reach and insufficient attractiveness to buyers.</a:t>
            </a:r>
          </a:p>
        </p:txBody>
      </p:sp>
      <p:cxnSp>
        <p:nvCxnSpPr>
          <p:cNvPr id="4" name="Straight Connector 3"/>
          <p:cNvCxnSpPr/>
          <p:nvPr/>
        </p:nvCxnSpPr>
        <p:spPr>
          <a:xfrm flipV="1">
            <a:off x="1555531" y="1690688"/>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030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804" y="736326"/>
            <a:ext cx="10588697" cy="1151965"/>
          </a:xfrm>
        </p:spPr>
        <p:txBody>
          <a:bodyPr>
            <a:noAutofit/>
          </a:bodyPr>
          <a:lstStyle/>
          <a:p>
            <a:pPr algn="ctr"/>
            <a:r>
              <a:rPr lang="en-US" sz="4000" b="1" dirty="0">
                <a:latin typeface="Times New Roman" charset="0"/>
                <a:ea typeface="Times New Roman" charset="0"/>
                <a:cs typeface="Times New Roman" charset="0"/>
              </a:rPr>
              <a:t>Why Do Marketing Channels Exist?</a:t>
            </a:r>
          </a:p>
        </p:txBody>
      </p:sp>
      <p:sp>
        <p:nvSpPr>
          <p:cNvPr id="3" name="Content Placeholder 2"/>
          <p:cNvSpPr>
            <a:spLocks noGrp="1"/>
          </p:cNvSpPr>
          <p:nvPr>
            <p:ph sz="quarter" idx="13"/>
          </p:nvPr>
        </p:nvSpPr>
        <p:spPr/>
        <p:txBody>
          <a:bodyPr>
            <a:normAutofit lnSpcReduction="10000"/>
          </a:bodyPr>
          <a:lstStyle/>
          <a:p>
            <a:r>
              <a:rPr lang="en-US" dirty="0">
                <a:latin typeface="Times New Roman" charset="0"/>
                <a:ea typeface="Times New Roman" charset="0"/>
                <a:cs typeface="Times New Roman" charset="0"/>
              </a:rPr>
              <a:t>Channels are essentially sets of interdependent organizations that act as teams and operate on trust.</a:t>
            </a:r>
          </a:p>
          <a:p>
            <a:r>
              <a:rPr lang="en-US" dirty="0">
                <a:latin typeface="Times New Roman" charset="0"/>
                <a:ea typeface="Times New Roman" charset="0"/>
                <a:cs typeface="Times New Roman" charset="0"/>
              </a:rPr>
              <a:t>Marketing Channels exist because they balance the benefits of interacting directly with end-users and its incremental costs.</a:t>
            </a:r>
          </a:p>
          <a:p>
            <a:pPr lvl="1"/>
            <a:r>
              <a:rPr lang="en-US" dirty="0">
                <a:latin typeface="Times New Roman" charset="0"/>
                <a:ea typeface="Times New Roman" charset="0"/>
                <a:cs typeface="Times New Roman" charset="0"/>
              </a:rPr>
              <a:t>This balance constantly shifts, which means marketing channels are constantly changes.</a:t>
            </a:r>
          </a:p>
          <a:p>
            <a:pPr lvl="1"/>
            <a:r>
              <a:rPr lang="en-US" dirty="0">
                <a:latin typeface="Times New Roman" charset="0"/>
                <a:ea typeface="Times New Roman" charset="0"/>
                <a:cs typeface="Times New Roman" charset="0"/>
              </a:rPr>
              <a:t>It is critical to understand the benefits that intermediaries in the channel provide to both upstream and downstream channel members, </a:t>
            </a:r>
            <a:r>
              <a:rPr lang="en-US" b="1" dirty="0">
                <a:latin typeface="Times New Roman" charset="0"/>
                <a:ea typeface="Times New Roman" charset="0"/>
                <a:cs typeface="Times New Roman" charset="0"/>
              </a:rPr>
              <a:t>service outputs.</a:t>
            </a:r>
          </a:p>
        </p:txBody>
      </p:sp>
      <p:cxnSp>
        <p:nvCxnSpPr>
          <p:cNvPr id="4" name="Straight Connector 3"/>
          <p:cNvCxnSpPr/>
          <p:nvPr/>
        </p:nvCxnSpPr>
        <p:spPr>
          <a:xfrm flipV="1">
            <a:off x="1342683" y="1680178"/>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9212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08" y="363618"/>
            <a:ext cx="11597690" cy="1151965"/>
          </a:xfrm>
        </p:spPr>
        <p:txBody>
          <a:bodyPr>
            <a:noAutofit/>
          </a:bodyPr>
          <a:lstStyle/>
          <a:p>
            <a:pPr algn="ctr"/>
            <a:r>
              <a:rPr lang="en-US" sz="4000" b="1" dirty="0">
                <a:latin typeface="Times New Roman" charset="0"/>
                <a:ea typeface="Times New Roman" charset="0"/>
                <a:cs typeface="Times New Roman" charset="0"/>
              </a:rPr>
              <a:t>Benefits of Downstream Channel Members</a:t>
            </a:r>
          </a:p>
        </p:txBody>
      </p:sp>
      <p:sp>
        <p:nvSpPr>
          <p:cNvPr id="3" name="Content Placeholder 2"/>
          <p:cNvSpPr>
            <a:spLocks noGrp="1"/>
          </p:cNvSpPr>
          <p:nvPr>
            <p:ph sz="quarter" idx="13"/>
          </p:nvPr>
        </p:nvSpPr>
        <p:spPr/>
        <p:txBody>
          <a:bodyPr>
            <a:normAutofit fontScale="85000" lnSpcReduction="20000"/>
          </a:bodyPr>
          <a:lstStyle/>
          <a:p>
            <a:r>
              <a:rPr lang="en-US" b="1" dirty="0">
                <a:latin typeface="Times New Roman" charset="0"/>
                <a:ea typeface="Times New Roman" charset="0"/>
                <a:cs typeface="Times New Roman" charset="0"/>
              </a:rPr>
              <a:t>Search facilitation- </a:t>
            </a:r>
            <a:r>
              <a:rPr lang="en-US" dirty="0">
                <a:latin typeface="Times New Roman" charset="0"/>
                <a:ea typeface="Times New Roman" charset="0"/>
                <a:cs typeface="Times New Roman" charset="0"/>
              </a:rPr>
              <a:t>Marketing channels with intermediaries arise partly because they facilitate searches.	</a:t>
            </a:r>
          </a:p>
          <a:p>
            <a:pPr lvl="1"/>
            <a:r>
              <a:rPr lang="en-US" dirty="0">
                <a:latin typeface="Times New Roman" charset="0"/>
                <a:ea typeface="Times New Roman" charset="0"/>
                <a:cs typeface="Times New Roman" charset="0"/>
              </a:rPr>
              <a:t>Intermediaries help both end-users and sellers because end-users need to find the product, and sellers need to know exactly how to reach their target end-users.</a:t>
            </a:r>
          </a:p>
          <a:p>
            <a:r>
              <a:rPr lang="en-US" b="1" dirty="0">
                <a:latin typeface="Times New Roman" charset="0"/>
                <a:ea typeface="Times New Roman" charset="0"/>
                <a:cs typeface="Times New Roman" charset="0"/>
              </a:rPr>
              <a:t>Sorting-</a:t>
            </a:r>
            <a:r>
              <a:rPr lang="en-US" dirty="0">
                <a:latin typeface="Times New Roman" charset="0"/>
                <a:ea typeface="Times New Roman" charset="0"/>
                <a:cs typeface="Times New Roman" charset="0"/>
              </a:rPr>
              <a:t> Independent intermediaries perform the valuable function of sorting goods and resolving the natural discrepancy between the assortment of goods and services produced by a manufacturer and the assortment demanded by the end-user. </a:t>
            </a:r>
          </a:p>
          <a:p>
            <a:pPr lvl="1"/>
            <a:r>
              <a:rPr lang="en-US" dirty="0">
                <a:latin typeface="Times New Roman" charset="0"/>
                <a:ea typeface="Times New Roman" charset="0"/>
                <a:cs typeface="Times New Roman" charset="0"/>
              </a:rPr>
              <a:t>This arises when manufacturers produce a large quantity of a wide variety of goods. </a:t>
            </a:r>
          </a:p>
          <a:p>
            <a:pPr lvl="1"/>
            <a:r>
              <a:rPr lang="en-US" dirty="0">
                <a:latin typeface="Times New Roman" charset="0"/>
                <a:ea typeface="Times New Roman" charset="0"/>
                <a:cs typeface="Times New Roman" charset="0"/>
              </a:rPr>
              <a:t>Intermediaries can </a:t>
            </a:r>
            <a:r>
              <a:rPr lang="en-US" b="1" dirty="0">
                <a:latin typeface="Times New Roman" charset="0"/>
                <a:ea typeface="Times New Roman" charset="0"/>
                <a:cs typeface="Times New Roman" charset="0"/>
              </a:rPr>
              <a:t>sort out</a:t>
            </a:r>
            <a:r>
              <a:rPr lang="en-US" dirty="0">
                <a:latin typeface="Times New Roman" charset="0"/>
                <a:ea typeface="Times New Roman" charset="0"/>
                <a:cs typeface="Times New Roman" charset="0"/>
              </a:rPr>
              <a:t> and break down heterogeneous supply into separate stocks that are relatively homogeneous. </a:t>
            </a:r>
          </a:p>
          <a:p>
            <a:pPr lvl="1"/>
            <a:endParaRPr lang="en-US" dirty="0"/>
          </a:p>
        </p:txBody>
      </p:sp>
      <p:cxnSp>
        <p:nvCxnSpPr>
          <p:cNvPr id="4" name="Straight Connector 3"/>
          <p:cNvCxnSpPr/>
          <p:nvPr/>
        </p:nvCxnSpPr>
        <p:spPr>
          <a:xfrm flipV="1">
            <a:off x="1545021" y="1515583"/>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1247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561221"/>
            <a:ext cx="10396882" cy="1151965"/>
          </a:xfrm>
        </p:spPr>
        <p:txBody>
          <a:bodyPr>
            <a:noAutofit/>
          </a:bodyPr>
          <a:lstStyle/>
          <a:p>
            <a:pPr algn="ctr"/>
            <a:r>
              <a:rPr lang="en-US" sz="4000" b="1" dirty="0">
                <a:latin typeface="Times New Roman" charset="0"/>
                <a:ea typeface="Times New Roman" charset="0"/>
                <a:cs typeface="Times New Roman" charset="0"/>
              </a:rPr>
              <a:t>Benefits to Upstream Channel Members</a:t>
            </a:r>
          </a:p>
        </p:txBody>
      </p:sp>
      <p:sp>
        <p:nvSpPr>
          <p:cNvPr id="3" name="Content Placeholder 2"/>
          <p:cNvSpPr>
            <a:spLocks noGrp="1"/>
          </p:cNvSpPr>
          <p:nvPr>
            <p:ph sz="quarter" idx="13"/>
          </p:nvPr>
        </p:nvSpPr>
        <p:spPr/>
        <p:txBody>
          <a:bodyPr/>
          <a:lstStyle/>
          <a:p>
            <a:r>
              <a:rPr lang="en-US" b="1" dirty="0">
                <a:latin typeface="Times New Roman" charset="0"/>
                <a:ea typeface="Times New Roman" charset="0"/>
                <a:cs typeface="Times New Roman" charset="0"/>
              </a:rPr>
              <a:t>Routinization of transactions- </a:t>
            </a:r>
            <a:r>
              <a:rPr lang="en-US" dirty="0">
                <a:latin typeface="Times New Roman" charset="0"/>
                <a:ea typeface="Times New Roman" charset="0"/>
                <a:cs typeface="Times New Roman" charset="0"/>
              </a:rPr>
              <a:t>each purchase transaction involves ordering, determining the valuation of, and paying for goods and services.</a:t>
            </a:r>
          </a:p>
          <a:p>
            <a:pPr lvl="1"/>
            <a:r>
              <a:rPr lang="en-US" dirty="0">
                <a:latin typeface="Times New Roman" charset="0"/>
                <a:ea typeface="Times New Roman" charset="0"/>
                <a:cs typeface="Times New Roman" charset="0"/>
              </a:rPr>
              <a:t>The buyer and seller must agree on the amount, mode, and timing of payment.</a:t>
            </a:r>
          </a:p>
          <a:p>
            <a:pPr lvl="1"/>
            <a:r>
              <a:rPr lang="en-US" dirty="0">
                <a:latin typeface="Times New Roman" charset="0"/>
                <a:ea typeface="Times New Roman" charset="0"/>
                <a:cs typeface="Times New Roman" charset="0"/>
              </a:rPr>
              <a:t>Leads to efficiencies in the execution of channel activities.</a:t>
            </a:r>
          </a:p>
          <a:p>
            <a:pPr lvl="1"/>
            <a:r>
              <a:rPr lang="en-US" dirty="0">
                <a:latin typeface="Times New Roman" charset="0"/>
                <a:ea typeface="Times New Roman" charset="0"/>
                <a:cs typeface="Times New Roman" charset="0"/>
              </a:rPr>
              <a:t>Continuous replenishment programs (CRP) remain an important element of efficient channel inventory management. </a:t>
            </a:r>
          </a:p>
        </p:txBody>
      </p:sp>
      <p:cxnSp>
        <p:nvCxnSpPr>
          <p:cNvPr id="4" name="Straight Connector 3"/>
          <p:cNvCxnSpPr/>
          <p:nvPr/>
        </p:nvCxnSpPr>
        <p:spPr>
          <a:xfrm flipV="1">
            <a:off x="1555531" y="1690688"/>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833321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E3530EC-BA5B-407C-9B36-00820F39551C}"/>
    </a:ext>
  </a:extLst>
</a:theme>
</file>

<file path=docProps/app.xml><?xml version="1.0" encoding="utf-8"?>
<Properties xmlns="http://schemas.openxmlformats.org/officeDocument/2006/extended-properties" xmlns:vt="http://schemas.openxmlformats.org/officeDocument/2006/docPropsVTypes">
  <Template>Main Event</Template>
  <TotalTime>1749</TotalTime>
  <Words>3517</Words>
  <Application>Microsoft Office PowerPoint</Application>
  <PresentationFormat>Widescreen</PresentationFormat>
  <Paragraphs>269</Paragraphs>
  <Slides>59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Impact</vt:lpstr>
      <vt:lpstr>Rockwell</vt:lpstr>
      <vt:lpstr>Times New Roman</vt:lpstr>
      <vt:lpstr>Main Event</vt:lpstr>
      <vt:lpstr>Chapter 2:  Channel Basics</vt:lpstr>
      <vt:lpstr>Agenda</vt:lpstr>
      <vt:lpstr>Learning Objectives</vt:lpstr>
      <vt:lpstr>Learning Objectives</vt:lpstr>
      <vt:lpstr>Agenda</vt:lpstr>
      <vt:lpstr>The Importance of Marketing Channel Strategies</vt:lpstr>
      <vt:lpstr>Why Do Marketing Channels Exist?</vt:lpstr>
      <vt:lpstr>Benefits of Downstream Channel Members</vt:lpstr>
      <vt:lpstr>Benefits to Upstream Channel Members</vt:lpstr>
      <vt:lpstr>Example:     </vt:lpstr>
      <vt:lpstr>Benefits to Upstream Channel Members</vt:lpstr>
      <vt:lpstr>PowerPoint Presentation</vt:lpstr>
      <vt:lpstr>Agenda</vt:lpstr>
      <vt:lpstr>The Key Functions Marketing Channels Perform</vt:lpstr>
      <vt:lpstr>The Key Functions Marketing Channels Perform cont.</vt:lpstr>
      <vt:lpstr>Designing Channel Structures and Strategies</vt:lpstr>
      <vt:lpstr>Designing Channel Structures and Strategies</vt:lpstr>
      <vt:lpstr>Agenda</vt:lpstr>
      <vt:lpstr>Auditing Marketing Channels </vt:lpstr>
      <vt:lpstr>Auditing Marketing Channels</vt:lpstr>
      <vt:lpstr>Auditing Marketing Channels</vt:lpstr>
      <vt:lpstr>Auditing Marketing Channels</vt:lpstr>
      <vt:lpstr>Auditing Marketing Channels</vt:lpstr>
      <vt:lpstr>Auditing Marketing Channels</vt:lpstr>
      <vt:lpstr>Agenda</vt:lpstr>
      <vt:lpstr>Auditing Channel Functions Using the Efficiency Template</vt:lpstr>
      <vt:lpstr>PowerPoint Presentation</vt:lpstr>
      <vt:lpstr>PowerPoint Presentation</vt:lpstr>
      <vt:lpstr>PowerPoint Presentation</vt:lpstr>
      <vt:lpstr>Auditing Channel Functions Using the Efficiency Template</vt:lpstr>
      <vt:lpstr>Evaluating Channels: The Equity Principle</vt:lpstr>
      <vt:lpstr>The Equity Principle</vt:lpstr>
      <vt:lpstr>Evaluating Channels: Zero-Based Channel Concept</vt:lpstr>
      <vt:lpstr>Evaluating Channels: Zero-Based Channel Concept</vt:lpstr>
      <vt:lpstr>Agenda</vt:lpstr>
      <vt:lpstr>Auditing Channels Using Gap Analysis</vt:lpstr>
      <vt:lpstr>Environmental and Managerial limitations. </vt:lpstr>
      <vt:lpstr>PowerPoint Presentation</vt:lpstr>
      <vt:lpstr>Service Gaps</vt:lpstr>
      <vt:lpstr>Cost Gaps</vt:lpstr>
      <vt:lpstr>Combining Channel Gaps</vt:lpstr>
      <vt:lpstr>Combining Channel Gaps</vt:lpstr>
      <vt:lpstr>PowerPoint Presentation</vt:lpstr>
      <vt:lpstr>PowerPoint Presentation</vt:lpstr>
      <vt:lpstr>Make-or-Buy Channel Analysis</vt:lpstr>
      <vt:lpstr>Agenda</vt:lpstr>
      <vt:lpstr>Auditing Omni-Channels </vt:lpstr>
      <vt:lpstr>Example: Disney (USA/Global)</vt:lpstr>
      <vt:lpstr>PowerPoint Presentation</vt:lpstr>
      <vt:lpstr>Auditing Omni-Channels </vt:lpstr>
      <vt:lpstr>PowerPoint Presentation</vt:lpstr>
      <vt:lpstr>PowerPoint Presentation</vt:lpstr>
      <vt:lpstr>Agenda</vt:lpstr>
      <vt:lpstr>Take- Aways</vt:lpstr>
      <vt:lpstr>Take- Aways</vt:lpstr>
      <vt:lpstr>Take- Aways</vt:lpstr>
      <vt:lpstr>Take- Aways</vt:lpstr>
      <vt:lpstr>Take- Aways</vt:lpstr>
      <vt:lpstr>Take- 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Channel Basics</dc:title>
  <dc:creator>STOICAN, PHOEBE D</dc:creator>
  <cp:lastModifiedBy>Del Plato, Mary</cp:lastModifiedBy>
  <cp:revision>44</cp:revision>
  <dcterms:created xsi:type="dcterms:W3CDTF">2019-01-27T21:27:56Z</dcterms:created>
  <dcterms:modified xsi:type="dcterms:W3CDTF">2019-05-23T17:51:05Z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81c070e-054b-4d1c-ba4c-fc70b099192e_Enabled">
    <vt:lpwstr>True</vt:lpwstr>
  </property>
  <property fmtid="{D5CDD505-2E9C-101B-9397-08002B2CF9AE}" pid="3" name="MSIP_Label_181c070e-054b-4d1c-ba4c-fc70b099192e_SiteId">
    <vt:lpwstr>2567d566-604c-408a-8a60-55d0dc9d9d6b</vt:lpwstr>
  </property>
  <property fmtid="{D5CDD505-2E9C-101B-9397-08002B2CF9AE}" pid="4" name="MSIP_Label_181c070e-054b-4d1c-ba4c-fc70b099192e_Owner">
    <vt:lpwstr>Mary.DelPlato@informa.com</vt:lpwstr>
  </property>
  <property fmtid="{D5CDD505-2E9C-101B-9397-08002B2CF9AE}" pid="5" name="MSIP_Label_181c070e-054b-4d1c-ba4c-fc70b099192e_SetDate">
    <vt:lpwstr>2019-05-23T17:42:41.2974308Z</vt:lpwstr>
  </property>
  <property fmtid="{D5CDD505-2E9C-101B-9397-08002B2CF9AE}" pid="6" name="MSIP_Label_181c070e-054b-4d1c-ba4c-fc70b099192e_Name">
    <vt:lpwstr>General</vt:lpwstr>
  </property>
  <property fmtid="{D5CDD505-2E9C-101B-9397-08002B2CF9AE}" pid="7" name="MSIP_Label_181c070e-054b-4d1c-ba4c-fc70b099192e_Application">
    <vt:lpwstr>Microsoft Azure Information Protection</vt:lpwstr>
  </property>
  <property fmtid="{D5CDD505-2E9C-101B-9397-08002B2CF9AE}" pid="8" name="MSIP_Label_181c070e-054b-4d1c-ba4c-fc70b099192e_Extended_MSFT_Method">
    <vt:lpwstr>Automatic</vt:lpwstr>
  </property>
  <property fmtid="{D5CDD505-2E9C-101B-9397-08002B2CF9AE}" pid="9" name="MSIP_Label_2bbab825-a111-45e4-86a1-18cee0005896_Enabled">
    <vt:lpwstr>True</vt:lpwstr>
  </property>
  <property fmtid="{D5CDD505-2E9C-101B-9397-08002B2CF9AE}" pid="10" name="MSIP_Label_2bbab825-a111-45e4-86a1-18cee0005896_SiteId">
    <vt:lpwstr>2567d566-604c-408a-8a60-55d0dc9d9d6b</vt:lpwstr>
  </property>
  <property fmtid="{D5CDD505-2E9C-101B-9397-08002B2CF9AE}" pid="11" name="MSIP_Label_2bbab825-a111-45e4-86a1-18cee0005896_Owner">
    <vt:lpwstr>Mary.DelPlato@informa.com</vt:lpwstr>
  </property>
  <property fmtid="{D5CDD505-2E9C-101B-9397-08002B2CF9AE}" pid="12" name="MSIP_Label_2bbab825-a111-45e4-86a1-18cee0005896_SetDate">
    <vt:lpwstr>2019-05-23T17:42:41.2974308Z</vt:lpwstr>
  </property>
  <property fmtid="{D5CDD505-2E9C-101B-9397-08002B2CF9AE}" pid="13" name="MSIP_Label_2bbab825-a111-45e4-86a1-18cee0005896_Name">
    <vt:lpwstr>Un-restricted</vt:lpwstr>
  </property>
  <property fmtid="{D5CDD505-2E9C-101B-9397-08002B2CF9AE}" pid="14" name="MSIP_Label_2bbab825-a111-45e4-86a1-18cee0005896_Application">
    <vt:lpwstr>Microsoft Azure Information Protection</vt:lpwstr>
  </property>
  <property fmtid="{D5CDD505-2E9C-101B-9397-08002B2CF9AE}" pid="15" name="MSIP_Label_2bbab825-a111-45e4-86a1-18cee0005896_Parent">
    <vt:lpwstr>181c070e-054b-4d1c-ba4c-fc70b099192e</vt:lpwstr>
  </property>
  <property fmtid="{D5CDD505-2E9C-101B-9397-08002B2CF9AE}" pid="16" name="MSIP_Label_2bbab825-a111-45e4-86a1-18cee0005896_Extended_MSFT_Method">
    <vt:lpwstr>Automatic</vt:lpwstr>
  </property>
  <property fmtid="{D5CDD505-2E9C-101B-9397-08002B2CF9AE}" pid="17" name="Sensitivity">
    <vt:lpwstr>General Un-restricted</vt:lpwstr>
  </property>
</Properties>
</file>