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9"/>
  </p:notesMasterIdLst>
  <p:sldIdLst>
    <p:sldId id="256" r:id="rId2"/>
    <p:sldId id="257" r:id="rId3"/>
    <p:sldId id="259" r:id="rId4"/>
    <p:sldId id="261" r:id="rId5"/>
    <p:sldId id="260" r:id="rId6"/>
    <p:sldId id="291" r:id="rId7"/>
    <p:sldId id="262" r:id="rId8"/>
    <p:sldId id="263" r:id="rId9"/>
    <p:sldId id="292" r:id="rId10"/>
    <p:sldId id="264" r:id="rId11"/>
    <p:sldId id="265" r:id="rId12"/>
    <p:sldId id="266" r:id="rId13"/>
    <p:sldId id="267" r:id="rId14"/>
    <p:sldId id="268" r:id="rId15"/>
    <p:sldId id="269" r:id="rId16"/>
    <p:sldId id="270" r:id="rId17"/>
    <p:sldId id="288" r:id="rId18"/>
    <p:sldId id="271" r:id="rId19"/>
    <p:sldId id="272" r:id="rId20"/>
    <p:sldId id="273" r:id="rId21"/>
    <p:sldId id="274" r:id="rId22"/>
    <p:sldId id="275" r:id="rId23"/>
    <p:sldId id="276" r:id="rId24"/>
    <p:sldId id="290" r:id="rId25"/>
    <p:sldId id="289" r:id="rId26"/>
    <p:sldId id="277" r:id="rId27"/>
    <p:sldId id="278" r:id="rId28"/>
    <p:sldId id="279" r:id="rId29"/>
    <p:sldId id="281" r:id="rId30"/>
    <p:sldId id="280" r:id="rId31"/>
    <p:sldId id="293"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351"/>
  </p:normalViewPr>
  <p:slideViewPr>
    <p:cSldViewPr snapToGrid="0" snapToObjects="1">
      <p:cViewPr varScale="1">
        <p:scale>
          <a:sx n="100" d="100"/>
          <a:sy n="100" d="100"/>
        </p:scale>
        <p:origin x="12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742FF-486A-2F49-A7A7-821CCFAC0427}"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66648-64CF-BA47-8DB9-9030218A55D5}" type="slidenum">
              <a:rPr lang="en-US" smtClean="0"/>
              <a:t>‹#›</a:t>
            </a:fld>
            <a:endParaRPr lang="en-US"/>
          </a:p>
        </p:txBody>
      </p:sp>
    </p:spTree>
    <p:extLst>
      <p:ext uri="{BB962C8B-B14F-4D97-AF65-F5344CB8AC3E}">
        <p14:creationId xmlns:p14="http://schemas.microsoft.com/office/powerpoint/2010/main" val="184249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66648-64CF-BA47-8DB9-9030218A55D5}" type="slidenum">
              <a:rPr lang="en-US" smtClean="0"/>
              <a:t>11</a:t>
            </a:fld>
            <a:endParaRPr lang="en-US"/>
          </a:p>
        </p:txBody>
      </p:sp>
    </p:spTree>
    <p:extLst>
      <p:ext uri="{BB962C8B-B14F-4D97-AF65-F5344CB8AC3E}">
        <p14:creationId xmlns:p14="http://schemas.microsoft.com/office/powerpoint/2010/main" val="716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12</a:t>
            </a:fld>
            <a:endParaRPr lang="en-US"/>
          </a:p>
        </p:txBody>
      </p:sp>
    </p:spTree>
    <p:extLst>
      <p:ext uri="{BB962C8B-B14F-4D97-AF65-F5344CB8AC3E}">
        <p14:creationId xmlns:p14="http://schemas.microsoft.com/office/powerpoint/2010/main" val="193829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13</a:t>
            </a:fld>
            <a:endParaRPr lang="en-US"/>
          </a:p>
        </p:txBody>
      </p:sp>
    </p:spTree>
    <p:extLst>
      <p:ext uri="{BB962C8B-B14F-4D97-AF65-F5344CB8AC3E}">
        <p14:creationId xmlns:p14="http://schemas.microsoft.com/office/powerpoint/2010/main" val="156996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14</a:t>
            </a:fld>
            <a:endParaRPr lang="en-US"/>
          </a:p>
        </p:txBody>
      </p:sp>
    </p:spTree>
    <p:extLst>
      <p:ext uri="{BB962C8B-B14F-4D97-AF65-F5344CB8AC3E}">
        <p14:creationId xmlns:p14="http://schemas.microsoft.com/office/powerpoint/2010/main" val="185043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15</a:t>
            </a:fld>
            <a:endParaRPr lang="en-US"/>
          </a:p>
        </p:txBody>
      </p:sp>
    </p:spTree>
    <p:extLst>
      <p:ext uri="{BB962C8B-B14F-4D97-AF65-F5344CB8AC3E}">
        <p14:creationId xmlns:p14="http://schemas.microsoft.com/office/powerpoint/2010/main" val="38297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16</a:t>
            </a:fld>
            <a:endParaRPr lang="en-US"/>
          </a:p>
        </p:txBody>
      </p:sp>
    </p:spTree>
    <p:extLst>
      <p:ext uri="{BB962C8B-B14F-4D97-AF65-F5344CB8AC3E}">
        <p14:creationId xmlns:p14="http://schemas.microsoft.com/office/powerpoint/2010/main" val="160201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17</a:t>
            </a:fld>
            <a:endParaRPr lang="en-US"/>
          </a:p>
        </p:txBody>
      </p:sp>
    </p:spTree>
    <p:extLst>
      <p:ext uri="{BB962C8B-B14F-4D97-AF65-F5344CB8AC3E}">
        <p14:creationId xmlns:p14="http://schemas.microsoft.com/office/powerpoint/2010/main" val="1933178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866648-64CF-BA47-8DB9-9030218A55D5}" type="slidenum">
              <a:rPr lang="en-US" smtClean="0"/>
              <a:t>18</a:t>
            </a:fld>
            <a:endParaRPr lang="en-US"/>
          </a:p>
        </p:txBody>
      </p:sp>
    </p:spTree>
    <p:extLst>
      <p:ext uri="{BB962C8B-B14F-4D97-AF65-F5344CB8AC3E}">
        <p14:creationId xmlns:p14="http://schemas.microsoft.com/office/powerpoint/2010/main" val="138356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4CBD39DD-6A99-7B4F-9998-E98AF89FBA6D}" type="datetimeFigureOut">
              <a:rPr lang="en-US" smtClean="0"/>
              <a:t>5/23/2019</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4BDBA19-A829-BF44-9436-A05737F6870E}"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752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879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8258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278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79833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BD39DD-6A99-7B4F-9998-E98AF89FBA6D}"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18225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BD39DD-6A99-7B4F-9998-E98AF89FBA6D}"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77008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D39DD-6A99-7B4F-9998-E98AF89FBA6D}"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210371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D39DD-6A99-7B4F-9998-E98AF89FBA6D}"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102381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D39DD-6A99-7B4F-9998-E98AF89FBA6D}"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50623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D39DD-6A99-7B4F-9998-E98AF89FBA6D}"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21062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141897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D39DD-6A99-7B4F-9998-E98AF89FBA6D}"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87396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D39DD-6A99-7B4F-9998-E98AF89FBA6D}"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21149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D39DD-6A99-7B4F-9998-E98AF89FBA6D}"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68646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114496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D39DD-6A99-7B4F-9998-E98AF89FBA6D}"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DBA19-A829-BF44-9436-A05737F6870E}" type="slidenum">
              <a:rPr lang="en-US" smtClean="0"/>
              <a:t>‹#›</a:t>
            </a:fld>
            <a:endParaRPr lang="en-US"/>
          </a:p>
        </p:txBody>
      </p:sp>
    </p:spTree>
    <p:extLst>
      <p:ext uri="{BB962C8B-B14F-4D97-AF65-F5344CB8AC3E}">
        <p14:creationId xmlns:p14="http://schemas.microsoft.com/office/powerpoint/2010/main" val="204092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4CBD39DD-6A99-7B4F-9998-E98AF89FBA6D}" type="datetimeFigureOut">
              <a:rPr lang="en-US" smtClean="0"/>
              <a:t>5/23/2019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E4BDBA19-A829-BF44-9436-A05737F6870E}" type="slidenum">
              <a:rPr lang="en-US" smtClean="0"/>
              <a:t>‹#›</a:t>
            </a:fld>
            <a:endParaRPr lang="en-US"/>
          </a:p>
        </p:txBody>
      </p:sp>
      <p:sp>
        <p:nvSpPr>
          <p:cNvPr id="8" name="MSIPCMContentMarking" descr="{&quot;HashCode&quot;:1561593418,&quot;Placement&quot;:&quot;Footer&quot;}">
            <a:extLst>
              <a:ext uri="{FF2B5EF4-FFF2-40B4-BE49-F238E27FC236}">
                <a16:creationId xmlns:a16="http://schemas.microsoft.com/office/drawing/2014/main" id="{22409939-C34F-459A-A8F3-A812D3FDF6CC}"/>
              </a:ext>
            </a:extLst>
          </p:cNvPr>
          <p:cNvSpPr txBox="1"/>
          <p:nvPr userDrawn="1"/>
        </p:nvSpPr>
        <p:spPr>
          <a:xfrm>
            <a:off x="0" y="6618048"/>
            <a:ext cx="2130404" cy="239952"/>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78D7"/>
                </a:solidFill>
                <a:latin typeface="Rockwell" panose="02060603020205020403" pitchFamily="18" charset="0"/>
              </a:rPr>
              <a:t>Information Classification: General</a:t>
            </a:r>
          </a:p>
        </p:txBody>
      </p:sp>
    </p:spTree>
    <p:extLst>
      <p:ext uri="{BB962C8B-B14F-4D97-AF65-F5344CB8AC3E}">
        <p14:creationId xmlns:p14="http://schemas.microsoft.com/office/powerpoint/2010/main" val="10704360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charset="0"/>
                <a:ea typeface="Times New Roman" charset="0"/>
                <a:cs typeface="Times New Roman" charset="0"/>
              </a:rPr>
              <a:t>Chapter 3</a:t>
            </a:r>
            <a:br>
              <a:rPr lang="en-US" b="1" dirty="0">
                <a:latin typeface="Times New Roman" charset="0"/>
                <a:ea typeface="Times New Roman" charset="0"/>
                <a:cs typeface="Times New Roman" charset="0"/>
              </a:rPr>
            </a:br>
            <a:r>
              <a:rPr lang="en-US" b="1" dirty="0">
                <a:latin typeface="Times New Roman" charset="0"/>
                <a:ea typeface="Times New Roman" charset="0"/>
                <a:cs typeface="Times New Roman" charset="0"/>
              </a:rPr>
              <a:t>Channel Power</a:t>
            </a:r>
          </a:p>
        </p:txBody>
      </p:sp>
    </p:spTree>
    <p:extLst>
      <p:ext uri="{BB962C8B-B14F-4D97-AF65-F5344CB8AC3E}">
        <p14:creationId xmlns:p14="http://schemas.microsoft.com/office/powerpoint/2010/main" val="69042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charset="0"/>
                <a:ea typeface="Times New Roman" charset="0"/>
                <a:cs typeface="Times New Roman" charset="0"/>
              </a:rPr>
              <a:t>Example: HP Printers</a:t>
            </a:r>
          </a:p>
        </p:txBody>
      </p:sp>
      <p:sp>
        <p:nvSpPr>
          <p:cNvPr id="3" name="Content Placeholder 2"/>
          <p:cNvSpPr>
            <a:spLocks noGrp="1"/>
          </p:cNvSpPr>
          <p:nvPr>
            <p:ph sz="quarter" idx="13"/>
          </p:nvPr>
        </p:nvSpPr>
        <p:spPr>
          <a:xfrm>
            <a:off x="815951" y="1708273"/>
            <a:ext cx="9008988" cy="3883635"/>
          </a:xfrm>
        </p:spPr>
        <p:txBody>
          <a:bodyPr>
            <a:normAutofit fontScale="92500"/>
          </a:bodyPr>
          <a:lstStyle/>
          <a:p>
            <a:pPr marL="457200" lvl="1" indent="0">
              <a:buNone/>
            </a:pPr>
            <a:r>
              <a:rPr lang="en-US" sz="2400" cap="none" dirty="0">
                <a:latin typeface="Times New Roman" charset="0"/>
                <a:ea typeface="Times New Roman" charset="0"/>
                <a:cs typeface="Times New Roman" charset="0"/>
              </a:rPr>
              <a:t>HP made complete printers in a factory, then shipped them into the channel, hoping that end-users would buy them. Because different customers demanded many versions of each printer, this policy resulted in high inventories, often of wrong products. In response, HP pioneered a strategy to achieve mass customization at low prices. Its printer designs featured standardized, independent modules that could be combined and assembled easily to make many variations of the core product. Channel partners could stock the generic modules and assemble them, according to customers’ distinct needs.</a:t>
            </a:r>
          </a:p>
        </p:txBody>
      </p:sp>
      <p:cxnSp>
        <p:nvCxnSpPr>
          <p:cNvPr id="5" name="Straight Connector 4"/>
          <p:cNvCxnSpPr/>
          <p:nvPr/>
        </p:nvCxnSpPr>
        <p:spPr>
          <a:xfrm flipV="1">
            <a:off x="1342684"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930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504" y="725077"/>
            <a:ext cx="10730991"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730504" y="1877042"/>
            <a:ext cx="10462846" cy="3563681"/>
          </a:xfrm>
        </p:spPr>
        <p:txBody>
          <a:bodyPr>
            <a:normAutofit/>
          </a:bodyPr>
          <a:lstStyle/>
          <a:p>
            <a:r>
              <a:rPr lang="en-US" sz="2400" b="1" dirty="0">
                <a:latin typeface="Times New Roman" charset="0"/>
                <a:ea typeface="Times New Roman" charset="0"/>
                <a:cs typeface="Times New Roman" charset="0"/>
              </a:rPr>
              <a:t>Reward Power</a:t>
            </a:r>
          </a:p>
          <a:p>
            <a:pPr lvl="1"/>
            <a:r>
              <a:rPr lang="en-US" sz="2000" dirty="0">
                <a:latin typeface="Times New Roman" charset="0"/>
                <a:ea typeface="Times New Roman" charset="0"/>
                <a:cs typeface="Times New Roman" charset="0"/>
              </a:rPr>
              <a:t>A reward is a benefit, given in return for a channel member’s agreement to alter its behavior. In channels, the emphasis is mainly on financial rewards.</a:t>
            </a:r>
          </a:p>
          <a:p>
            <a:pPr lvl="1"/>
            <a:r>
              <a:rPr lang="en-US" sz="2000" dirty="0">
                <a:latin typeface="Times New Roman" charset="0"/>
                <a:ea typeface="Times New Roman" charset="0"/>
                <a:cs typeface="Times New Roman" charset="0"/>
              </a:rPr>
              <a:t>Many channels create reward power in various forms. For example, efforts to boost a reseller’s capabilities enable it to increase its profits.</a:t>
            </a:r>
          </a:p>
        </p:txBody>
      </p:sp>
      <p:cxnSp>
        <p:nvCxnSpPr>
          <p:cNvPr id="6" name="Straight Connector 5"/>
          <p:cNvCxnSpPr/>
          <p:nvPr/>
        </p:nvCxnSpPr>
        <p:spPr>
          <a:xfrm flipV="1">
            <a:off x="1555530" y="1703359"/>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27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881" y="725077"/>
            <a:ext cx="10678237"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756881" y="1685775"/>
            <a:ext cx="10394707" cy="4091219"/>
          </a:xfrm>
        </p:spPr>
        <p:txBody>
          <a:bodyPr>
            <a:normAutofit/>
          </a:bodyPr>
          <a:lstStyle/>
          <a:p>
            <a:r>
              <a:rPr lang="en-US" sz="1900" b="1" dirty="0">
                <a:latin typeface="Times New Roman" charset="0"/>
                <a:ea typeface="Times New Roman" charset="0"/>
                <a:cs typeface="Times New Roman" charset="0"/>
              </a:rPr>
              <a:t>Coercive Power</a:t>
            </a:r>
          </a:p>
          <a:p>
            <a:pPr lvl="1"/>
            <a:r>
              <a:rPr lang="en-US" sz="1900" dirty="0">
                <a:latin typeface="Times New Roman" charset="0"/>
                <a:ea typeface="Times New Roman" charset="0"/>
                <a:cs typeface="Times New Roman" charset="0"/>
              </a:rPr>
              <a:t>Coercive power stems from B’s expectation of punishment by A if it fails to conform with A’s influence attempt. </a:t>
            </a:r>
          </a:p>
          <a:p>
            <a:pPr lvl="1"/>
            <a:r>
              <a:rPr lang="en-US" sz="1900" dirty="0">
                <a:latin typeface="Times New Roman" charset="0"/>
                <a:ea typeface="Times New Roman" charset="0"/>
                <a:cs typeface="Times New Roman" charset="0"/>
              </a:rPr>
              <a:t>Example: In the US, large super market chains extract substantial slotting allowances (fees) from branded producers before they will agree to stock new products. </a:t>
            </a:r>
          </a:p>
          <a:p>
            <a:pPr lvl="1"/>
            <a:r>
              <a:rPr lang="en-US" sz="1900" dirty="0">
                <a:latin typeface="Times New Roman" charset="0"/>
                <a:ea typeface="Times New Roman" charset="0"/>
                <a:cs typeface="Times New Roman" charset="0"/>
              </a:rPr>
              <a:t>Other examples: margin reductions, a withdrawal of previously granted rewards, and lower shipments. </a:t>
            </a:r>
          </a:p>
          <a:p>
            <a:pPr lvl="1"/>
            <a:r>
              <a:rPr lang="en-US" sz="1900" b="1" dirty="0">
                <a:latin typeface="Times New Roman" charset="0"/>
                <a:ea typeface="Times New Roman" charset="0"/>
                <a:cs typeface="Times New Roman" charset="0"/>
              </a:rPr>
              <a:t>Coercion</a:t>
            </a:r>
            <a:r>
              <a:rPr lang="en-US" sz="1900" dirty="0">
                <a:latin typeface="Times New Roman" charset="0"/>
                <a:ea typeface="Times New Roman" charset="0"/>
                <a:cs typeface="Times New Roman" charset="0"/>
              </a:rPr>
              <a:t> is synonymous with the potential to threaten another organization, whether implicitly or explicitly. </a:t>
            </a:r>
          </a:p>
        </p:txBody>
      </p:sp>
      <p:cxnSp>
        <p:nvCxnSpPr>
          <p:cNvPr id="5" name="Straight Connector 4"/>
          <p:cNvCxnSpPr/>
          <p:nvPr/>
        </p:nvCxnSpPr>
        <p:spPr>
          <a:xfrm flipV="1">
            <a:off x="1555530"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14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5242" y="725077"/>
            <a:ext cx="10695821"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685798" y="1301059"/>
            <a:ext cx="10394707" cy="5539154"/>
          </a:xfrm>
        </p:spPr>
        <p:txBody>
          <a:bodyPr>
            <a:normAutofit/>
          </a:bodyPr>
          <a:lstStyle/>
          <a:p>
            <a:r>
              <a:rPr lang="en-US" sz="2200" b="1" dirty="0">
                <a:latin typeface="Times New Roman" charset="0"/>
                <a:ea typeface="Times New Roman" charset="0"/>
                <a:cs typeface="Times New Roman" charset="0"/>
              </a:rPr>
              <a:t>Expert Power</a:t>
            </a:r>
          </a:p>
          <a:p>
            <a:pPr lvl="1"/>
            <a:r>
              <a:rPr lang="en-US" sz="2200" dirty="0">
                <a:latin typeface="Times New Roman" charset="0"/>
                <a:ea typeface="Times New Roman" charset="0"/>
                <a:cs typeface="Times New Roman" charset="0"/>
              </a:rPr>
              <a:t>Based on the target’s perception that the influencer has special knowledge or expertise that is useful and that the target does not possess. </a:t>
            </a:r>
          </a:p>
          <a:p>
            <a:pPr lvl="1"/>
            <a:r>
              <a:rPr lang="en-US" sz="2200" dirty="0">
                <a:latin typeface="Times New Roman" charset="0"/>
                <a:ea typeface="Times New Roman" charset="0"/>
                <a:cs typeface="Times New Roman" charset="0"/>
              </a:rPr>
              <a:t>This is the heart of the division of labor, specialization, and comparative advantages in channel functions.</a:t>
            </a:r>
          </a:p>
          <a:p>
            <a:pPr lvl="1"/>
            <a:r>
              <a:rPr lang="en-US" sz="2200" dirty="0">
                <a:latin typeface="Times New Roman" charset="0"/>
                <a:ea typeface="Times New Roman" charset="0"/>
                <a:cs typeface="Times New Roman" charset="0"/>
              </a:rPr>
              <a:t>This power can easily dissipate or even disappear in an instant.</a:t>
            </a:r>
          </a:p>
          <a:p>
            <a:pPr lvl="1"/>
            <a:endParaRPr lang="en-US" dirty="0">
              <a:solidFill>
                <a:schemeClr val="bg1"/>
              </a:solidFill>
              <a:latin typeface="Times New Roman" charset="0"/>
              <a:ea typeface="Times New Roman" charset="0"/>
              <a:cs typeface="Times New Roman" charset="0"/>
            </a:endParaRPr>
          </a:p>
          <a:p>
            <a:pPr lvl="1"/>
            <a:endParaRPr lang="en-US" sz="2000"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3" y="1650606"/>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3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827" y="725077"/>
            <a:ext cx="10660652"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685799" y="1708273"/>
            <a:ext cx="10394707" cy="4302235"/>
          </a:xfrm>
        </p:spPr>
        <p:txBody>
          <a:bodyPr>
            <a:normAutofit fontScale="77500" lnSpcReduction="20000"/>
          </a:bodyPr>
          <a:lstStyle/>
          <a:p>
            <a:r>
              <a:rPr lang="en-US" sz="2600" b="1" dirty="0">
                <a:latin typeface="Times New Roman" charset="0"/>
                <a:ea typeface="Times New Roman" charset="0"/>
                <a:cs typeface="Times New Roman" charset="0"/>
              </a:rPr>
              <a:t>Expert Power</a:t>
            </a:r>
          </a:p>
          <a:p>
            <a:pPr lvl="1"/>
            <a:r>
              <a:rPr lang="en-US" sz="2300" dirty="0">
                <a:latin typeface="Times New Roman" charset="0"/>
                <a:ea typeface="Times New Roman" charset="0"/>
                <a:cs typeface="Times New Roman" charset="0"/>
              </a:rPr>
              <a:t>A firm that wishes to retain its expert power over the long run has three options.</a:t>
            </a:r>
          </a:p>
          <a:p>
            <a:pPr lvl="2"/>
            <a:r>
              <a:rPr lang="en-US" sz="2300" dirty="0">
                <a:latin typeface="Times New Roman" charset="0"/>
                <a:ea typeface="Times New Roman" charset="0"/>
                <a:cs typeface="Times New Roman" charset="0"/>
              </a:rPr>
              <a:t>It can dole out expertise in small portions, always retaining enough vital data to ensure other channel members’ continued dependence.</a:t>
            </a:r>
          </a:p>
          <a:p>
            <a:pPr lvl="2"/>
            <a:r>
              <a:rPr lang="en-US" sz="2300" dirty="0">
                <a:latin typeface="Times New Roman" charset="0"/>
                <a:ea typeface="Times New Roman" charset="0"/>
                <a:cs typeface="Times New Roman" charset="0"/>
              </a:rPr>
              <a:t>The firm can continually invest in learning, to ensure it always has new, important information to offer channel partners.</a:t>
            </a:r>
          </a:p>
          <a:p>
            <a:pPr lvl="2"/>
            <a:r>
              <a:rPr lang="en-US" sz="2300" dirty="0">
                <a:latin typeface="Times New Roman" charset="0"/>
                <a:ea typeface="Times New Roman" charset="0"/>
                <a:cs typeface="Times New Roman" charset="0"/>
              </a:rPr>
              <a:t>It might transmit only customized information and encourage channel partners to invest in transaction-specific expertise, which is so specialized that they cannot transfer it easily to other products or services.</a:t>
            </a:r>
          </a:p>
          <a:p>
            <a:pPr lvl="1"/>
            <a:endParaRPr lang="en-US" sz="2000"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4"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24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540" y="516225"/>
            <a:ext cx="10730991"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517656" y="1576426"/>
            <a:ext cx="10894758" cy="4257825"/>
          </a:xfrm>
        </p:spPr>
        <p:txBody>
          <a:bodyPr>
            <a:normAutofit fontScale="85000" lnSpcReduction="20000"/>
          </a:bodyPr>
          <a:lstStyle/>
          <a:p>
            <a:r>
              <a:rPr lang="en-US" sz="2400" b="1" dirty="0">
                <a:latin typeface="Times New Roman" charset="0"/>
                <a:ea typeface="Times New Roman" charset="0"/>
                <a:cs typeface="Times New Roman" charset="0"/>
              </a:rPr>
              <a:t>Legitimate Power</a:t>
            </a:r>
          </a:p>
          <a:p>
            <a:pPr lvl="1"/>
            <a:r>
              <a:rPr lang="en-US" sz="2100" dirty="0">
                <a:latin typeface="Times New Roman" charset="0"/>
                <a:ea typeface="Times New Roman" charset="0"/>
                <a:cs typeface="Times New Roman" charset="0"/>
              </a:rPr>
              <a:t>Stems from the target company’s sense that it is in some way obligated to comply with requests of the influencer, because such compliance seems right and proper by normal or established standards. </a:t>
            </a:r>
          </a:p>
          <a:p>
            <a:pPr lvl="1"/>
            <a:r>
              <a:rPr lang="en-US" sz="2100" dirty="0">
                <a:latin typeface="Times New Roman" charset="0"/>
                <a:ea typeface="Times New Roman" charset="0"/>
                <a:cs typeface="Times New Roman" charset="0"/>
              </a:rPr>
              <a:t>The influencer has legitimate power if the target feels a sense of duty and bound to carry out the influencers request. This comes from two main sources:</a:t>
            </a:r>
          </a:p>
          <a:p>
            <a:pPr lvl="2"/>
            <a:r>
              <a:rPr lang="en-US" sz="2100" dirty="0">
                <a:latin typeface="Times New Roman" charset="0"/>
                <a:ea typeface="Times New Roman" charset="0"/>
                <a:cs typeface="Times New Roman" charset="0"/>
              </a:rPr>
              <a:t>The law</a:t>
            </a:r>
          </a:p>
          <a:p>
            <a:pPr lvl="2"/>
            <a:r>
              <a:rPr lang="en-US" sz="2100" dirty="0">
                <a:latin typeface="Times New Roman" charset="0"/>
                <a:ea typeface="Times New Roman" charset="0"/>
                <a:cs typeface="Times New Roman" charset="0"/>
              </a:rPr>
              <a:t>Norms or values</a:t>
            </a:r>
          </a:p>
          <a:p>
            <a:r>
              <a:rPr lang="en-US" sz="2100" dirty="0">
                <a:latin typeface="Times New Roman" charset="0"/>
                <a:ea typeface="Times New Roman" charset="0"/>
                <a:cs typeface="Times New Roman" charset="0"/>
              </a:rPr>
              <a:t>Legal legitimate power is conferred by governments, stemming from each nation’s laws of contracts and commerce. </a:t>
            </a:r>
          </a:p>
          <a:p>
            <a:pPr lvl="1"/>
            <a:r>
              <a:rPr lang="en-US" sz="2100" dirty="0">
                <a:latin typeface="Times New Roman" charset="0"/>
                <a:ea typeface="Times New Roman" charset="0"/>
                <a:cs typeface="Times New Roman" charset="0"/>
              </a:rPr>
              <a:t>Example: patent and trademark laws gives owners some freedom to supervise the distribution of their products.</a:t>
            </a:r>
          </a:p>
          <a:p>
            <a:pPr lvl="1"/>
            <a:endParaRPr lang="en-US" sz="2000"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3" y="1334083"/>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8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10625483"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687976" y="1261782"/>
            <a:ext cx="10394707" cy="3311189"/>
          </a:xfrm>
        </p:spPr>
        <p:txBody>
          <a:bodyPr>
            <a:normAutofit/>
          </a:bodyPr>
          <a:lstStyle/>
          <a:p>
            <a:r>
              <a:rPr lang="en-US" b="1" dirty="0">
                <a:latin typeface="Times New Roman" charset="0"/>
                <a:ea typeface="Times New Roman" charset="0"/>
                <a:cs typeface="Times New Roman" charset="0"/>
              </a:rPr>
              <a:t>Legitimate Power cont.</a:t>
            </a:r>
          </a:p>
          <a:p>
            <a:pPr lvl="1"/>
            <a:r>
              <a:rPr lang="en-US" dirty="0">
                <a:latin typeface="Times New Roman" charset="0"/>
                <a:ea typeface="Times New Roman" charset="0"/>
                <a:cs typeface="Times New Roman" charset="0"/>
              </a:rPr>
              <a:t>Also exists in dealing between organizations. </a:t>
            </a:r>
          </a:p>
          <a:p>
            <a:pPr lvl="1"/>
            <a:r>
              <a:rPr lang="en-US" dirty="0">
                <a:latin typeface="Times New Roman" charset="0"/>
                <a:ea typeface="Times New Roman" charset="0"/>
                <a:cs typeface="Times New Roman" charset="0"/>
              </a:rPr>
              <a:t>It comes from norms, values, and beliefs. </a:t>
            </a:r>
          </a:p>
          <a:p>
            <a:pPr lvl="1"/>
            <a:r>
              <a:rPr lang="en-US" dirty="0">
                <a:latin typeface="Times New Roman" charset="0"/>
                <a:ea typeface="Times New Roman" charset="0"/>
                <a:cs typeface="Times New Roman" charset="0"/>
              </a:rPr>
              <a:t>One firm may believe that a channel member deserves to be accorded certain deference, because of its successful track record or exemplary management.</a:t>
            </a:r>
          </a:p>
        </p:txBody>
      </p:sp>
      <p:cxnSp>
        <p:nvCxnSpPr>
          <p:cNvPr id="5" name="Straight Connector 4"/>
          <p:cNvCxnSpPr/>
          <p:nvPr/>
        </p:nvCxnSpPr>
        <p:spPr>
          <a:xfrm flipV="1">
            <a:off x="1229472" y="1562683"/>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64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0017" y="437268"/>
            <a:ext cx="10682666" cy="1151965"/>
          </a:xfrm>
        </p:spPr>
        <p:txBody>
          <a:bodyPr>
            <a:noAutofit/>
          </a:bodyPr>
          <a:lstStyle/>
          <a:p>
            <a:pPr algn="ctr"/>
            <a:r>
              <a:rPr lang="en-US" sz="2800" b="1" dirty="0">
                <a:latin typeface="Times New Roman" charset="0"/>
                <a:ea typeface="Times New Roman" charset="0"/>
                <a:cs typeface="Times New Roman" charset="0"/>
              </a:rPr>
              <a:t>Example: </a:t>
            </a:r>
            <a:r>
              <a:rPr lang="en-US" sz="2800" b="1" dirty="0" err="1">
                <a:latin typeface="Times New Roman" charset="0"/>
                <a:ea typeface="Times New Roman" charset="0"/>
                <a:cs typeface="Times New Roman" charset="0"/>
              </a:rPr>
              <a:t>Pooniwala</a:t>
            </a:r>
            <a:r>
              <a:rPr lang="en-US" sz="2800" b="1" dirty="0">
                <a:latin typeface="Times New Roman" charset="0"/>
                <a:ea typeface="Times New Roman" charset="0"/>
                <a:cs typeface="Times New Roman" charset="0"/>
              </a:rPr>
              <a:t> v. Wyndham Worldwide Corporation (</a:t>
            </a:r>
            <a:r>
              <a:rPr lang="en-US" sz="2800" b="1" dirty="0" err="1">
                <a:latin typeface="Times New Roman" charset="0"/>
                <a:ea typeface="Times New Roman" charset="0"/>
                <a:cs typeface="Times New Roman" charset="0"/>
              </a:rPr>
              <a:t>usa</a:t>
            </a:r>
            <a:r>
              <a:rPr lang="en-US" sz="2800" b="1" dirty="0">
                <a:latin typeface="Times New Roman" charset="0"/>
                <a:ea typeface="Times New Roman" charset="0"/>
                <a:cs typeface="Times New Roman" charset="0"/>
              </a:rPr>
              <a:t>)</a:t>
            </a:r>
          </a:p>
        </p:txBody>
      </p:sp>
      <p:sp>
        <p:nvSpPr>
          <p:cNvPr id="3" name="Content Placeholder 2"/>
          <p:cNvSpPr>
            <a:spLocks noGrp="1"/>
          </p:cNvSpPr>
          <p:nvPr>
            <p:ph sz="quarter" idx="13"/>
          </p:nvPr>
        </p:nvSpPr>
        <p:spPr>
          <a:xfrm>
            <a:off x="1602376" y="1589233"/>
            <a:ext cx="8543947" cy="3914752"/>
          </a:xfrm>
        </p:spPr>
        <p:txBody>
          <a:bodyPr>
            <a:noAutofit/>
          </a:bodyPr>
          <a:lstStyle/>
          <a:p>
            <a:r>
              <a:rPr lang="en-US" cap="none" dirty="0">
                <a:latin typeface="Times New Roman" charset="0"/>
                <a:ea typeface="Times New Roman" charset="0"/>
                <a:cs typeface="Times New Roman" charset="0"/>
              </a:rPr>
              <a:t>Wyndham worldwide assigned </a:t>
            </a:r>
            <a:r>
              <a:rPr lang="en-US" cap="none" dirty="0" err="1">
                <a:latin typeface="Times New Roman" charset="0"/>
                <a:ea typeface="Times New Roman" charset="0"/>
                <a:cs typeface="Times New Roman" charset="0"/>
              </a:rPr>
              <a:t>Pooniwala</a:t>
            </a:r>
            <a:r>
              <a:rPr lang="en-US" cap="none" dirty="0">
                <a:latin typeface="Times New Roman" charset="0"/>
                <a:ea typeface="Times New Roman" charset="0"/>
                <a:cs typeface="Times New Roman" charset="0"/>
              </a:rPr>
              <a:t> to operate various motels under the Travelodge, Super 8, and Days Inn brand names. But Wyndham decided to terminate the agreements, with the claim that the motels operated by this franchisee failed a series of quality assurance tests. In addition to questioning the quality assurance process overall, </a:t>
            </a:r>
            <a:r>
              <a:rPr lang="en-US" cap="none" dirty="0" err="1">
                <a:latin typeface="Times New Roman" charset="0"/>
                <a:ea typeface="Times New Roman" charset="0"/>
                <a:cs typeface="Times New Roman" charset="0"/>
              </a:rPr>
              <a:t>Pooniwala</a:t>
            </a:r>
            <a:r>
              <a:rPr lang="en-US" cap="none" dirty="0">
                <a:latin typeface="Times New Roman" charset="0"/>
                <a:ea typeface="Times New Roman" charset="0"/>
                <a:cs typeface="Times New Roman" charset="0"/>
              </a:rPr>
              <a:t> alleged that Wyndham actually was withdrawing the agreement in retaliation for a separate litigation between the parties, over a different contract. A federal court acknowledged that terminating the franchise agreement would harm </a:t>
            </a:r>
            <a:r>
              <a:rPr lang="en-US" cap="none" dirty="0" err="1">
                <a:latin typeface="Times New Roman" charset="0"/>
                <a:ea typeface="Times New Roman" charset="0"/>
                <a:cs typeface="Times New Roman" charset="0"/>
              </a:rPr>
              <a:t>Pooniwala</a:t>
            </a:r>
            <a:r>
              <a:rPr lang="en-US" cap="none" dirty="0">
                <a:latin typeface="Times New Roman" charset="0"/>
                <a:ea typeface="Times New Roman" charset="0"/>
                <a:cs typeface="Times New Roman" charset="0"/>
              </a:rPr>
              <a:t>, but also could have potential damage to Wyndham. The court sided with Wyndham, noting the detailed documentation it offered of quality assurance violations by </a:t>
            </a:r>
            <a:r>
              <a:rPr lang="en-US" cap="none" dirty="0" err="1">
                <a:latin typeface="Times New Roman" charset="0"/>
                <a:ea typeface="Times New Roman" charset="0"/>
                <a:cs typeface="Times New Roman" charset="0"/>
              </a:rPr>
              <a:t>Pooniwala</a:t>
            </a:r>
            <a:r>
              <a:rPr lang="en-US" cap="none" dirty="0">
                <a:latin typeface="Times New Roman" charset="0"/>
                <a:ea typeface="Times New Roman" charset="0"/>
                <a:cs typeface="Times New Roman" charset="0"/>
              </a:rPr>
              <a:t>.</a:t>
            </a:r>
          </a:p>
        </p:txBody>
      </p:sp>
      <p:cxnSp>
        <p:nvCxnSpPr>
          <p:cNvPr id="5" name="Straight Connector 4"/>
          <p:cNvCxnSpPr/>
          <p:nvPr/>
        </p:nvCxnSpPr>
        <p:spPr>
          <a:xfrm flipV="1">
            <a:off x="1200881" y="150301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7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5242" y="725077"/>
            <a:ext cx="10695821" cy="1151965"/>
          </a:xfrm>
        </p:spPr>
        <p:txBody>
          <a:bodyPr>
            <a:noAutofit/>
          </a:bodyPr>
          <a:lstStyle/>
          <a:p>
            <a:pPr algn="ctr"/>
            <a:r>
              <a:rPr lang="en-US" sz="4000" b="1" dirty="0">
                <a:latin typeface="Times New Roman" charset="0"/>
                <a:ea typeface="Times New Roman" charset="0"/>
                <a:cs typeface="Times New Roman" charset="0"/>
              </a:rPr>
              <a:t>The Five Sources of Channel Power</a:t>
            </a:r>
          </a:p>
        </p:txBody>
      </p:sp>
      <p:sp>
        <p:nvSpPr>
          <p:cNvPr id="3" name="Content Placeholder 2"/>
          <p:cNvSpPr>
            <a:spLocks noGrp="1"/>
          </p:cNvSpPr>
          <p:nvPr>
            <p:ph sz="quarter" idx="13"/>
          </p:nvPr>
        </p:nvSpPr>
        <p:spPr>
          <a:xfrm>
            <a:off x="685800" y="1620352"/>
            <a:ext cx="10394707" cy="4112233"/>
          </a:xfrm>
        </p:spPr>
        <p:txBody>
          <a:bodyPr>
            <a:normAutofit/>
          </a:bodyPr>
          <a:lstStyle/>
          <a:p>
            <a:r>
              <a:rPr lang="en-US" b="1" dirty="0">
                <a:latin typeface="Times New Roman" charset="0"/>
                <a:ea typeface="Times New Roman" charset="0"/>
                <a:cs typeface="Times New Roman" charset="0"/>
              </a:rPr>
              <a:t>Referent power</a:t>
            </a:r>
          </a:p>
          <a:p>
            <a:pPr lvl="1"/>
            <a:r>
              <a:rPr lang="en-US" dirty="0">
                <a:latin typeface="Times New Roman" charset="0"/>
                <a:ea typeface="Times New Roman" charset="0"/>
                <a:cs typeface="Times New Roman" charset="0"/>
              </a:rPr>
              <a:t>Exists when B views A as a standard of reference and therefore wishes to identify publicly with A.</a:t>
            </a:r>
          </a:p>
          <a:p>
            <a:pPr lvl="1"/>
            <a:r>
              <a:rPr lang="en-US" dirty="0">
                <a:latin typeface="Times New Roman" charset="0"/>
                <a:ea typeface="Times New Roman" charset="0"/>
                <a:cs typeface="Times New Roman" charset="0"/>
              </a:rPr>
              <a:t>One organization might seek to be publicly identified with another in search of prestige. Downstream channel members seek to carry high-status brands to enhance their own image; upstream channel members “rent the reputation” of prestigious downstream firms.</a:t>
            </a:r>
          </a:p>
          <a:p>
            <a:pPr lvl="1"/>
            <a:r>
              <a:rPr lang="en-US" dirty="0">
                <a:latin typeface="Times New Roman" charset="0"/>
                <a:ea typeface="Times New Roman" charset="0"/>
                <a:cs typeface="Times New Roman" charset="0"/>
              </a:rPr>
              <a:t>The ability to confer prestige, a key reason manufacturers restrict their distribution coverage to selected outlets, as well as an explanation of why downstream organizations restrict representation to selected brands.</a:t>
            </a:r>
          </a:p>
        </p:txBody>
      </p:sp>
      <p:cxnSp>
        <p:nvCxnSpPr>
          <p:cNvPr id="5" name="Straight Connector 4"/>
          <p:cNvCxnSpPr/>
          <p:nvPr/>
        </p:nvCxnSpPr>
        <p:spPr>
          <a:xfrm flipV="1">
            <a:off x="1342683" y="1597853"/>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794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solidFill>
                  <a:schemeClr val="bg2">
                    <a:lumMod val="50000"/>
                  </a:schemeClr>
                </a:solidFill>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5" name="Straight Connector 4"/>
          <p:cNvCxnSpPr/>
          <p:nvPr/>
        </p:nvCxnSpPr>
        <p:spPr>
          <a:xfrm flipV="1">
            <a:off x="1342684"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70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solidFill>
                  <a:schemeClr val="tx2">
                    <a:lumMod val="60000"/>
                    <a:lumOff val="40000"/>
                  </a:schemeClr>
                </a:solidFill>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4" name="Straight Connector 3"/>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05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38723"/>
            <a:ext cx="10396882" cy="1151965"/>
          </a:xfrm>
        </p:spPr>
        <p:txBody>
          <a:bodyPr>
            <a:noAutofit/>
          </a:bodyPr>
          <a:lstStyle/>
          <a:p>
            <a:pPr algn="ctr"/>
            <a:r>
              <a:rPr lang="en-US" sz="4000" b="1" dirty="0">
                <a:latin typeface="Times New Roman" charset="0"/>
                <a:ea typeface="Times New Roman" charset="0"/>
                <a:cs typeface="Times New Roman" charset="0"/>
              </a:rPr>
              <a:t>Dependence as the Mirror Image of Power</a:t>
            </a:r>
            <a:endParaRPr lang="en-US" sz="40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10000"/>
          </a:bodyPr>
          <a:lstStyle/>
          <a:p>
            <a:r>
              <a:rPr lang="en-US" dirty="0">
                <a:latin typeface="Times New Roman" charset="0"/>
                <a:ea typeface="Times New Roman" charset="0"/>
                <a:cs typeface="Times New Roman" charset="0"/>
              </a:rPr>
              <a:t>Defining Dependence:</a:t>
            </a:r>
          </a:p>
          <a:p>
            <a:pPr lvl="1"/>
            <a:r>
              <a:rPr lang="en-US" dirty="0">
                <a:latin typeface="Times New Roman" charset="0"/>
                <a:ea typeface="Times New Roman" charset="0"/>
                <a:cs typeface="Times New Roman" charset="0"/>
              </a:rPr>
              <a:t>We recognize B depends more heavily on A when it:</a:t>
            </a:r>
          </a:p>
          <a:p>
            <a:pPr lvl="2"/>
            <a:r>
              <a:rPr lang="en-US" dirty="0">
                <a:latin typeface="Times New Roman" charset="0"/>
                <a:ea typeface="Times New Roman" charset="0"/>
                <a:cs typeface="Times New Roman" charset="0"/>
              </a:rPr>
              <a:t>Obtains greater </a:t>
            </a:r>
            <a:r>
              <a:rPr lang="en-US" i="1" dirty="0">
                <a:latin typeface="Times New Roman" charset="0"/>
                <a:ea typeface="Times New Roman" charset="0"/>
                <a:cs typeface="Times New Roman" charset="0"/>
              </a:rPr>
              <a:t>utility</a:t>
            </a:r>
            <a:r>
              <a:rPr lang="en-US" dirty="0">
                <a:latin typeface="Times New Roman" charset="0"/>
                <a:ea typeface="Times New Roman" charset="0"/>
                <a:cs typeface="Times New Roman" charset="0"/>
              </a:rPr>
              <a:t> (value, benefits, satisfaction) from A and</a:t>
            </a:r>
          </a:p>
          <a:p>
            <a:pPr lvl="2"/>
            <a:r>
              <a:rPr lang="en-US" dirty="0">
                <a:latin typeface="Times New Roman" charset="0"/>
                <a:ea typeface="Times New Roman" charset="0"/>
                <a:cs typeface="Times New Roman" charset="0"/>
              </a:rPr>
              <a:t>Has access to </a:t>
            </a:r>
            <a:r>
              <a:rPr lang="en-US" i="1" dirty="0">
                <a:latin typeface="Times New Roman" charset="0"/>
                <a:ea typeface="Times New Roman" charset="0"/>
                <a:cs typeface="Times New Roman" charset="0"/>
              </a:rPr>
              <a:t>fewer alternative</a:t>
            </a:r>
            <a:r>
              <a:rPr lang="en-US" dirty="0">
                <a:latin typeface="Times New Roman" charset="0"/>
                <a:ea typeface="Times New Roman" charset="0"/>
                <a:cs typeface="Times New Roman" charset="0"/>
              </a:rPr>
              <a:t> sources of that utility.</a:t>
            </a:r>
          </a:p>
          <a:p>
            <a:r>
              <a:rPr lang="en-US" dirty="0">
                <a:latin typeface="Times New Roman" charset="0"/>
                <a:ea typeface="Times New Roman" charset="0"/>
                <a:cs typeface="Times New Roman" charset="0"/>
              </a:rPr>
              <a:t>Dependence = utility x alternative scarcity</a:t>
            </a:r>
          </a:p>
          <a:p>
            <a:pPr lvl="1"/>
            <a:r>
              <a:rPr lang="en-US" dirty="0">
                <a:latin typeface="Times New Roman" charset="0"/>
                <a:ea typeface="Times New Roman" charset="0"/>
                <a:cs typeface="Times New Roman" charset="0"/>
              </a:rPr>
              <a:t>If B derives value from A, B’s dependence is low.</a:t>
            </a:r>
          </a:p>
          <a:p>
            <a:pPr lvl="1"/>
            <a:r>
              <a:rPr lang="en-US" dirty="0">
                <a:latin typeface="Times New Roman" charset="0"/>
                <a:ea typeface="Times New Roman" charset="0"/>
                <a:cs typeface="Times New Roman" charset="0"/>
              </a:rPr>
              <a:t>If A provides greater value but B can readily find other sources to provide the same value, B’s dependence is still low.</a:t>
            </a:r>
          </a:p>
          <a:p>
            <a:pPr lvl="1"/>
            <a:r>
              <a:rPr lang="en-US" dirty="0">
                <a:latin typeface="Times New Roman" charset="0"/>
                <a:ea typeface="Times New Roman" charset="0"/>
                <a:cs typeface="Times New Roman" charset="0"/>
              </a:rPr>
              <a:t>Low utility is like multiplying by 0.</a:t>
            </a:r>
          </a:p>
          <a:p>
            <a:pPr lvl="1"/>
            <a:endParaRPr lang="en-US"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780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38723"/>
            <a:ext cx="10396882" cy="1151965"/>
          </a:xfrm>
        </p:spPr>
        <p:txBody>
          <a:bodyPr>
            <a:noAutofit/>
          </a:bodyPr>
          <a:lstStyle/>
          <a:p>
            <a:pPr algn="ctr"/>
            <a:r>
              <a:rPr lang="en-US" sz="4000" b="1" dirty="0">
                <a:latin typeface="Times New Roman" charset="0"/>
                <a:ea typeface="Times New Roman" charset="0"/>
                <a:cs typeface="Times New Roman" charset="0"/>
              </a:rPr>
              <a:t>Dependence as the Mirror Image of Power</a:t>
            </a:r>
            <a:endParaRPr lang="en-US" sz="40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10000"/>
          </a:bodyPr>
          <a:lstStyle/>
          <a:p>
            <a:r>
              <a:rPr lang="en-US" b="1" dirty="0">
                <a:latin typeface="Times New Roman" charset="0"/>
                <a:ea typeface="Times New Roman" charset="0"/>
                <a:cs typeface="Times New Roman" charset="0"/>
              </a:rPr>
              <a:t>Measuring Dependence</a:t>
            </a:r>
          </a:p>
          <a:p>
            <a:pPr lvl="1"/>
            <a:r>
              <a:rPr lang="en-US" dirty="0">
                <a:latin typeface="Times New Roman" charset="0"/>
                <a:ea typeface="Times New Roman" charset="0"/>
                <a:cs typeface="Times New Roman" charset="0"/>
              </a:rPr>
              <a:t>Look at utility and scarcity separately.</a:t>
            </a:r>
          </a:p>
          <a:p>
            <a:pPr lvl="1"/>
            <a:r>
              <a:rPr lang="en-US" dirty="0">
                <a:latin typeface="Times New Roman" charset="0"/>
                <a:ea typeface="Times New Roman" charset="0"/>
                <a:cs typeface="Times New Roman" charset="0"/>
              </a:rPr>
              <a:t>Utility- you must recognize your channel partner’s goals and how your offering helps it meet those pursuits.</a:t>
            </a:r>
          </a:p>
          <a:p>
            <a:pPr lvl="1"/>
            <a:r>
              <a:rPr lang="en-US" dirty="0">
                <a:latin typeface="Times New Roman" charset="0"/>
                <a:ea typeface="Times New Roman" charset="0"/>
                <a:cs typeface="Times New Roman" charset="0"/>
              </a:rPr>
              <a:t>Scarcity- you must know two things:</a:t>
            </a:r>
          </a:p>
          <a:p>
            <a:pPr lvl="2"/>
            <a:r>
              <a:rPr lang="en-US" dirty="0">
                <a:latin typeface="Times New Roman" charset="0"/>
                <a:ea typeface="Times New Roman" charset="0"/>
                <a:cs typeface="Times New Roman" charset="0"/>
              </a:rPr>
              <a:t>Who are your potential competitors?</a:t>
            </a:r>
          </a:p>
          <a:p>
            <a:pPr lvl="2"/>
            <a:r>
              <a:rPr lang="en-US" dirty="0">
                <a:latin typeface="Times New Roman" charset="0"/>
                <a:ea typeface="Times New Roman" charset="0"/>
                <a:cs typeface="Times New Roman" charset="0"/>
              </a:rPr>
              <a:t>If alternatives exist, you need to determine how easily the channel member can switch from your organization to a competitor</a:t>
            </a:r>
          </a:p>
          <a:p>
            <a:pPr lvl="1"/>
            <a:r>
              <a:rPr lang="en-US" dirty="0">
                <a:latin typeface="Times New Roman" charset="0"/>
                <a:ea typeface="Times New Roman" charset="0"/>
                <a:cs typeface="Times New Roman" charset="0"/>
              </a:rPr>
              <a:t>Combined analysis- reveals the dependence of your channel member on you and thus your level of power. </a:t>
            </a:r>
          </a:p>
          <a:p>
            <a:pPr lvl="1"/>
            <a:endParaRPr lang="en-US" dirty="0">
              <a:solidFill>
                <a:schemeClr val="bg1"/>
              </a:solidFill>
              <a:latin typeface="Times New Roman" charset="0"/>
              <a:ea typeface="Times New Roman" charset="0"/>
              <a:cs typeface="Times New Roman" charset="0"/>
            </a:endParaRPr>
          </a:p>
        </p:txBody>
      </p:sp>
      <p:cxnSp>
        <p:nvCxnSpPr>
          <p:cNvPr id="6" name="Straight Connector 5"/>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16225"/>
            <a:ext cx="10396882" cy="1151965"/>
          </a:xfrm>
        </p:spPr>
        <p:txBody>
          <a:bodyPr>
            <a:noAutofit/>
          </a:bodyPr>
          <a:lstStyle/>
          <a:p>
            <a:pPr algn="ctr"/>
            <a:r>
              <a:rPr lang="en-US" sz="4000" b="1" dirty="0">
                <a:latin typeface="Times New Roman" charset="0"/>
                <a:ea typeface="Times New Roman" charset="0"/>
                <a:cs typeface="Times New Roman" charset="0"/>
              </a:rPr>
              <a:t>Dependence as the Mirror Image of Power</a:t>
            </a:r>
            <a:endParaRPr lang="en-US" sz="40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a:bodyPr>
          <a:lstStyle/>
          <a:p>
            <a:r>
              <a:rPr lang="en-US" b="1" dirty="0">
                <a:latin typeface="Times New Roman" charset="0"/>
                <a:ea typeface="Times New Roman" charset="0"/>
                <a:cs typeface="Times New Roman" charset="0"/>
              </a:rPr>
              <a:t>Measuring Dependence Cont.</a:t>
            </a:r>
          </a:p>
          <a:p>
            <a:pPr lvl="1"/>
            <a:r>
              <a:rPr lang="en-US" dirty="0">
                <a:latin typeface="Times New Roman" charset="0"/>
                <a:ea typeface="Times New Roman" charset="0"/>
                <a:cs typeface="Times New Roman" charset="0"/>
              </a:rPr>
              <a:t>Ways to approximate dependence of utility and scarcity:</a:t>
            </a:r>
          </a:p>
          <a:p>
            <a:pPr lvl="1"/>
            <a:r>
              <a:rPr lang="en-US" dirty="0">
                <a:latin typeface="Times New Roman" charset="0"/>
                <a:ea typeface="Times New Roman" charset="0"/>
                <a:cs typeface="Times New Roman" charset="0"/>
              </a:rPr>
              <a:t>Percentage of sales or profits- Estimates the percentage of sales or profits earned by the partner that the focal channel member provides.</a:t>
            </a:r>
          </a:p>
          <a:p>
            <a:pPr lvl="1"/>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Role performance- Dependence approximations can come from assessments of how well the focal actor performs its role compared with competitors.</a:t>
            </a:r>
          </a:p>
          <a:p>
            <a:pPr lvl="1"/>
            <a:endParaRPr lang="en-US"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62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8217" y="538723"/>
            <a:ext cx="10396882" cy="1151965"/>
          </a:xfrm>
        </p:spPr>
        <p:txBody>
          <a:bodyPr>
            <a:noAutofit/>
          </a:bodyPr>
          <a:lstStyle/>
          <a:p>
            <a:pPr algn="ctr"/>
            <a:r>
              <a:rPr lang="en-US" sz="4000" b="1" dirty="0">
                <a:latin typeface="Times New Roman" charset="0"/>
                <a:ea typeface="Times New Roman" charset="0"/>
                <a:cs typeface="Times New Roman" charset="0"/>
              </a:rPr>
              <a:t>Balancing Power: A Net Dependence Perspective</a:t>
            </a:r>
            <a:endParaRPr lang="en-US" sz="40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803031" y="1668190"/>
            <a:ext cx="10515600" cy="4351338"/>
          </a:xfrm>
        </p:spPr>
        <p:txBody>
          <a:bodyPr>
            <a:noAutofit/>
          </a:bodyPr>
          <a:lstStyle/>
          <a:p>
            <a:pPr marL="342900" lvl="1" indent="-342900">
              <a:lnSpc>
                <a:spcPct val="100000"/>
              </a:lnSpc>
              <a:spcBef>
                <a:spcPts val="0"/>
              </a:spcBef>
            </a:pPr>
            <a:r>
              <a:rPr lang="en-US" sz="2000" dirty="0">
                <a:latin typeface="Times New Roman" charset="0"/>
                <a:ea typeface="Times New Roman" charset="0"/>
                <a:cs typeface="Times New Roman" charset="0"/>
              </a:rPr>
              <a:t>Dependence assessments must take both channel partners perspectives. </a:t>
            </a:r>
          </a:p>
          <a:p>
            <a:pPr marL="342900" lvl="1" indent="-342900">
              <a:lnSpc>
                <a:spcPct val="100000"/>
              </a:lnSpc>
              <a:spcBef>
                <a:spcPts val="0"/>
              </a:spcBef>
            </a:pPr>
            <a:endParaRPr lang="en-US" sz="2000" dirty="0">
              <a:latin typeface="Times New Roman" charset="0"/>
              <a:ea typeface="Times New Roman" charset="0"/>
              <a:cs typeface="Times New Roman" charset="0"/>
            </a:endParaRPr>
          </a:p>
          <a:p>
            <a:pPr marL="800100" lvl="2" indent="-342900">
              <a:lnSpc>
                <a:spcPct val="100000"/>
              </a:lnSpc>
              <a:spcBef>
                <a:spcPts val="0"/>
              </a:spcBef>
            </a:pPr>
            <a:r>
              <a:rPr lang="en-US" sz="2000" dirty="0">
                <a:latin typeface="Times New Roman" charset="0"/>
                <a:ea typeface="Times New Roman" charset="0"/>
                <a:cs typeface="Times New Roman" charset="0"/>
              </a:rPr>
              <a:t>X depends on P to provide utility, P need X for different types of utility. They are interdependent, they have high mutual dependence. </a:t>
            </a:r>
          </a:p>
          <a:p>
            <a:pPr marL="800100" lvl="2" indent="-342900">
              <a:lnSpc>
                <a:spcPct val="100000"/>
              </a:lnSpc>
              <a:spcBef>
                <a:spcPts val="0"/>
              </a:spcBef>
            </a:pPr>
            <a:endParaRPr lang="en-US" sz="2000" dirty="0">
              <a:latin typeface="Times New Roman" charset="0"/>
              <a:ea typeface="Times New Roman" charset="0"/>
              <a:cs typeface="Times New Roman" charset="0"/>
            </a:endParaRPr>
          </a:p>
          <a:p>
            <a:pPr marL="800100" lvl="2" indent="-342900">
              <a:lnSpc>
                <a:spcPct val="100000"/>
              </a:lnSpc>
              <a:spcBef>
                <a:spcPts val="0"/>
              </a:spcBef>
            </a:pPr>
            <a:r>
              <a:rPr lang="en-US" sz="2000" dirty="0">
                <a:latin typeface="Times New Roman" charset="0"/>
                <a:ea typeface="Times New Roman" charset="0"/>
                <a:cs typeface="Times New Roman" charset="0"/>
              </a:rPr>
              <a:t>High, balanced dependence block exploitation, because each side has countervailing power, which it can use for self-protection. </a:t>
            </a:r>
          </a:p>
          <a:p>
            <a:pPr marL="800100" lvl="2" indent="-342900">
              <a:lnSpc>
                <a:spcPct val="100000"/>
              </a:lnSpc>
              <a:spcBef>
                <a:spcPts val="0"/>
              </a:spcBef>
            </a:pPr>
            <a:endParaRPr lang="en-US"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19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8217" y="538723"/>
            <a:ext cx="10396882" cy="1151965"/>
          </a:xfrm>
        </p:spPr>
        <p:txBody>
          <a:bodyPr>
            <a:noAutofit/>
          </a:bodyPr>
          <a:lstStyle/>
          <a:p>
            <a:pPr algn="ctr"/>
            <a:r>
              <a:rPr lang="en-US" sz="4000" b="1" dirty="0">
                <a:latin typeface="Times New Roman" charset="0"/>
                <a:ea typeface="Times New Roman" charset="0"/>
                <a:cs typeface="Times New Roman" charset="0"/>
              </a:rPr>
              <a:t>Example: </a:t>
            </a:r>
            <a:r>
              <a:rPr lang="en-US" sz="4000" b="1" dirty="0" err="1">
                <a:latin typeface="Times New Roman" charset="0"/>
                <a:ea typeface="Times New Roman" charset="0"/>
                <a:cs typeface="Times New Roman" charset="0"/>
              </a:rPr>
              <a:t>cnh</a:t>
            </a:r>
            <a:r>
              <a:rPr lang="en-US" sz="4000" b="1" dirty="0">
                <a:latin typeface="Times New Roman" charset="0"/>
                <a:ea typeface="Times New Roman" charset="0"/>
                <a:cs typeface="Times New Roman" charset="0"/>
              </a:rPr>
              <a:t> group (</a:t>
            </a:r>
            <a:r>
              <a:rPr lang="en-US" sz="4000" b="1" dirty="0" err="1">
                <a:latin typeface="Times New Roman" charset="0"/>
                <a:ea typeface="Times New Roman" charset="0"/>
                <a:cs typeface="Times New Roman" charset="0"/>
              </a:rPr>
              <a:t>usa</a:t>
            </a:r>
            <a:r>
              <a:rPr lang="en-US" sz="4000" b="1" dirty="0">
                <a:latin typeface="Times New Roman" charset="0"/>
                <a:ea typeface="Times New Roman" charset="0"/>
                <a:cs typeface="Times New Roman" charset="0"/>
              </a:rPr>
              <a:t>)</a:t>
            </a:r>
            <a:endParaRPr lang="en-US" sz="40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668217" y="1474759"/>
            <a:ext cx="8587154" cy="4351338"/>
          </a:xfrm>
        </p:spPr>
        <p:txBody>
          <a:bodyPr>
            <a:noAutofit/>
          </a:bodyPr>
          <a:lstStyle/>
          <a:p>
            <a:pPr marL="800100" lvl="2" indent="-342900">
              <a:lnSpc>
                <a:spcPct val="100000"/>
              </a:lnSpc>
              <a:spcBef>
                <a:spcPts val="0"/>
              </a:spcBef>
            </a:pPr>
            <a:r>
              <a:rPr lang="en-US" sz="2000" cap="none" dirty="0">
                <a:latin typeface="Times New Roman" charset="0"/>
                <a:ea typeface="Times New Roman" charset="0"/>
                <a:cs typeface="Times New Roman" charset="0"/>
              </a:rPr>
              <a:t>CNH is a construction and farm manufacturer. They own two brands, Case and New Holland. It produces high quality products and devotes considerable resources to marketing and engineering. However, sales had dropped 30%. The group realized it had neglected 1,200 dealers, which were taken over by their competitor, Kubota. The dealers moved the CNH-branded products to the back of their showrooms. To fix this issue, CNH began investing to make itself harder to replace by offering dealers an inimitable benefit: sophisticated market research, conducted by CNH, for dealers, that specified how those dealers compared with competitors in their markets and how they could beat their competition. This investment in expert power offered a route to reinventing CNH as a more responsive, helpful, irreplaceable business partner.</a:t>
            </a:r>
          </a:p>
        </p:txBody>
      </p:sp>
      <p:cxnSp>
        <p:nvCxnSpPr>
          <p:cNvPr id="5" name="Straight Connector 4"/>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348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8217" y="538723"/>
            <a:ext cx="10396882" cy="1151965"/>
          </a:xfrm>
        </p:spPr>
        <p:txBody>
          <a:bodyPr>
            <a:noAutofit/>
          </a:bodyPr>
          <a:lstStyle/>
          <a:p>
            <a:pPr algn="ctr"/>
            <a:r>
              <a:rPr lang="en-US" sz="3600" b="1" dirty="0">
                <a:latin typeface="Times New Roman" charset="0"/>
                <a:ea typeface="Times New Roman" charset="0"/>
                <a:cs typeface="Times New Roman" charset="0"/>
              </a:rPr>
              <a:t>Example: </a:t>
            </a:r>
            <a:r>
              <a:rPr lang="en-US" sz="3600" b="1" dirty="0" err="1">
                <a:latin typeface="Times New Roman" charset="0"/>
                <a:ea typeface="Times New Roman" charset="0"/>
                <a:cs typeface="Times New Roman" charset="0"/>
              </a:rPr>
              <a:t>Sabmiller</a:t>
            </a:r>
            <a:r>
              <a:rPr lang="en-US" sz="3600" b="1" dirty="0">
                <a:latin typeface="Times New Roman" charset="0"/>
                <a:ea typeface="Times New Roman" charset="0"/>
                <a:cs typeface="Times New Roman" charset="0"/>
              </a:rPr>
              <a:t> Brewing Vs. EABL</a:t>
            </a:r>
            <a:endParaRPr lang="en-US" sz="3600"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1959942" y="1457174"/>
            <a:ext cx="7813431" cy="4351338"/>
          </a:xfrm>
        </p:spPr>
        <p:txBody>
          <a:bodyPr>
            <a:noAutofit/>
          </a:bodyPr>
          <a:lstStyle/>
          <a:p>
            <a:pPr marL="457200" lvl="2" indent="0">
              <a:lnSpc>
                <a:spcPct val="100000"/>
              </a:lnSpc>
              <a:spcBef>
                <a:spcPts val="0"/>
              </a:spcBef>
              <a:buNone/>
            </a:pPr>
            <a:r>
              <a:rPr lang="en-US" sz="2400" cap="none" dirty="0">
                <a:latin typeface="Times New Roman" charset="0"/>
                <a:ea typeface="Times New Roman" charset="0"/>
                <a:cs typeface="Times New Roman" charset="0"/>
              </a:rPr>
              <a:t>Example: </a:t>
            </a:r>
            <a:r>
              <a:rPr lang="en-US" sz="2400" cap="none" dirty="0" err="1">
                <a:latin typeface="Times New Roman" charset="0"/>
                <a:ea typeface="Times New Roman" charset="0"/>
                <a:cs typeface="Times New Roman" charset="0"/>
              </a:rPr>
              <a:t>Sabmiller</a:t>
            </a:r>
            <a:r>
              <a:rPr lang="en-US" sz="2400" cap="none" dirty="0">
                <a:latin typeface="Times New Roman" charset="0"/>
                <a:ea typeface="Times New Roman" charset="0"/>
                <a:cs typeface="Times New Roman" charset="0"/>
              </a:rPr>
              <a:t> brewing covers the larger market with relative ease. There are 470 wholesalers in the US, but most of those wholesalers carry competitive brands.  Each side needs the other (high utility); both sides have alternatives (low scarcity). East African breweries ltd. Also cover a large market in Kenya, but only have 30 wholesalers in the area. Despite this challenge, EABL achieves 98% of market coverage, which enabled it to drive </a:t>
            </a:r>
            <a:r>
              <a:rPr lang="en-US" sz="2400" cap="none" dirty="0" err="1">
                <a:latin typeface="Times New Roman" charset="0"/>
                <a:ea typeface="Times New Roman" charset="0"/>
                <a:cs typeface="Times New Roman" charset="0"/>
              </a:rPr>
              <a:t>Sabmiller</a:t>
            </a:r>
            <a:r>
              <a:rPr lang="en-US" sz="2400" cap="none" dirty="0">
                <a:latin typeface="Times New Roman" charset="0"/>
                <a:ea typeface="Times New Roman" charset="0"/>
                <a:cs typeface="Times New Roman" charset="0"/>
              </a:rPr>
              <a:t> right out of Kenya. The key is high mutual dependence.</a:t>
            </a:r>
          </a:p>
        </p:txBody>
      </p:sp>
      <p:cxnSp>
        <p:nvCxnSpPr>
          <p:cNvPr id="5" name="Straight Connector 4"/>
          <p:cNvCxnSpPr/>
          <p:nvPr/>
        </p:nvCxnSpPr>
        <p:spPr>
          <a:xfrm flipV="1">
            <a:off x="1326189" y="145717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27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Imbalanced Dependence</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838200" y="1516796"/>
            <a:ext cx="10515600" cy="4351338"/>
          </a:xfrm>
        </p:spPr>
        <p:txBody>
          <a:bodyPr>
            <a:noAutofit/>
          </a:bodyPr>
          <a:lstStyle/>
          <a:p>
            <a:r>
              <a:rPr lang="en-US" dirty="0">
                <a:latin typeface="Times New Roman" charset="0"/>
                <a:ea typeface="Times New Roman" charset="0"/>
                <a:cs typeface="Times New Roman" charset="0"/>
              </a:rPr>
              <a:t>One channel member may become much more dependent than another. The balance of power factors the less dependent member, whereas the more dependent member suffers exposure to exploitation.</a:t>
            </a:r>
          </a:p>
          <a:p>
            <a:endParaRPr lang="en-US" sz="2400" dirty="0">
              <a:latin typeface="Times New Roman" charset="0"/>
              <a:ea typeface="Times New Roman" charset="0"/>
              <a:cs typeface="Times New Roman" charset="0"/>
            </a:endParaRPr>
          </a:p>
          <a:p>
            <a:pPr lvl="1"/>
            <a:r>
              <a:rPr lang="en-US" sz="2000" dirty="0">
                <a:latin typeface="Times New Roman" charset="0"/>
                <a:ea typeface="Times New Roman" charset="0"/>
                <a:cs typeface="Times New Roman" charset="0"/>
              </a:rPr>
              <a:t>Exposure leads to problems. The more dependent party loses out, in both economic terms and noneconomic benefits.</a:t>
            </a:r>
          </a:p>
        </p:txBody>
      </p:sp>
      <p:cxnSp>
        <p:nvCxnSpPr>
          <p:cNvPr id="4" name="Straight Connector 3"/>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599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Imbalanced Dependence</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685801" y="1597852"/>
            <a:ext cx="10515600" cy="4351338"/>
          </a:xfrm>
        </p:spPr>
        <p:txBody>
          <a:bodyPr>
            <a:noAutofit/>
          </a:bodyPr>
          <a:lstStyle/>
          <a:p>
            <a:r>
              <a:rPr lang="en-US" sz="2400" dirty="0">
                <a:latin typeface="Times New Roman" charset="0"/>
                <a:ea typeface="Times New Roman" charset="0"/>
                <a:cs typeface="Times New Roman" charset="0"/>
              </a:rPr>
              <a:t>How to balance dependence:</a:t>
            </a:r>
          </a:p>
          <a:p>
            <a:pPr lvl="1"/>
            <a:r>
              <a:rPr lang="en-US" sz="2400" dirty="0">
                <a:latin typeface="Times New Roman" charset="0"/>
                <a:ea typeface="Times New Roman" charset="0"/>
                <a:cs typeface="Times New Roman" charset="0"/>
              </a:rPr>
              <a:t>If B depends more on A than A depends on B, then B can:</a:t>
            </a:r>
          </a:p>
          <a:p>
            <a:pPr lvl="2"/>
            <a:r>
              <a:rPr lang="en-US" sz="2000" dirty="0">
                <a:latin typeface="Times New Roman" charset="0"/>
                <a:ea typeface="Times New Roman" charset="0"/>
                <a:cs typeface="Times New Roman" charset="0"/>
              </a:rPr>
              <a:t>Develop alternatives to A. This is the most common.</a:t>
            </a:r>
          </a:p>
          <a:p>
            <a:pPr lvl="2"/>
            <a:r>
              <a:rPr lang="en-US" sz="2000" dirty="0">
                <a:latin typeface="Times New Roman" charset="0"/>
                <a:ea typeface="Times New Roman" charset="0"/>
                <a:cs typeface="Times New Roman" charset="0"/>
              </a:rPr>
              <a:t>Organize a coalition to attack A. Typically bringing in a third party.</a:t>
            </a:r>
          </a:p>
          <a:p>
            <a:pPr lvl="2"/>
            <a:r>
              <a:rPr lang="en-US" sz="2000" dirty="0">
                <a:latin typeface="Times New Roman" charset="0"/>
                <a:ea typeface="Times New Roman" charset="0"/>
                <a:cs typeface="Times New Roman" charset="0"/>
              </a:rPr>
              <a:t>Exit the situation and no longer seek the benefits that A provides. Withdraw from the business and therefore from the relationship.</a:t>
            </a:r>
          </a:p>
        </p:txBody>
      </p:sp>
      <p:cxnSp>
        <p:nvCxnSpPr>
          <p:cNvPr id="5" name="Straight Connector 4"/>
          <p:cNvCxnSpPr/>
          <p:nvPr/>
        </p:nvCxnSpPr>
        <p:spPr>
          <a:xfrm flipV="1">
            <a:off x="1343773" y="1597852"/>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555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437733"/>
            <a:ext cx="10396882" cy="1151965"/>
          </a:xfrm>
        </p:spPr>
        <p:txBody>
          <a:bodyPr/>
          <a:lstStyle/>
          <a:p>
            <a:pPr algn="ctr"/>
            <a:r>
              <a:rPr lang="en-US" b="1" dirty="0">
                <a:latin typeface="Times New Roman" charset="0"/>
                <a:ea typeface="Times New Roman" charset="0"/>
                <a:cs typeface="Times New Roman" charset="0"/>
              </a:rPr>
              <a:t>Imbalanced Dependence</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838200" y="1426918"/>
            <a:ext cx="10515600" cy="4351338"/>
          </a:xfrm>
        </p:spPr>
        <p:txBody>
          <a:bodyPr>
            <a:noAutofit/>
          </a:bodyPr>
          <a:lstStyle/>
          <a:p>
            <a:r>
              <a:rPr lang="en-US" dirty="0">
                <a:latin typeface="Times New Roman" charset="0"/>
                <a:ea typeface="Times New Roman" charset="0"/>
                <a:cs typeface="Times New Roman" charset="0"/>
              </a:rPr>
              <a:t>How to tolerate imbalanced dependence:</a:t>
            </a:r>
          </a:p>
          <a:p>
            <a:pPr lvl="1"/>
            <a:r>
              <a:rPr lang="en-US" sz="2000" dirty="0">
                <a:latin typeface="Times New Roman" charset="0"/>
                <a:ea typeface="Times New Roman" charset="0"/>
                <a:cs typeface="Times New Roman" charset="0"/>
              </a:rPr>
              <a:t>Most common reaction: no reaction</a:t>
            </a:r>
          </a:p>
          <a:p>
            <a:pPr lvl="1"/>
            <a:r>
              <a:rPr lang="en-US" sz="2000" dirty="0">
                <a:latin typeface="Times New Roman" charset="0"/>
                <a:ea typeface="Times New Roman" charset="0"/>
                <a:cs typeface="Times New Roman" charset="0"/>
              </a:rPr>
              <a:t>Weaker parties might rely on internal norms of joint decision making and trust the other party to take its interest into account.</a:t>
            </a:r>
          </a:p>
          <a:p>
            <a:pPr lvl="1"/>
            <a:r>
              <a:rPr lang="en-US" sz="2000" dirty="0">
                <a:latin typeface="Times New Roman" charset="0"/>
                <a:ea typeface="Times New Roman" charset="0"/>
                <a:cs typeface="Times New Roman" charset="0"/>
              </a:rPr>
              <a:t>Some imbalanced dependence actually work well. </a:t>
            </a:r>
          </a:p>
          <a:p>
            <a:r>
              <a:rPr lang="en-US" dirty="0">
                <a:latin typeface="Times New Roman" charset="0"/>
                <a:ea typeface="Times New Roman" charset="0"/>
                <a:cs typeface="Times New Roman" charset="0"/>
              </a:rPr>
              <a:t>Both dependence and interdependence complete the picture. They both have their pros and cons. Dependence motivates relationship quality and cooperation; interdependence encourages relationship-specific investments and performance improvements by increasing the stakes for both parties. </a:t>
            </a:r>
          </a:p>
        </p:txBody>
      </p:sp>
      <p:cxnSp>
        <p:nvCxnSpPr>
          <p:cNvPr id="5" name="Straight Connector 4"/>
          <p:cNvCxnSpPr/>
          <p:nvPr/>
        </p:nvCxnSpPr>
        <p:spPr>
          <a:xfrm flipV="1">
            <a:off x="1343773" y="140442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66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solidFill>
                  <a:schemeClr val="bg2">
                    <a:lumMod val="50000"/>
                  </a:schemeClr>
                </a:solidFill>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5" name="Straight Connector 4"/>
          <p:cNvCxnSpPr/>
          <p:nvPr/>
        </p:nvCxnSpPr>
        <p:spPr>
          <a:xfrm flipV="1">
            <a:off x="1342684" y="1685774"/>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20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Learning Objectives</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a:xfrm>
            <a:off x="898646" y="1837765"/>
            <a:ext cx="10394707" cy="3311189"/>
          </a:xfrm>
        </p:spPr>
        <p:txBody>
          <a:bodyPr>
            <a:normAutofit fontScale="85000" lnSpcReduction="10000"/>
          </a:bodyPr>
          <a:lstStyle/>
          <a:p>
            <a:r>
              <a:rPr lang="en-US" dirty="0">
                <a:latin typeface="Times New Roman" charset="0"/>
                <a:ea typeface="Times New Roman" charset="0"/>
                <a:cs typeface="Times New Roman" charset="0"/>
              </a:rPr>
              <a:t>Appreciate the role of power in managing channel relationships.</a:t>
            </a:r>
          </a:p>
          <a:p>
            <a:r>
              <a:rPr lang="en-US" dirty="0">
                <a:latin typeface="Times New Roman" charset="0"/>
                <a:ea typeface="Times New Roman" charset="0"/>
                <a:cs typeface="Times New Roman" charset="0"/>
              </a:rPr>
              <a:t>Describe the relation between power and dependence and define when dependence exists.</a:t>
            </a:r>
          </a:p>
          <a:p>
            <a:r>
              <a:rPr lang="en-US" dirty="0">
                <a:latin typeface="Times New Roman" charset="0"/>
                <a:ea typeface="Times New Roman" charset="0"/>
                <a:cs typeface="Times New Roman" charset="0"/>
              </a:rPr>
              <a:t>Distinguish five sources of power, as well as the importance and uses of each.</a:t>
            </a:r>
          </a:p>
          <a:p>
            <a:r>
              <a:rPr lang="en-US" dirty="0">
                <a:latin typeface="Times New Roman" charset="0"/>
                <a:ea typeface="Times New Roman" charset="0"/>
                <a:cs typeface="Times New Roman" charset="0"/>
              </a:rPr>
              <a:t>Appreciate the advantages of a mutually dependent relationship.</a:t>
            </a:r>
          </a:p>
          <a:p>
            <a:r>
              <a:rPr lang="en-US" dirty="0">
                <a:latin typeface="Times New Roman" charset="0"/>
                <a:ea typeface="Times New Roman" charset="0"/>
                <a:cs typeface="Times New Roman" charset="0"/>
              </a:rPr>
              <a:t>Distinguish six communication strategies for converting power into influence and their effects in channel relationships.</a:t>
            </a:r>
          </a:p>
          <a:p>
            <a:r>
              <a:rPr lang="en-US" dirty="0">
                <a:latin typeface="Times New Roman" charset="0"/>
                <a:ea typeface="Times New Roman" charset="0"/>
                <a:cs typeface="Times New Roman" charset="0"/>
              </a:rPr>
              <a:t>Appreciate how the </a:t>
            </a:r>
            <a:r>
              <a:rPr lang="en-US" dirty="0" err="1">
                <a:latin typeface="Times New Roman" charset="0"/>
                <a:ea typeface="Times New Roman" charset="0"/>
                <a:cs typeface="Times New Roman" charset="0"/>
              </a:rPr>
              <a:t>omni</a:t>
            </a:r>
            <a:r>
              <a:rPr lang="en-US" dirty="0">
                <a:latin typeface="Times New Roman" charset="0"/>
                <a:ea typeface="Times New Roman" charset="0"/>
                <a:cs typeface="Times New Roman" charset="0"/>
              </a:rPr>
              <a:t>-channel landscape affects the nature of power in marketing channels. </a:t>
            </a:r>
          </a:p>
        </p:txBody>
      </p:sp>
      <p:cxnSp>
        <p:nvCxnSpPr>
          <p:cNvPr id="4" name="Straight Connector 3"/>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29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954" y="527474"/>
            <a:ext cx="10678237" cy="1151965"/>
          </a:xfrm>
        </p:spPr>
        <p:txBody>
          <a:bodyPr>
            <a:noAutofit/>
          </a:bodyPr>
          <a:lstStyle/>
          <a:p>
            <a:pPr algn="ctr"/>
            <a:r>
              <a:rPr lang="en-US" sz="4000" b="1" dirty="0">
                <a:latin typeface="Times New Roman" charset="0"/>
                <a:ea typeface="Times New Roman" charset="0"/>
                <a:cs typeface="Times New Roman" charset="0"/>
              </a:rPr>
              <a:t>Power-Based Influence Strategies</a:t>
            </a:r>
          </a:p>
        </p:txBody>
      </p:sp>
      <p:sp>
        <p:nvSpPr>
          <p:cNvPr id="3" name="Content Placeholder 2"/>
          <p:cNvSpPr>
            <a:spLocks noGrp="1"/>
          </p:cNvSpPr>
          <p:nvPr>
            <p:ph sz="quarter" idx="13"/>
          </p:nvPr>
        </p:nvSpPr>
        <p:spPr>
          <a:xfrm>
            <a:off x="838200" y="1422005"/>
            <a:ext cx="10515600" cy="4351338"/>
          </a:xfrm>
        </p:spPr>
        <p:txBody>
          <a:bodyPr>
            <a:noAutofit/>
          </a:bodyPr>
          <a:lstStyle/>
          <a:p>
            <a:r>
              <a:rPr lang="en-US" sz="1700" dirty="0">
                <a:latin typeface="Times New Roman" charset="0"/>
                <a:ea typeface="Times New Roman" charset="0"/>
                <a:cs typeface="Times New Roman" charset="0"/>
              </a:rPr>
              <a:t>There are 6 power-based influence strategies</a:t>
            </a:r>
          </a:p>
          <a:p>
            <a:pPr lvl="1"/>
            <a:r>
              <a:rPr lang="en-US" sz="1700" b="1" dirty="0">
                <a:latin typeface="Times New Roman" charset="0"/>
                <a:ea typeface="Times New Roman" charset="0"/>
                <a:cs typeface="Times New Roman" charset="0"/>
              </a:rPr>
              <a:t>Promise. </a:t>
            </a:r>
            <a:r>
              <a:rPr lang="en-US" sz="1700" dirty="0">
                <a:latin typeface="Times New Roman" charset="0"/>
                <a:ea typeface="Times New Roman" charset="0"/>
                <a:cs typeface="Times New Roman" charset="0"/>
              </a:rPr>
              <a:t>If you do what we wish, we will reward you.</a:t>
            </a:r>
          </a:p>
          <a:p>
            <a:pPr lvl="1"/>
            <a:r>
              <a:rPr lang="en-US" sz="1700" b="1" dirty="0">
                <a:latin typeface="Times New Roman" charset="0"/>
                <a:ea typeface="Times New Roman" charset="0"/>
                <a:cs typeface="Times New Roman" charset="0"/>
              </a:rPr>
              <a:t>Threat. </a:t>
            </a:r>
            <a:r>
              <a:rPr lang="en-US" sz="1700" dirty="0">
                <a:latin typeface="Times New Roman" charset="0"/>
                <a:ea typeface="Times New Roman" charset="0"/>
                <a:cs typeface="Times New Roman" charset="0"/>
              </a:rPr>
              <a:t>If you don</a:t>
            </a:r>
            <a:r>
              <a:rPr lang="mr-IN" sz="1700" dirty="0">
                <a:latin typeface="Times New Roman" charset="0"/>
                <a:ea typeface="Times New Roman" charset="0"/>
                <a:cs typeface="Times New Roman" charset="0"/>
              </a:rPr>
              <a:t>’</a:t>
            </a:r>
            <a:r>
              <a:rPr lang="en-US" sz="1700" dirty="0">
                <a:latin typeface="Times New Roman" charset="0"/>
                <a:ea typeface="Times New Roman" charset="0"/>
                <a:cs typeface="Times New Roman" charset="0"/>
              </a:rPr>
              <a:t>t do what we wish, we will punish you.</a:t>
            </a:r>
          </a:p>
          <a:p>
            <a:pPr lvl="1"/>
            <a:r>
              <a:rPr lang="en-US" sz="1700" b="1" dirty="0">
                <a:latin typeface="Times New Roman" charset="0"/>
                <a:ea typeface="Times New Roman" charset="0"/>
                <a:cs typeface="Times New Roman" charset="0"/>
              </a:rPr>
              <a:t>Legalistic. </a:t>
            </a:r>
            <a:r>
              <a:rPr lang="en-US" sz="1700" dirty="0">
                <a:latin typeface="Times New Roman" charset="0"/>
                <a:ea typeface="Times New Roman" charset="0"/>
                <a:cs typeface="Times New Roman" charset="0"/>
              </a:rPr>
              <a:t>You should do what we wish, because you have agreed to do so.</a:t>
            </a:r>
          </a:p>
          <a:p>
            <a:pPr lvl="1"/>
            <a:r>
              <a:rPr lang="en-US" sz="1700" b="1" dirty="0">
                <a:latin typeface="Times New Roman" charset="0"/>
                <a:ea typeface="Times New Roman" charset="0"/>
                <a:cs typeface="Times New Roman" charset="0"/>
              </a:rPr>
              <a:t>Request. </a:t>
            </a:r>
            <a:r>
              <a:rPr lang="en-US" sz="1700" dirty="0">
                <a:latin typeface="Times New Roman" charset="0"/>
                <a:ea typeface="Times New Roman" charset="0"/>
                <a:cs typeface="Times New Roman" charset="0"/>
              </a:rPr>
              <a:t>Please do what we wish.</a:t>
            </a:r>
          </a:p>
          <a:p>
            <a:pPr lvl="1"/>
            <a:r>
              <a:rPr lang="en-US" sz="1700" b="1" dirty="0">
                <a:latin typeface="Times New Roman" charset="0"/>
                <a:ea typeface="Times New Roman" charset="0"/>
                <a:cs typeface="Times New Roman" charset="0"/>
              </a:rPr>
              <a:t>Information exchange. </a:t>
            </a:r>
            <a:r>
              <a:rPr lang="en-US" sz="1700" dirty="0">
                <a:latin typeface="Times New Roman" charset="0"/>
                <a:ea typeface="Times New Roman" charset="0"/>
                <a:cs typeface="Times New Roman" charset="0"/>
              </a:rPr>
              <a:t>Let’s pursue a general discussion about the most profitable way for you to run your business, without mentioning exactly what we want.</a:t>
            </a:r>
          </a:p>
          <a:p>
            <a:pPr lvl="1"/>
            <a:r>
              <a:rPr lang="en-US" sz="1700" b="1" dirty="0">
                <a:latin typeface="Times New Roman" charset="0"/>
                <a:ea typeface="Times New Roman" charset="0"/>
                <a:cs typeface="Times New Roman" charset="0"/>
              </a:rPr>
              <a:t>Recommendation. </a:t>
            </a:r>
            <a:r>
              <a:rPr lang="en-US" sz="1700" dirty="0">
                <a:latin typeface="Times New Roman" charset="0"/>
                <a:ea typeface="Times New Roman" charset="0"/>
                <a:cs typeface="Times New Roman" charset="0"/>
              </a:rPr>
              <a:t>Similar to an information exchange, let’s discuss profitable methods, but we will provide you with the conclusion, namely, you would be more profitable if you would do what we wish. </a:t>
            </a:r>
          </a:p>
        </p:txBody>
      </p:sp>
      <p:cxnSp>
        <p:nvCxnSpPr>
          <p:cNvPr id="5" name="Straight Connector 4"/>
          <p:cNvCxnSpPr/>
          <p:nvPr/>
        </p:nvCxnSpPr>
        <p:spPr>
          <a:xfrm flipV="1">
            <a:off x="1308603" y="142200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498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8961"/>
          <a:stretch/>
        </p:blipFill>
        <p:spPr>
          <a:xfrm>
            <a:off x="406400" y="524932"/>
            <a:ext cx="10752667" cy="4961467"/>
          </a:xfrm>
          <a:prstGeom prst="rect">
            <a:avLst/>
          </a:prstGeom>
        </p:spPr>
      </p:pic>
    </p:spTree>
    <p:extLst>
      <p:ext uri="{BB962C8B-B14F-4D97-AF65-F5344CB8AC3E}">
        <p14:creationId xmlns:p14="http://schemas.microsoft.com/office/powerpoint/2010/main" val="520934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solidFill>
                  <a:schemeClr val="bg2">
                    <a:lumMod val="50000"/>
                  </a:schemeClr>
                </a:solidFill>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5" name="Straight Connector 4"/>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296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Omni-Channel and Power</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dirty="0">
                <a:latin typeface="Times New Roman" charset="0"/>
                <a:ea typeface="Times New Roman" charset="0"/>
                <a:cs typeface="Times New Roman" charset="0"/>
              </a:rPr>
              <a:t>The use of multiple channels is the visible norm now.</a:t>
            </a:r>
          </a:p>
          <a:p>
            <a:r>
              <a:rPr lang="en-US" dirty="0">
                <a:latin typeface="Times New Roman" charset="0"/>
                <a:ea typeface="Times New Roman" charset="0"/>
                <a:cs typeface="Times New Roman" charset="0"/>
              </a:rPr>
              <a:t>Suppliers like multiple channels because:</a:t>
            </a:r>
          </a:p>
          <a:p>
            <a:pPr lvl="1"/>
            <a:r>
              <a:rPr lang="en-US" dirty="0">
                <a:latin typeface="Times New Roman" charset="0"/>
                <a:ea typeface="Times New Roman" charset="0"/>
                <a:cs typeface="Times New Roman" charset="0"/>
              </a:rPr>
              <a:t>Increased market penetration</a:t>
            </a:r>
          </a:p>
          <a:p>
            <a:pPr lvl="1"/>
            <a:r>
              <a:rPr lang="en-US" dirty="0">
                <a:latin typeface="Times New Roman" charset="0"/>
                <a:ea typeface="Times New Roman" charset="0"/>
                <a:cs typeface="Times New Roman" charset="0"/>
              </a:rPr>
              <a:t>Gives them a better view of multiple markets</a:t>
            </a:r>
          </a:p>
          <a:p>
            <a:pPr lvl="1"/>
            <a:r>
              <a:rPr lang="en-US" dirty="0">
                <a:latin typeface="Times New Roman" charset="0"/>
                <a:ea typeface="Times New Roman" charset="0"/>
                <a:cs typeface="Times New Roman" charset="0"/>
              </a:rPr>
              <a:t>Enjoyment of healthy competition</a:t>
            </a:r>
          </a:p>
          <a:p>
            <a:r>
              <a:rPr lang="en-US" dirty="0">
                <a:latin typeface="Times New Roman" charset="0"/>
                <a:ea typeface="Times New Roman" charset="0"/>
                <a:cs typeface="Times New Roman" charset="0"/>
              </a:rPr>
              <a:t>Customers like multiple channels because:</a:t>
            </a:r>
          </a:p>
          <a:p>
            <a:pPr lvl="1"/>
            <a:r>
              <a:rPr lang="en-US" dirty="0">
                <a:latin typeface="Times New Roman" charset="0"/>
                <a:ea typeface="Times New Roman" charset="0"/>
                <a:cs typeface="Times New Roman" charset="0"/>
              </a:rPr>
              <a:t>It gives them the ability to find the channel that works best for them.</a:t>
            </a:r>
          </a:p>
          <a:p>
            <a:pPr lvl="1"/>
            <a:r>
              <a:rPr lang="en-US" dirty="0">
                <a:latin typeface="Times New Roman" charset="0"/>
                <a:ea typeface="Times New Roman" charset="0"/>
                <a:cs typeface="Times New Roman" charset="0"/>
              </a:rPr>
              <a:t>They can seek out the lowest prices.</a:t>
            </a:r>
          </a:p>
          <a:p>
            <a:pPr lvl="1"/>
            <a:endParaRPr lang="en-US" dirty="0">
              <a:solidFill>
                <a:schemeClr val="bg1"/>
              </a:solidFill>
              <a:latin typeface="Times New Roman" charset="0"/>
              <a:ea typeface="Times New Roman" charset="0"/>
              <a:cs typeface="Times New Roman" charset="0"/>
            </a:endParaRPr>
          </a:p>
        </p:txBody>
      </p:sp>
      <p:cxnSp>
        <p:nvCxnSpPr>
          <p:cNvPr id="5" name="Straight Connector 4"/>
          <p:cNvCxnSpPr/>
          <p:nvPr/>
        </p:nvCxnSpPr>
        <p:spPr>
          <a:xfrm flipV="1">
            <a:off x="1342684"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4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solidFill>
                  <a:schemeClr val="bg2">
                    <a:lumMod val="50000"/>
                  </a:schemeClr>
                </a:solidFill>
                <a:latin typeface="Times New Roman" charset="0"/>
                <a:ea typeface="Times New Roman" charset="0"/>
                <a:cs typeface="Times New Roman" charset="0"/>
              </a:rPr>
              <a:t>Take- </a:t>
            </a:r>
            <a:r>
              <a:rPr lang="en-US" b="1" dirty="0" err="1">
                <a:solidFill>
                  <a:schemeClr val="bg2">
                    <a:lumMod val="50000"/>
                  </a:schemeClr>
                </a:solidFill>
                <a:latin typeface="Times New Roman" charset="0"/>
                <a:ea typeface="Times New Roman" charset="0"/>
                <a:cs typeface="Times New Roman" charset="0"/>
              </a:rPr>
              <a:t>Aways</a:t>
            </a:r>
            <a:endParaRPr lang="en-US" b="1" dirty="0">
              <a:solidFill>
                <a:schemeClr val="bg2">
                  <a:lumMod val="50000"/>
                </a:schemeClr>
              </a:solidFill>
              <a:latin typeface="Times New Roman" charset="0"/>
              <a:ea typeface="Times New Roman" charset="0"/>
              <a:cs typeface="Times New Roman" charset="0"/>
            </a:endParaRPr>
          </a:p>
        </p:txBody>
      </p:sp>
      <p:cxnSp>
        <p:nvCxnSpPr>
          <p:cNvPr id="5" name="Straight Connector 4"/>
          <p:cNvCxnSpPr/>
          <p:nvPr/>
        </p:nvCxnSpPr>
        <p:spPr>
          <a:xfrm flipV="1">
            <a:off x="1342684" y="163302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994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20000"/>
          </a:bodyPr>
          <a:lstStyle/>
          <a:p>
            <a:r>
              <a:rPr lang="en-US" dirty="0">
                <a:latin typeface="Times New Roman" charset="0"/>
                <a:ea typeface="Times New Roman" charset="0"/>
                <a:cs typeface="Times New Roman" charset="0"/>
              </a:rPr>
              <a:t>The three ways to manage a relationship are to foster commitment, exercise power, or capitalize and learn from functional conflict.</a:t>
            </a:r>
          </a:p>
          <a:p>
            <a:r>
              <a:rPr lang="en-US" dirty="0">
                <a:latin typeface="Times New Roman" charset="0"/>
                <a:ea typeface="Times New Roman" charset="0"/>
                <a:cs typeface="Times New Roman" charset="0"/>
              </a:rPr>
              <a:t>Channel power is the ability to alter another organization’s behavior. It is a tool, neither good or bad. </a:t>
            </a:r>
          </a:p>
          <a:p>
            <a:r>
              <a:rPr lang="en-US" dirty="0">
                <a:latin typeface="Times New Roman" charset="0"/>
                <a:ea typeface="Times New Roman" charset="0"/>
                <a:cs typeface="Times New Roman" charset="0"/>
              </a:rPr>
              <a:t>Power permeates all aspects of marketing channels. The interdependence of channel members makes power a critical feature of their functioning.</a:t>
            </a:r>
          </a:p>
          <a:p>
            <a:r>
              <a:rPr lang="en-US" dirty="0">
                <a:latin typeface="Times New Roman" charset="0"/>
                <a:ea typeface="Times New Roman" charset="0"/>
                <a:cs typeface="Times New Roman" charset="0"/>
              </a:rPr>
              <a:t>Channel members must invest over time to build power, then assess their power accurately and use it wisely.</a:t>
            </a:r>
          </a:p>
        </p:txBody>
      </p:sp>
      <p:cxnSp>
        <p:nvCxnSpPr>
          <p:cNvPr id="5" name="Straight Connector 4"/>
          <p:cNvCxnSpPr/>
          <p:nvPr/>
        </p:nvCxnSpPr>
        <p:spPr>
          <a:xfrm flipV="1">
            <a:off x="1342684" y="1685775"/>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698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85000" lnSpcReduction="10000"/>
          </a:bodyPr>
          <a:lstStyle/>
          <a:p>
            <a:r>
              <a:rPr lang="en-US" dirty="0">
                <a:latin typeface="Times New Roman" charset="0"/>
                <a:ea typeface="Times New Roman" charset="0"/>
                <a:cs typeface="Times New Roman" charset="0"/>
              </a:rPr>
              <a:t>The power of A is equal to the dependence of B. the dependence of B increases when:</a:t>
            </a:r>
          </a:p>
          <a:p>
            <a:pPr lvl="1"/>
            <a:r>
              <a:rPr lang="en-US" dirty="0">
                <a:latin typeface="Times New Roman" charset="0"/>
                <a:ea typeface="Times New Roman" charset="0"/>
                <a:cs typeface="Times New Roman" charset="0"/>
              </a:rPr>
              <a:t>B derives great utility from dealing with A.</a:t>
            </a:r>
          </a:p>
          <a:p>
            <a:pPr lvl="1"/>
            <a:r>
              <a:rPr lang="en-US" dirty="0">
                <a:latin typeface="Times New Roman" charset="0"/>
                <a:ea typeface="Times New Roman" charset="0"/>
                <a:cs typeface="Times New Roman" charset="0"/>
              </a:rPr>
              <a:t>B cannot find that utility easily among A’s competitors, because there are few competitors or B faces very high switching costs.</a:t>
            </a:r>
          </a:p>
          <a:p>
            <a:r>
              <a:rPr lang="en-US" dirty="0">
                <a:latin typeface="Times New Roman" charset="0"/>
                <a:ea typeface="Times New Roman" charset="0"/>
                <a:cs typeface="Times New Roman" charset="0"/>
              </a:rPr>
              <a:t>Power comes from 5 sources: reward, coercive, expert, legitimate, referent.</a:t>
            </a:r>
          </a:p>
          <a:p>
            <a:r>
              <a:rPr lang="en-US" dirty="0">
                <a:latin typeface="Times New Roman" charset="0"/>
                <a:ea typeface="Times New Roman" charset="0"/>
                <a:cs typeface="Times New Roman" charset="0"/>
              </a:rPr>
              <a:t>Power is a two-sided affair, specific to each relationship at any given time.</a:t>
            </a:r>
          </a:p>
          <a:p>
            <a:r>
              <a:rPr lang="en-US" dirty="0">
                <a:latin typeface="Times New Roman" charset="0"/>
                <a:ea typeface="Times New Roman" charset="0"/>
                <a:cs typeface="Times New Roman" charset="0"/>
              </a:rPr>
              <a:t>Mutually dependent relationships often generate exceptional value added, because each side has sufficient leverage to ensure win-win solutions. </a:t>
            </a:r>
          </a:p>
        </p:txBody>
      </p:sp>
      <p:cxnSp>
        <p:nvCxnSpPr>
          <p:cNvPr id="5" name="Straight Connector 4"/>
          <p:cNvCxnSpPr/>
          <p:nvPr/>
        </p:nvCxnSpPr>
        <p:spPr>
          <a:xfrm flipV="1">
            <a:off x="1342684"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7727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dirty="0">
              <a:latin typeface="Times New Roman" charset="0"/>
              <a:ea typeface="Times New Roman" charset="0"/>
              <a:cs typeface="Times New Roman" charset="0"/>
            </a:endParaRPr>
          </a:p>
        </p:txBody>
      </p:sp>
      <p:sp>
        <p:nvSpPr>
          <p:cNvPr id="3" name="Content Placeholder 2"/>
          <p:cNvSpPr>
            <a:spLocks noGrp="1"/>
          </p:cNvSpPr>
          <p:nvPr>
            <p:ph sz="quarter" idx="13"/>
          </p:nvPr>
        </p:nvSpPr>
        <p:spPr/>
        <p:txBody>
          <a:bodyPr>
            <a:normAutofit fontScale="92500" lnSpcReduction="20000"/>
          </a:bodyPr>
          <a:lstStyle/>
          <a:p>
            <a:r>
              <a:rPr lang="en-US" dirty="0">
                <a:latin typeface="Times New Roman" charset="0"/>
                <a:ea typeface="Times New Roman" charset="0"/>
                <a:cs typeface="Times New Roman" charset="0"/>
              </a:rPr>
              <a:t>Imbalanced dependence is very common. In these relationships, </a:t>
            </a:r>
          </a:p>
          <a:p>
            <a:pPr lvl="1"/>
            <a:r>
              <a:rPr lang="en-US" dirty="0">
                <a:latin typeface="Times New Roman" charset="0"/>
                <a:ea typeface="Times New Roman" charset="0"/>
                <a:cs typeface="Times New Roman" charset="0"/>
              </a:rPr>
              <a:t>The stronger party can exploit or ignore the weaker one.</a:t>
            </a:r>
          </a:p>
          <a:p>
            <a:pPr lvl="1"/>
            <a:r>
              <a:rPr lang="en-US" dirty="0">
                <a:latin typeface="Times New Roman" charset="0"/>
                <a:ea typeface="Times New Roman" charset="0"/>
                <a:cs typeface="Times New Roman" charset="0"/>
              </a:rPr>
              <a:t>The weaker party can take countermeasures, including diversifying, forming a coalition, or exiting the business.</a:t>
            </a:r>
          </a:p>
          <a:p>
            <a:pPr lvl="1"/>
            <a:r>
              <a:rPr lang="en-US" dirty="0">
                <a:latin typeface="Times New Roman" charset="0"/>
                <a:ea typeface="Times New Roman" charset="0"/>
                <a:cs typeface="Times New Roman" charset="0"/>
              </a:rPr>
              <a:t>Channel success requires the stronger party to exhibit restraint, act equitably, and appear fair.</a:t>
            </a:r>
          </a:p>
          <a:p>
            <a:r>
              <a:rPr lang="en-US" dirty="0">
                <a:latin typeface="Times New Roman" charset="0"/>
                <a:ea typeface="Times New Roman" charset="0"/>
                <a:cs typeface="Times New Roman" charset="0"/>
              </a:rPr>
              <a:t>Translating power, a latent ability, into influence involves communication. The most common methods are:</a:t>
            </a:r>
          </a:p>
          <a:p>
            <a:pPr lvl="1"/>
            <a:r>
              <a:rPr lang="en-US" dirty="0">
                <a:latin typeface="Times New Roman" charset="0"/>
                <a:ea typeface="Times New Roman" charset="0"/>
                <a:cs typeface="Times New Roman" charset="0"/>
              </a:rPr>
              <a:t>Making promises, issuing requests, exchanging information, and making recommendations. </a:t>
            </a:r>
          </a:p>
        </p:txBody>
      </p:sp>
      <p:cxnSp>
        <p:nvCxnSpPr>
          <p:cNvPr id="5" name="Straight Connector 4"/>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8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solidFill>
                  <a:schemeClr val="tx2">
                    <a:lumMod val="60000"/>
                    <a:lumOff val="40000"/>
                  </a:schemeClr>
                </a:solidFill>
                <a:latin typeface="Times New Roman" charset="0"/>
                <a:ea typeface="Times New Roman" charset="0"/>
                <a:cs typeface="Times New Roman" charset="0"/>
              </a:rPr>
              <a:t>Introduction: The Nature of Marketing Channels</a:t>
            </a:r>
          </a:p>
          <a:p>
            <a:r>
              <a:rPr lang="en-US" b="1" dirty="0">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5" name="Straight Connector 4"/>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98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976" y="567263"/>
            <a:ext cx="10568353" cy="1151965"/>
          </a:xfrm>
        </p:spPr>
        <p:txBody>
          <a:bodyPr>
            <a:noAutofit/>
          </a:bodyPr>
          <a:lstStyle/>
          <a:p>
            <a:pPr algn="ctr"/>
            <a:r>
              <a:rPr lang="en-US" sz="4400" b="1" dirty="0">
                <a:latin typeface="Times New Roman" charset="0"/>
                <a:ea typeface="Times New Roman" charset="0"/>
                <a:cs typeface="Times New Roman" charset="0"/>
              </a:rPr>
              <a:t>Introduction: The Nature of Marketing Channels</a:t>
            </a:r>
          </a:p>
        </p:txBody>
      </p:sp>
      <p:sp>
        <p:nvSpPr>
          <p:cNvPr id="3" name="Content Placeholder 2"/>
          <p:cNvSpPr>
            <a:spLocks noGrp="1"/>
          </p:cNvSpPr>
          <p:nvPr>
            <p:ph sz="quarter" idx="13"/>
          </p:nvPr>
        </p:nvSpPr>
        <p:spPr>
          <a:xfrm>
            <a:off x="685800" y="2045811"/>
            <a:ext cx="10394707" cy="3311189"/>
          </a:xfrm>
        </p:spPr>
        <p:txBody>
          <a:bodyPr>
            <a:normAutofit/>
          </a:bodyPr>
          <a:lstStyle/>
          <a:p>
            <a:r>
              <a:rPr lang="en-US" dirty="0">
                <a:latin typeface="Times New Roman" charset="0"/>
                <a:ea typeface="Times New Roman" charset="0"/>
                <a:cs typeface="Times New Roman" charset="0"/>
              </a:rPr>
              <a:t>In an effective channel relationship, two or more organizations must function as if they are pursuing a </a:t>
            </a:r>
            <a:r>
              <a:rPr lang="en-US" b="1" dirty="0">
                <a:latin typeface="Times New Roman" charset="0"/>
                <a:ea typeface="Times New Roman" charset="0"/>
                <a:cs typeface="Times New Roman" charset="0"/>
              </a:rPr>
              <a:t>single shared interest.</a:t>
            </a:r>
          </a:p>
          <a:p>
            <a:r>
              <a:rPr lang="en-US" dirty="0">
                <a:latin typeface="Times New Roman" charset="0"/>
                <a:ea typeface="Times New Roman" charset="0"/>
                <a:cs typeface="Times New Roman" charset="0"/>
              </a:rPr>
              <a:t>Every marketing channel is permeated by considerations of </a:t>
            </a:r>
            <a:r>
              <a:rPr lang="en-US" b="1" dirty="0">
                <a:latin typeface="Times New Roman" charset="0"/>
                <a:ea typeface="Times New Roman" charset="0"/>
                <a:cs typeface="Times New Roman" charset="0"/>
              </a:rPr>
              <a:t>power.</a:t>
            </a:r>
          </a:p>
          <a:p>
            <a:r>
              <a:rPr lang="en-US" dirty="0">
                <a:latin typeface="Times New Roman" charset="0"/>
                <a:ea typeface="Times New Roman" charset="0"/>
                <a:cs typeface="Times New Roman" charset="0"/>
              </a:rPr>
              <a:t>Because marketing channels focus on their power, double marginalization can occur.</a:t>
            </a:r>
          </a:p>
          <a:p>
            <a:pPr lvl="1"/>
            <a:r>
              <a:rPr lang="en-US" dirty="0">
                <a:latin typeface="Times New Roman" charset="0"/>
                <a:ea typeface="Times New Roman" charset="0"/>
                <a:cs typeface="Times New Roman" charset="0"/>
              </a:rPr>
              <a:t>Inefficiency results from two margins, rather than one in the channel. </a:t>
            </a:r>
          </a:p>
        </p:txBody>
      </p:sp>
      <p:cxnSp>
        <p:nvCxnSpPr>
          <p:cNvPr id="5" name="Straight Connector 4"/>
          <p:cNvCxnSpPr/>
          <p:nvPr/>
        </p:nvCxnSpPr>
        <p:spPr>
          <a:xfrm flipV="1">
            <a:off x="1707931" y="18205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79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6265"/>
            <a:ext cx="10782300" cy="6183123"/>
          </a:xfrm>
          <a:prstGeom prst="rect">
            <a:avLst/>
          </a:prstGeom>
        </p:spPr>
      </p:pic>
    </p:spTree>
    <p:extLst>
      <p:ext uri="{BB962C8B-B14F-4D97-AF65-F5344CB8AC3E}">
        <p14:creationId xmlns:p14="http://schemas.microsoft.com/office/powerpoint/2010/main" val="190752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Agenda</a:t>
            </a:r>
            <a:r>
              <a:rPr lang="en-US" dirty="0">
                <a:latin typeface="Times New Roman" charset="0"/>
                <a:ea typeface="Times New Roman" charset="0"/>
                <a:cs typeface="Times New Roman" charset="0"/>
              </a:rPr>
              <a:t> </a:t>
            </a:r>
          </a:p>
        </p:txBody>
      </p:sp>
      <p:sp>
        <p:nvSpPr>
          <p:cNvPr id="3" name="Content Placeholder 2"/>
          <p:cNvSpPr>
            <a:spLocks noGrp="1"/>
          </p:cNvSpPr>
          <p:nvPr>
            <p:ph sz="quarter" idx="13"/>
          </p:nvPr>
        </p:nvSpPr>
        <p:spPr/>
        <p:txBody>
          <a:bodyPr>
            <a:normAutofit lnSpcReduction="10000"/>
          </a:bodyPr>
          <a:lstStyle/>
          <a:p>
            <a:r>
              <a:rPr lang="en-US" b="1" dirty="0">
                <a:latin typeface="Times New Roman" charset="0"/>
                <a:ea typeface="Times New Roman" charset="0"/>
                <a:cs typeface="Times New Roman" charset="0"/>
              </a:rPr>
              <a:t>Learning objectives</a:t>
            </a:r>
          </a:p>
          <a:p>
            <a:r>
              <a:rPr lang="en-US" b="1" dirty="0">
                <a:latin typeface="Times New Roman" charset="0"/>
                <a:ea typeface="Times New Roman" charset="0"/>
                <a:cs typeface="Times New Roman" charset="0"/>
              </a:rPr>
              <a:t>Introduction: The Nature of Marketing Channels</a:t>
            </a:r>
          </a:p>
          <a:p>
            <a:r>
              <a:rPr lang="en-US" b="1" dirty="0">
                <a:solidFill>
                  <a:schemeClr val="bg2">
                    <a:lumMod val="75000"/>
                  </a:schemeClr>
                </a:solidFill>
                <a:latin typeface="Times New Roman" charset="0"/>
                <a:ea typeface="Times New Roman" charset="0"/>
                <a:cs typeface="Times New Roman" charset="0"/>
              </a:rPr>
              <a:t>Power</a:t>
            </a:r>
          </a:p>
          <a:p>
            <a:r>
              <a:rPr lang="en-US" b="1" dirty="0">
                <a:latin typeface="Times New Roman" charset="0"/>
                <a:ea typeface="Times New Roman" charset="0"/>
                <a:cs typeface="Times New Roman" charset="0"/>
              </a:rPr>
              <a:t>Dependence as the Mirror Image of Power</a:t>
            </a:r>
          </a:p>
          <a:p>
            <a:r>
              <a:rPr lang="en-US" b="1" dirty="0">
                <a:latin typeface="Times New Roman" charset="0"/>
                <a:ea typeface="Times New Roman" charset="0"/>
                <a:cs typeface="Times New Roman" charset="0"/>
              </a:rPr>
              <a:t>Power-Based Influence Strategies</a:t>
            </a:r>
          </a:p>
          <a:p>
            <a:r>
              <a:rPr lang="en-US" b="1" dirty="0">
                <a:latin typeface="Times New Roman" charset="0"/>
                <a:ea typeface="Times New Roman" charset="0"/>
                <a:cs typeface="Times New Roman" charset="0"/>
              </a:rPr>
              <a:t>Omni-Channel and Power</a:t>
            </a:r>
          </a:p>
          <a:p>
            <a:r>
              <a:rPr lang="en-US" b="1" dirty="0">
                <a:latin typeface="Times New Roman" charset="0"/>
                <a:ea typeface="Times New Roman" charset="0"/>
                <a:cs typeface="Times New Roman" charset="0"/>
              </a:rPr>
              <a:t>Take- </a:t>
            </a:r>
            <a:r>
              <a:rPr lang="en-US" b="1" dirty="0" err="1">
                <a:latin typeface="Times New Roman" charset="0"/>
                <a:ea typeface="Times New Roman" charset="0"/>
                <a:cs typeface="Times New Roman" charset="0"/>
              </a:rPr>
              <a:t>Aways</a:t>
            </a:r>
            <a:endParaRPr lang="en-US" b="1" dirty="0">
              <a:latin typeface="Times New Roman" charset="0"/>
              <a:ea typeface="Times New Roman" charset="0"/>
              <a:cs typeface="Times New Roman" charset="0"/>
            </a:endParaRPr>
          </a:p>
        </p:txBody>
      </p:sp>
      <p:cxnSp>
        <p:nvCxnSpPr>
          <p:cNvPr id="5" name="Straight Connector 4"/>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2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charset="0"/>
                <a:ea typeface="Times New Roman" charset="0"/>
                <a:cs typeface="Times New Roman" charset="0"/>
              </a:rPr>
              <a:t>Power</a:t>
            </a:r>
          </a:p>
        </p:txBody>
      </p:sp>
      <p:sp>
        <p:nvSpPr>
          <p:cNvPr id="3" name="Content Placeholder 2"/>
          <p:cNvSpPr>
            <a:spLocks noGrp="1"/>
          </p:cNvSpPr>
          <p:nvPr>
            <p:ph sz="quarter" idx="13"/>
          </p:nvPr>
        </p:nvSpPr>
        <p:spPr/>
        <p:txBody>
          <a:bodyPr>
            <a:normAutofit fontScale="92500" lnSpcReduction="20000"/>
          </a:bodyPr>
          <a:lstStyle/>
          <a:p>
            <a:r>
              <a:rPr lang="en-US" b="1" dirty="0">
                <a:latin typeface="Times New Roman" charset="0"/>
                <a:ea typeface="Times New Roman" charset="0"/>
                <a:cs typeface="Times New Roman" charset="0"/>
              </a:rPr>
              <a:t>Power</a:t>
            </a:r>
            <a:r>
              <a:rPr lang="en-US" dirty="0">
                <a:latin typeface="Times New Roman" charset="0"/>
                <a:ea typeface="Times New Roman" charset="0"/>
                <a:cs typeface="Times New Roman" charset="0"/>
              </a:rPr>
              <a:t> is the ability of one channel member (A) to get another channel member (B) to do something it otherwise would not have done. </a:t>
            </a:r>
          </a:p>
          <a:p>
            <a:r>
              <a:rPr lang="en-US" dirty="0">
                <a:latin typeface="Times New Roman" charset="0"/>
                <a:ea typeface="Times New Roman" charset="0"/>
                <a:cs typeface="Times New Roman" charset="0"/>
              </a:rPr>
              <a:t>Power is the potential for influence.</a:t>
            </a:r>
          </a:p>
          <a:p>
            <a:r>
              <a:rPr lang="en-US" dirty="0">
                <a:latin typeface="Times New Roman" charset="0"/>
                <a:ea typeface="Times New Roman" charset="0"/>
                <a:cs typeface="Times New Roman" charset="0"/>
              </a:rPr>
              <a:t>It can cause great damage because it can force another channel to generate some value, without granting it equitable compensation for that effort.</a:t>
            </a:r>
          </a:p>
          <a:p>
            <a:r>
              <a:rPr lang="en-US" dirty="0">
                <a:latin typeface="Times New Roman" charset="0"/>
                <a:ea typeface="Times New Roman" charset="0"/>
                <a:cs typeface="Times New Roman" charset="0"/>
              </a:rPr>
              <a:t>But can also represent potential for influence, great benefits can be achieved through its judicious use, to drive a channel toward more efficient, more coordinated operations. </a:t>
            </a:r>
          </a:p>
        </p:txBody>
      </p:sp>
      <p:cxnSp>
        <p:nvCxnSpPr>
          <p:cNvPr id="4" name="Straight Connector 3"/>
          <p:cNvCxnSpPr/>
          <p:nvPr/>
        </p:nvCxnSpPr>
        <p:spPr>
          <a:xfrm flipV="1">
            <a:off x="1555531" y="1668190"/>
            <a:ext cx="9080938" cy="2249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44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95" y="287866"/>
            <a:ext cx="11318605" cy="5604933"/>
          </a:xfrm>
          <a:prstGeom prst="rect">
            <a:avLst/>
          </a:prstGeom>
        </p:spPr>
      </p:pic>
    </p:spTree>
    <p:extLst>
      <p:ext uri="{BB962C8B-B14F-4D97-AF65-F5344CB8AC3E}">
        <p14:creationId xmlns:p14="http://schemas.microsoft.com/office/powerpoint/2010/main" val="8676292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202</TotalTime>
  <Words>2496</Words>
  <Application>Microsoft Office PowerPoint</Application>
  <PresentationFormat>Widescreen</PresentationFormat>
  <Paragraphs>210</Paragraphs>
  <Slides>37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Impact</vt:lpstr>
      <vt:lpstr>Rockwell</vt:lpstr>
      <vt:lpstr>Times New Roman</vt:lpstr>
      <vt:lpstr>Main Event</vt:lpstr>
      <vt:lpstr>Chapter 3 Channel Power</vt:lpstr>
      <vt:lpstr>Agenda </vt:lpstr>
      <vt:lpstr>Learning Objectives</vt:lpstr>
      <vt:lpstr>Agenda </vt:lpstr>
      <vt:lpstr>Introduction: The Nature of Marketing Channels</vt:lpstr>
      <vt:lpstr>PowerPoint Presentation</vt:lpstr>
      <vt:lpstr>Agenda </vt:lpstr>
      <vt:lpstr>Power</vt:lpstr>
      <vt:lpstr>PowerPoint Presentation</vt:lpstr>
      <vt:lpstr>Example: HP Printers</vt:lpstr>
      <vt:lpstr>The Five Sources of Channel Power</vt:lpstr>
      <vt:lpstr>The Five Sources of Channel Power</vt:lpstr>
      <vt:lpstr>The Five Sources of Channel Power</vt:lpstr>
      <vt:lpstr>The Five Sources of Channel Power</vt:lpstr>
      <vt:lpstr>The Five Sources of Channel Power</vt:lpstr>
      <vt:lpstr>The Five Sources of Channel Power</vt:lpstr>
      <vt:lpstr>Example: Pooniwala v. Wyndham Worldwide Corporation (usa)</vt:lpstr>
      <vt:lpstr>The Five Sources of Channel Power</vt:lpstr>
      <vt:lpstr>Agenda </vt:lpstr>
      <vt:lpstr>Dependence as the Mirror Image of Power</vt:lpstr>
      <vt:lpstr>Dependence as the Mirror Image of Power</vt:lpstr>
      <vt:lpstr>Dependence as the Mirror Image of Power</vt:lpstr>
      <vt:lpstr>Balancing Power: A Net Dependence Perspective</vt:lpstr>
      <vt:lpstr>Example: cnh group (usa)</vt:lpstr>
      <vt:lpstr>Example: Sabmiller Brewing Vs. EABL</vt:lpstr>
      <vt:lpstr>Imbalanced Dependence</vt:lpstr>
      <vt:lpstr>Imbalanced Dependence</vt:lpstr>
      <vt:lpstr>Imbalanced Dependence</vt:lpstr>
      <vt:lpstr>Agenda </vt:lpstr>
      <vt:lpstr>Power-Based Influence Strategies</vt:lpstr>
      <vt:lpstr>PowerPoint Presentation</vt:lpstr>
      <vt:lpstr>Agenda </vt:lpstr>
      <vt:lpstr>Omni-Channel and Power </vt:lpstr>
      <vt:lpstr>Agenda </vt:lpstr>
      <vt:lpstr>Take- Aways</vt:lpstr>
      <vt:lpstr>Take- Aways</vt:lpstr>
      <vt:lpstr>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Channel Power</dc:title>
  <dc:creator>STOICAN, PHOEBE D</dc:creator>
  <cp:lastModifiedBy>Del Plato, Mary</cp:lastModifiedBy>
  <cp:revision>24</cp:revision>
  <dcterms:created xsi:type="dcterms:W3CDTF">2019-01-31T00:17:19Z</dcterms:created>
  <dcterms:modified xsi:type="dcterms:W3CDTF">2019-05-23T18:01:53Z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1c070e-054b-4d1c-ba4c-fc70b099192e_Enabled">
    <vt:lpwstr>True</vt:lpwstr>
  </property>
  <property fmtid="{D5CDD505-2E9C-101B-9397-08002B2CF9AE}" pid="3" name="MSIP_Label_181c070e-054b-4d1c-ba4c-fc70b099192e_SiteId">
    <vt:lpwstr>2567d566-604c-408a-8a60-55d0dc9d9d6b</vt:lpwstr>
  </property>
  <property fmtid="{D5CDD505-2E9C-101B-9397-08002B2CF9AE}" pid="4" name="MSIP_Label_181c070e-054b-4d1c-ba4c-fc70b099192e_Owner">
    <vt:lpwstr>Mary.DelPlato@informa.com</vt:lpwstr>
  </property>
  <property fmtid="{D5CDD505-2E9C-101B-9397-08002B2CF9AE}" pid="5" name="MSIP_Label_181c070e-054b-4d1c-ba4c-fc70b099192e_SetDate">
    <vt:lpwstr>2019-05-23T18:01:28.2622516Z</vt:lpwstr>
  </property>
  <property fmtid="{D5CDD505-2E9C-101B-9397-08002B2CF9AE}" pid="6" name="MSIP_Label_181c070e-054b-4d1c-ba4c-fc70b099192e_Name">
    <vt:lpwstr>General</vt:lpwstr>
  </property>
  <property fmtid="{D5CDD505-2E9C-101B-9397-08002B2CF9AE}" pid="7" name="MSIP_Label_181c070e-054b-4d1c-ba4c-fc70b099192e_Application">
    <vt:lpwstr>Microsoft Azure Information Protection</vt:lpwstr>
  </property>
  <property fmtid="{D5CDD505-2E9C-101B-9397-08002B2CF9AE}" pid="8" name="MSIP_Label_181c070e-054b-4d1c-ba4c-fc70b099192e_Extended_MSFT_Method">
    <vt:lpwstr>Automatic</vt:lpwstr>
  </property>
  <property fmtid="{D5CDD505-2E9C-101B-9397-08002B2CF9AE}" pid="9" name="MSIP_Label_2bbab825-a111-45e4-86a1-18cee0005896_Enabled">
    <vt:lpwstr>True</vt:lpwstr>
  </property>
  <property fmtid="{D5CDD505-2E9C-101B-9397-08002B2CF9AE}" pid="10" name="MSIP_Label_2bbab825-a111-45e4-86a1-18cee0005896_SiteId">
    <vt:lpwstr>2567d566-604c-408a-8a60-55d0dc9d9d6b</vt:lpwstr>
  </property>
  <property fmtid="{D5CDD505-2E9C-101B-9397-08002B2CF9AE}" pid="11" name="MSIP_Label_2bbab825-a111-45e4-86a1-18cee0005896_Owner">
    <vt:lpwstr>Mary.DelPlato@informa.com</vt:lpwstr>
  </property>
  <property fmtid="{D5CDD505-2E9C-101B-9397-08002B2CF9AE}" pid="12" name="MSIP_Label_2bbab825-a111-45e4-86a1-18cee0005896_SetDate">
    <vt:lpwstr>2019-05-23T18:01:28.2622516Z</vt:lpwstr>
  </property>
  <property fmtid="{D5CDD505-2E9C-101B-9397-08002B2CF9AE}" pid="13" name="MSIP_Label_2bbab825-a111-45e4-86a1-18cee0005896_Name">
    <vt:lpwstr>Un-restricted</vt:lpwstr>
  </property>
  <property fmtid="{D5CDD505-2E9C-101B-9397-08002B2CF9AE}" pid="14" name="MSIP_Label_2bbab825-a111-45e4-86a1-18cee0005896_Application">
    <vt:lpwstr>Microsoft Azure Information Protection</vt:lpwstr>
  </property>
  <property fmtid="{D5CDD505-2E9C-101B-9397-08002B2CF9AE}" pid="15" name="MSIP_Label_2bbab825-a111-45e4-86a1-18cee0005896_Parent">
    <vt:lpwstr>181c070e-054b-4d1c-ba4c-fc70b099192e</vt:lpwstr>
  </property>
  <property fmtid="{D5CDD505-2E9C-101B-9397-08002B2CF9AE}" pid="16" name="MSIP_Label_2bbab825-a111-45e4-86a1-18cee0005896_Extended_MSFT_Method">
    <vt:lpwstr>Automatic</vt:lpwstr>
  </property>
  <property fmtid="{D5CDD505-2E9C-101B-9397-08002B2CF9AE}" pid="17" name="Sensitivity">
    <vt:lpwstr>General Un-restricted</vt:lpwstr>
  </property>
</Properties>
</file>