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96" r:id="rId1"/>
  </p:sldMasterIdLst>
  <p:notesMasterIdLst>
    <p:notesMasterId r:id="rId17"/>
  </p:notesMasterIdLst>
  <p:sldIdLst>
    <p:sldId id="256" r:id="rId2"/>
    <p:sldId id="257" r:id="rId3"/>
    <p:sldId id="258" r:id="rId4"/>
    <p:sldId id="261" r:id="rId5"/>
    <p:sldId id="262" r:id="rId6"/>
    <p:sldId id="259" r:id="rId7"/>
    <p:sldId id="267" r:id="rId8"/>
    <p:sldId id="263" r:id="rId9"/>
    <p:sldId id="264" r:id="rId10"/>
    <p:sldId id="265" r:id="rId11"/>
    <p:sldId id="270" r:id="rId12"/>
    <p:sldId id="269" r:id="rId13"/>
    <p:sldId id="268" r:id="rId14"/>
    <p:sldId id="260" r:id="rId15"/>
    <p:sldId id="266" r:id="rId1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B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50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1D551CDC-578D-4758-A5A9-EA57FE43814E}" type="datetimeFigureOut">
              <a:rPr lang="ar-IQ" smtClean="0"/>
              <a:t>19/08/1440</a:t>
            </a:fld>
            <a:endParaRPr lang="ar-IQ"/>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IQ"/>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EE90EDF-24BE-4883-9219-C79AB7009C7A}" type="slidenum">
              <a:rPr lang="ar-IQ" smtClean="0"/>
              <a:t>‹#›</a:t>
            </a:fld>
            <a:endParaRPr lang="ar-IQ"/>
          </a:p>
        </p:txBody>
      </p:sp>
    </p:spTree>
    <p:extLst>
      <p:ext uri="{BB962C8B-B14F-4D97-AF65-F5344CB8AC3E}">
        <p14:creationId xmlns:p14="http://schemas.microsoft.com/office/powerpoint/2010/main" val="38198188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2">
        <a:schemeClr val="bg2"/>
      </p:bgRef>
    </p:bg>
    <p:spTree>
      <p:nvGrpSpPr>
        <p:cNvPr id="1" name=""/>
        <p:cNvGrpSpPr/>
        <p:nvPr/>
      </p:nvGrpSpPr>
      <p:grpSpPr>
        <a:xfrm>
          <a:off x="0" y="0"/>
          <a:ext cx="0" cy="0"/>
          <a:chOff x="0" y="0"/>
          <a:chExt cx="0" cy="0"/>
        </a:xfrm>
      </p:grpSpPr>
      <p:sp>
        <p:nvSpPr>
          <p:cNvPr id="9" name="مستطيل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عنوان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ar-SA" smtClean="0"/>
              <a:t>انقر لتحرير نمط العنوان الرئيسي</a:t>
            </a:r>
            <a:endParaRPr kumimoji="0" lang="en-US"/>
          </a:p>
        </p:txBody>
      </p:sp>
      <p:sp>
        <p:nvSpPr>
          <p:cNvPr id="3" name="عنوان فرعي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ar-SA" smtClean="0"/>
              <a:t>انقر لتحرير نمط العنوان الثانوي الرئيسي</a:t>
            </a:r>
            <a:endParaRPr kumimoji="0" lang="en-US"/>
          </a:p>
        </p:txBody>
      </p:sp>
      <p:sp>
        <p:nvSpPr>
          <p:cNvPr id="4" name="عنصر نائب للتاريخ 3"/>
          <p:cNvSpPr>
            <a:spLocks noGrp="1"/>
          </p:cNvSpPr>
          <p:nvPr>
            <p:ph type="dt" sz="half" idx="10"/>
          </p:nvPr>
        </p:nvSpPr>
        <p:spPr/>
        <p:txBody>
          <a:bodyPr/>
          <a:lstStyle/>
          <a:p>
            <a:fld id="{D8DD063B-32E9-4572-B571-5E5CB3F413D7}" type="datetime10">
              <a:rPr lang="ar-SA" smtClean="0"/>
              <a:t>الأربعاء، 24 نيسان، 2019</a:t>
            </a:fld>
            <a:endParaRPr lang="ar-SA" dirty="0"/>
          </a:p>
        </p:txBody>
      </p:sp>
      <p:sp>
        <p:nvSpPr>
          <p:cNvPr id="5" name="عنصر نائب للتذييل 4"/>
          <p:cNvSpPr>
            <a:spLocks noGrp="1"/>
          </p:cNvSpPr>
          <p:nvPr>
            <p:ph type="ftr" sz="quarter" idx="11"/>
          </p:nvPr>
        </p:nvSpPr>
        <p:spPr/>
        <p:txBody>
          <a:bodyPr/>
          <a:lstStyle/>
          <a:p>
            <a:endParaRPr lang="ar-SA" dirty="0"/>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dirty="0"/>
          </a:p>
        </p:txBody>
      </p:sp>
      <p:sp>
        <p:nvSpPr>
          <p:cNvPr id="10" name="مستطيل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EC5C288A-179A-476C-8B8C-63848AACF12E}" type="datetime10">
              <a:rPr lang="ar-SA" smtClean="0"/>
              <a:t>الأربعاء، 24 نيسان، 2019</a:t>
            </a:fld>
            <a:endParaRPr lang="ar-SA" dirty="0"/>
          </a:p>
        </p:txBody>
      </p:sp>
      <p:sp>
        <p:nvSpPr>
          <p:cNvPr id="5" name="عنصر نائب للتذييل 4"/>
          <p:cNvSpPr>
            <a:spLocks noGrp="1"/>
          </p:cNvSpPr>
          <p:nvPr>
            <p:ph type="ftr" sz="quarter" idx="11"/>
          </p:nvPr>
        </p:nvSpPr>
        <p:spPr/>
        <p:txBody>
          <a:bodyPr/>
          <a:lstStyle/>
          <a:p>
            <a:endParaRPr lang="ar-SA" dirty="0"/>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9" name="مستطيل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مستطيل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عنوان عمودي 1"/>
          <p:cNvSpPr>
            <a:spLocks noGrp="1"/>
          </p:cNvSpPr>
          <p:nvPr>
            <p:ph type="title" orient="vert"/>
          </p:nvPr>
        </p:nvSpPr>
        <p:spPr>
          <a:xfrm>
            <a:off x="6781800" y="274640"/>
            <a:ext cx="1905000" cy="5851525"/>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304800"/>
            <a:ext cx="6019800" cy="5851525"/>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918D183F-B2DB-47AD-9A2A-D7E8E015A293}" type="datetime10">
              <a:rPr lang="ar-SA" smtClean="0"/>
              <a:t>الأربعاء، 24 نيسان، 2019</a:t>
            </a:fld>
            <a:endParaRPr lang="ar-SA" dirty="0"/>
          </a:p>
        </p:txBody>
      </p:sp>
      <p:sp>
        <p:nvSpPr>
          <p:cNvPr id="5" name="عنصر نائب للتذييل 4"/>
          <p:cNvSpPr>
            <a:spLocks noGrp="1"/>
          </p:cNvSpPr>
          <p:nvPr>
            <p:ph type="ftr" sz="quarter" idx="11"/>
          </p:nvPr>
        </p:nvSpPr>
        <p:spPr>
          <a:xfrm>
            <a:off x="2640597" y="6377459"/>
            <a:ext cx="3836404" cy="365125"/>
          </a:xfrm>
        </p:spPr>
        <p:txBody>
          <a:bodyPr/>
          <a:lstStyle/>
          <a:p>
            <a:endParaRPr lang="ar-SA" dirty="0"/>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5448"/>
            <a:ext cx="8229600" cy="1252728"/>
          </a:xfrm>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E543F6EA-9E69-493A-993B-BCF04AF56EE1}" type="datetime10">
              <a:rPr lang="ar-SA" smtClean="0"/>
              <a:t>الأربعاء، 24 نيسان، 2019</a:t>
            </a:fld>
            <a:endParaRPr lang="ar-SA" dirty="0"/>
          </a:p>
        </p:txBody>
      </p:sp>
      <p:sp>
        <p:nvSpPr>
          <p:cNvPr id="5" name="عنصر نائب للتذييل 4"/>
          <p:cNvSpPr>
            <a:spLocks noGrp="1"/>
          </p:cNvSpPr>
          <p:nvPr>
            <p:ph type="ftr" sz="quarter" idx="11"/>
          </p:nvPr>
        </p:nvSpPr>
        <p:spPr/>
        <p:txBody>
          <a:bodyPr/>
          <a:lstStyle/>
          <a:p>
            <a:endParaRPr lang="ar-SA" dirty="0"/>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2">
        <a:schemeClr val="bg2"/>
      </p:bgRef>
    </p:bg>
    <p:spTree>
      <p:nvGrpSpPr>
        <p:cNvPr id="1" name=""/>
        <p:cNvGrpSpPr/>
        <p:nvPr/>
      </p:nvGrpSpPr>
      <p:grpSpPr>
        <a:xfrm>
          <a:off x="0" y="0"/>
          <a:ext cx="0" cy="0"/>
          <a:chOff x="0" y="0"/>
          <a:chExt cx="0" cy="0"/>
        </a:xfrm>
      </p:grpSpPr>
      <p:sp>
        <p:nvSpPr>
          <p:cNvPr id="9" name="مستطيل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مستطيل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عنوان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3E7479F-3C46-4E1F-9BAA-25033305A1F0}" type="datetime10">
              <a:rPr lang="ar-SA" smtClean="0"/>
              <a:t>الأربعاء، 24 نيسان، 2019</a:t>
            </a:fld>
            <a:endParaRPr lang="ar-SA" dirty="0"/>
          </a:p>
        </p:txBody>
      </p:sp>
      <p:sp>
        <p:nvSpPr>
          <p:cNvPr id="5" name="عنصر نائب للتذييل 4"/>
          <p:cNvSpPr>
            <a:spLocks noGrp="1"/>
          </p:cNvSpPr>
          <p:nvPr>
            <p:ph type="ftr" sz="quarter" idx="11"/>
          </p:nvPr>
        </p:nvSpPr>
        <p:spPr/>
        <p:txBody>
          <a:bodyPr/>
          <a:lstStyle/>
          <a:p>
            <a:endParaRPr lang="ar-SA" dirty="0"/>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C3EB737F-A88E-4D90-A8FE-22A22D0F6512}" type="datetime10">
              <a:rPr lang="ar-SA" smtClean="0"/>
              <a:t>الأربعاء، 24 نيسان، 2019</a:t>
            </a:fld>
            <a:endParaRPr lang="ar-SA" dirty="0"/>
          </a:p>
        </p:txBody>
      </p:sp>
      <p:sp>
        <p:nvSpPr>
          <p:cNvPr id="6" name="عنصر نائب للتذييل 5"/>
          <p:cNvSpPr>
            <a:spLocks noGrp="1"/>
          </p:cNvSpPr>
          <p:nvPr>
            <p:ph type="ftr" sz="quarter" idx="11"/>
          </p:nvPr>
        </p:nvSpPr>
        <p:spPr/>
        <p:txBody>
          <a:bodyPr/>
          <a:lstStyle/>
          <a:p>
            <a:endParaRPr lang="ar-SA" dirty="0"/>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نص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ar-SA" smtClean="0"/>
              <a:t>انقر لتحرير أنماط النص الرئيسي</a:t>
            </a:r>
          </a:p>
        </p:txBody>
      </p:sp>
      <p:sp>
        <p:nvSpPr>
          <p:cNvPr id="6" name="عنصر نائب للمحتوى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15A2EC12-FC30-49AE-BA73-ED067FBB6C53}" type="datetime10">
              <a:rPr lang="ar-SA" smtClean="0"/>
              <a:t>الأربعاء، 24 نيسان، 2019</a:t>
            </a:fld>
            <a:endParaRPr lang="ar-SA" dirty="0"/>
          </a:p>
        </p:txBody>
      </p:sp>
      <p:sp>
        <p:nvSpPr>
          <p:cNvPr id="8" name="عنصر نائب للتذييل 7"/>
          <p:cNvSpPr>
            <a:spLocks noGrp="1"/>
          </p:cNvSpPr>
          <p:nvPr>
            <p:ph type="ftr" sz="quarter" idx="11"/>
          </p:nvPr>
        </p:nvSpPr>
        <p:spPr/>
        <p:txBody>
          <a:bodyPr/>
          <a:lstStyle/>
          <a:p>
            <a:endParaRPr lang="ar-SA" dirty="0"/>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3730311B-6A56-4D8D-BA12-220DE857B21A}" type="datetime10">
              <a:rPr lang="ar-SA" smtClean="0"/>
              <a:t>الأربعاء، 24 نيسان، 2019</a:t>
            </a:fld>
            <a:endParaRPr lang="ar-SA" dirty="0"/>
          </a:p>
        </p:txBody>
      </p:sp>
      <p:sp>
        <p:nvSpPr>
          <p:cNvPr id="4" name="عنصر نائب للتذييل 3"/>
          <p:cNvSpPr>
            <a:spLocks noGrp="1"/>
          </p:cNvSpPr>
          <p:nvPr>
            <p:ph type="ftr" sz="quarter" idx="11"/>
          </p:nvPr>
        </p:nvSpPr>
        <p:spPr/>
        <p:txBody>
          <a:bodyPr/>
          <a:lstStyle/>
          <a:p>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B2B17432-22B9-4FC6-853F-299D043850D4}" type="datetime10">
              <a:rPr lang="ar-SA" smtClean="0"/>
              <a:t>الأربعاء، 24 نيسان، 2019</a:t>
            </a:fld>
            <a:endParaRPr lang="ar-SA" dirty="0"/>
          </a:p>
        </p:txBody>
      </p:sp>
      <p:sp>
        <p:nvSpPr>
          <p:cNvPr id="3" name="عنصر نائب للتذييل 2"/>
          <p:cNvSpPr>
            <a:spLocks noGrp="1"/>
          </p:cNvSpPr>
          <p:nvPr>
            <p:ph type="ftr" sz="quarter" idx="11"/>
          </p:nvPr>
        </p:nvSpPr>
        <p:spPr/>
        <p:txBody>
          <a:bodyPr/>
          <a:lstStyle/>
          <a:p>
            <a:endParaRPr lang="ar-SA" dirty="0"/>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نص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CA54BCF-43B9-419F-86E3-3F289B562137}" type="datetime10">
              <a:rPr lang="ar-SA" smtClean="0"/>
              <a:t>الأربعاء، 24 نيسان، 2019</a:t>
            </a:fld>
            <a:endParaRPr lang="ar-SA" dirty="0"/>
          </a:p>
        </p:txBody>
      </p:sp>
      <p:sp>
        <p:nvSpPr>
          <p:cNvPr id="6" name="عنصر نائب للتذييل 5"/>
          <p:cNvSpPr>
            <a:spLocks noGrp="1"/>
          </p:cNvSpPr>
          <p:nvPr>
            <p:ph type="ftr" sz="quarter" idx="11"/>
          </p:nvPr>
        </p:nvSpPr>
        <p:spPr/>
        <p:txBody>
          <a:bodyPr/>
          <a:lstStyle/>
          <a:p>
            <a:endParaRPr lang="ar-SA" dirty="0"/>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dirty="0"/>
          </a:p>
        </p:txBody>
      </p:sp>
      <p:sp>
        <p:nvSpPr>
          <p:cNvPr id="12" name="مستطيل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مستطيل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ar-SA" dirty="0" smtClean="0"/>
              <a:t>انقر فوق الأيقونة لإضافة صورة</a:t>
            </a:r>
            <a:endParaRPr kumimoji="0" lang="en-US" dirty="0"/>
          </a:p>
        </p:txBody>
      </p:sp>
      <p:sp>
        <p:nvSpPr>
          <p:cNvPr id="4" name="عنصر نائب للنص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164592" y="1170432"/>
            <a:ext cx="2523744" cy="201168"/>
          </a:xfrm>
        </p:spPr>
        <p:txBody>
          <a:bodyPr/>
          <a:lstStyle/>
          <a:p>
            <a:fld id="{0C8DDBFD-3C26-4752-94C8-A497038F0956}" type="datetime10">
              <a:rPr lang="ar-SA" smtClean="0"/>
              <a:t>الأربعاء، 24 نيسان، 2019</a:t>
            </a:fld>
            <a:endParaRPr lang="ar-SA" dirty="0"/>
          </a:p>
        </p:txBody>
      </p:sp>
      <p:sp>
        <p:nvSpPr>
          <p:cNvPr id="11" name="مستطيل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مستطيل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عنصر نائب للتذييل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ar-SA" dirty="0"/>
          </a:p>
        </p:txBody>
      </p:sp>
      <p:sp>
        <p:nvSpPr>
          <p:cNvPr id="7" name="عنصر نائب لرقم الشريحة 6"/>
          <p:cNvSpPr>
            <a:spLocks noGrp="1"/>
          </p:cNvSpPr>
          <p:nvPr>
            <p:ph type="sldNum" sz="quarter" idx="12"/>
          </p:nvPr>
        </p:nvSpPr>
        <p:spPr>
          <a:xfrm>
            <a:off x="8339328" y="1170432"/>
            <a:ext cx="733864" cy="201168"/>
          </a:xfrm>
        </p:spPr>
        <p:txBody>
          <a:bodyPr/>
          <a:lstStyle/>
          <a:p>
            <a:fld id="{0B34F065-1154-456A-91E3-76DE8E75E17B}" type="slidenum">
              <a:rPr lang="ar-SA" smtClean="0"/>
              <a:t>‹#›</a:t>
            </a:fld>
            <a:endParaRPr lang="ar-SA"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مستطيل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مستطيل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عنصر نائب للعنوان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4" name="عنصر نائب للتاريخ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F4295EE-E7C4-49B1-B859-AEAF45A32AC4}" type="datetime10">
              <a:rPr lang="ar-SA" smtClean="0"/>
              <a:t>الأربعاء، 24 نيسان، 2019</a:t>
            </a:fld>
            <a:endParaRPr lang="ar-SA" dirty="0"/>
          </a:p>
        </p:txBody>
      </p:sp>
      <p:sp>
        <p:nvSpPr>
          <p:cNvPr id="5" name="عنصر نائب للتذييل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ar-SA" dirty="0"/>
          </a:p>
        </p:txBody>
      </p:sp>
      <p:sp>
        <p:nvSpPr>
          <p:cNvPr id="6" name="عنصر نائب لرقم الشريحة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B34F065-1154-456A-91E3-76DE8E75E17B}" type="slidenum">
              <a:rPr lang="ar-SA" smtClean="0"/>
              <a:t>‹#›</a:t>
            </a:fld>
            <a:endParaRPr lang="ar-SA"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1"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332656"/>
            <a:ext cx="7772400" cy="4536504"/>
          </a:xfrm>
        </p:spPr>
        <p:txBody>
          <a:bodyPr>
            <a:normAutofit fontScale="90000"/>
          </a:bodyPr>
          <a:lstStyle/>
          <a:p>
            <a:pPr>
              <a:lnSpc>
                <a:spcPct val="150000"/>
              </a:lnSpc>
            </a:pPr>
            <a:r>
              <a:rPr lang="en-US" sz="4000" b="1" spc="-300" dirty="0" smtClean="0">
                <a:solidFill>
                  <a:schemeClr val="accent2">
                    <a:lumMod val="75000"/>
                  </a:schemeClr>
                </a:solidFill>
                <a:effectLst>
                  <a:outerShdw blurRad="38100" dist="38100" dir="2700000" algn="tl">
                    <a:srgbClr val="000000">
                      <a:alpha val="43137"/>
                    </a:srgbClr>
                  </a:outerShdw>
                </a:effectLst>
              </a:rPr>
              <a:t>                                                          </a:t>
            </a:r>
            <a:r>
              <a:rPr lang="en-US" sz="4000" b="1" u="sng" spc="-300" dirty="0" smtClean="0">
                <a:solidFill>
                  <a:schemeClr val="accent2">
                    <a:lumMod val="75000"/>
                  </a:schemeClr>
                </a:solidFill>
                <a:effectLst>
                  <a:outerShdw blurRad="38100" dist="38100" dir="2700000" algn="tl">
                    <a:srgbClr val="000000">
                      <a:alpha val="43137"/>
                    </a:srgbClr>
                  </a:outerShdw>
                </a:effectLst>
              </a:rPr>
              <a:t> Lecture  ( 7)</a:t>
            </a:r>
            <a:br>
              <a:rPr lang="en-US" sz="4000" b="1" u="sng" spc="-300" dirty="0" smtClean="0">
                <a:solidFill>
                  <a:schemeClr val="accent2">
                    <a:lumMod val="75000"/>
                  </a:schemeClr>
                </a:solidFill>
                <a:effectLst>
                  <a:outerShdw blurRad="38100" dist="38100" dir="2700000" algn="tl">
                    <a:srgbClr val="000000">
                      <a:alpha val="43137"/>
                    </a:srgbClr>
                  </a:outerShdw>
                </a:effectLst>
              </a:rPr>
            </a:br>
            <a:r>
              <a:rPr lang="en-US" sz="5400" b="1" spc="-300" dirty="0" smtClean="0">
                <a:solidFill>
                  <a:srgbClr val="C00000"/>
                </a:solidFill>
                <a:effectLst>
                  <a:outerShdw blurRad="38100" dist="38100" dir="2700000" algn="tl">
                    <a:srgbClr val="000000">
                      <a:alpha val="43137"/>
                    </a:srgbClr>
                  </a:outerShdw>
                </a:effectLst>
              </a:rPr>
              <a:t>LINKAGE</a:t>
            </a:r>
            <a:br>
              <a:rPr lang="en-US" sz="5400" b="1" spc="-300" dirty="0" smtClean="0">
                <a:solidFill>
                  <a:srgbClr val="C00000"/>
                </a:solidFill>
                <a:effectLst>
                  <a:outerShdw blurRad="38100" dist="38100" dir="2700000" algn="tl">
                    <a:srgbClr val="000000">
                      <a:alpha val="43137"/>
                    </a:srgbClr>
                  </a:outerShdw>
                </a:effectLst>
              </a:rPr>
            </a:br>
            <a:r>
              <a:rPr lang="en-US" sz="5400" b="1" spc="-300" dirty="0" smtClean="0">
                <a:solidFill>
                  <a:srgbClr val="C00000"/>
                </a:solidFill>
                <a:effectLst>
                  <a:outerShdw blurRad="38100" dist="38100" dir="2700000" algn="tl">
                    <a:srgbClr val="000000">
                      <a:alpha val="43137"/>
                    </a:srgbClr>
                  </a:outerShdw>
                </a:effectLst>
              </a:rPr>
              <a:t>                      CROSS OVER </a:t>
            </a:r>
            <a:br>
              <a:rPr lang="en-US" sz="5400" b="1" spc="-300" dirty="0" smtClean="0">
                <a:solidFill>
                  <a:srgbClr val="C00000"/>
                </a:solidFill>
                <a:effectLst>
                  <a:outerShdw blurRad="38100" dist="38100" dir="2700000" algn="tl">
                    <a:srgbClr val="000000">
                      <a:alpha val="43137"/>
                    </a:srgbClr>
                  </a:outerShdw>
                </a:effectLst>
              </a:rPr>
            </a:br>
            <a:r>
              <a:rPr lang="en-US" sz="5400" b="1" spc="-300" dirty="0" smtClean="0">
                <a:solidFill>
                  <a:srgbClr val="C00000"/>
                </a:solidFill>
                <a:effectLst>
                  <a:outerShdw blurRad="38100" dist="38100" dir="2700000" algn="tl">
                    <a:srgbClr val="000000">
                      <a:alpha val="43137"/>
                    </a:srgbClr>
                  </a:outerShdw>
                </a:effectLst>
              </a:rPr>
              <a:t>                                          GENETIC MAPS</a:t>
            </a:r>
            <a:endParaRPr lang="ar-IQ" sz="5400" b="1" spc="-300" dirty="0">
              <a:solidFill>
                <a:srgbClr val="C00000"/>
              </a:solidFill>
              <a:effectLst>
                <a:outerShdw blurRad="38100" dist="38100" dir="2700000" algn="tl">
                  <a:srgbClr val="000000">
                    <a:alpha val="43137"/>
                  </a:srgbClr>
                </a:outerShdw>
              </a:effectLst>
            </a:endParaRPr>
          </a:p>
        </p:txBody>
      </p:sp>
      <p:sp>
        <p:nvSpPr>
          <p:cNvPr id="3" name="عنوان فرعي 2"/>
          <p:cNvSpPr>
            <a:spLocks noGrp="1"/>
          </p:cNvSpPr>
          <p:nvPr>
            <p:ph type="subTitle" idx="1"/>
          </p:nvPr>
        </p:nvSpPr>
        <p:spPr>
          <a:xfrm>
            <a:off x="1187624" y="5157192"/>
            <a:ext cx="6696744" cy="1560286"/>
          </a:xfrm>
        </p:spPr>
        <p:txBody>
          <a:bodyPr>
            <a:normAutofit/>
          </a:bodyPr>
          <a:lstStyle/>
          <a:p>
            <a:pPr algn="ctr"/>
            <a:r>
              <a:rPr lang="en-US" sz="4400" b="1" dirty="0" smtClean="0">
                <a:solidFill>
                  <a:srgbClr val="0070C0"/>
                </a:solidFill>
                <a:effectLst>
                  <a:outerShdw blurRad="38100" dist="38100" dir="2700000" algn="tl">
                    <a:srgbClr val="000000">
                      <a:alpha val="43137"/>
                    </a:srgbClr>
                  </a:outerShdw>
                </a:effectLst>
              </a:rPr>
              <a:t>Dr. Aqeel M. Ali</a:t>
            </a:r>
          </a:p>
          <a:p>
            <a:pPr algn="ctr"/>
            <a:r>
              <a:rPr lang="en-US" sz="2400" b="1" dirty="0" smtClean="0">
                <a:solidFill>
                  <a:srgbClr val="94B8E4"/>
                </a:solidFill>
                <a:effectLst>
                  <a:outerShdw blurRad="38100" dist="38100" dir="2700000" algn="tl">
                    <a:srgbClr val="000000">
                      <a:alpha val="43137"/>
                    </a:srgbClr>
                  </a:outerShdw>
                </a:effectLst>
              </a:rPr>
              <a:t>          </a:t>
            </a:r>
          </a:p>
          <a:p>
            <a:pPr algn="ctr"/>
            <a:r>
              <a:rPr lang="en-US" sz="2400" b="1" dirty="0">
                <a:solidFill>
                  <a:srgbClr val="94B8E4"/>
                </a:solidFill>
                <a:effectLst>
                  <a:outerShdw blurRad="38100" dist="38100" dir="2700000" algn="tl">
                    <a:srgbClr val="000000">
                      <a:alpha val="43137"/>
                    </a:srgbClr>
                  </a:outerShdw>
                </a:effectLst>
              </a:rPr>
              <a:t> </a:t>
            </a:r>
            <a:r>
              <a:rPr lang="en-US" sz="2400" b="1" dirty="0" smtClean="0">
                <a:solidFill>
                  <a:srgbClr val="94B8E4"/>
                </a:solidFill>
                <a:effectLst>
                  <a:outerShdw blurRad="38100" dist="38100" dir="2700000" algn="tl">
                    <a:srgbClr val="000000">
                      <a:alpha val="43137"/>
                    </a:srgbClr>
                  </a:outerShdw>
                </a:effectLst>
              </a:rPr>
              <a:t>         </a:t>
            </a:r>
            <a:r>
              <a:rPr lang="en-US" sz="3200" b="1" dirty="0" smtClean="0">
                <a:solidFill>
                  <a:schemeClr val="accent3">
                    <a:lumMod val="75000"/>
                  </a:schemeClr>
                </a:solidFill>
                <a:effectLst>
                  <a:outerShdw blurRad="38100" dist="38100" dir="2700000" algn="tl">
                    <a:srgbClr val="000000">
                      <a:alpha val="43137"/>
                    </a:srgbClr>
                  </a:outerShdw>
                </a:effectLst>
                <a:latin typeface="Arial Rounded MT Bold" pitchFamily="34" charset="0"/>
              </a:rPr>
              <a:t>2019</a:t>
            </a:r>
            <a:endParaRPr lang="ar-IQ" sz="2400" b="1" dirty="0">
              <a:solidFill>
                <a:schemeClr val="accent3">
                  <a:lumMod val="75000"/>
                </a:schemeClr>
              </a:solidFill>
              <a:effectLst>
                <a:outerShdw blurRad="38100" dist="38100" dir="2700000" algn="tl">
                  <a:srgbClr val="000000">
                    <a:alpha val="43137"/>
                  </a:srgbClr>
                </a:outerShdw>
              </a:effectLst>
              <a:latin typeface="Arial Rounded MT Bold" pitchFamily="34" charset="0"/>
            </a:endParaRPr>
          </a:p>
        </p:txBody>
      </p:sp>
    </p:spTree>
    <p:extLst>
      <p:ext uri="{BB962C8B-B14F-4D97-AF65-F5344CB8AC3E}">
        <p14:creationId xmlns:p14="http://schemas.microsoft.com/office/powerpoint/2010/main" val="276418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Notes </a:t>
            </a:r>
            <a:endParaRPr lang="ar-IQ" dirty="0"/>
          </a:p>
        </p:txBody>
      </p:sp>
      <p:sp>
        <p:nvSpPr>
          <p:cNvPr id="3" name="عنصر نائب للمحتوى 2"/>
          <p:cNvSpPr>
            <a:spLocks noGrp="1"/>
          </p:cNvSpPr>
          <p:nvPr>
            <p:ph idx="1"/>
          </p:nvPr>
        </p:nvSpPr>
        <p:spPr>
          <a:xfrm>
            <a:off x="395536" y="1412776"/>
            <a:ext cx="8229600" cy="5184576"/>
          </a:xfrm>
        </p:spPr>
        <p:txBody>
          <a:bodyPr>
            <a:normAutofit fontScale="92500" lnSpcReduction="20000"/>
          </a:bodyPr>
          <a:lstStyle/>
          <a:p>
            <a:pPr marL="342900" lvl="0" indent="-342900" algn="just" rtl="0">
              <a:lnSpc>
                <a:spcPct val="160000"/>
              </a:lnSpc>
              <a:buClrTx/>
              <a:buSzTx/>
              <a:buFont typeface="Arial" pitchFamily="34" charset="0"/>
              <a:buChar char="•"/>
            </a:pPr>
            <a:r>
              <a:rPr lang="en-US" sz="2400" b="1" dirty="0">
                <a:solidFill>
                  <a:prstClr val="black"/>
                </a:solidFill>
                <a:latin typeface="+mj-lt"/>
              </a:rPr>
              <a:t> F1 males (b+vg/bvg+),  backcrossed (test crossed) </a:t>
            </a:r>
            <a:endParaRPr lang="en-US" sz="2400" b="1" dirty="0" smtClean="0">
              <a:solidFill>
                <a:prstClr val="black"/>
              </a:solidFill>
              <a:latin typeface="+mj-lt"/>
            </a:endParaRPr>
          </a:p>
          <a:p>
            <a:pPr marL="0" lvl="0" indent="0" algn="just" rtl="0">
              <a:lnSpc>
                <a:spcPct val="160000"/>
              </a:lnSpc>
              <a:buClrTx/>
              <a:buSzTx/>
              <a:buNone/>
            </a:pPr>
            <a:r>
              <a:rPr lang="en-US" sz="2400" b="1" dirty="0">
                <a:solidFill>
                  <a:prstClr val="black"/>
                </a:solidFill>
                <a:latin typeface="+mj-lt"/>
              </a:rPr>
              <a:t> </a:t>
            </a:r>
            <a:r>
              <a:rPr lang="en-US" sz="2400" b="1" dirty="0" smtClean="0">
                <a:solidFill>
                  <a:prstClr val="black"/>
                </a:solidFill>
                <a:latin typeface="+mj-lt"/>
              </a:rPr>
              <a:t>       </a:t>
            </a:r>
            <a:r>
              <a:rPr lang="en-US" sz="2400" b="1" dirty="0">
                <a:solidFill>
                  <a:prstClr val="black"/>
                </a:solidFill>
                <a:latin typeface="+mj-lt"/>
              </a:rPr>
              <a:t>to double recessive females (bvg/bvg or black vestigial</a:t>
            </a:r>
            <a:r>
              <a:rPr lang="en-US" sz="2400" b="1" dirty="0" smtClean="0">
                <a:solidFill>
                  <a:prstClr val="black"/>
                </a:solidFill>
                <a:latin typeface="+mj-lt"/>
              </a:rPr>
              <a:t>).</a:t>
            </a:r>
          </a:p>
          <a:p>
            <a:pPr marL="342900" lvl="0" indent="-342900" algn="just" rtl="0">
              <a:lnSpc>
                <a:spcPct val="160000"/>
              </a:lnSpc>
              <a:buClrTx/>
              <a:buSzTx/>
              <a:buFont typeface="Arial" pitchFamily="34" charset="0"/>
              <a:buChar char="•"/>
            </a:pPr>
            <a:r>
              <a:rPr lang="en-US" sz="2400" b="1" dirty="0" smtClean="0">
                <a:solidFill>
                  <a:prstClr val="black"/>
                </a:solidFill>
                <a:latin typeface="+mj-lt"/>
              </a:rPr>
              <a:t>only </a:t>
            </a:r>
            <a:r>
              <a:rPr lang="en-US" sz="2400" b="1" dirty="0">
                <a:solidFill>
                  <a:prstClr val="black"/>
                </a:solidFill>
                <a:latin typeface="+mj-lt"/>
              </a:rPr>
              <a:t>two types of progeny </a:t>
            </a:r>
            <a:r>
              <a:rPr lang="en-US" sz="2400" b="1" dirty="0" smtClean="0">
                <a:solidFill>
                  <a:prstClr val="black"/>
                </a:solidFill>
                <a:latin typeface="+mj-lt"/>
              </a:rPr>
              <a:t>(gray </a:t>
            </a:r>
            <a:r>
              <a:rPr lang="en-US" sz="2400" b="1" dirty="0">
                <a:solidFill>
                  <a:prstClr val="black"/>
                </a:solidFill>
                <a:latin typeface="+mj-lt"/>
              </a:rPr>
              <a:t>bodies and vestigial wings, b+vg/bvg </a:t>
            </a:r>
            <a:r>
              <a:rPr lang="en-US" sz="2400" b="1" dirty="0" smtClean="0">
                <a:solidFill>
                  <a:prstClr val="black"/>
                </a:solidFill>
                <a:latin typeface="+mj-lt"/>
              </a:rPr>
              <a:t>) and (black </a:t>
            </a:r>
            <a:r>
              <a:rPr lang="en-US" sz="2400" b="1" dirty="0">
                <a:solidFill>
                  <a:prstClr val="black"/>
                </a:solidFill>
                <a:latin typeface="+mj-lt"/>
              </a:rPr>
              <a:t>bodies and normal wings</a:t>
            </a:r>
            <a:r>
              <a:rPr lang="en-US" sz="2400" b="1" dirty="0" smtClean="0">
                <a:solidFill>
                  <a:prstClr val="black"/>
                </a:solidFill>
                <a:latin typeface="+mj-lt"/>
              </a:rPr>
              <a:t>, </a:t>
            </a:r>
            <a:r>
              <a:rPr lang="en-US" sz="2400" b="1" dirty="0">
                <a:solidFill>
                  <a:prstClr val="black"/>
                </a:solidFill>
                <a:latin typeface="+mj-lt"/>
              </a:rPr>
              <a:t>bvg+/</a:t>
            </a:r>
            <a:r>
              <a:rPr lang="en-US" sz="2400" b="1" dirty="0" smtClean="0">
                <a:solidFill>
                  <a:prstClr val="black"/>
                </a:solidFill>
                <a:latin typeface="+mj-lt"/>
              </a:rPr>
              <a:t>bvg)    </a:t>
            </a:r>
            <a:r>
              <a:rPr lang="en-US" sz="2400" b="1" u="sng" dirty="0" smtClean="0">
                <a:solidFill>
                  <a:prstClr val="black"/>
                </a:solidFill>
                <a:effectLst>
                  <a:outerShdw blurRad="38100" dist="38100" dir="2700000" algn="tl">
                    <a:srgbClr val="000000">
                      <a:alpha val="43137"/>
                    </a:srgbClr>
                  </a:outerShdw>
                </a:effectLst>
                <a:latin typeface="+mj-lt"/>
              </a:rPr>
              <a:t>instead </a:t>
            </a:r>
            <a:r>
              <a:rPr lang="en-US" sz="2400" b="1" u="sng" dirty="0">
                <a:solidFill>
                  <a:prstClr val="black"/>
                </a:solidFill>
                <a:effectLst>
                  <a:outerShdw blurRad="38100" dist="38100" dir="2700000" algn="tl">
                    <a:srgbClr val="000000">
                      <a:alpha val="43137"/>
                    </a:srgbClr>
                  </a:outerShdw>
                </a:effectLst>
                <a:latin typeface="+mj-lt"/>
              </a:rPr>
              <a:t>of four types of phenotypes </a:t>
            </a:r>
            <a:r>
              <a:rPr lang="en-US" sz="2400" b="1" dirty="0" smtClean="0">
                <a:solidFill>
                  <a:prstClr val="black"/>
                </a:solidFill>
                <a:latin typeface="+mj-lt"/>
              </a:rPr>
              <a:t>.</a:t>
            </a:r>
          </a:p>
          <a:p>
            <a:pPr marL="342900" lvl="0" indent="-342900" algn="just" rtl="0">
              <a:buClrTx/>
              <a:buSzTx/>
              <a:buFont typeface="Arial" pitchFamily="34" charset="0"/>
              <a:buChar char="•"/>
            </a:pPr>
            <a:endParaRPr lang="en-US" sz="2400" b="1" dirty="0" smtClean="0">
              <a:solidFill>
                <a:prstClr val="black"/>
              </a:solidFill>
              <a:latin typeface="+mj-lt"/>
            </a:endParaRPr>
          </a:p>
          <a:p>
            <a:pPr marL="342900" lvl="0" indent="-342900" algn="just" rtl="0">
              <a:buClrTx/>
              <a:buSzTx/>
              <a:buFont typeface="Arial" pitchFamily="34" charset="0"/>
              <a:buChar char="•"/>
            </a:pPr>
            <a:r>
              <a:rPr lang="en-US" sz="2400" b="1" dirty="0" smtClean="0">
                <a:solidFill>
                  <a:prstClr val="black"/>
                </a:solidFill>
                <a:latin typeface="+mj-lt"/>
              </a:rPr>
              <a:t> </a:t>
            </a:r>
            <a:r>
              <a:rPr lang="en-US" sz="2400" b="1" dirty="0" smtClean="0">
                <a:solidFill>
                  <a:srgbClr val="FF0000"/>
                </a:solidFill>
                <a:effectLst>
                  <a:outerShdw blurRad="38100" dist="38100" dir="2700000" algn="tl">
                    <a:srgbClr val="000000">
                      <a:alpha val="43137"/>
                    </a:srgbClr>
                  </a:outerShdw>
                </a:effectLst>
                <a:latin typeface="+mj-lt"/>
              </a:rPr>
              <a:t>Use </a:t>
            </a:r>
            <a:r>
              <a:rPr lang="en-US" sz="2400" b="1" dirty="0">
                <a:solidFill>
                  <a:srgbClr val="FF0000"/>
                </a:solidFill>
                <a:effectLst>
                  <a:outerShdw blurRad="38100" dist="38100" dir="2700000" algn="tl">
                    <a:srgbClr val="000000">
                      <a:alpha val="43137"/>
                    </a:srgbClr>
                  </a:outerShdw>
                </a:effectLst>
                <a:latin typeface="+mj-lt"/>
              </a:rPr>
              <a:t>of the testcross is very important</a:t>
            </a:r>
            <a:r>
              <a:rPr lang="en-US" sz="2400" b="1" dirty="0">
                <a:solidFill>
                  <a:prstClr val="black"/>
                </a:solidFill>
                <a:latin typeface="+mj-lt"/>
              </a:rPr>
              <a:t>. Because one parent (the tester) contributes gametes carrying only recessive alleles, the phenotypes of the offspring represent the gametic contribution of the other double heterozygote parent. So the genetical analyst can concentrate on one meiosis and forget the other. This is in contrast to the situation in an F1 where there are two sets of meiotic divisions to consider one for the F1 male parental </a:t>
            </a:r>
            <a:r>
              <a:rPr lang="en-US" sz="2400" dirty="0">
                <a:solidFill>
                  <a:prstClr val="black"/>
                </a:solidFill>
                <a:latin typeface="Constantia"/>
              </a:rPr>
              <a:t>gametes and one for the F1 female.</a:t>
            </a:r>
          </a:p>
          <a:p>
            <a:endParaRPr lang="ar-IQ" dirty="0"/>
          </a:p>
        </p:txBody>
      </p:sp>
      <p:sp>
        <p:nvSpPr>
          <p:cNvPr id="4" name="عنصر نائب للتاريخ 3"/>
          <p:cNvSpPr>
            <a:spLocks noGrp="1"/>
          </p:cNvSpPr>
          <p:nvPr>
            <p:ph type="dt" sz="half" idx="10"/>
          </p:nvPr>
        </p:nvSpPr>
        <p:spPr/>
        <p:txBody>
          <a:bodyPr/>
          <a:lstStyle/>
          <a:p>
            <a:fld id="{F7C8EAD4-2FD6-4AE9-9E57-E90E94BF03BE}"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10</a:t>
            </a:fld>
            <a:endParaRPr lang="ar-SA" dirty="0"/>
          </a:p>
        </p:txBody>
      </p:sp>
    </p:spTree>
    <p:extLst>
      <p:ext uri="{BB962C8B-B14F-4D97-AF65-F5344CB8AC3E}">
        <p14:creationId xmlns:p14="http://schemas.microsoft.com/office/powerpoint/2010/main" val="321779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1" dur="2000" fill="hold"/>
                                        <p:tgtEl>
                                          <p:spTgt spid="3">
                                            <p:txEl>
                                              <p:pRg st="0" end="0"/>
                                            </p:txEl>
                                          </p:spTgt>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5" dur="2000" fill="hold"/>
                                        <p:tgtEl>
                                          <p:spTgt spid="3">
                                            <p:txEl>
                                              <p:pRg st="1" end="1"/>
                                            </p:txEl>
                                          </p:spTgt>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9" dur="2000" fill="hold"/>
                                        <p:tgtEl>
                                          <p:spTgt spid="3">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23" dur="2000" fill="hold"/>
                                        <p:tgtEl>
                                          <p:spTgt spid="3">
                                            <p:txEl>
                                              <p:pRg st="4" end="4"/>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 </a:t>
            </a:r>
            <a:r>
              <a:rPr lang="en-US" dirty="0" smtClean="0"/>
              <a:t>Test </a:t>
            </a:r>
            <a:r>
              <a:rPr lang="en-US" dirty="0"/>
              <a:t>cross ratio </a:t>
            </a:r>
            <a:r>
              <a:rPr lang="en-US" dirty="0" smtClean="0"/>
              <a:t>:</a:t>
            </a:r>
            <a:endParaRPr lang="ar-IQ" dirty="0"/>
          </a:p>
        </p:txBody>
      </p:sp>
      <p:sp>
        <p:nvSpPr>
          <p:cNvPr id="3" name="عنصر نائب للمحتوى 2"/>
          <p:cNvSpPr>
            <a:spLocks noGrp="1"/>
          </p:cNvSpPr>
          <p:nvPr>
            <p:ph idx="1"/>
          </p:nvPr>
        </p:nvSpPr>
        <p:spPr/>
        <p:txBody>
          <a:bodyPr/>
          <a:lstStyle/>
          <a:p>
            <a:pPr marL="0" lvl="0" indent="0" algn="l" rtl="0">
              <a:buClrTx/>
              <a:buSzTx/>
              <a:buNone/>
            </a:pPr>
            <a:r>
              <a:rPr lang="en-US" sz="2800" dirty="0" smtClean="0">
                <a:solidFill>
                  <a:prstClr val="black"/>
                </a:solidFill>
                <a:latin typeface="Constantia"/>
              </a:rPr>
              <a:t>1- </a:t>
            </a:r>
            <a:r>
              <a:rPr lang="en-US" sz="2800" b="1" dirty="0">
                <a:solidFill>
                  <a:prstClr val="black"/>
                </a:solidFill>
                <a:latin typeface="Calibri" pitchFamily="34" charset="0"/>
                <a:cs typeface="Calibri" pitchFamily="34" charset="0"/>
              </a:rPr>
              <a:t>Gray, Vestigial; b+vg/bvg </a:t>
            </a:r>
            <a:r>
              <a:rPr lang="en-US" sz="2800" b="1" dirty="0" smtClean="0">
                <a:solidFill>
                  <a:prstClr val="black"/>
                </a:solidFill>
                <a:latin typeface="Calibri" pitchFamily="34" charset="0"/>
                <a:cs typeface="Calibri" pitchFamily="34" charset="0"/>
              </a:rPr>
              <a:t>=   </a:t>
            </a:r>
            <a:r>
              <a:rPr lang="en-US" sz="2800" b="1" dirty="0">
                <a:solidFill>
                  <a:prstClr val="black"/>
                </a:solidFill>
                <a:latin typeface="Calibri" pitchFamily="34" charset="0"/>
                <a:cs typeface="Calibri" pitchFamily="34" charset="0"/>
              </a:rPr>
              <a:t>41.5%	</a:t>
            </a:r>
            <a:endParaRPr lang="en-US" sz="2800" b="1" dirty="0" smtClean="0">
              <a:solidFill>
                <a:prstClr val="black"/>
              </a:solidFill>
              <a:latin typeface="Calibri" pitchFamily="34" charset="0"/>
              <a:cs typeface="Calibri" pitchFamily="34" charset="0"/>
            </a:endParaRPr>
          </a:p>
          <a:p>
            <a:pPr marL="0" lvl="0" indent="0" algn="l" rtl="0">
              <a:buClrTx/>
              <a:buSzTx/>
              <a:buNone/>
            </a:pPr>
            <a:r>
              <a:rPr lang="en-US" sz="2800" b="1" dirty="0">
                <a:solidFill>
                  <a:prstClr val="black"/>
                </a:solidFill>
                <a:latin typeface="Calibri" pitchFamily="34" charset="0"/>
                <a:cs typeface="Calibri" pitchFamily="34" charset="0"/>
              </a:rPr>
              <a:t> </a:t>
            </a:r>
            <a:r>
              <a:rPr lang="en-US" sz="2800" b="1" dirty="0" smtClean="0">
                <a:solidFill>
                  <a:prstClr val="black"/>
                </a:solidFill>
                <a:latin typeface="Calibri" pitchFamily="34" charset="0"/>
                <a:cs typeface="Calibri" pitchFamily="34" charset="0"/>
              </a:rPr>
              <a:t>      83</a:t>
            </a:r>
            <a:r>
              <a:rPr lang="en-US" sz="2800" b="1" dirty="0">
                <a:solidFill>
                  <a:prstClr val="black"/>
                </a:solidFill>
                <a:latin typeface="Calibri" pitchFamily="34" charset="0"/>
                <a:cs typeface="Calibri" pitchFamily="34" charset="0"/>
              </a:rPr>
              <a:t>% parental </a:t>
            </a:r>
            <a:r>
              <a:rPr lang="en-US" sz="2800" b="1" dirty="0" smtClean="0">
                <a:solidFill>
                  <a:prstClr val="black"/>
                </a:solidFill>
                <a:latin typeface="Calibri" pitchFamily="34" charset="0"/>
                <a:cs typeface="Calibri" pitchFamily="34" charset="0"/>
              </a:rPr>
              <a:t>combination</a:t>
            </a:r>
          </a:p>
          <a:p>
            <a:pPr marL="0" lvl="0" indent="0" algn="l" rtl="0">
              <a:buClrTx/>
              <a:buSzTx/>
              <a:buNone/>
            </a:pPr>
            <a:endParaRPr lang="en-US" sz="2800" b="1" dirty="0">
              <a:solidFill>
                <a:prstClr val="black"/>
              </a:solidFill>
              <a:latin typeface="Calibri" pitchFamily="34" charset="0"/>
              <a:cs typeface="Calibri" pitchFamily="34" charset="0"/>
            </a:endParaRPr>
          </a:p>
          <a:p>
            <a:pPr marL="0" lvl="0" indent="0" algn="l" rtl="0">
              <a:buClrTx/>
              <a:buSzTx/>
              <a:buNone/>
            </a:pPr>
            <a:r>
              <a:rPr lang="en-US" sz="2800" b="1" dirty="0">
                <a:solidFill>
                  <a:prstClr val="black"/>
                </a:solidFill>
                <a:latin typeface="Calibri" pitchFamily="34" charset="0"/>
                <a:cs typeface="Calibri" pitchFamily="34" charset="0"/>
              </a:rPr>
              <a:t>2- Black, Long; bvg+/bvg = 41.5%	showing linkage</a:t>
            </a:r>
          </a:p>
          <a:p>
            <a:pPr marL="0" lvl="0" indent="0" algn="l" rtl="0">
              <a:buClrTx/>
              <a:buSzTx/>
              <a:buNone/>
            </a:pPr>
            <a:endParaRPr lang="en-US" sz="2800" b="1" dirty="0">
              <a:solidFill>
                <a:prstClr val="black"/>
              </a:solidFill>
              <a:latin typeface="Calibri" pitchFamily="34" charset="0"/>
              <a:cs typeface="Calibri" pitchFamily="34" charset="0"/>
            </a:endParaRPr>
          </a:p>
          <a:p>
            <a:pPr marL="0" lvl="0" indent="0" algn="l" rtl="0">
              <a:buClrTx/>
              <a:buSzTx/>
              <a:buNone/>
            </a:pPr>
            <a:r>
              <a:rPr lang="en-US" sz="2800" b="1" dirty="0">
                <a:solidFill>
                  <a:prstClr val="black"/>
                </a:solidFill>
                <a:latin typeface="Calibri" pitchFamily="34" charset="0"/>
                <a:cs typeface="Calibri" pitchFamily="34" charset="0"/>
              </a:rPr>
              <a:t>3- Gray, Long ; b+vg+/bvg = 8.5%	17% </a:t>
            </a:r>
            <a:r>
              <a:rPr lang="en-US" sz="2800" b="1" dirty="0" smtClean="0">
                <a:solidFill>
                  <a:prstClr val="black"/>
                </a:solidFill>
                <a:latin typeface="Calibri" pitchFamily="34" charset="0"/>
                <a:cs typeface="Calibri" pitchFamily="34" charset="0"/>
              </a:rPr>
              <a:t>recombinant</a:t>
            </a:r>
          </a:p>
          <a:p>
            <a:pPr marL="0" lvl="0" indent="0" algn="l" rtl="0">
              <a:buClrTx/>
              <a:buSzTx/>
              <a:buNone/>
            </a:pPr>
            <a:endParaRPr lang="en-US" sz="2800" b="1" dirty="0">
              <a:solidFill>
                <a:prstClr val="black"/>
              </a:solidFill>
              <a:latin typeface="Calibri" pitchFamily="34" charset="0"/>
              <a:cs typeface="Calibri" pitchFamily="34" charset="0"/>
            </a:endParaRPr>
          </a:p>
          <a:p>
            <a:pPr marL="0" lvl="0" indent="0" algn="l" rtl="0">
              <a:buClrTx/>
              <a:buSzTx/>
              <a:buNone/>
            </a:pPr>
            <a:r>
              <a:rPr lang="en-US" sz="2800" b="1" dirty="0">
                <a:solidFill>
                  <a:prstClr val="black"/>
                </a:solidFill>
                <a:latin typeface="Calibri" pitchFamily="34" charset="0"/>
                <a:cs typeface="Calibri" pitchFamily="34" charset="0"/>
              </a:rPr>
              <a:t>4- Black, Vestigial; bvg/bvg = 8.5%	crossing over</a:t>
            </a:r>
          </a:p>
          <a:p>
            <a:endParaRPr lang="ar-IQ" dirty="0"/>
          </a:p>
        </p:txBody>
      </p:sp>
      <p:sp>
        <p:nvSpPr>
          <p:cNvPr id="4" name="عنصر نائب للتاريخ 3"/>
          <p:cNvSpPr>
            <a:spLocks noGrp="1"/>
          </p:cNvSpPr>
          <p:nvPr>
            <p:ph type="dt" sz="half" idx="10"/>
          </p:nvPr>
        </p:nvSpPr>
        <p:spPr/>
        <p:txBody>
          <a:bodyPr/>
          <a:lstStyle/>
          <a:p>
            <a:fld id="{C1C523AB-673C-4095-8338-3CBD6CFCB08C}"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11</a:t>
            </a:fld>
            <a:endParaRPr lang="ar-SA" dirty="0"/>
          </a:p>
        </p:txBody>
      </p:sp>
    </p:spTree>
    <p:extLst>
      <p:ext uri="{BB962C8B-B14F-4D97-AF65-F5344CB8AC3E}">
        <p14:creationId xmlns:p14="http://schemas.microsoft.com/office/powerpoint/2010/main" val="195611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5448"/>
            <a:ext cx="8229600" cy="1041304"/>
          </a:xfrm>
        </p:spPr>
        <p:txBody>
          <a:bodyPr>
            <a:noAutofit/>
          </a:bodyPr>
          <a:lstStyle/>
          <a:p>
            <a:r>
              <a:rPr lang="en-US" sz="2800" dirty="0">
                <a:solidFill>
                  <a:srgbClr val="00B0F0"/>
                </a:solidFill>
              </a:rPr>
              <a:t>Incomplete linkage in female </a:t>
            </a:r>
            <a:r>
              <a:rPr lang="en-US" sz="2800" dirty="0" smtClean="0">
                <a:solidFill>
                  <a:srgbClr val="00B0F0"/>
                </a:solidFill>
              </a:rPr>
              <a:t>Drosophila</a:t>
            </a:r>
            <a:endParaRPr lang="ar-IQ" sz="2800" dirty="0">
              <a:solidFill>
                <a:srgbClr val="00B0F0"/>
              </a:solidFill>
            </a:endParaRPr>
          </a:p>
        </p:txBody>
      </p:sp>
      <p:sp>
        <p:nvSpPr>
          <p:cNvPr id="3" name="عنصر نائب للمحتوى 2"/>
          <p:cNvSpPr>
            <a:spLocks noGrp="1"/>
          </p:cNvSpPr>
          <p:nvPr>
            <p:ph idx="1"/>
          </p:nvPr>
        </p:nvSpPr>
        <p:spPr>
          <a:xfrm>
            <a:off x="0" y="1484784"/>
            <a:ext cx="8686800" cy="4916016"/>
          </a:xfrm>
        </p:spPr>
        <p:txBody>
          <a:bodyPr>
            <a:normAutofit/>
          </a:bodyPr>
          <a:lstStyle/>
          <a:p>
            <a:pPr marL="118872" indent="0" algn="l" rtl="0">
              <a:buNone/>
            </a:pPr>
            <a:r>
              <a:rPr lang="en-US" sz="2000" dirty="0" smtClean="0"/>
              <a:t> Morgan’s </a:t>
            </a:r>
            <a:r>
              <a:rPr lang="en-US" sz="2000" dirty="0"/>
              <a:t>classical cross in Drosophila between gray, vestigial (b+vg/b+vg) and black, normal or long (bvg+/bvg+) were testcrossed to double-recessive (bvg/bvg) males, all four types of progeny were obtained in following ratio, showing the </a:t>
            </a:r>
            <a:r>
              <a:rPr lang="en-US" sz="2000" dirty="0" smtClean="0"/>
              <a:t>occurrence </a:t>
            </a:r>
            <a:r>
              <a:rPr lang="en-US" sz="2000" dirty="0"/>
              <a:t>of </a:t>
            </a:r>
            <a:r>
              <a:rPr lang="en-US" sz="2000" dirty="0" smtClean="0"/>
              <a:t>crossing-over</a:t>
            </a:r>
          </a:p>
          <a:p>
            <a:pPr marL="118872" indent="0" algn="l" rtl="0">
              <a:buNone/>
            </a:pPr>
            <a:endParaRPr lang="en-US" sz="2000" dirty="0" smtClean="0"/>
          </a:p>
          <a:p>
            <a:pPr marL="0" lvl="0" indent="0" algn="l" rtl="0">
              <a:buClrTx/>
              <a:buSzTx/>
              <a:buNone/>
            </a:pPr>
            <a:r>
              <a:rPr lang="en-US" sz="1800" dirty="0" smtClean="0">
                <a:solidFill>
                  <a:prstClr val="black"/>
                </a:solidFill>
                <a:latin typeface="Constantia"/>
              </a:rPr>
              <a:t>          Parents </a:t>
            </a:r>
            <a:r>
              <a:rPr lang="en-US" sz="1800" dirty="0">
                <a:solidFill>
                  <a:prstClr val="black"/>
                </a:solidFill>
                <a:latin typeface="Constantia"/>
              </a:rPr>
              <a:t>:        Gray, Vestigial          ×                Black, Long</a:t>
            </a:r>
          </a:p>
          <a:p>
            <a:pPr marL="0" lvl="0" indent="0" algn="l" rtl="0">
              <a:buClrTx/>
              <a:buSzTx/>
              <a:buNone/>
            </a:pPr>
            <a:r>
              <a:rPr lang="en-US" sz="1800" dirty="0">
                <a:solidFill>
                  <a:prstClr val="black"/>
                </a:solidFill>
                <a:latin typeface="Constantia"/>
              </a:rPr>
              <a:t>                                      b+vg/b+vg                      bvg+/bvg+</a:t>
            </a:r>
          </a:p>
          <a:p>
            <a:pPr marL="0" lvl="0" indent="0" algn="l" rtl="0">
              <a:buClrTx/>
              <a:buSzTx/>
              <a:buNone/>
            </a:pPr>
            <a:r>
              <a:rPr lang="en-US" sz="1800" dirty="0" smtClean="0">
                <a:solidFill>
                  <a:prstClr val="black"/>
                </a:solidFill>
                <a:latin typeface="Constantia"/>
              </a:rPr>
              <a:t>       Gametes </a:t>
            </a:r>
            <a:r>
              <a:rPr lang="en-US" sz="1800" dirty="0">
                <a:solidFill>
                  <a:prstClr val="black"/>
                </a:solidFill>
                <a:latin typeface="Constantia"/>
              </a:rPr>
              <a:t>:                                    (b+vg)              (bvg+)</a:t>
            </a:r>
          </a:p>
          <a:p>
            <a:pPr marL="0" lvl="0" indent="0" algn="l" rtl="0">
              <a:buClrTx/>
              <a:buSzTx/>
              <a:buNone/>
            </a:pPr>
            <a:r>
              <a:rPr lang="en-US" sz="1800" dirty="0" smtClean="0">
                <a:solidFill>
                  <a:prstClr val="black"/>
                </a:solidFill>
                <a:latin typeface="Constantia"/>
              </a:rPr>
              <a:t>            F1 </a:t>
            </a:r>
            <a:r>
              <a:rPr lang="en-US" sz="1800" dirty="0">
                <a:solidFill>
                  <a:prstClr val="black"/>
                </a:solidFill>
                <a:latin typeface="Constantia"/>
              </a:rPr>
              <a:t>:                                                    b+vg/bvg+     </a:t>
            </a:r>
            <a:r>
              <a:rPr lang="en-US" sz="1800" dirty="0" smtClean="0">
                <a:solidFill>
                  <a:prstClr val="black"/>
                </a:solidFill>
                <a:latin typeface="Constantia"/>
              </a:rPr>
              <a:t> </a:t>
            </a:r>
            <a:r>
              <a:rPr lang="en-US" sz="1800" dirty="0">
                <a:solidFill>
                  <a:prstClr val="black"/>
                </a:solidFill>
                <a:latin typeface="Constantia"/>
              </a:rPr>
              <a:t>Gray, </a:t>
            </a:r>
            <a:r>
              <a:rPr lang="en-US" sz="1800" dirty="0" smtClean="0">
                <a:solidFill>
                  <a:prstClr val="black"/>
                </a:solidFill>
                <a:latin typeface="Constantia"/>
              </a:rPr>
              <a:t>Long</a:t>
            </a:r>
          </a:p>
          <a:p>
            <a:pPr marL="0" lvl="0" indent="0" algn="l" rtl="0">
              <a:buClrTx/>
              <a:buSzTx/>
              <a:buNone/>
            </a:pPr>
            <a:endParaRPr lang="en-US" sz="1800" dirty="0">
              <a:solidFill>
                <a:prstClr val="black"/>
              </a:solidFill>
              <a:latin typeface="Constantia"/>
            </a:endParaRPr>
          </a:p>
          <a:p>
            <a:pPr marL="0" lvl="0" indent="0" algn="l" rtl="0">
              <a:buClrTx/>
              <a:buSzTx/>
              <a:buNone/>
            </a:pPr>
            <a:r>
              <a:rPr lang="en-US" sz="1800" dirty="0" smtClean="0">
                <a:solidFill>
                  <a:prstClr val="black"/>
                </a:solidFill>
                <a:latin typeface="Constantia"/>
              </a:rPr>
              <a:t>      </a:t>
            </a:r>
          </a:p>
          <a:p>
            <a:pPr marL="0" lvl="0" indent="0" algn="l" rtl="0">
              <a:buClrTx/>
              <a:buSzTx/>
              <a:buNone/>
            </a:pPr>
            <a:r>
              <a:rPr lang="en-US" sz="1800" dirty="0">
                <a:solidFill>
                  <a:prstClr val="black"/>
                </a:solidFill>
                <a:latin typeface="Constantia"/>
              </a:rPr>
              <a:t> </a:t>
            </a:r>
            <a:r>
              <a:rPr lang="en-US" sz="1800" dirty="0" smtClean="0">
                <a:solidFill>
                  <a:prstClr val="black"/>
                </a:solidFill>
                <a:latin typeface="Constantia"/>
              </a:rPr>
              <a:t>    Test </a:t>
            </a:r>
            <a:r>
              <a:rPr lang="en-US" sz="1800" dirty="0">
                <a:solidFill>
                  <a:prstClr val="black"/>
                </a:solidFill>
                <a:latin typeface="Constantia"/>
              </a:rPr>
              <a:t>cross :            F1 Female Gray, Long          ×           Male Black, Vestigial</a:t>
            </a:r>
          </a:p>
          <a:p>
            <a:pPr marL="0" lvl="0" indent="0" algn="l" rtl="0">
              <a:buClrTx/>
              <a:buSzTx/>
              <a:buNone/>
            </a:pPr>
            <a:r>
              <a:rPr lang="en-US" sz="1800" dirty="0">
                <a:solidFill>
                  <a:prstClr val="black"/>
                </a:solidFill>
                <a:latin typeface="Constantia"/>
              </a:rPr>
              <a:t>                                        </a:t>
            </a:r>
            <a:r>
              <a:rPr lang="en-US" sz="1800" dirty="0" smtClean="0">
                <a:solidFill>
                  <a:prstClr val="black"/>
                </a:solidFill>
                <a:latin typeface="Constantia"/>
              </a:rPr>
              <a:t>        </a:t>
            </a:r>
            <a:r>
              <a:rPr lang="en-US" sz="1800" dirty="0">
                <a:solidFill>
                  <a:prstClr val="black"/>
                </a:solidFill>
                <a:latin typeface="Constantia"/>
              </a:rPr>
              <a:t>b+vg/bvg+                                         bvg/bvg</a:t>
            </a:r>
          </a:p>
          <a:p>
            <a:pPr marL="0" lvl="0" indent="0" algn="l" rtl="0">
              <a:buClrTx/>
              <a:buSzTx/>
              <a:buNone/>
            </a:pPr>
            <a:r>
              <a:rPr lang="en-US" sz="1800" dirty="0" smtClean="0">
                <a:solidFill>
                  <a:prstClr val="black"/>
                </a:solidFill>
                <a:latin typeface="Constantia"/>
              </a:rPr>
              <a:t>                                                                                  ↓</a:t>
            </a:r>
            <a:endParaRPr lang="en-US" sz="1800" dirty="0">
              <a:solidFill>
                <a:prstClr val="black"/>
              </a:solidFill>
              <a:latin typeface="Constantia"/>
            </a:endParaRPr>
          </a:p>
          <a:p>
            <a:pPr marL="0" lvl="0" indent="0" algn="l" rtl="0">
              <a:buClrTx/>
              <a:buSzTx/>
              <a:buNone/>
            </a:pPr>
            <a:r>
              <a:rPr lang="en-US" sz="1800" dirty="0" smtClean="0">
                <a:solidFill>
                  <a:prstClr val="black"/>
                </a:solidFill>
                <a:latin typeface="Constantia"/>
              </a:rPr>
              <a:t>     Game tes </a:t>
            </a:r>
            <a:r>
              <a:rPr lang="en-US" sz="1800" dirty="0">
                <a:solidFill>
                  <a:prstClr val="black"/>
                </a:solidFill>
                <a:latin typeface="Constantia"/>
              </a:rPr>
              <a:t>:          </a:t>
            </a:r>
            <a:r>
              <a:rPr lang="en-US" sz="1800" dirty="0" smtClean="0">
                <a:solidFill>
                  <a:prstClr val="black"/>
                </a:solidFill>
                <a:latin typeface="Constantia"/>
              </a:rPr>
              <a:t>                  </a:t>
            </a:r>
            <a:r>
              <a:rPr lang="en-US" sz="1800" dirty="0">
                <a:solidFill>
                  <a:prstClr val="black"/>
                </a:solidFill>
                <a:latin typeface="Constantia"/>
              </a:rPr>
              <a:t>(b+vg)    </a:t>
            </a:r>
            <a:r>
              <a:rPr lang="en-US" sz="1800" dirty="0" smtClean="0">
                <a:solidFill>
                  <a:prstClr val="black"/>
                </a:solidFill>
                <a:latin typeface="Constantia"/>
              </a:rPr>
              <a:t>(</a:t>
            </a:r>
            <a:r>
              <a:rPr lang="en-US" sz="1800" dirty="0">
                <a:solidFill>
                  <a:prstClr val="black"/>
                </a:solidFill>
                <a:latin typeface="Constantia"/>
              </a:rPr>
              <a:t>bvg+)    = Non-cross overs     </a:t>
            </a:r>
            <a:r>
              <a:rPr lang="en-US" sz="1800" dirty="0" smtClean="0">
                <a:solidFill>
                  <a:prstClr val="black"/>
                </a:solidFill>
                <a:latin typeface="Constantia"/>
              </a:rPr>
              <a:t> (bvg</a:t>
            </a:r>
            <a:r>
              <a:rPr lang="en-US" sz="1800" dirty="0">
                <a:solidFill>
                  <a:prstClr val="black"/>
                </a:solidFill>
                <a:latin typeface="Constantia"/>
              </a:rPr>
              <a:t>)</a:t>
            </a:r>
          </a:p>
          <a:p>
            <a:pPr marL="0" lvl="0" indent="0" algn="l" rtl="0">
              <a:buClrTx/>
              <a:buSzTx/>
              <a:buNone/>
            </a:pPr>
            <a:r>
              <a:rPr lang="en-US" sz="1800" dirty="0">
                <a:solidFill>
                  <a:prstClr val="black"/>
                </a:solidFill>
                <a:latin typeface="Constantia"/>
              </a:rPr>
              <a:t>                   </a:t>
            </a:r>
            <a:r>
              <a:rPr lang="en-US" sz="1800" dirty="0" smtClean="0">
                <a:solidFill>
                  <a:prstClr val="black"/>
                </a:solidFill>
                <a:latin typeface="Constantia"/>
              </a:rPr>
              <a:t>                                  </a:t>
            </a:r>
            <a:r>
              <a:rPr lang="en-US" sz="1800" dirty="0">
                <a:solidFill>
                  <a:prstClr val="black"/>
                </a:solidFill>
                <a:latin typeface="Constantia"/>
              </a:rPr>
              <a:t>(b+vg+) (bvg)   </a:t>
            </a:r>
            <a:r>
              <a:rPr lang="en-US" sz="1800" dirty="0" smtClean="0">
                <a:solidFill>
                  <a:prstClr val="black"/>
                </a:solidFill>
                <a:latin typeface="Constantia"/>
              </a:rPr>
              <a:t>  </a:t>
            </a:r>
            <a:r>
              <a:rPr lang="en-US" sz="1800" dirty="0">
                <a:solidFill>
                  <a:prstClr val="black"/>
                </a:solidFill>
                <a:latin typeface="Constantia"/>
              </a:rPr>
              <a:t>=        </a:t>
            </a:r>
            <a:r>
              <a:rPr lang="en-US" sz="1800" dirty="0" smtClean="0">
                <a:solidFill>
                  <a:prstClr val="black"/>
                </a:solidFill>
                <a:latin typeface="Constantia"/>
              </a:rPr>
              <a:t>   </a:t>
            </a:r>
            <a:r>
              <a:rPr lang="en-US" sz="1800" dirty="0">
                <a:solidFill>
                  <a:prstClr val="black"/>
                </a:solidFill>
                <a:latin typeface="Constantia"/>
              </a:rPr>
              <a:t>Recombinants</a:t>
            </a:r>
          </a:p>
          <a:p>
            <a:pPr marL="118872" indent="0" algn="ctr" rtl="0">
              <a:buNone/>
            </a:pPr>
            <a:endParaRPr lang="ar-IQ" dirty="0"/>
          </a:p>
        </p:txBody>
      </p:sp>
      <p:sp>
        <p:nvSpPr>
          <p:cNvPr id="4" name="عنصر نائب للتاريخ 3"/>
          <p:cNvSpPr>
            <a:spLocks noGrp="1"/>
          </p:cNvSpPr>
          <p:nvPr>
            <p:ph type="dt" sz="half" idx="10"/>
          </p:nvPr>
        </p:nvSpPr>
        <p:spPr/>
        <p:txBody>
          <a:bodyPr/>
          <a:lstStyle/>
          <a:p>
            <a:fld id="{9A62BB9B-81B4-452D-9A25-8ED8D16DC1DA}"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12</a:t>
            </a:fld>
            <a:endParaRPr lang="ar-SA" dirty="0"/>
          </a:p>
        </p:txBody>
      </p:sp>
    </p:spTree>
    <p:extLst>
      <p:ext uri="{BB962C8B-B14F-4D97-AF65-F5344CB8AC3E}">
        <p14:creationId xmlns:p14="http://schemas.microsoft.com/office/powerpoint/2010/main" val="28470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sz="4000" dirty="0" smtClean="0">
                <a:solidFill>
                  <a:srgbClr val="00B0F0"/>
                </a:solidFill>
              </a:rPr>
              <a:t>Crossover </a:t>
            </a:r>
            <a:r>
              <a:rPr lang="en-US" sz="4000" dirty="0">
                <a:solidFill>
                  <a:srgbClr val="00B0F0"/>
                </a:solidFill>
              </a:rPr>
              <a:t>between chromatids of a pair of homologous </a:t>
            </a:r>
            <a:r>
              <a:rPr lang="en-US" sz="4000" dirty="0" smtClean="0">
                <a:solidFill>
                  <a:srgbClr val="00B0F0"/>
                </a:solidFill>
              </a:rPr>
              <a:t>chromosomes</a:t>
            </a:r>
            <a:endParaRPr lang="ar-IQ" sz="4000" dirty="0">
              <a:solidFill>
                <a:srgbClr val="00B0F0"/>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868" y="2213130"/>
            <a:ext cx="7090263" cy="374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عنصر نائب للتاريخ 3"/>
          <p:cNvSpPr>
            <a:spLocks noGrp="1"/>
          </p:cNvSpPr>
          <p:nvPr>
            <p:ph type="dt" sz="half" idx="10"/>
          </p:nvPr>
        </p:nvSpPr>
        <p:spPr/>
        <p:txBody>
          <a:bodyPr/>
          <a:lstStyle/>
          <a:p>
            <a:fld id="{451DFF3D-6448-4DB2-BF16-D75E00A3EA84}"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13</a:t>
            </a:fld>
            <a:endParaRPr lang="ar-SA" dirty="0"/>
          </a:p>
        </p:txBody>
      </p:sp>
    </p:spTree>
    <p:extLst>
      <p:ext uri="{BB962C8B-B14F-4D97-AF65-F5344CB8AC3E}">
        <p14:creationId xmlns:p14="http://schemas.microsoft.com/office/powerpoint/2010/main" val="11430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additive="base">
                                        <p:cTn id="14" dur="500" fill="hold"/>
                                        <p:tgtEl>
                                          <p:spTgt spid="4098"/>
                                        </p:tgtEl>
                                        <p:attrNameLst>
                                          <p:attrName>ppt_x</p:attrName>
                                        </p:attrNameLst>
                                      </p:cBhvr>
                                      <p:tavLst>
                                        <p:tav tm="0">
                                          <p:val>
                                            <p:strVal val="#ppt_x"/>
                                          </p:val>
                                        </p:tav>
                                        <p:tav tm="100000">
                                          <p:val>
                                            <p:strVal val="#ppt_x"/>
                                          </p:val>
                                        </p:tav>
                                      </p:tavLst>
                                    </p:anim>
                                    <p:anim calcmode="lin" valueType="num">
                                      <p:cBhvr additive="base">
                                        <p:cTn id="15"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Linkage groups</a:t>
            </a:r>
            <a:endParaRPr lang="ar-IQ" dirty="0"/>
          </a:p>
        </p:txBody>
      </p:sp>
      <p:sp>
        <p:nvSpPr>
          <p:cNvPr id="3" name="عنصر نائب للمحتوى 2"/>
          <p:cNvSpPr>
            <a:spLocks noGrp="1"/>
          </p:cNvSpPr>
          <p:nvPr>
            <p:ph idx="1"/>
          </p:nvPr>
        </p:nvSpPr>
        <p:spPr/>
        <p:txBody>
          <a:bodyPr/>
          <a:lstStyle/>
          <a:p>
            <a:pPr algn="l" rtl="0">
              <a:lnSpc>
                <a:spcPct val="250000"/>
              </a:lnSpc>
            </a:pPr>
            <a:r>
              <a:rPr lang="en-US" dirty="0" smtClean="0"/>
              <a:t> </a:t>
            </a:r>
            <a:r>
              <a:rPr lang="en-US" dirty="0" smtClean="0"/>
              <a:t>Drosophila       </a:t>
            </a:r>
            <a:r>
              <a:rPr lang="en-US" dirty="0" smtClean="0"/>
              <a:t>4 </a:t>
            </a:r>
            <a:r>
              <a:rPr lang="en-US" dirty="0" smtClean="0"/>
              <a:t>pairs       =     4   linkage group </a:t>
            </a:r>
            <a:endParaRPr lang="en-US" dirty="0" smtClean="0"/>
          </a:p>
          <a:p>
            <a:pPr algn="l" rtl="0">
              <a:lnSpc>
                <a:spcPct val="250000"/>
              </a:lnSpc>
            </a:pPr>
            <a:r>
              <a:rPr lang="en-US" dirty="0" smtClean="0"/>
              <a:t>Man           </a:t>
            </a:r>
            <a:r>
              <a:rPr lang="en-US" dirty="0" smtClean="0"/>
              <a:t>          </a:t>
            </a:r>
            <a:r>
              <a:rPr lang="en-US" dirty="0" smtClean="0"/>
              <a:t>23 </a:t>
            </a:r>
            <a:r>
              <a:rPr lang="en-US" dirty="0" smtClean="0"/>
              <a:t>pairs     =     23  linkage group</a:t>
            </a:r>
            <a:endParaRPr lang="en-US" dirty="0" smtClean="0"/>
          </a:p>
          <a:p>
            <a:pPr algn="l" rtl="0">
              <a:lnSpc>
                <a:spcPct val="250000"/>
              </a:lnSpc>
            </a:pPr>
            <a:r>
              <a:rPr lang="en-US" dirty="0" smtClean="0"/>
              <a:t>Corn           </a:t>
            </a:r>
            <a:r>
              <a:rPr lang="en-US" dirty="0" smtClean="0"/>
              <a:t>        </a:t>
            </a:r>
            <a:r>
              <a:rPr lang="en-US" dirty="0" smtClean="0"/>
              <a:t>10 </a:t>
            </a:r>
            <a:r>
              <a:rPr lang="en-US" dirty="0" smtClean="0"/>
              <a:t>pairs      =      10 linkage group</a:t>
            </a:r>
            <a:endParaRPr lang="en-US" dirty="0" smtClean="0"/>
          </a:p>
          <a:p>
            <a:pPr algn="l" rtl="0"/>
            <a:endParaRPr lang="ar-IQ" dirty="0"/>
          </a:p>
        </p:txBody>
      </p:sp>
      <p:sp>
        <p:nvSpPr>
          <p:cNvPr id="4" name="عنصر نائب للتاريخ 3"/>
          <p:cNvSpPr>
            <a:spLocks noGrp="1"/>
          </p:cNvSpPr>
          <p:nvPr>
            <p:ph type="dt" sz="half" idx="10"/>
          </p:nvPr>
        </p:nvSpPr>
        <p:spPr/>
        <p:txBody>
          <a:bodyPr/>
          <a:lstStyle/>
          <a:p>
            <a:fld id="{FB8BA900-B21A-4AE1-8A94-2BA7B6ABB47E}"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14</a:t>
            </a:fld>
            <a:endParaRPr lang="ar-SA" dirty="0"/>
          </a:p>
        </p:txBody>
      </p:sp>
    </p:spTree>
    <p:extLst>
      <p:ext uri="{BB962C8B-B14F-4D97-AF65-F5344CB8AC3E}">
        <p14:creationId xmlns:p14="http://schemas.microsoft.com/office/powerpoint/2010/main" val="20605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mph" presetSubtype="0" grpId="0" nodeType="clickEffect">
                                  <p:stCondLst>
                                    <p:cond delay="0"/>
                                  </p:stCondLst>
                                  <p:iterate type="lt">
                                    <p:tmAbs val="25"/>
                                  </p:iterate>
                                  <p:childTnLst>
                                    <p:set>
                                      <p:cBhvr override="childStyle">
                                        <p:cTn id="13" dur="indefinite"/>
                                        <p:tgtEl>
                                          <p:spTgt spid="3">
                                            <p:txEl>
                                              <p:pRg st="0" end="0"/>
                                            </p:txEl>
                                          </p:spTgt>
                                        </p:tgtEl>
                                        <p:attrNameLst>
                                          <p:attrName>style.fontWeight</p:attrName>
                                        </p:attrNameLst>
                                      </p:cBhvr>
                                      <p:to>
                                        <p:strVal val="bold"/>
                                      </p:to>
                                    </p:set>
                                  </p:childTnLst>
                                </p:cTn>
                              </p:par>
                            </p:childTnLst>
                          </p:cTn>
                        </p:par>
                      </p:childTnLst>
                    </p:cTn>
                  </p:par>
                  <p:par>
                    <p:cTn id="14" fill="hold">
                      <p:stCondLst>
                        <p:cond delay="indefinite"/>
                      </p:stCondLst>
                      <p:childTnLst>
                        <p:par>
                          <p:cTn id="15" fill="hold">
                            <p:stCondLst>
                              <p:cond delay="0"/>
                            </p:stCondLst>
                            <p:childTnLst>
                              <p:par>
                                <p:cTn id="16" presetID="15" presetClass="emph" presetSubtype="0" grpId="0" nodeType="clickEffect">
                                  <p:stCondLst>
                                    <p:cond delay="0"/>
                                  </p:stCondLst>
                                  <p:iterate type="lt">
                                    <p:tmAbs val="25"/>
                                  </p:iterate>
                                  <p:childTnLst>
                                    <p:set>
                                      <p:cBhvr override="childStyle">
                                        <p:cTn id="17" dur="indefinite"/>
                                        <p:tgtEl>
                                          <p:spTgt spid="3">
                                            <p:txEl>
                                              <p:pRg st="1" end="1"/>
                                            </p:txEl>
                                          </p:spTgt>
                                        </p:tgtEl>
                                        <p:attrNameLst>
                                          <p:attrName>style.fontWeight</p:attrName>
                                        </p:attrNameLst>
                                      </p:cBhvr>
                                      <p:to>
                                        <p:strVal val="bold"/>
                                      </p:to>
                                    </p:set>
                                  </p:childTnLst>
                                </p:cTn>
                              </p:par>
                            </p:childTnLst>
                          </p:cTn>
                        </p:par>
                      </p:childTnLst>
                    </p:cTn>
                  </p:par>
                  <p:par>
                    <p:cTn id="18" fill="hold">
                      <p:stCondLst>
                        <p:cond delay="indefinite"/>
                      </p:stCondLst>
                      <p:childTnLst>
                        <p:par>
                          <p:cTn id="19" fill="hold">
                            <p:stCondLst>
                              <p:cond delay="0"/>
                            </p:stCondLst>
                            <p:childTnLst>
                              <p:par>
                                <p:cTn id="20" presetID="15" presetClass="emph" presetSubtype="0" grpId="0" nodeType="clickEffect">
                                  <p:stCondLst>
                                    <p:cond delay="0"/>
                                  </p:stCondLst>
                                  <p:iterate type="lt">
                                    <p:tmAbs val="25"/>
                                  </p:iterate>
                                  <p:childTnLst>
                                    <p:set>
                                      <p:cBhvr override="childStyle">
                                        <p:cTn id="21"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Notes :</a:t>
            </a:r>
            <a:endParaRPr lang="ar-IQ" dirty="0"/>
          </a:p>
        </p:txBody>
      </p:sp>
      <p:sp>
        <p:nvSpPr>
          <p:cNvPr id="3" name="عنصر نائب للمحتوى 2"/>
          <p:cNvSpPr>
            <a:spLocks noGrp="1"/>
          </p:cNvSpPr>
          <p:nvPr>
            <p:ph idx="1"/>
          </p:nvPr>
        </p:nvSpPr>
        <p:spPr/>
        <p:txBody>
          <a:bodyPr/>
          <a:lstStyle/>
          <a:p>
            <a:pPr marL="342900" lvl="0" indent="-342900" algn="just" rtl="0">
              <a:buClrTx/>
              <a:buSzTx/>
              <a:buFont typeface="Wingdings" pitchFamily="2" charset="2"/>
              <a:buChar char="q"/>
            </a:pPr>
            <a:r>
              <a:rPr lang="en-US" sz="2000" dirty="0" smtClean="0">
                <a:solidFill>
                  <a:prstClr val="black"/>
                </a:solidFill>
                <a:latin typeface="Constantia"/>
              </a:rPr>
              <a:t>   1</a:t>
            </a:r>
            <a:r>
              <a:rPr lang="en-US" sz="2000" dirty="0">
                <a:solidFill>
                  <a:prstClr val="black"/>
                </a:solidFill>
                <a:latin typeface="Constantia"/>
              </a:rPr>
              <a:t>. Female human </a:t>
            </a:r>
            <a:r>
              <a:rPr lang="en-US" sz="2000" dirty="0" smtClean="0">
                <a:solidFill>
                  <a:prstClr val="black"/>
                </a:solidFill>
                <a:latin typeface="Constantia"/>
              </a:rPr>
              <a:t>= </a:t>
            </a:r>
            <a:r>
              <a:rPr lang="en-US" sz="2000" dirty="0">
                <a:solidFill>
                  <a:prstClr val="black"/>
                </a:solidFill>
                <a:latin typeface="Constantia"/>
              </a:rPr>
              <a:t>22 pairs </a:t>
            </a:r>
            <a:r>
              <a:rPr lang="en-US" sz="2000" dirty="0" smtClean="0">
                <a:solidFill>
                  <a:prstClr val="black"/>
                </a:solidFill>
                <a:latin typeface="Constantia"/>
              </a:rPr>
              <a:t>autosomes + </a:t>
            </a:r>
            <a:r>
              <a:rPr lang="en-US" sz="2000" dirty="0">
                <a:solidFill>
                  <a:prstClr val="black"/>
                </a:solidFill>
                <a:latin typeface="Constantia"/>
              </a:rPr>
              <a:t>1 pair of : </a:t>
            </a:r>
            <a:r>
              <a:rPr lang="en-US" sz="2000" dirty="0" smtClean="0">
                <a:solidFill>
                  <a:prstClr val="black"/>
                </a:solidFill>
                <a:latin typeface="Constantia"/>
              </a:rPr>
              <a:t>X </a:t>
            </a:r>
            <a:r>
              <a:rPr lang="en-US" sz="2000" dirty="0">
                <a:solidFill>
                  <a:prstClr val="black"/>
                </a:solidFill>
                <a:latin typeface="Constantia"/>
              </a:rPr>
              <a:t>chromosomes</a:t>
            </a:r>
          </a:p>
          <a:p>
            <a:pPr marL="0" lvl="0" indent="0" algn="just" rtl="0">
              <a:buClrTx/>
              <a:buSzTx/>
              <a:buNone/>
            </a:pPr>
            <a:r>
              <a:rPr lang="en-US" sz="2000" dirty="0" smtClean="0">
                <a:solidFill>
                  <a:prstClr val="black"/>
                </a:solidFill>
                <a:latin typeface="Constantia"/>
              </a:rPr>
              <a:t>            =   </a:t>
            </a:r>
            <a:r>
              <a:rPr lang="en-US" sz="2000" dirty="0">
                <a:solidFill>
                  <a:prstClr val="black"/>
                </a:solidFill>
                <a:latin typeface="Constantia"/>
              </a:rPr>
              <a:t>22 autosomal linkage groups + 1 X chromosomal linkage group</a:t>
            </a:r>
          </a:p>
          <a:p>
            <a:pPr marL="0" lvl="0" indent="0" algn="just" rtl="0">
              <a:buClrTx/>
              <a:buSzTx/>
              <a:buNone/>
            </a:pPr>
            <a:r>
              <a:rPr lang="en-US" sz="2000" dirty="0">
                <a:solidFill>
                  <a:prstClr val="black"/>
                </a:solidFill>
                <a:latin typeface="Constantia"/>
              </a:rPr>
              <a:t>      </a:t>
            </a:r>
            <a:r>
              <a:rPr lang="en-US" sz="2000" dirty="0" smtClean="0">
                <a:solidFill>
                  <a:prstClr val="black"/>
                </a:solidFill>
                <a:latin typeface="Constantia"/>
              </a:rPr>
              <a:t>      =   23 </a:t>
            </a:r>
            <a:r>
              <a:rPr lang="en-US" sz="2000" dirty="0">
                <a:solidFill>
                  <a:prstClr val="black"/>
                </a:solidFill>
                <a:latin typeface="Constantia"/>
              </a:rPr>
              <a:t>linkage groups</a:t>
            </a:r>
            <a:r>
              <a:rPr lang="en-US" sz="2000" dirty="0" smtClean="0">
                <a:solidFill>
                  <a:prstClr val="black"/>
                </a:solidFill>
                <a:latin typeface="Constantia"/>
              </a:rPr>
              <a:t>.</a:t>
            </a:r>
          </a:p>
          <a:p>
            <a:pPr marL="0" lvl="0" indent="0" algn="just" rtl="0">
              <a:buClrTx/>
              <a:buSzTx/>
              <a:buNone/>
            </a:pPr>
            <a:endParaRPr lang="en-US" sz="2000" dirty="0">
              <a:solidFill>
                <a:prstClr val="black"/>
              </a:solidFill>
              <a:latin typeface="Constantia"/>
            </a:endParaRPr>
          </a:p>
          <a:p>
            <a:pPr marL="0" lvl="0" indent="0" algn="just" rtl="0">
              <a:buClrTx/>
              <a:buSzTx/>
              <a:buNone/>
            </a:pPr>
            <a:r>
              <a:rPr lang="en-US" sz="2000" dirty="0" smtClean="0">
                <a:solidFill>
                  <a:prstClr val="black"/>
                </a:solidFill>
                <a:latin typeface="Constantia"/>
              </a:rPr>
              <a:t>        2-Male </a:t>
            </a:r>
            <a:r>
              <a:rPr lang="en-US" sz="2000" dirty="0">
                <a:solidFill>
                  <a:prstClr val="black"/>
                </a:solidFill>
                <a:latin typeface="Constantia"/>
              </a:rPr>
              <a:t>human </a:t>
            </a:r>
            <a:r>
              <a:rPr lang="en-US" sz="2000" dirty="0" smtClean="0">
                <a:solidFill>
                  <a:prstClr val="black"/>
                </a:solidFill>
                <a:latin typeface="Constantia"/>
              </a:rPr>
              <a:t>: </a:t>
            </a:r>
            <a:r>
              <a:rPr lang="en-US" sz="2000" dirty="0">
                <a:solidFill>
                  <a:prstClr val="black"/>
                </a:solidFill>
                <a:latin typeface="Constantia"/>
              </a:rPr>
              <a:t>= 22 pairs of autosomes </a:t>
            </a:r>
            <a:r>
              <a:rPr lang="en-US" sz="2000" dirty="0" smtClean="0">
                <a:solidFill>
                  <a:prstClr val="black"/>
                </a:solidFill>
                <a:latin typeface="Constantia"/>
              </a:rPr>
              <a:t> + X  +   Y  chromosomes              </a:t>
            </a:r>
            <a:endParaRPr lang="en-US" sz="2000" dirty="0">
              <a:solidFill>
                <a:prstClr val="black"/>
              </a:solidFill>
              <a:latin typeface="Constantia"/>
            </a:endParaRPr>
          </a:p>
          <a:p>
            <a:pPr marL="0" lvl="0" indent="0" algn="just" rtl="0">
              <a:buClrTx/>
              <a:buSzTx/>
              <a:buNone/>
            </a:pPr>
            <a:r>
              <a:rPr lang="en-US" sz="2000" dirty="0">
                <a:solidFill>
                  <a:prstClr val="black"/>
                </a:solidFill>
                <a:latin typeface="Constantia"/>
              </a:rPr>
              <a:t> </a:t>
            </a:r>
            <a:r>
              <a:rPr lang="en-US" sz="2000" dirty="0" smtClean="0">
                <a:solidFill>
                  <a:prstClr val="black"/>
                </a:solidFill>
                <a:latin typeface="Constantia"/>
              </a:rPr>
              <a:t>         =  </a:t>
            </a:r>
            <a:r>
              <a:rPr lang="en-US" sz="2000" dirty="0">
                <a:solidFill>
                  <a:prstClr val="black"/>
                </a:solidFill>
                <a:latin typeface="Constantia"/>
              </a:rPr>
              <a:t>22autosomal linkage group + 1 </a:t>
            </a:r>
            <a:r>
              <a:rPr lang="en-US" sz="2000" dirty="0" smtClean="0">
                <a:solidFill>
                  <a:prstClr val="black"/>
                </a:solidFill>
                <a:latin typeface="Constantia"/>
              </a:rPr>
              <a:t>X linkage </a:t>
            </a:r>
            <a:r>
              <a:rPr lang="en-US" sz="2000" dirty="0">
                <a:solidFill>
                  <a:prstClr val="black"/>
                </a:solidFill>
                <a:latin typeface="Constantia"/>
              </a:rPr>
              <a:t>group + 1 Y </a:t>
            </a:r>
            <a:r>
              <a:rPr lang="en-US" sz="2000" dirty="0" smtClean="0">
                <a:solidFill>
                  <a:prstClr val="black"/>
                </a:solidFill>
                <a:latin typeface="Constantia"/>
              </a:rPr>
              <a:t>linkage </a:t>
            </a:r>
            <a:r>
              <a:rPr lang="en-US" sz="2000" dirty="0">
                <a:solidFill>
                  <a:prstClr val="black"/>
                </a:solidFill>
                <a:latin typeface="Constantia"/>
              </a:rPr>
              <a:t>group   </a:t>
            </a:r>
            <a:r>
              <a:rPr lang="en-US" sz="2000" dirty="0" smtClean="0">
                <a:solidFill>
                  <a:prstClr val="black"/>
                </a:solidFill>
                <a:latin typeface="Constantia"/>
              </a:rPr>
              <a:t>     </a:t>
            </a:r>
            <a:r>
              <a:rPr lang="en-US" sz="400" dirty="0" smtClean="0">
                <a:solidFill>
                  <a:prstClr val="black"/>
                </a:solidFill>
                <a:latin typeface="Constantia"/>
              </a:rPr>
              <a:t>.</a:t>
            </a:r>
            <a:r>
              <a:rPr lang="en-US" sz="2000" dirty="0" smtClean="0">
                <a:solidFill>
                  <a:prstClr val="black"/>
                </a:solidFill>
                <a:latin typeface="Constantia"/>
              </a:rPr>
              <a:t>          = </a:t>
            </a:r>
            <a:r>
              <a:rPr lang="en-US" sz="2000" dirty="0">
                <a:solidFill>
                  <a:prstClr val="black"/>
                </a:solidFill>
                <a:latin typeface="Constantia"/>
              </a:rPr>
              <a:t>24 linkage groups</a:t>
            </a:r>
            <a:r>
              <a:rPr lang="en-US" sz="2000" dirty="0" smtClean="0">
                <a:solidFill>
                  <a:prstClr val="black"/>
                </a:solidFill>
                <a:latin typeface="Constantia"/>
              </a:rPr>
              <a:t>.</a:t>
            </a:r>
          </a:p>
          <a:p>
            <a:pPr marL="0" lvl="0" indent="0" algn="just" rtl="0">
              <a:buClrTx/>
              <a:buSzTx/>
              <a:buNone/>
            </a:pPr>
            <a:endParaRPr lang="en-US" sz="2000" dirty="0">
              <a:solidFill>
                <a:prstClr val="black"/>
              </a:solidFill>
              <a:latin typeface="Constantia"/>
            </a:endParaRPr>
          </a:p>
          <a:p>
            <a:pPr marL="342900" indent="-342900" algn="just" rtl="0">
              <a:buClrTx/>
              <a:buSzTx/>
              <a:buFont typeface="Wingdings" pitchFamily="2" charset="2"/>
              <a:buChar char="q"/>
            </a:pPr>
            <a:r>
              <a:rPr lang="en-US" sz="2000" u="sng" dirty="0">
                <a:solidFill>
                  <a:srgbClr val="00B0F0"/>
                </a:solidFill>
                <a:effectLst>
                  <a:outerShdw blurRad="38100" dist="38100" dir="2700000" algn="tl">
                    <a:srgbClr val="000000">
                      <a:alpha val="43137"/>
                    </a:srgbClr>
                  </a:outerShdw>
                </a:effectLst>
                <a:latin typeface="Constantia"/>
              </a:rPr>
              <a:t>SIGNIFICANCE OF </a:t>
            </a:r>
            <a:r>
              <a:rPr lang="en-US" sz="2000" u="sng" dirty="0" smtClean="0">
                <a:solidFill>
                  <a:srgbClr val="00B0F0"/>
                </a:solidFill>
                <a:effectLst>
                  <a:outerShdw blurRad="38100" dist="38100" dir="2700000" algn="tl">
                    <a:srgbClr val="000000">
                      <a:alpha val="43137"/>
                    </a:srgbClr>
                  </a:outerShdw>
                </a:effectLst>
                <a:latin typeface="Constantia"/>
              </a:rPr>
              <a:t>LINKAGE</a:t>
            </a:r>
            <a:endParaRPr lang="en-US" sz="2000" u="sng" dirty="0">
              <a:solidFill>
                <a:srgbClr val="00B0F0"/>
              </a:solidFill>
              <a:effectLst>
                <a:outerShdw blurRad="38100" dist="38100" dir="2700000" algn="tl">
                  <a:srgbClr val="000000">
                    <a:alpha val="43137"/>
                  </a:srgbClr>
                </a:outerShdw>
              </a:effectLst>
              <a:latin typeface="Constantia"/>
            </a:endParaRPr>
          </a:p>
          <a:p>
            <a:pPr marL="0" lvl="0" indent="0" algn="just" rtl="0">
              <a:buClrTx/>
              <a:buSzTx/>
              <a:buNone/>
            </a:pPr>
            <a:r>
              <a:rPr lang="en-US" sz="2000" dirty="0">
                <a:solidFill>
                  <a:prstClr val="black"/>
                </a:solidFill>
                <a:latin typeface="Constantia"/>
              </a:rPr>
              <a:t>O</a:t>
            </a:r>
            <a:r>
              <a:rPr lang="en-US" sz="2000" dirty="0" smtClean="0">
                <a:solidFill>
                  <a:prstClr val="black"/>
                </a:solidFill>
                <a:latin typeface="Constantia"/>
              </a:rPr>
              <a:t>ne </a:t>
            </a:r>
            <a:r>
              <a:rPr lang="en-US" sz="2000" dirty="0">
                <a:solidFill>
                  <a:prstClr val="black"/>
                </a:solidFill>
                <a:latin typeface="Constantia"/>
              </a:rPr>
              <a:t>of the great significance for the living organisms </a:t>
            </a:r>
            <a:r>
              <a:rPr lang="en-US" sz="2000" dirty="0" smtClean="0">
                <a:solidFill>
                  <a:prstClr val="black"/>
                </a:solidFill>
                <a:latin typeface="Constantia"/>
              </a:rPr>
              <a:t>that</a:t>
            </a:r>
          </a:p>
          <a:p>
            <a:pPr marL="0" lvl="0" indent="0" algn="just" rtl="0">
              <a:buClrTx/>
              <a:buSzTx/>
              <a:buNone/>
            </a:pPr>
            <a:endParaRPr lang="en-US" sz="2000" dirty="0" smtClean="0">
              <a:solidFill>
                <a:prstClr val="black"/>
              </a:solidFill>
              <a:latin typeface="Constantia"/>
            </a:endParaRPr>
          </a:p>
          <a:p>
            <a:pPr marL="0" lvl="0" indent="0" algn="just" rtl="0">
              <a:buClrTx/>
              <a:buSzTx/>
              <a:buNone/>
            </a:pPr>
            <a:r>
              <a:rPr lang="en-US" sz="2000" dirty="0" smtClean="0">
                <a:solidFill>
                  <a:prstClr val="black"/>
                </a:solidFill>
                <a:latin typeface="Constantia"/>
              </a:rPr>
              <a:t>        “ </a:t>
            </a:r>
            <a:r>
              <a:rPr lang="en-US" sz="2800" dirty="0" smtClean="0">
                <a:solidFill>
                  <a:srgbClr val="FF0000"/>
                </a:solidFill>
                <a:latin typeface="Constantia"/>
              </a:rPr>
              <a:t>reduces </a:t>
            </a:r>
            <a:r>
              <a:rPr lang="en-US" sz="2800" dirty="0">
                <a:solidFill>
                  <a:srgbClr val="FF0000"/>
                </a:solidFill>
                <a:latin typeface="Constantia"/>
              </a:rPr>
              <a:t>the possibility of variability </a:t>
            </a:r>
            <a:r>
              <a:rPr lang="en-US" sz="2800" dirty="0" smtClean="0">
                <a:solidFill>
                  <a:srgbClr val="FF0000"/>
                </a:solidFill>
                <a:latin typeface="Constantia"/>
              </a:rPr>
              <a:t>in</a:t>
            </a:r>
          </a:p>
          <a:p>
            <a:pPr marL="0" lvl="0" indent="0" algn="just" rtl="0">
              <a:buClrTx/>
              <a:buSzTx/>
              <a:buNone/>
            </a:pPr>
            <a:r>
              <a:rPr lang="en-US" sz="2800" dirty="0" smtClean="0">
                <a:solidFill>
                  <a:srgbClr val="FF0000"/>
                </a:solidFill>
                <a:latin typeface="Constantia"/>
              </a:rPr>
              <a:t>          gametes unless </a:t>
            </a:r>
            <a:r>
              <a:rPr lang="en-US" sz="2800" dirty="0">
                <a:solidFill>
                  <a:srgbClr val="FF0000"/>
                </a:solidFill>
                <a:latin typeface="Constantia"/>
              </a:rPr>
              <a:t>crossing over </a:t>
            </a:r>
            <a:r>
              <a:rPr lang="en-US" sz="2800" dirty="0" smtClean="0">
                <a:solidFill>
                  <a:srgbClr val="FF0000"/>
                </a:solidFill>
                <a:latin typeface="Constantia"/>
              </a:rPr>
              <a:t>occurs</a:t>
            </a:r>
            <a:r>
              <a:rPr lang="en-US" sz="2000" dirty="0" smtClean="0">
                <a:solidFill>
                  <a:prstClr val="black"/>
                </a:solidFill>
                <a:latin typeface="Constantia"/>
              </a:rPr>
              <a:t>”</a:t>
            </a:r>
            <a:endParaRPr lang="en-US" sz="2000" dirty="0">
              <a:solidFill>
                <a:prstClr val="black"/>
              </a:solidFill>
              <a:latin typeface="Constantia"/>
            </a:endParaRPr>
          </a:p>
          <a:p>
            <a:endParaRPr lang="ar-IQ" dirty="0"/>
          </a:p>
        </p:txBody>
      </p:sp>
      <p:sp>
        <p:nvSpPr>
          <p:cNvPr id="4" name="عنصر نائب للتاريخ 3"/>
          <p:cNvSpPr>
            <a:spLocks noGrp="1"/>
          </p:cNvSpPr>
          <p:nvPr>
            <p:ph type="dt" sz="half" idx="10"/>
          </p:nvPr>
        </p:nvSpPr>
        <p:spPr/>
        <p:txBody>
          <a:bodyPr/>
          <a:lstStyle/>
          <a:p>
            <a:fld id="{8D1C279F-5800-471E-A775-2B3B90B0FFDE}"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15</a:t>
            </a:fld>
            <a:endParaRPr lang="ar-SA" dirty="0"/>
          </a:p>
        </p:txBody>
      </p:sp>
    </p:spTree>
    <p:extLst>
      <p:ext uri="{BB962C8B-B14F-4D97-AF65-F5344CB8AC3E}">
        <p14:creationId xmlns:p14="http://schemas.microsoft.com/office/powerpoint/2010/main" val="245612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LINKAGE</a:t>
            </a:r>
            <a:endParaRPr lang="ar-IQ" dirty="0"/>
          </a:p>
        </p:txBody>
      </p:sp>
      <p:sp>
        <p:nvSpPr>
          <p:cNvPr id="3" name="عنصر نائب للمحتوى 2"/>
          <p:cNvSpPr>
            <a:spLocks noGrp="1"/>
          </p:cNvSpPr>
          <p:nvPr>
            <p:ph idx="1"/>
          </p:nvPr>
        </p:nvSpPr>
        <p:spPr/>
        <p:txBody>
          <a:bodyPr>
            <a:normAutofit/>
          </a:bodyPr>
          <a:lstStyle/>
          <a:p>
            <a:pPr algn="l" rtl="0"/>
            <a:r>
              <a:rPr lang="en-US" sz="2400" dirty="0" smtClean="0"/>
              <a:t>Hereditary units ( gene) carried by chromosome </a:t>
            </a:r>
          </a:p>
          <a:p>
            <a:pPr algn="l" rtl="0"/>
            <a:r>
              <a:rPr lang="en-US" sz="2400" dirty="0" smtClean="0"/>
              <a:t>Individual has many genes for determination different characters .</a:t>
            </a:r>
          </a:p>
          <a:p>
            <a:pPr algn="l" rtl="0"/>
            <a:r>
              <a:rPr lang="en-US" sz="2400" dirty="0" smtClean="0"/>
              <a:t>1 chromosome has many genes .</a:t>
            </a:r>
          </a:p>
          <a:p>
            <a:pPr algn="l" rtl="0"/>
            <a:r>
              <a:rPr lang="en-US" sz="2400" dirty="0" smtClean="0"/>
              <a:t>Genes for  different characters  :</a:t>
            </a:r>
          </a:p>
          <a:p>
            <a:pPr marL="118872" indent="0" algn="l" rtl="0">
              <a:buNone/>
            </a:pPr>
            <a:r>
              <a:rPr lang="en-US" sz="2400" dirty="0"/>
              <a:t> </a:t>
            </a:r>
            <a:r>
              <a:rPr lang="en-US" sz="2400" dirty="0" smtClean="0"/>
              <a:t>    either situated …. In the same chromosome</a:t>
            </a:r>
          </a:p>
          <a:p>
            <a:pPr marL="118872" indent="0" algn="l" rtl="0">
              <a:buNone/>
            </a:pPr>
            <a:r>
              <a:rPr lang="en-US" sz="2400" dirty="0"/>
              <a:t> </a:t>
            </a:r>
            <a:r>
              <a:rPr lang="en-US" sz="2400" dirty="0" smtClean="0"/>
              <a:t>    or                          …. In different chromosomes </a:t>
            </a:r>
          </a:p>
          <a:p>
            <a:pPr marL="118872" indent="0" algn="l" rtl="0">
              <a:buNone/>
            </a:pPr>
            <a:endParaRPr lang="en-US" sz="2400" dirty="0" smtClean="0"/>
          </a:p>
          <a:p>
            <a:pPr algn="l" rtl="0">
              <a:buFont typeface="Arial" pitchFamily="34" charset="0"/>
              <a:buChar char="•"/>
            </a:pPr>
            <a:r>
              <a:rPr lang="en-US" sz="2400" dirty="0" smtClean="0"/>
              <a:t>When genes in different chromosomes … characters :</a:t>
            </a:r>
          </a:p>
          <a:p>
            <a:pPr marL="118872" indent="0" algn="l" rtl="0">
              <a:buNone/>
            </a:pPr>
            <a:r>
              <a:rPr lang="en-US" sz="2400" dirty="0"/>
              <a:t> </a:t>
            </a:r>
            <a:r>
              <a:rPr lang="en-US" sz="2400" dirty="0" smtClean="0"/>
              <a:t>    either  …. appear together </a:t>
            </a:r>
          </a:p>
          <a:p>
            <a:pPr marL="118872" indent="0" algn="l" rtl="0">
              <a:buNone/>
            </a:pPr>
            <a:r>
              <a:rPr lang="en-US" sz="2400" dirty="0"/>
              <a:t> </a:t>
            </a:r>
            <a:r>
              <a:rPr lang="en-US" sz="2400" dirty="0" smtClean="0"/>
              <a:t>    or         ….   Appear apart .</a:t>
            </a:r>
          </a:p>
          <a:p>
            <a:pPr marL="118872" indent="0" algn="l" rtl="0">
              <a:buNone/>
            </a:pPr>
            <a:r>
              <a:rPr lang="en-US" sz="2400" dirty="0" smtClean="0"/>
              <a:t>                  ( depending on chance, according to Mendel’s law )  </a:t>
            </a:r>
            <a:endParaRPr lang="ar-IQ" sz="2400" dirty="0"/>
          </a:p>
        </p:txBody>
      </p:sp>
      <p:sp>
        <p:nvSpPr>
          <p:cNvPr id="4" name="عنصر نائب للتاريخ 3"/>
          <p:cNvSpPr>
            <a:spLocks noGrp="1"/>
          </p:cNvSpPr>
          <p:nvPr>
            <p:ph type="dt" sz="half" idx="10"/>
          </p:nvPr>
        </p:nvSpPr>
        <p:spPr/>
        <p:txBody>
          <a:bodyPr/>
          <a:lstStyle/>
          <a:p>
            <a:fld id="{C0FF5480-ABA3-4EA3-A63B-5C64F7A7B886}"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2</a:t>
            </a:fld>
            <a:endParaRPr lang="ar-SA" dirty="0"/>
          </a:p>
        </p:txBody>
      </p:sp>
    </p:spTree>
    <p:extLst>
      <p:ext uri="{BB962C8B-B14F-4D97-AF65-F5344CB8AC3E}">
        <p14:creationId xmlns:p14="http://schemas.microsoft.com/office/powerpoint/2010/main" val="31693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LINKAGE</a:t>
            </a:r>
            <a:endParaRPr lang="ar-IQ" dirty="0"/>
          </a:p>
        </p:txBody>
      </p:sp>
      <p:sp>
        <p:nvSpPr>
          <p:cNvPr id="3" name="عنصر نائب للمحتوى 2"/>
          <p:cNvSpPr>
            <a:spLocks noGrp="1"/>
          </p:cNvSpPr>
          <p:nvPr>
            <p:ph idx="1"/>
          </p:nvPr>
        </p:nvSpPr>
        <p:spPr/>
        <p:txBody>
          <a:bodyPr/>
          <a:lstStyle/>
          <a:p>
            <a:pPr algn="l" rtl="0"/>
            <a:r>
              <a:rPr lang="en-US" dirty="0" smtClean="0"/>
              <a:t>When genes:      1- situated  in same . Chrom.</a:t>
            </a:r>
          </a:p>
          <a:p>
            <a:pPr marL="118872" indent="0" algn="l" rtl="0">
              <a:buNone/>
            </a:pPr>
            <a:r>
              <a:rPr lang="en-US" dirty="0"/>
              <a:t> </a:t>
            </a:r>
            <a:r>
              <a:rPr lang="en-US" dirty="0" smtClean="0"/>
              <a:t>                                    2- fairly close to each </a:t>
            </a:r>
          </a:p>
          <a:p>
            <a:pPr marL="118872" indent="0" algn="l" rtl="0">
              <a:buNone/>
            </a:pPr>
            <a:r>
              <a:rPr lang="en-US" dirty="0"/>
              <a:t> </a:t>
            </a:r>
            <a:r>
              <a:rPr lang="en-US" dirty="0" smtClean="0"/>
              <a:t>                                    3- inherited  together</a:t>
            </a:r>
            <a:endParaRPr lang="en-US" sz="3600" b="1" dirty="0" smtClean="0">
              <a:solidFill>
                <a:srgbClr val="F0AD00">
                  <a:satMod val="150000"/>
                </a:srgbClr>
              </a:solidFill>
              <a:ea typeface="+mj-ea"/>
              <a:cs typeface="+mj-cs"/>
            </a:endParaRPr>
          </a:p>
          <a:p>
            <a:pPr marL="118872" indent="0" algn="l" rtl="0">
              <a:lnSpc>
                <a:spcPct val="150000"/>
              </a:lnSpc>
              <a:buNone/>
            </a:pPr>
            <a:r>
              <a:rPr lang="en-US" sz="3600" b="1" u="sng" dirty="0" smtClean="0">
                <a:solidFill>
                  <a:srgbClr val="F0AD00">
                    <a:satMod val="150000"/>
                  </a:srgbClr>
                </a:solidFill>
                <a:effectLst>
                  <a:outerShdw blurRad="38100" dist="38100" dir="2700000" algn="tl">
                    <a:srgbClr val="000000">
                      <a:alpha val="43137"/>
                    </a:srgbClr>
                  </a:outerShdw>
                </a:effectLst>
                <a:ea typeface="+mj-ea"/>
                <a:cs typeface="+mj-cs"/>
              </a:rPr>
              <a:t>LINKAGE :</a:t>
            </a:r>
            <a:endParaRPr lang="en-US" sz="3600" b="1" dirty="0" smtClean="0">
              <a:solidFill>
                <a:srgbClr val="F0AD00">
                  <a:satMod val="150000"/>
                </a:srgbClr>
              </a:solidFill>
              <a:ea typeface="+mj-ea"/>
              <a:cs typeface="+mj-cs"/>
            </a:endParaRPr>
          </a:p>
          <a:p>
            <a:pPr marL="118872" indent="0" algn="l" rtl="0">
              <a:lnSpc>
                <a:spcPct val="150000"/>
              </a:lnSpc>
              <a:buNone/>
            </a:pPr>
            <a:r>
              <a:rPr lang="en-US" sz="3600" b="1" dirty="0">
                <a:solidFill>
                  <a:schemeClr val="accent3">
                    <a:lumMod val="75000"/>
                  </a:schemeClr>
                </a:solidFill>
                <a:ea typeface="+mj-ea"/>
                <a:cs typeface="+mj-cs"/>
              </a:rPr>
              <a:t> </a:t>
            </a:r>
            <a:r>
              <a:rPr lang="en-US" sz="3600" b="1" dirty="0" smtClean="0">
                <a:solidFill>
                  <a:schemeClr val="accent3">
                    <a:lumMod val="75000"/>
                  </a:schemeClr>
                </a:solidFill>
                <a:ea typeface="+mj-ea"/>
                <a:cs typeface="+mj-cs"/>
              </a:rPr>
              <a:t>    Coexistance of two or more genes in            </a:t>
            </a:r>
            <a:r>
              <a:rPr lang="en-US" sz="400" b="1" dirty="0" smtClean="0">
                <a:solidFill>
                  <a:schemeClr val="accent3">
                    <a:lumMod val="75000"/>
                  </a:schemeClr>
                </a:solidFill>
                <a:ea typeface="+mj-ea"/>
                <a:cs typeface="+mj-cs"/>
              </a:rPr>
              <a:t>.</a:t>
            </a:r>
            <a:r>
              <a:rPr lang="en-US" sz="3600" b="1" dirty="0" smtClean="0">
                <a:solidFill>
                  <a:schemeClr val="accent3">
                    <a:lumMod val="75000"/>
                  </a:schemeClr>
                </a:solidFill>
                <a:ea typeface="+mj-ea"/>
                <a:cs typeface="+mj-cs"/>
              </a:rPr>
              <a:t>     the same chromosome .</a:t>
            </a:r>
            <a:endParaRPr lang="ar-IQ" dirty="0">
              <a:solidFill>
                <a:schemeClr val="accent3">
                  <a:lumMod val="75000"/>
                </a:schemeClr>
              </a:solidFill>
            </a:endParaRPr>
          </a:p>
        </p:txBody>
      </p:sp>
      <p:sp>
        <p:nvSpPr>
          <p:cNvPr id="4" name="عنصر نائب للتاريخ 3"/>
          <p:cNvSpPr>
            <a:spLocks noGrp="1"/>
          </p:cNvSpPr>
          <p:nvPr>
            <p:ph type="dt" sz="half" idx="10"/>
          </p:nvPr>
        </p:nvSpPr>
        <p:spPr/>
        <p:txBody>
          <a:bodyPr/>
          <a:lstStyle/>
          <a:p>
            <a:fld id="{78C269E6-ABD0-4EBF-ABDF-CE382115E188}"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3</a:t>
            </a:fld>
            <a:endParaRPr lang="ar-SA" dirty="0"/>
          </a:p>
        </p:txBody>
      </p:sp>
    </p:spTree>
    <p:extLst>
      <p:ext uri="{BB962C8B-B14F-4D97-AF65-F5344CB8AC3E}">
        <p14:creationId xmlns:p14="http://schemas.microsoft.com/office/powerpoint/2010/main" val="75227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Linkage :</a:t>
            </a:r>
            <a:endParaRPr lang="ar-IQ"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2857"/>
            <a:ext cx="8229600" cy="324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عنصر نائب للتاريخ 3"/>
          <p:cNvSpPr>
            <a:spLocks noGrp="1"/>
          </p:cNvSpPr>
          <p:nvPr>
            <p:ph type="dt" sz="half" idx="10"/>
          </p:nvPr>
        </p:nvSpPr>
        <p:spPr/>
        <p:txBody>
          <a:bodyPr/>
          <a:lstStyle/>
          <a:p>
            <a:fld id="{0BE21E9A-D935-4DCD-9A4F-AB5D70BDFDF3}"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4</a:t>
            </a:fld>
            <a:endParaRPr lang="ar-SA" dirty="0"/>
          </a:p>
        </p:txBody>
      </p:sp>
    </p:spTree>
    <p:extLst>
      <p:ext uri="{BB962C8B-B14F-4D97-AF65-F5344CB8AC3E}">
        <p14:creationId xmlns:p14="http://schemas.microsoft.com/office/powerpoint/2010/main" val="275951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Linkage : </a:t>
            </a:r>
            <a:endParaRPr lang="ar-IQ" dirty="0"/>
          </a:p>
        </p:txBody>
      </p:sp>
      <p:sp>
        <p:nvSpPr>
          <p:cNvPr id="3" name="عنصر نائب للمحتوى 2"/>
          <p:cNvSpPr>
            <a:spLocks noGrp="1"/>
          </p:cNvSpPr>
          <p:nvPr>
            <p:ph idx="1"/>
          </p:nvPr>
        </p:nvSpPr>
        <p:spPr/>
        <p:txBody>
          <a:bodyPr/>
          <a:lstStyle/>
          <a:p>
            <a:pPr marL="0" lvl="0" indent="0" algn="l" rtl="0">
              <a:buClrTx/>
              <a:buSzTx/>
              <a:buNone/>
            </a:pPr>
            <a:r>
              <a:rPr lang="en-US" sz="2400" dirty="0">
                <a:solidFill>
                  <a:prstClr val="black"/>
                </a:solidFill>
                <a:latin typeface="Constantia"/>
              </a:rPr>
              <a:t>P1 :                           AB/AB  </a:t>
            </a:r>
            <a:r>
              <a:rPr lang="en-US" sz="2400" dirty="0" smtClean="0">
                <a:solidFill>
                  <a:prstClr val="black"/>
                </a:solidFill>
                <a:latin typeface="Constantia"/>
              </a:rPr>
              <a:t>    ×       </a:t>
            </a:r>
            <a:r>
              <a:rPr lang="en-US" sz="2400" dirty="0">
                <a:solidFill>
                  <a:prstClr val="black"/>
                </a:solidFill>
                <a:latin typeface="Constantia"/>
              </a:rPr>
              <a:t>ab/ab</a:t>
            </a:r>
          </a:p>
          <a:p>
            <a:pPr marL="0" lvl="0" indent="0" algn="l" rtl="0">
              <a:buClrTx/>
              <a:buSzTx/>
              <a:buNone/>
            </a:pPr>
            <a:r>
              <a:rPr lang="en-US" sz="2400" dirty="0">
                <a:solidFill>
                  <a:prstClr val="black"/>
                </a:solidFill>
                <a:latin typeface="Constantia"/>
              </a:rPr>
              <a:t>P1 gametes :                  (AB)   ↓           (</a:t>
            </a:r>
            <a:r>
              <a:rPr lang="en-US" sz="2400" dirty="0" smtClean="0">
                <a:solidFill>
                  <a:prstClr val="black"/>
                </a:solidFill>
                <a:latin typeface="Constantia"/>
              </a:rPr>
              <a:t>ab)</a:t>
            </a:r>
            <a:endParaRPr lang="en-US" sz="2400" dirty="0">
              <a:solidFill>
                <a:prstClr val="black"/>
              </a:solidFill>
              <a:latin typeface="Constantia"/>
            </a:endParaRPr>
          </a:p>
          <a:p>
            <a:pPr marL="0" lvl="0" indent="0" algn="l" rtl="0">
              <a:buClrTx/>
              <a:buSzTx/>
              <a:buNone/>
            </a:pPr>
            <a:r>
              <a:rPr lang="en-US" sz="2400" dirty="0">
                <a:solidFill>
                  <a:prstClr val="black"/>
                </a:solidFill>
                <a:latin typeface="Constantia"/>
              </a:rPr>
              <a:t>F1 :                                   </a:t>
            </a:r>
            <a:r>
              <a:rPr lang="en-US" sz="2400" dirty="0" smtClean="0">
                <a:solidFill>
                  <a:prstClr val="black"/>
                </a:solidFill>
                <a:latin typeface="Constantia"/>
              </a:rPr>
              <a:t>    </a:t>
            </a:r>
            <a:r>
              <a:rPr lang="en-US" sz="2400" dirty="0">
                <a:solidFill>
                  <a:prstClr val="black"/>
                </a:solidFill>
                <a:latin typeface="Constantia"/>
              </a:rPr>
              <a:t>AB/ab</a:t>
            </a:r>
          </a:p>
          <a:p>
            <a:pPr marL="0" lvl="0" indent="0" algn="l" rtl="0">
              <a:buClrTx/>
              <a:buSzTx/>
              <a:buNone/>
            </a:pPr>
            <a:endParaRPr lang="en-US" sz="2400" dirty="0" smtClean="0">
              <a:solidFill>
                <a:prstClr val="black"/>
              </a:solidFill>
              <a:latin typeface="Constantia"/>
            </a:endParaRPr>
          </a:p>
          <a:p>
            <a:pPr marL="0" lvl="0" indent="0" algn="l" rtl="0">
              <a:buClrTx/>
              <a:buSzTx/>
              <a:buNone/>
            </a:pPr>
            <a:endParaRPr lang="en-US" sz="2400" dirty="0">
              <a:solidFill>
                <a:prstClr val="black"/>
              </a:solidFill>
              <a:latin typeface="Constantia"/>
            </a:endParaRPr>
          </a:p>
          <a:p>
            <a:pPr marL="0" lvl="0" indent="0" algn="l" rtl="0">
              <a:buClrTx/>
              <a:buSzTx/>
              <a:buNone/>
            </a:pPr>
            <a:r>
              <a:rPr lang="en-US" sz="2400" dirty="0">
                <a:solidFill>
                  <a:prstClr val="black"/>
                </a:solidFill>
                <a:latin typeface="Constantia"/>
              </a:rPr>
              <a:t>Test cross :     </a:t>
            </a:r>
            <a:r>
              <a:rPr lang="en-US" sz="2400" dirty="0" smtClean="0">
                <a:solidFill>
                  <a:prstClr val="black"/>
                </a:solidFill>
                <a:latin typeface="Constantia"/>
              </a:rPr>
              <a:t>           </a:t>
            </a:r>
            <a:r>
              <a:rPr lang="en-US" sz="2400" dirty="0">
                <a:solidFill>
                  <a:prstClr val="black"/>
                </a:solidFill>
                <a:latin typeface="Constantia"/>
              </a:rPr>
              <a:t>AB/ab         ×      ab/ab</a:t>
            </a:r>
          </a:p>
          <a:p>
            <a:pPr marL="0" lvl="0" indent="0" algn="l" rtl="0">
              <a:buClrTx/>
              <a:buSzTx/>
              <a:buNone/>
            </a:pPr>
            <a:r>
              <a:rPr lang="en-US" sz="2400" dirty="0">
                <a:solidFill>
                  <a:prstClr val="black"/>
                </a:solidFill>
                <a:latin typeface="Constantia"/>
              </a:rPr>
              <a:t>Gametes :                (AB) (ab)          (ab</a:t>
            </a:r>
            <a:r>
              <a:rPr lang="en-US" sz="2400" dirty="0" smtClean="0">
                <a:solidFill>
                  <a:prstClr val="black"/>
                </a:solidFill>
                <a:latin typeface="Constantia"/>
              </a:rPr>
              <a:t>)</a:t>
            </a:r>
          </a:p>
          <a:p>
            <a:pPr marL="0" lvl="0" indent="0" algn="l" rtl="0">
              <a:buClrTx/>
              <a:buSzTx/>
              <a:buNone/>
            </a:pPr>
            <a:endParaRPr lang="en-US" sz="2400" dirty="0">
              <a:solidFill>
                <a:prstClr val="black"/>
              </a:solidFill>
              <a:latin typeface="Constantia"/>
            </a:endParaRPr>
          </a:p>
          <a:p>
            <a:pPr marL="0" lvl="0" indent="0" algn="l" rtl="0">
              <a:buClrTx/>
              <a:buSzTx/>
              <a:buNone/>
            </a:pPr>
            <a:r>
              <a:rPr lang="en-US" sz="2400" dirty="0">
                <a:solidFill>
                  <a:prstClr val="black"/>
                </a:solidFill>
                <a:latin typeface="Constantia"/>
              </a:rPr>
              <a:t>F2 :                 </a:t>
            </a:r>
            <a:r>
              <a:rPr lang="en-US" sz="2400" dirty="0" smtClean="0">
                <a:solidFill>
                  <a:prstClr val="black"/>
                </a:solidFill>
                <a:latin typeface="Constantia"/>
              </a:rPr>
              <a:t>        </a:t>
            </a:r>
            <a:r>
              <a:rPr lang="en-US" sz="2400" dirty="0">
                <a:solidFill>
                  <a:prstClr val="black"/>
                </a:solidFill>
                <a:latin typeface="Constantia"/>
              </a:rPr>
              <a:t>½ AB/ab </a:t>
            </a:r>
            <a:r>
              <a:rPr lang="en-US" sz="2400" dirty="0" smtClean="0">
                <a:solidFill>
                  <a:prstClr val="black"/>
                </a:solidFill>
                <a:latin typeface="Constantia"/>
              </a:rPr>
              <a:t>    :    </a:t>
            </a:r>
            <a:r>
              <a:rPr lang="en-US" sz="2400" dirty="0">
                <a:solidFill>
                  <a:prstClr val="black"/>
                </a:solidFill>
                <a:latin typeface="Constantia"/>
              </a:rPr>
              <a:t>½ ab/ab </a:t>
            </a:r>
          </a:p>
          <a:p>
            <a:pPr marL="0" lvl="0" indent="0" algn="l" rtl="0">
              <a:buClrTx/>
              <a:buSzTx/>
              <a:buNone/>
            </a:pPr>
            <a:r>
              <a:rPr lang="en-US" sz="2400" dirty="0">
                <a:solidFill>
                  <a:prstClr val="black"/>
                </a:solidFill>
                <a:latin typeface="Constantia"/>
              </a:rPr>
              <a:t> </a:t>
            </a:r>
            <a:r>
              <a:rPr lang="en-US" sz="2400" dirty="0" smtClean="0">
                <a:solidFill>
                  <a:prstClr val="black"/>
                </a:solidFill>
                <a:latin typeface="Constantia"/>
              </a:rPr>
              <a:t>                                         1        </a:t>
            </a:r>
            <a:r>
              <a:rPr lang="en-US" sz="2400" dirty="0">
                <a:solidFill>
                  <a:prstClr val="black"/>
                </a:solidFill>
                <a:latin typeface="Constantia"/>
              </a:rPr>
              <a:t>:           1.</a:t>
            </a:r>
          </a:p>
          <a:p>
            <a:endParaRPr lang="ar-IQ" dirty="0"/>
          </a:p>
        </p:txBody>
      </p:sp>
      <p:sp>
        <p:nvSpPr>
          <p:cNvPr id="4" name="عنصر نائب للتاريخ 3"/>
          <p:cNvSpPr>
            <a:spLocks noGrp="1"/>
          </p:cNvSpPr>
          <p:nvPr>
            <p:ph type="dt" sz="half" idx="10"/>
          </p:nvPr>
        </p:nvSpPr>
        <p:spPr/>
        <p:txBody>
          <a:bodyPr/>
          <a:lstStyle/>
          <a:p>
            <a:fld id="{CD7D4D0E-1E20-483D-8A46-DD95187587A8}"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5</a:t>
            </a:fld>
            <a:endParaRPr lang="ar-SA" dirty="0"/>
          </a:p>
        </p:txBody>
      </p:sp>
    </p:spTree>
    <p:extLst>
      <p:ext uri="{BB962C8B-B14F-4D97-AF65-F5344CB8AC3E}">
        <p14:creationId xmlns:p14="http://schemas.microsoft.com/office/powerpoint/2010/main" val="221989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32656"/>
            <a:ext cx="8229600" cy="1080120"/>
          </a:xfrm>
        </p:spPr>
        <p:txBody>
          <a:bodyPr>
            <a:normAutofit fontScale="90000"/>
          </a:bodyPr>
          <a:lstStyle/>
          <a:p>
            <a:r>
              <a:rPr lang="en-US" dirty="0"/>
              <a:t>Chromosome theory </a:t>
            </a:r>
            <a:r>
              <a:rPr lang="en-US" dirty="0" smtClean="0"/>
              <a:t>Linkage</a:t>
            </a:r>
            <a:br>
              <a:rPr lang="en-US" dirty="0" smtClean="0"/>
            </a:br>
            <a:r>
              <a:rPr lang="en-US" dirty="0"/>
              <a:t> </a:t>
            </a:r>
            <a:r>
              <a:rPr lang="en-US" dirty="0" smtClean="0"/>
              <a:t>                       </a:t>
            </a:r>
            <a:r>
              <a:rPr lang="en-US" sz="4000" dirty="0" smtClean="0"/>
              <a:t>by Morgan</a:t>
            </a:r>
            <a:r>
              <a:rPr lang="en-US" sz="3600" dirty="0" smtClean="0"/>
              <a:t> </a:t>
            </a:r>
            <a:r>
              <a:rPr lang="en-US" sz="3600" dirty="0"/>
              <a:t/>
            </a:r>
            <a:br>
              <a:rPr lang="en-US" sz="3600" dirty="0"/>
            </a:br>
            <a:endParaRPr lang="ar-IQ" dirty="0"/>
          </a:p>
        </p:txBody>
      </p:sp>
      <p:sp>
        <p:nvSpPr>
          <p:cNvPr id="3" name="عنصر نائب للمحتوى 2"/>
          <p:cNvSpPr>
            <a:spLocks noGrp="1"/>
          </p:cNvSpPr>
          <p:nvPr>
            <p:ph idx="1"/>
          </p:nvPr>
        </p:nvSpPr>
        <p:spPr>
          <a:xfrm>
            <a:off x="457200" y="1412777"/>
            <a:ext cx="8229600" cy="4988024"/>
          </a:xfrm>
        </p:spPr>
        <p:txBody>
          <a:bodyPr>
            <a:normAutofit lnSpcReduction="10000"/>
          </a:bodyPr>
          <a:lstStyle/>
          <a:p>
            <a:pPr marL="118872" indent="0" algn="l" rtl="0">
              <a:buNone/>
            </a:pPr>
            <a:r>
              <a:rPr lang="en-US" dirty="0" smtClean="0"/>
              <a:t>1- the  linked genes situated in same chrom. &amp;  remain bounded by chromosomal material         ( can’t separated during process of inheritance )</a:t>
            </a:r>
          </a:p>
          <a:p>
            <a:pPr marL="118872" indent="0" algn="l" rtl="0">
              <a:buNone/>
            </a:pPr>
            <a:endParaRPr lang="en-US" dirty="0"/>
          </a:p>
          <a:p>
            <a:pPr marL="118872" indent="0" algn="l" rtl="0">
              <a:buNone/>
            </a:pPr>
            <a:r>
              <a:rPr lang="en-US" dirty="0" smtClean="0"/>
              <a:t>2- the genes are arranged in linear fashion in the chromosome .</a:t>
            </a:r>
          </a:p>
          <a:p>
            <a:pPr marL="118872" indent="0" algn="l" rtl="0">
              <a:buNone/>
            </a:pPr>
            <a:endParaRPr lang="en-US" dirty="0"/>
          </a:p>
          <a:p>
            <a:pPr marL="118872" indent="0" algn="l" rtl="0">
              <a:buNone/>
            </a:pPr>
            <a:r>
              <a:rPr lang="en-US" dirty="0" smtClean="0"/>
              <a:t>3- distance between linked genes determines the strength of linkage </a:t>
            </a:r>
          </a:p>
          <a:p>
            <a:pPr marL="118872" indent="0" algn="l" rtl="0">
              <a:buNone/>
            </a:pPr>
            <a:r>
              <a:rPr lang="en-US" dirty="0"/>
              <a:t> </a:t>
            </a:r>
            <a:r>
              <a:rPr lang="en-US" dirty="0" smtClean="0"/>
              <a:t>      </a:t>
            </a:r>
            <a:r>
              <a:rPr lang="en-US" sz="2800" dirty="0" smtClean="0">
                <a:solidFill>
                  <a:srgbClr val="002060"/>
                </a:solidFill>
              </a:rPr>
              <a:t>( </a:t>
            </a:r>
            <a:r>
              <a:rPr lang="en-US" sz="2800" b="1" dirty="0" smtClean="0">
                <a:solidFill>
                  <a:srgbClr val="FF0000"/>
                </a:solidFill>
                <a:effectLst>
                  <a:outerShdw blurRad="38100" dist="38100" dir="2700000" algn="tl">
                    <a:srgbClr val="000000">
                      <a:alpha val="43137"/>
                    </a:srgbClr>
                  </a:outerShdw>
                </a:effectLst>
              </a:rPr>
              <a:t>closely located</a:t>
            </a:r>
            <a:r>
              <a:rPr lang="en-US" sz="2800" dirty="0" smtClean="0">
                <a:solidFill>
                  <a:srgbClr val="002060"/>
                </a:solidFill>
              </a:rPr>
              <a:t> genes show </a:t>
            </a:r>
            <a:r>
              <a:rPr lang="en-US" sz="2800" b="1" dirty="0" smtClean="0">
                <a:solidFill>
                  <a:srgbClr val="FF0000"/>
                </a:solidFill>
                <a:effectLst>
                  <a:outerShdw blurRad="38100" dist="38100" dir="2700000" algn="tl">
                    <a:srgbClr val="000000">
                      <a:alpha val="43137"/>
                    </a:srgbClr>
                  </a:outerShdw>
                </a:effectLst>
              </a:rPr>
              <a:t>strong</a:t>
            </a:r>
            <a:r>
              <a:rPr lang="en-US" sz="2800" dirty="0" smtClean="0">
                <a:solidFill>
                  <a:srgbClr val="002060"/>
                </a:solidFill>
              </a:rPr>
              <a:t> linkage )            .       (</a:t>
            </a:r>
            <a:r>
              <a:rPr lang="en-US" sz="2800" b="1" dirty="0" smtClean="0">
                <a:solidFill>
                  <a:srgbClr val="FF0000"/>
                </a:solidFill>
                <a:effectLst>
                  <a:outerShdw blurRad="38100" dist="38100" dir="2700000" algn="tl">
                    <a:srgbClr val="000000">
                      <a:alpha val="43137"/>
                    </a:srgbClr>
                  </a:outerShdw>
                </a:effectLst>
              </a:rPr>
              <a:t>widely located  </a:t>
            </a:r>
            <a:r>
              <a:rPr lang="en-US" sz="2800" dirty="0" smtClean="0">
                <a:solidFill>
                  <a:srgbClr val="002060"/>
                </a:solidFill>
              </a:rPr>
              <a:t>genes  show </a:t>
            </a:r>
            <a:r>
              <a:rPr lang="en-US" sz="2800" b="1" dirty="0" smtClean="0">
                <a:solidFill>
                  <a:srgbClr val="FF0000"/>
                </a:solidFill>
                <a:effectLst>
                  <a:outerShdw blurRad="38100" dist="38100" dir="2700000" algn="tl">
                    <a:srgbClr val="000000">
                      <a:alpha val="43137"/>
                    </a:srgbClr>
                  </a:outerShdw>
                </a:effectLst>
              </a:rPr>
              <a:t>weak</a:t>
            </a:r>
            <a:r>
              <a:rPr lang="en-US" sz="2800" dirty="0" smtClean="0">
                <a:solidFill>
                  <a:srgbClr val="002060"/>
                </a:solidFill>
              </a:rPr>
              <a:t>   linkage )</a:t>
            </a:r>
            <a:endParaRPr lang="ar-IQ" sz="2800" dirty="0">
              <a:solidFill>
                <a:srgbClr val="002060"/>
              </a:solidFill>
            </a:endParaRPr>
          </a:p>
        </p:txBody>
      </p:sp>
      <p:sp>
        <p:nvSpPr>
          <p:cNvPr id="4" name="عنصر نائب للتاريخ 3"/>
          <p:cNvSpPr>
            <a:spLocks noGrp="1"/>
          </p:cNvSpPr>
          <p:nvPr>
            <p:ph type="dt" sz="half" idx="10"/>
          </p:nvPr>
        </p:nvSpPr>
        <p:spPr/>
        <p:txBody>
          <a:bodyPr/>
          <a:lstStyle/>
          <a:p>
            <a:fld id="{B6EF1BEB-6301-4220-99FA-EE82E275C699}"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6</a:t>
            </a:fld>
            <a:endParaRPr lang="ar-SA" dirty="0"/>
          </a:p>
        </p:txBody>
      </p:sp>
    </p:spTree>
    <p:extLst>
      <p:ext uri="{BB962C8B-B14F-4D97-AF65-F5344CB8AC3E}">
        <p14:creationId xmlns:p14="http://schemas.microsoft.com/office/powerpoint/2010/main" val="70180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5448"/>
            <a:ext cx="8229600" cy="969296"/>
          </a:xfrm>
        </p:spPr>
        <p:txBody>
          <a:bodyPr/>
          <a:lstStyle/>
          <a:p>
            <a:r>
              <a:rPr lang="en-US" dirty="0" smtClean="0">
                <a:effectLst>
                  <a:outerShdw blurRad="38100" dist="38100" dir="2700000" algn="tl">
                    <a:srgbClr val="000000">
                      <a:alpha val="43137"/>
                    </a:srgbClr>
                  </a:outerShdw>
                </a:effectLst>
              </a:rPr>
              <a:t>   Kinds of Linkage   </a:t>
            </a:r>
            <a:endParaRPr lang="ar-IQ" dirty="0">
              <a:effectLst>
                <a:outerShdw blurRad="38100" dist="38100" dir="2700000" algn="tl">
                  <a:srgbClr val="000000">
                    <a:alpha val="43137"/>
                  </a:srgbClr>
                </a:outerShdw>
              </a:effectLst>
            </a:endParaRPr>
          </a:p>
        </p:txBody>
      </p:sp>
      <p:sp>
        <p:nvSpPr>
          <p:cNvPr id="3" name="عنصر نائب للمحتوى 2"/>
          <p:cNvSpPr>
            <a:spLocks noGrp="1"/>
          </p:cNvSpPr>
          <p:nvPr>
            <p:ph idx="1"/>
          </p:nvPr>
        </p:nvSpPr>
        <p:spPr>
          <a:xfrm>
            <a:off x="457200" y="1484785"/>
            <a:ext cx="8229600" cy="4916016"/>
          </a:xfrm>
        </p:spPr>
        <p:txBody>
          <a:bodyPr>
            <a:normAutofit lnSpcReduction="10000"/>
          </a:bodyPr>
          <a:lstStyle/>
          <a:p>
            <a:pPr marL="118872" indent="0" algn="l" rtl="0">
              <a:buNone/>
            </a:pPr>
            <a:r>
              <a:rPr lang="en-US" b="1" u="sng" dirty="0" smtClean="0">
                <a:effectLst>
                  <a:outerShdw blurRad="38100" dist="38100" dir="2700000" algn="tl">
                    <a:srgbClr val="000000">
                      <a:alpha val="43137"/>
                    </a:srgbClr>
                  </a:outerShdw>
                </a:effectLst>
              </a:rPr>
              <a:t>1-  complete linkage </a:t>
            </a:r>
          </a:p>
          <a:p>
            <a:pPr marL="118872" indent="0" algn="l" rtl="0">
              <a:buNone/>
            </a:pPr>
            <a:r>
              <a:rPr lang="en-US" dirty="0" smtClean="0"/>
              <a:t>*  </a:t>
            </a:r>
            <a:r>
              <a:rPr lang="en-US" sz="2600" dirty="0" smtClean="0"/>
              <a:t>in 2 or moregenerations</a:t>
            </a:r>
          </a:p>
          <a:p>
            <a:pPr marL="118872" indent="0" algn="l" rtl="0">
              <a:buNone/>
            </a:pPr>
            <a:r>
              <a:rPr lang="en-US" sz="2600" dirty="0" smtClean="0"/>
              <a:t>*   Regular </a:t>
            </a:r>
            <a:r>
              <a:rPr lang="en-US" sz="2600" dirty="0" smtClean="0"/>
              <a:t>fashion</a:t>
            </a:r>
          </a:p>
          <a:p>
            <a:pPr marL="118872" indent="0" algn="l" rtl="0">
              <a:buNone/>
            </a:pPr>
            <a:r>
              <a:rPr lang="en-US" sz="2600" dirty="0" smtClean="0"/>
              <a:t>*   i.e</a:t>
            </a:r>
            <a:r>
              <a:rPr lang="en-US" sz="2600" dirty="0" smtClean="0"/>
              <a:t>. bent wings (bt)  &amp; sheven bristles (svn) ch.4 in drosophila </a:t>
            </a:r>
            <a:r>
              <a:rPr lang="en-US" sz="2600" dirty="0" smtClean="0"/>
              <a:t>melanogaster</a:t>
            </a:r>
            <a:endParaRPr lang="en-US" sz="2600" dirty="0" smtClean="0"/>
          </a:p>
          <a:p>
            <a:pPr marL="118872" indent="0" algn="l" rtl="0">
              <a:buNone/>
            </a:pPr>
            <a:r>
              <a:rPr lang="en-US" b="1" u="sng" dirty="0" smtClean="0">
                <a:effectLst>
                  <a:outerShdw blurRad="38100" dist="38100" dir="2700000" algn="tl">
                    <a:srgbClr val="000000">
                      <a:alpha val="43137"/>
                    </a:srgbClr>
                  </a:outerShdw>
                </a:effectLst>
              </a:rPr>
              <a:t>2-  in complete </a:t>
            </a:r>
            <a:r>
              <a:rPr lang="en-US" b="1" u="sng" dirty="0" smtClean="0">
                <a:effectLst>
                  <a:outerShdw blurRad="38100" dist="38100" dir="2700000" algn="tl">
                    <a:srgbClr val="000000">
                      <a:alpha val="43137"/>
                    </a:srgbClr>
                  </a:outerShdw>
                </a:effectLst>
              </a:rPr>
              <a:t>linkage</a:t>
            </a:r>
          </a:p>
          <a:p>
            <a:pPr marL="118872" indent="0" algn="l" rtl="0">
              <a:buNone/>
            </a:pPr>
            <a:r>
              <a:rPr lang="en-US" sz="2400" dirty="0">
                <a:solidFill>
                  <a:prstClr val="black"/>
                </a:solidFill>
              </a:rPr>
              <a:t>The linked genes do not always stay together because homologous non-sister chromatids may exchange segments of varying length with one another during meiotic prophase. This sort of exchange of chromosomal segments in between homologous chromosomes is known as crossing over</a:t>
            </a:r>
            <a:endParaRPr lang="en-US" sz="2400" b="1" u="sng" dirty="0" smtClean="0">
              <a:effectLst>
                <a:outerShdw blurRad="38100" dist="38100" dir="2700000" algn="tl">
                  <a:srgbClr val="000000">
                    <a:alpha val="43137"/>
                  </a:srgbClr>
                </a:outerShdw>
              </a:effectLst>
            </a:endParaRPr>
          </a:p>
          <a:p>
            <a:pPr marL="118872" indent="0" algn="l" rtl="0">
              <a:buNone/>
            </a:pPr>
            <a:r>
              <a:rPr lang="en-US" b="1" u="sng" dirty="0" smtClean="0">
                <a:effectLst>
                  <a:outerShdw blurRad="38100" dist="38100" dir="2700000" algn="tl">
                    <a:srgbClr val="000000">
                      <a:alpha val="43137"/>
                    </a:srgbClr>
                  </a:outerShdw>
                </a:effectLst>
              </a:rPr>
              <a:t>  </a:t>
            </a:r>
            <a:endParaRPr lang="ar-IQ" b="1" u="sng" dirty="0">
              <a:effectLst>
                <a:outerShdw blurRad="38100" dist="38100" dir="2700000" algn="tl">
                  <a:srgbClr val="000000">
                    <a:alpha val="43137"/>
                  </a:srgbClr>
                </a:outerShdw>
              </a:effectLst>
            </a:endParaRPr>
          </a:p>
        </p:txBody>
      </p:sp>
      <p:sp>
        <p:nvSpPr>
          <p:cNvPr id="4" name="عنصر نائب للتاريخ 3"/>
          <p:cNvSpPr>
            <a:spLocks noGrp="1"/>
          </p:cNvSpPr>
          <p:nvPr>
            <p:ph type="dt" sz="half" idx="10"/>
          </p:nvPr>
        </p:nvSpPr>
        <p:spPr/>
        <p:txBody>
          <a:bodyPr/>
          <a:lstStyle/>
          <a:p>
            <a:fld id="{75CC43EE-6B07-41D4-A831-3041B9D2A5BB}"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7</a:t>
            </a:fld>
            <a:endParaRPr lang="ar-SA" dirty="0"/>
          </a:p>
        </p:txBody>
      </p:sp>
    </p:spTree>
    <p:extLst>
      <p:ext uri="{BB962C8B-B14F-4D97-AF65-F5344CB8AC3E}">
        <p14:creationId xmlns:p14="http://schemas.microsoft.com/office/powerpoint/2010/main" val="190217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4000" dirty="0" smtClean="0"/>
              <a:t>Complete </a:t>
            </a:r>
            <a:r>
              <a:rPr lang="en-US" sz="4000" dirty="0"/>
              <a:t>linkage in </a:t>
            </a:r>
            <a:r>
              <a:rPr lang="en-US" sz="4000" dirty="0" smtClean="0"/>
              <a:t>male Drosophila </a:t>
            </a:r>
            <a:endParaRPr lang="ar-IQ" sz="4000" dirty="0"/>
          </a:p>
        </p:txBody>
      </p:sp>
      <p:sp>
        <p:nvSpPr>
          <p:cNvPr id="3" name="عنصر نائب للمحتوى 2"/>
          <p:cNvSpPr>
            <a:spLocks noGrp="1"/>
          </p:cNvSpPr>
          <p:nvPr>
            <p:ph idx="1"/>
          </p:nvPr>
        </p:nvSpPr>
        <p:spPr/>
        <p:txBody>
          <a:bodyPr/>
          <a:lstStyle/>
          <a:p>
            <a:pPr marL="342900" lvl="0" indent="-342900" algn="just" rtl="0">
              <a:buClrTx/>
              <a:buSzTx/>
              <a:buFont typeface="Arial" pitchFamily="34" charset="0"/>
              <a:buChar char="•"/>
            </a:pPr>
            <a:r>
              <a:rPr lang="en-US" sz="2400" dirty="0" smtClean="0">
                <a:solidFill>
                  <a:prstClr val="black"/>
                </a:solidFill>
                <a:latin typeface="Constantia"/>
              </a:rPr>
              <a:t>In </a:t>
            </a:r>
            <a:r>
              <a:rPr lang="en-US" sz="2400" dirty="0">
                <a:solidFill>
                  <a:prstClr val="black"/>
                </a:solidFill>
                <a:latin typeface="Constantia"/>
              </a:rPr>
              <a:t>most of the </a:t>
            </a:r>
            <a:r>
              <a:rPr lang="en-US" sz="2400" dirty="0" smtClean="0">
                <a:solidFill>
                  <a:prstClr val="black"/>
                </a:solidFill>
                <a:latin typeface="Constantia"/>
              </a:rPr>
              <a:t>organisms crossing-over takes </a:t>
            </a:r>
            <a:r>
              <a:rPr lang="en-US" sz="2400" dirty="0">
                <a:solidFill>
                  <a:prstClr val="black"/>
                </a:solidFill>
                <a:latin typeface="Constantia"/>
              </a:rPr>
              <a:t>place both in males and females</a:t>
            </a:r>
            <a:r>
              <a:rPr lang="en-US" sz="2400" dirty="0" smtClean="0">
                <a:solidFill>
                  <a:prstClr val="black"/>
                </a:solidFill>
                <a:latin typeface="Constantia"/>
              </a:rPr>
              <a:t>.</a:t>
            </a:r>
          </a:p>
          <a:p>
            <a:pPr marL="0" lvl="0" indent="0" algn="just" rtl="0">
              <a:buClrTx/>
              <a:buSzTx/>
              <a:buNone/>
            </a:pPr>
            <a:endParaRPr lang="en-US" sz="2400" dirty="0" smtClean="0">
              <a:solidFill>
                <a:prstClr val="black"/>
              </a:solidFill>
              <a:latin typeface="Constantia"/>
            </a:endParaRPr>
          </a:p>
          <a:p>
            <a:pPr marL="342900" lvl="0" indent="-342900" algn="just" rtl="0">
              <a:buClrTx/>
              <a:buSzTx/>
              <a:buFont typeface="Arial" pitchFamily="34" charset="0"/>
              <a:buChar char="•"/>
            </a:pPr>
            <a:r>
              <a:rPr lang="en-US" sz="2400" dirty="0" smtClean="0">
                <a:solidFill>
                  <a:prstClr val="black"/>
                </a:solidFill>
                <a:latin typeface="Constantia"/>
              </a:rPr>
              <a:t> </a:t>
            </a:r>
            <a:r>
              <a:rPr lang="en-US" sz="2400" dirty="0">
                <a:solidFill>
                  <a:prstClr val="black"/>
                </a:solidFill>
                <a:latin typeface="Constantia"/>
              </a:rPr>
              <a:t>But in male Drosophila and female silkworm, crossing-over takes place either very rarely or not at all</a:t>
            </a:r>
            <a:r>
              <a:rPr lang="en-US" sz="2400" dirty="0" smtClean="0">
                <a:solidFill>
                  <a:prstClr val="black"/>
                </a:solidFill>
                <a:latin typeface="Constantia"/>
              </a:rPr>
              <a:t>.</a:t>
            </a:r>
          </a:p>
          <a:p>
            <a:pPr marL="0" lvl="0" indent="0" algn="just" rtl="0">
              <a:buClrTx/>
              <a:buSzTx/>
              <a:buNone/>
            </a:pPr>
            <a:endParaRPr lang="en-US" sz="2400" dirty="0" smtClean="0">
              <a:solidFill>
                <a:prstClr val="black"/>
              </a:solidFill>
              <a:latin typeface="Constantia"/>
            </a:endParaRPr>
          </a:p>
          <a:p>
            <a:pPr marL="342900" lvl="0" indent="-342900" algn="just" rtl="0">
              <a:buClrTx/>
              <a:buSzTx/>
              <a:buFont typeface="Arial" pitchFamily="34" charset="0"/>
              <a:buChar char="•"/>
            </a:pPr>
            <a:r>
              <a:rPr lang="en-US" sz="2400" dirty="0" smtClean="0">
                <a:solidFill>
                  <a:prstClr val="black"/>
                </a:solidFill>
                <a:latin typeface="Constantia"/>
              </a:rPr>
              <a:t> </a:t>
            </a:r>
            <a:r>
              <a:rPr lang="en-US" sz="2400" dirty="0">
                <a:solidFill>
                  <a:prstClr val="black"/>
                </a:solidFill>
                <a:latin typeface="Constantia"/>
              </a:rPr>
              <a:t>This becomes clear </a:t>
            </a:r>
            <a:r>
              <a:rPr lang="en-US" sz="2400" dirty="0" smtClean="0">
                <a:solidFill>
                  <a:prstClr val="black"/>
                </a:solidFill>
                <a:latin typeface="Constantia"/>
              </a:rPr>
              <a:t>byMorgan’s(1957</a:t>
            </a:r>
            <a:r>
              <a:rPr lang="en-US" sz="2400" dirty="0">
                <a:solidFill>
                  <a:prstClr val="black"/>
                </a:solidFill>
                <a:latin typeface="Constantia"/>
              </a:rPr>
              <a:t>) experimental results from Drosophila</a:t>
            </a:r>
            <a:r>
              <a:rPr lang="en-US" sz="2400" dirty="0" smtClean="0">
                <a:solidFill>
                  <a:prstClr val="black"/>
                </a:solidFill>
                <a:latin typeface="Constantia"/>
              </a:rPr>
              <a:t>.</a:t>
            </a:r>
          </a:p>
          <a:p>
            <a:pPr marL="342900" lvl="0" indent="-342900" algn="just" rtl="0">
              <a:buClrTx/>
              <a:buSzTx/>
              <a:buFont typeface="Arial" pitchFamily="34" charset="0"/>
              <a:buChar char="•"/>
            </a:pPr>
            <a:r>
              <a:rPr lang="en-US" sz="2400" dirty="0" smtClean="0">
                <a:solidFill>
                  <a:prstClr val="black"/>
                </a:solidFill>
                <a:latin typeface="Constantia"/>
              </a:rPr>
              <a:t> </a:t>
            </a:r>
            <a:r>
              <a:rPr lang="en-US" sz="2400" dirty="0">
                <a:solidFill>
                  <a:prstClr val="black"/>
                </a:solidFill>
                <a:latin typeface="Constantia"/>
              </a:rPr>
              <a:t>In 1919, T.H. Morgan mated gray bodied and vestigial winged(b+vg/b+vg) fruit flies with black bodies and normal long wings  (bvg+/bvg+). </a:t>
            </a:r>
          </a:p>
          <a:p>
            <a:endParaRPr lang="ar-IQ" dirty="0"/>
          </a:p>
        </p:txBody>
      </p:sp>
      <p:sp>
        <p:nvSpPr>
          <p:cNvPr id="4" name="عنصر نائب للتاريخ 3"/>
          <p:cNvSpPr>
            <a:spLocks noGrp="1"/>
          </p:cNvSpPr>
          <p:nvPr>
            <p:ph type="dt" sz="half" idx="10"/>
          </p:nvPr>
        </p:nvSpPr>
        <p:spPr/>
        <p:txBody>
          <a:bodyPr/>
          <a:lstStyle/>
          <a:p>
            <a:fld id="{846DE979-F94E-460E-B7AC-AEB03DF74BAC}"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8</a:t>
            </a:fld>
            <a:endParaRPr lang="ar-SA" dirty="0"/>
          </a:p>
        </p:txBody>
      </p:sp>
    </p:spTree>
    <p:extLst>
      <p:ext uri="{BB962C8B-B14F-4D97-AF65-F5344CB8AC3E}">
        <p14:creationId xmlns:p14="http://schemas.microsoft.com/office/powerpoint/2010/main" val="10636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Complete linkage :</a:t>
            </a:r>
            <a:endParaRPr lang="ar-IQ"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8639468" cy="463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عنصر نائب للتاريخ 3"/>
          <p:cNvSpPr>
            <a:spLocks noGrp="1"/>
          </p:cNvSpPr>
          <p:nvPr>
            <p:ph type="dt" sz="half" idx="10"/>
          </p:nvPr>
        </p:nvSpPr>
        <p:spPr/>
        <p:txBody>
          <a:bodyPr/>
          <a:lstStyle/>
          <a:p>
            <a:fld id="{C84247B9-32E7-41FE-B8A9-F681E95E03D2}" type="datetime10">
              <a:rPr lang="ar-SA" smtClean="0"/>
              <a:t>الأربعاء، 24 نيسان، 2019</a:t>
            </a:fld>
            <a:endParaRPr lang="ar-SA"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9</a:t>
            </a:fld>
            <a:endParaRPr lang="ar-SA" dirty="0"/>
          </a:p>
        </p:txBody>
      </p:sp>
    </p:spTree>
    <p:extLst>
      <p:ext uri="{BB962C8B-B14F-4D97-AF65-F5344CB8AC3E}">
        <p14:creationId xmlns:p14="http://schemas.microsoft.com/office/powerpoint/2010/main" val="35641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وحدة نمطية">
  <a:themeElements>
    <a:clrScheme name="وحدة نمطية">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وحدة نمطية">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حدة نمطية">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1363</TotalTime>
  <Words>850</Words>
  <Application>Microsoft Office PowerPoint</Application>
  <PresentationFormat>عرض على الشاشة (3:4)‏</PresentationFormat>
  <Paragraphs>132</Paragraphs>
  <Slides>15</Slides>
  <Notes>0</Notes>
  <HiddenSlides>0</HiddenSlides>
  <MMClips>0</MMClips>
  <ScaleCrop>false</ScaleCrop>
  <HeadingPairs>
    <vt:vector size="4" baseType="variant">
      <vt:variant>
        <vt:lpstr>نسق</vt:lpstr>
      </vt:variant>
      <vt:variant>
        <vt:i4>1</vt:i4>
      </vt:variant>
      <vt:variant>
        <vt:lpstr>عناوين الشرائح</vt:lpstr>
      </vt:variant>
      <vt:variant>
        <vt:i4>15</vt:i4>
      </vt:variant>
    </vt:vector>
  </HeadingPairs>
  <TitlesOfParts>
    <vt:vector size="16" baseType="lpstr">
      <vt:lpstr>وحدة نمطية</vt:lpstr>
      <vt:lpstr>                                                           Lecture  ( 7) LINKAGE                       CROSS OVER                                            GENETIC MAPS</vt:lpstr>
      <vt:lpstr>LINKAGE</vt:lpstr>
      <vt:lpstr>LINKAGE</vt:lpstr>
      <vt:lpstr>Linkage :</vt:lpstr>
      <vt:lpstr>Linkage : </vt:lpstr>
      <vt:lpstr>Chromosome theory Linkage                         by Morgan  </vt:lpstr>
      <vt:lpstr>   Kinds of Linkage   </vt:lpstr>
      <vt:lpstr>Complete linkage in male Drosophila </vt:lpstr>
      <vt:lpstr>Complete linkage :</vt:lpstr>
      <vt:lpstr>Notes </vt:lpstr>
      <vt:lpstr> Test cross ratio :</vt:lpstr>
      <vt:lpstr>Incomplete linkage in female Drosophila</vt:lpstr>
      <vt:lpstr>Crossover between chromatids of a pair of homologous chromosomes</vt:lpstr>
      <vt:lpstr>Linkage groups</vt:lpstr>
      <vt:lpstr>Notes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LINKAGE CROSS OVER   GENETIC MAPS</dc:title>
  <dc:creator>JAD</dc:creator>
  <cp:lastModifiedBy>Windows User</cp:lastModifiedBy>
  <cp:revision>23</cp:revision>
  <dcterms:created xsi:type="dcterms:W3CDTF">2019-04-23T15:53:20Z</dcterms:created>
  <dcterms:modified xsi:type="dcterms:W3CDTF">2019-04-24T21:42:29Z</dcterms:modified>
</cp:coreProperties>
</file>