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embeddings/oleObject1.bin" ContentType="application/vnd.openxmlformats-officedocument.oleObject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embeddings/oleObject2.bin" ContentType="application/vnd.openxmlformats-officedocument.oleObject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embeddings/oleObject3.bin" ContentType="application/vnd.openxmlformats-officedocument.oleObject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embeddings/oleObject4.bin" ContentType="application/vnd.openxmlformats-officedocument.oleObject"/>
  <Override PartName="/ppt/notesSlides/notesSlide45.xml" ContentType="application/vnd.openxmlformats-officedocument.presentationml.notesSlide+xml"/>
  <Override PartName="/ppt/embeddings/oleObject5.bin" ContentType="application/vnd.openxmlformats-officedocument.oleObject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351" r:id="rId3"/>
    <p:sldId id="258" r:id="rId4"/>
    <p:sldId id="335" r:id="rId5"/>
    <p:sldId id="260" r:id="rId6"/>
    <p:sldId id="259" r:id="rId7"/>
    <p:sldId id="266" r:id="rId8"/>
    <p:sldId id="261" r:id="rId9"/>
    <p:sldId id="262" r:id="rId10"/>
    <p:sldId id="287" r:id="rId11"/>
    <p:sldId id="263" r:id="rId12"/>
    <p:sldId id="278" r:id="rId13"/>
    <p:sldId id="279" r:id="rId14"/>
    <p:sldId id="280" r:id="rId15"/>
    <p:sldId id="282" r:id="rId16"/>
    <p:sldId id="283" r:id="rId17"/>
    <p:sldId id="284" r:id="rId18"/>
    <p:sldId id="281" r:id="rId19"/>
    <p:sldId id="286" r:id="rId20"/>
    <p:sldId id="334" r:id="rId21"/>
    <p:sldId id="290" r:id="rId22"/>
    <p:sldId id="292" r:id="rId23"/>
    <p:sldId id="293" r:id="rId24"/>
    <p:sldId id="294" r:id="rId25"/>
    <p:sldId id="295" r:id="rId26"/>
    <p:sldId id="296" r:id="rId27"/>
    <p:sldId id="297" r:id="rId28"/>
    <p:sldId id="291" r:id="rId29"/>
    <p:sldId id="352" r:id="rId30"/>
    <p:sldId id="298" r:id="rId31"/>
    <p:sldId id="344" r:id="rId32"/>
    <p:sldId id="345" r:id="rId33"/>
    <p:sldId id="299" r:id="rId34"/>
    <p:sldId id="346" r:id="rId35"/>
    <p:sldId id="347" r:id="rId36"/>
    <p:sldId id="301" r:id="rId37"/>
    <p:sldId id="302" r:id="rId38"/>
    <p:sldId id="349" r:id="rId39"/>
    <p:sldId id="350" r:id="rId40"/>
    <p:sldId id="304" r:id="rId41"/>
    <p:sldId id="305" r:id="rId42"/>
    <p:sldId id="306" r:id="rId43"/>
    <p:sldId id="307" r:id="rId44"/>
    <p:sldId id="336" r:id="rId45"/>
    <p:sldId id="308" r:id="rId46"/>
    <p:sldId id="309" r:id="rId47"/>
    <p:sldId id="310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53" r:id="rId56"/>
    <p:sldId id="354" r:id="rId57"/>
    <p:sldId id="355" r:id="rId58"/>
    <p:sldId id="356" r:id="rId59"/>
    <p:sldId id="357" r:id="rId60"/>
    <p:sldId id="358" r:id="rId61"/>
    <p:sldId id="359" r:id="rId62"/>
    <p:sldId id="360" r:id="rId6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20" autoAdjust="0"/>
  </p:normalViewPr>
  <p:slideViewPr>
    <p:cSldViewPr>
      <p:cViewPr varScale="1">
        <p:scale>
          <a:sx n="167" d="100"/>
          <a:sy n="167" d="100"/>
        </p:scale>
        <p:origin x="-112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3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handoutMaster" Target="handoutMasters/handoutMaster1.xml"/><Relationship Id="rId66" Type="http://schemas.openxmlformats.org/officeDocument/2006/relationships/printerSettings" Target="printerSettings/printerSettings1.bin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7865AD66-78C0-AB40-98D8-614ABEE84ABF}" type="datetime1">
              <a:rPr lang="en-US"/>
              <a:pPr/>
              <a:t>18-10-16</a:t>
            </a:fld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F70DEBD-BD2B-8D4B-BC70-2E7D6D0C07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399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F46BE5B6-8E1C-B841-886A-61D3B1ED71FC}" type="datetime1">
              <a:rPr lang="en-US"/>
              <a:pPr/>
              <a:t>18-10-16</a:t>
            </a:fld>
            <a:endParaRPr lang="en-US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547D7A2D-8831-6443-9FDB-2EE029C2F4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036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there is McCall’s Triangle of Quality…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0B08AC-127C-AF4B-9146-A0161836F087}" type="slidenum">
              <a:rPr lang="en-CA"/>
              <a:pPr/>
              <a:t>56</a:t>
            </a:fld>
            <a:endParaRPr lang="en-CA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713563-0FAC-0243-9A72-20EBA342B3BE}" type="slidenum">
              <a:rPr lang="en-CA"/>
              <a:pPr/>
              <a:t>57</a:t>
            </a:fld>
            <a:endParaRPr lang="en-CA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6F73E1-B896-E34C-840A-F707FE224A47}" type="slidenum">
              <a:rPr lang="en-CA"/>
              <a:pPr/>
              <a:t>58</a:t>
            </a:fld>
            <a:endParaRPr lang="en-CA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D4C403-6EDF-AC4C-8DB4-79911A2F2463}" type="slidenum">
              <a:rPr lang="en-CA"/>
              <a:pPr/>
              <a:t>59</a:t>
            </a:fld>
            <a:endParaRPr lang="en-CA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F3B037-9902-704D-8BCA-10B2E6E740F7}" type="slidenum">
              <a:rPr lang="en-CA"/>
              <a:pPr/>
              <a:t>60</a:t>
            </a:fld>
            <a:endParaRPr lang="en-CA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7BFB19-993A-6D4A-AA77-3F1E75644F70}" type="slidenum">
              <a:rPr lang="en-CA"/>
              <a:pPr/>
              <a:t>61</a:t>
            </a:fld>
            <a:endParaRPr lang="en-CA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85546-816A-7D4A-AA48-BDE640E1129F}" type="slidenum">
              <a:rPr lang="en-CA"/>
              <a:pPr/>
              <a:t>62</a:t>
            </a:fld>
            <a:endParaRPr lang="en-CA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CA" dirty="0" smtClean="0"/>
              <a:t>COMP 4004 – T2 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COMP 4004 – T2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117FE-0A31-E249-8244-5E483F6A51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CA" dirty="0" smtClean="0"/>
              <a:t>COMP 4004 – T2 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COMP 4004 – T2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80347C-CABE-1B49-8635-A157BCC12E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CA" dirty="0" smtClean="0"/>
              <a:t>COMP 4004 – T2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COMP 4004 – T2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03E325-91E9-4E49-8B42-EEF76492E1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CA" dirty="0" smtClean="0"/>
              <a:t>COMP 4004 – T2 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COMP 4004 – T2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E615C8-88B9-7940-B7B7-0D690E96B8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83C36458-29D2-4647-B183-F6F3B87827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CA" dirty="0" smtClean="0"/>
              <a:t>COMP 4004 – T2 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COMP 4004 – T2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15D0F0-0C80-A24D-9B51-4BAD80E99E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CA" dirty="0" smtClean="0"/>
              <a:t>COMP 4004 – T2 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COMP 4004 – T2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47B034-AED2-EC4C-A987-85C4A96210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CA" dirty="0" smtClean="0"/>
              <a:t>COMP 4004 – T2 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COMP 4004 – T2 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8C221B-2A5D-3944-A32A-B77FBB904E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CA" dirty="0" smtClean="0"/>
              <a:t>COMP 4004 – T2 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COMP 4004 – T2 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E21316-DE60-9445-904C-C066AE7202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CA" dirty="0" smtClean="0"/>
              <a:t>COMP 4004 – T2 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COMP 4004 – T2 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B62F41-E5B7-F24F-9A61-9CE0668244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CA" dirty="0" smtClean="0"/>
              <a:t>COMP 4004 – T2 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COMP 4004 – T2 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C0308F-011B-E64A-B912-8CB2C97F9D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CA" dirty="0" smtClean="0"/>
              <a:t>COMP 4004 – T2 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COMP 4004 – T2 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067EE5-8407-CA46-855E-CD41778918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CA" dirty="0" smtClean="0"/>
              <a:t>COMP 4004 – T2 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COMP 4004 – T2 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6BD1E5-D204-094B-83B9-1ABD248E3A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fr-CA" dirty="0" smtClean="0"/>
              <a:t>COMP 4004 – T2 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dirty="0" smtClean="0"/>
              <a:t>COMP 4004 – T2 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64F4157-172B-ED4A-A205-880E08F8AA8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  <p:sldLayoutId id="2147483661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8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0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Software Metrics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17FE-0A31-E249-8244-5E483F6A51A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ubtitle 3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467600" cy="1752600"/>
          </a:xfrm>
        </p:spPr>
        <p:txBody>
          <a:bodyPr/>
          <a:lstStyle/>
          <a:p>
            <a:r>
              <a:rPr lang="en-US" dirty="0" smtClean="0"/>
              <a:t>Disclaimer</a:t>
            </a:r>
          </a:p>
          <a:p>
            <a:r>
              <a:rPr lang="en-US" sz="1600" dirty="0" smtClean="0"/>
              <a:t>There’s a plethora of testing tools and static analyzers that compute metrics. </a:t>
            </a:r>
          </a:p>
          <a:p>
            <a:r>
              <a:rPr lang="en-US" sz="1600" dirty="0" smtClean="0"/>
              <a:t>We will not be focusing here on tools but rather on concepts.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charset="0"/>
              </a:rPr>
              <a:t>if (</a:t>
            </a:r>
            <a:r>
              <a:rPr lang="en-US" sz="2400" b="1" dirty="0" err="1">
                <a:latin typeface="Courier New" charset="0"/>
              </a:rPr>
              <a:t>k</a:t>
            </a:r>
            <a:r>
              <a:rPr lang="en-US" sz="2400" b="1" dirty="0">
                <a:latin typeface="Courier New" charset="0"/>
              </a:rPr>
              <a:t> &lt; 2)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charset="0"/>
              </a:rPr>
              <a:t>  if (</a:t>
            </a:r>
            <a:r>
              <a:rPr lang="en-US" sz="2400" b="1" dirty="0" err="1">
                <a:latin typeface="Courier New" charset="0"/>
              </a:rPr>
              <a:t>k</a:t>
            </a:r>
            <a:r>
              <a:rPr lang="en-US" sz="2400" b="1" dirty="0">
                <a:latin typeface="Courier New" charset="0"/>
              </a:rPr>
              <a:t> &gt; 3)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err="1">
                <a:latin typeface="Courier New" charset="0"/>
              </a:rPr>
              <a:t>x</a:t>
            </a:r>
            <a:r>
              <a:rPr lang="en-US" sz="2400" b="1" dirty="0">
                <a:latin typeface="Courier New" charset="0"/>
              </a:rPr>
              <a:t> = </a:t>
            </a:r>
            <a:r>
              <a:rPr lang="en-US" sz="2400" b="1" dirty="0" err="1">
                <a:latin typeface="Courier New" charset="0"/>
              </a:rPr>
              <a:t>x</a:t>
            </a:r>
            <a:r>
              <a:rPr lang="en-US" sz="2400" b="1" dirty="0">
                <a:latin typeface="Courier New" charset="0"/>
              </a:rPr>
              <a:t>*</a:t>
            </a:r>
            <a:r>
              <a:rPr lang="en-US" sz="2400" b="1" dirty="0" err="1">
                <a:latin typeface="Courier New" charset="0"/>
              </a:rPr>
              <a:t>k</a:t>
            </a:r>
            <a:r>
              <a:rPr lang="en-US" sz="2400" b="1" dirty="0">
                <a:latin typeface="Courier New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dirty="0">
              <a:latin typeface="Courier New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Distinct operators: if ( ) { } &gt; &lt; = * ;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Distinct operands: </a:t>
            </a:r>
            <a:r>
              <a:rPr lang="en-US" sz="2400" dirty="0" err="1"/>
              <a:t>k</a:t>
            </a:r>
            <a:r>
              <a:rPr lang="en-US" sz="2400" dirty="0"/>
              <a:t> 2 3 </a:t>
            </a:r>
            <a:r>
              <a:rPr lang="en-US" sz="2400" dirty="0" err="1"/>
              <a:t>x</a:t>
            </a: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n</a:t>
            </a:r>
            <a:r>
              <a:rPr lang="en-US" sz="2400" baseline="-25000" dirty="0"/>
              <a:t>1</a:t>
            </a:r>
            <a:r>
              <a:rPr lang="en-US" sz="2400" dirty="0"/>
              <a:t> = 10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n</a:t>
            </a:r>
            <a:r>
              <a:rPr lang="en-US" sz="2400" baseline="-25000" dirty="0"/>
              <a:t>2</a:t>
            </a:r>
            <a:r>
              <a:rPr lang="en-US" sz="2400" dirty="0"/>
              <a:t> = 4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N</a:t>
            </a:r>
            <a:r>
              <a:rPr lang="en-US" sz="2400" baseline="-25000" dirty="0"/>
              <a:t>1</a:t>
            </a:r>
            <a:r>
              <a:rPr lang="en-US" sz="2400" dirty="0"/>
              <a:t> = </a:t>
            </a:r>
            <a:r>
              <a:rPr lang="en-US" sz="2400" dirty="0" smtClean="0"/>
              <a:t>13 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N</a:t>
            </a:r>
            <a:r>
              <a:rPr lang="en-US" sz="2400" baseline="-25000" dirty="0"/>
              <a:t>2</a:t>
            </a:r>
            <a:r>
              <a:rPr lang="en-US" sz="2400" dirty="0"/>
              <a:t> =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0F0-0C80-A24D-9B51-4BAD80E99E6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Halstead’s Metrics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Amenable to </a:t>
            </a:r>
            <a:r>
              <a:rPr lang="en-US" sz="2400" dirty="0">
                <a:solidFill>
                  <a:srgbClr val="FF0000"/>
                </a:solidFill>
              </a:rPr>
              <a:t>experimental verification </a:t>
            </a:r>
            <a:r>
              <a:rPr lang="en-US" sz="2400" dirty="0"/>
              <a:t>[1970s]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Program length:  N = N</a:t>
            </a:r>
            <a:r>
              <a:rPr lang="en-US" sz="2400" baseline="-25000" dirty="0"/>
              <a:t>1</a:t>
            </a:r>
            <a:r>
              <a:rPr lang="en-US" sz="2400" dirty="0"/>
              <a:t> + </a:t>
            </a:r>
            <a:r>
              <a:rPr lang="en-US" sz="2400" dirty="0" smtClean="0"/>
              <a:t>N</a:t>
            </a:r>
            <a:r>
              <a:rPr lang="en-US" sz="2400" baseline="-25000" dirty="0" smtClean="0"/>
              <a:t>2			</a:t>
            </a:r>
            <a:r>
              <a:rPr lang="en-US" sz="2000" dirty="0" smtClean="0"/>
              <a:t>(in ex: 20)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Program vocabulary:  </a:t>
            </a:r>
            <a:r>
              <a:rPr lang="en-US" sz="2400" dirty="0" err="1"/>
              <a:t>n</a:t>
            </a:r>
            <a:r>
              <a:rPr lang="en-US" sz="2400" dirty="0"/>
              <a:t> = n</a:t>
            </a:r>
            <a:r>
              <a:rPr lang="en-US" sz="2400" baseline="-25000" dirty="0"/>
              <a:t>1</a:t>
            </a:r>
            <a:r>
              <a:rPr lang="en-US" sz="2400" dirty="0"/>
              <a:t> + </a:t>
            </a:r>
            <a:r>
              <a:rPr lang="en-US" sz="2400" dirty="0" smtClean="0"/>
              <a:t>n</a:t>
            </a:r>
            <a:r>
              <a:rPr lang="en-US" sz="2400" baseline="-25000" dirty="0" smtClean="0"/>
              <a:t>2		</a:t>
            </a:r>
            <a:r>
              <a:rPr lang="en-US" sz="2000" dirty="0" smtClean="0"/>
              <a:t>(in ex: 14)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Volume V = N * 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 err="1" smtClean="0"/>
              <a:t>n</a:t>
            </a:r>
            <a:r>
              <a:rPr lang="en-US" sz="2400" baseline="-25000" dirty="0" smtClean="0"/>
              <a:t>				</a:t>
            </a:r>
            <a:r>
              <a:rPr lang="en-US" sz="2000" dirty="0" smtClean="0"/>
              <a:t>(in ex: 76.14)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charset="-128"/>
              </a:rPr>
              <a:t>Difficulty D = (n1/2) + (N2/n2)			</a:t>
            </a:r>
            <a:r>
              <a:rPr lang="en-US" sz="2000" dirty="0" smtClean="0">
                <a:ea typeface="ＭＳ Ｐゴシック" charset="-128"/>
              </a:rPr>
              <a:t>(in ex: 6.75)</a:t>
            </a:r>
            <a:endParaRPr lang="en-US" sz="2400" dirty="0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charset="-128"/>
              </a:rPr>
              <a:t>Effort E = D </a:t>
            </a:r>
            <a:r>
              <a:rPr lang="en-US" sz="2400" dirty="0" err="1" smtClean="0">
                <a:ea typeface="ＭＳ Ｐゴシック" charset="-128"/>
              </a:rPr>
              <a:t>x</a:t>
            </a:r>
            <a:r>
              <a:rPr lang="en-US" sz="2400" dirty="0" smtClean="0">
                <a:ea typeface="ＭＳ Ｐゴシック" charset="-128"/>
              </a:rPr>
              <a:t> V 					</a:t>
            </a:r>
            <a:r>
              <a:rPr lang="en-US" sz="2000" dirty="0" smtClean="0">
                <a:ea typeface="ＭＳ Ｐゴシック" charset="-128"/>
              </a:rPr>
              <a:t>(in ex:</a:t>
            </a:r>
            <a:r>
              <a:rPr lang="en-US" sz="2400" dirty="0" smtClean="0">
                <a:ea typeface="ＭＳ Ｐゴシック" charset="-128"/>
              </a:rPr>
              <a:t> </a:t>
            </a:r>
            <a:r>
              <a:rPr lang="en-US" sz="2000" dirty="0" smtClean="0">
                <a:ea typeface="ＭＳ Ｐゴシック" charset="-128"/>
              </a:rPr>
              <a:t>514)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Time to program T = (E / 18) seconds	</a:t>
            </a:r>
            <a:r>
              <a:rPr lang="en-US" sz="2000" dirty="0" smtClean="0"/>
              <a:t>	(in ex: 29 </a:t>
            </a:r>
            <a:r>
              <a:rPr lang="en-US" sz="2000" dirty="0" err="1" smtClean="0"/>
              <a:t>s</a:t>
            </a:r>
            <a:r>
              <a:rPr lang="en-US" sz="20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Number of delivered bugs B = V / 3000</a:t>
            </a:r>
            <a:r>
              <a:rPr lang="en-US" sz="2000" dirty="0" smtClean="0"/>
              <a:t>	(in ex: 0.025)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Welcome to the science of metrics, for which interpretation is often an art… For example, D and E are taken to pertain to understandability…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  <p:sp>
        <p:nvSpPr>
          <p:cNvPr id="2663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32" name="Rectangle 15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0F0-0C80-A24D-9B51-4BAD80E99E6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McCabe’s Complexity Measures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McCabe’s metrics are based on a </a:t>
            </a:r>
            <a:r>
              <a:rPr lang="en-US" dirty="0">
                <a:solidFill>
                  <a:srgbClr val="FF0000"/>
                </a:solidFill>
              </a:rPr>
              <a:t>control flow</a:t>
            </a:r>
            <a:r>
              <a:rPr lang="en-US" dirty="0"/>
              <a:t> representation of the program.</a:t>
            </a:r>
          </a:p>
          <a:p>
            <a:pPr eaLnBrk="1" hangingPunct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control flow graph </a:t>
            </a:r>
            <a:r>
              <a:rPr lang="en-US" dirty="0"/>
              <a:t>is used to depict control flow.</a:t>
            </a:r>
          </a:p>
          <a:p>
            <a:pPr eaLnBrk="1" hangingPunct="1"/>
            <a:r>
              <a:rPr lang="en-US" dirty="0"/>
              <a:t>Nodes represent processing tasks (one or more code statements)</a:t>
            </a:r>
          </a:p>
          <a:p>
            <a:pPr eaLnBrk="1" hangingPunct="1"/>
            <a:r>
              <a:rPr lang="en-US" dirty="0"/>
              <a:t>Edges represent control flow between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0F0-0C80-A24D-9B51-4BAD80E99E6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Flow Graph Notation</a:t>
            </a:r>
          </a:p>
        </p:txBody>
      </p:sp>
      <p:sp>
        <p:nvSpPr>
          <p:cNvPr id="29699" name="Oval 4"/>
          <p:cNvSpPr>
            <a:spLocks noChangeArrowheads="1"/>
          </p:cNvSpPr>
          <p:nvPr/>
        </p:nvSpPr>
        <p:spPr bwMode="auto">
          <a:xfrm>
            <a:off x="914400" y="2362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0" name="Oval 5"/>
          <p:cNvSpPr>
            <a:spLocks noChangeArrowheads="1"/>
          </p:cNvSpPr>
          <p:nvPr/>
        </p:nvSpPr>
        <p:spPr bwMode="auto">
          <a:xfrm>
            <a:off x="2438400" y="2362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1" name="Oval 6"/>
          <p:cNvSpPr>
            <a:spLocks noChangeArrowheads="1"/>
          </p:cNvSpPr>
          <p:nvPr/>
        </p:nvSpPr>
        <p:spPr bwMode="auto">
          <a:xfrm>
            <a:off x="2971800" y="4562475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2" name="Oval 7"/>
          <p:cNvSpPr>
            <a:spLocks noChangeArrowheads="1"/>
          </p:cNvSpPr>
          <p:nvPr/>
        </p:nvSpPr>
        <p:spPr bwMode="auto">
          <a:xfrm>
            <a:off x="1981200" y="5248275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3" name="Oval 8"/>
          <p:cNvSpPr>
            <a:spLocks noChangeArrowheads="1"/>
          </p:cNvSpPr>
          <p:nvPr/>
        </p:nvSpPr>
        <p:spPr bwMode="auto">
          <a:xfrm>
            <a:off x="1981200" y="4029075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4" name="Oval 9"/>
          <p:cNvSpPr>
            <a:spLocks noChangeArrowheads="1"/>
          </p:cNvSpPr>
          <p:nvPr/>
        </p:nvSpPr>
        <p:spPr bwMode="auto">
          <a:xfrm>
            <a:off x="914400" y="4562475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5" name="Oval 10"/>
          <p:cNvSpPr>
            <a:spLocks noChangeArrowheads="1"/>
          </p:cNvSpPr>
          <p:nvPr/>
        </p:nvSpPr>
        <p:spPr bwMode="auto">
          <a:xfrm>
            <a:off x="5029200" y="4495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6" name="Oval 11"/>
          <p:cNvSpPr>
            <a:spLocks noChangeArrowheads="1"/>
          </p:cNvSpPr>
          <p:nvPr/>
        </p:nvSpPr>
        <p:spPr bwMode="auto">
          <a:xfrm>
            <a:off x="6248400" y="4495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7" name="Oval 12"/>
          <p:cNvSpPr>
            <a:spLocks noChangeArrowheads="1"/>
          </p:cNvSpPr>
          <p:nvPr/>
        </p:nvSpPr>
        <p:spPr bwMode="auto">
          <a:xfrm>
            <a:off x="7467600" y="4495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8" name="Oval 13"/>
          <p:cNvSpPr>
            <a:spLocks noChangeArrowheads="1"/>
          </p:cNvSpPr>
          <p:nvPr/>
        </p:nvSpPr>
        <p:spPr bwMode="auto">
          <a:xfrm>
            <a:off x="7467600" y="2362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9" name="Oval 14"/>
          <p:cNvSpPr>
            <a:spLocks noChangeArrowheads="1"/>
          </p:cNvSpPr>
          <p:nvPr/>
        </p:nvSpPr>
        <p:spPr bwMode="auto">
          <a:xfrm>
            <a:off x="6172200" y="2362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0" name="Oval 15"/>
          <p:cNvSpPr>
            <a:spLocks noChangeArrowheads="1"/>
          </p:cNvSpPr>
          <p:nvPr/>
        </p:nvSpPr>
        <p:spPr bwMode="auto">
          <a:xfrm>
            <a:off x="4953000" y="2362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9711" name="AutoShape 22"/>
          <p:cNvCxnSpPr>
            <a:cxnSpLocks noChangeShapeType="1"/>
            <a:stCxn id="29709" idx="0"/>
            <a:endCxn id="29710" idx="0"/>
          </p:cNvCxnSpPr>
          <p:nvPr/>
        </p:nvCxnSpPr>
        <p:spPr bwMode="auto">
          <a:xfrm rot="-5400000" flipH="1" flipV="1">
            <a:off x="5790406" y="1753394"/>
            <a:ext cx="1588" cy="1219200"/>
          </a:xfrm>
          <a:prstGeom prst="curvedConnector3">
            <a:avLst>
              <a:gd name="adj1" fmla="val -1440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12" name="AutoShape 23"/>
          <p:cNvCxnSpPr>
            <a:cxnSpLocks noChangeShapeType="1"/>
            <a:stCxn id="29710" idx="4"/>
            <a:endCxn id="29708" idx="4"/>
          </p:cNvCxnSpPr>
          <p:nvPr/>
        </p:nvCxnSpPr>
        <p:spPr bwMode="auto">
          <a:xfrm rot="16200000" flipH="1">
            <a:off x="6438106" y="1562894"/>
            <a:ext cx="1588" cy="2514600"/>
          </a:xfrm>
          <a:prstGeom prst="curvedConnector3">
            <a:avLst>
              <a:gd name="adj1" fmla="val 1440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13" name="AutoShape 24"/>
          <p:cNvCxnSpPr>
            <a:cxnSpLocks noChangeShapeType="1"/>
            <a:stCxn id="29699" idx="6"/>
            <a:endCxn id="29700" idx="2"/>
          </p:cNvCxnSpPr>
          <p:nvPr/>
        </p:nvCxnSpPr>
        <p:spPr bwMode="auto">
          <a:xfrm>
            <a:off x="1371600" y="2590800"/>
            <a:ext cx="10668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14" name="AutoShape 25"/>
          <p:cNvCxnSpPr>
            <a:cxnSpLocks noChangeShapeType="1"/>
            <a:stCxn id="29710" idx="6"/>
            <a:endCxn id="29709" idx="2"/>
          </p:cNvCxnSpPr>
          <p:nvPr/>
        </p:nvCxnSpPr>
        <p:spPr bwMode="auto">
          <a:xfrm>
            <a:off x="5410200" y="2590800"/>
            <a:ext cx="7620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15" name="AutoShape 26"/>
          <p:cNvCxnSpPr>
            <a:cxnSpLocks noChangeShapeType="1"/>
            <a:stCxn id="29704" idx="7"/>
            <a:endCxn id="29703" idx="2"/>
          </p:cNvCxnSpPr>
          <p:nvPr/>
        </p:nvCxnSpPr>
        <p:spPr bwMode="auto">
          <a:xfrm flipV="1">
            <a:off x="1304925" y="4257675"/>
            <a:ext cx="676275" cy="371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16" name="AutoShape 27"/>
          <p:cNvCxnSpPr>
            <a:cxnSpLocks noChangeShapeType="1"/>
            <a:stCxn id="29704" idx="5"/>
            <a:endCxn id="29702" idx="2"/>
          </p:cNvCxnSpPr>
          <p:nvPr/>
        </p:nvCxnSpPr>
        <p:spPr bwMode="auto">
          <a:xfrm>
            <a:off x="1304925" y="4953000"/>
            <a:ext cx="676275" cy="523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17" name="AutoShape 28"/>
          <p:cNvCxnSpPr>
            <a:cxnSpLocks noChangeShapeType="1"/>
            <a:stCxn id="29703" idx="6"/>
            <a:endCxn id="29701" idx="1"/>
          </p:cNvCxnSpPr>
          <p:nvPr/>
        </p:nvCxnSpPr>
        <p:spPr bwMode="auto">
          <a:xfrm>
            <a:off x="2438400" y="4257675"/>
            <a:ext cx="600075" cy="371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18" name="AutoShape 29"/>
          <p:cNvCxnSpPr>
            <a:cxnSpLocks noChangeShapeType="1"/>
            <a:stCxn id="29702" idx="6"/>
            <a:endCxn id="29701" idx="3"/>
          </p:cNvCxnSpPr>
          <p:nvPr/>
        </p:nvCxnSpPr>
        <p:spPr bwMode="auto">
          <a:xfrm flipV="1">
            <a:off x="2438400" y="4953000"/>
            <a:ext cx="600075" cy="523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19" name="AutoShape 30"/>
          <p:cNvCxnSpPr>
            <a:cxnSpLocks noChangeShapeType="1"/>
            <a:stCxn id="29705" idx="6"/>
            <a:endCxn id="29706" idx="2"/>
          </p:cNvCxnSpPr>
          <p:nvPr/>
        </p:nvCxnSpPr>
        <p:spPr bwMode="auto">
          <a:xfrm>
            <a:off x="5486400" y="4724400"/>
            <a:ext cx="7620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20" name="AutoShape 31"/>
          <p:cNvCxnSpPr>
            <a:cxnSpLocks noChangeShapeType="1"/>
            <a:stCxn id="29706" idx="6"/>
            <a:endCxn id="29707" idx="2"/>
          </p:cNvCxnSpPr>
          <p:nvPr/>
        </p:nvCxnSpPr>
        <p:spPr bwMode="auto">
          <a:xfrm>
            <a:off x="6705600" y="4724400"/>
            <a:ext cx="7620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21" name="AutoShape 32"/>
          <p:cNvCxnSpPr>
            <a:cxnSpLocks noChangeShapeType="1"/>
            <a:stCxn id="29706" idx="0"/>
            <a:endCxn id="29705" idx="0"/>
          </p:cNvCxnSpPr>
          <p:nvPr/>
        </p:nvCxnSpPr>
        <p:spPr bwMode="auto">
          <a:xfrm rot="-5400000" flipH="1" flipV="1">
            <a:off x="5866606" y="3886994"/>
            <a:ext cx="1588" cy="1219200"/>
          </a:xfrm>
          <a:prstGeom prst="curvedConnector3">
            <a:avLst>
              <a:gd name="adj1" fmla="val -1440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9722" name="Text Box 33"/>
          <p:cNvSpPr txBox="1">
            <a:spLocks noChangeArrowheads="1"/>
          </p:cNvSpPr>
          <p:nvPr/>
        </p:nvSpPr>
        <p:spPr bwMode="auto">
          <a:xfrm>
            <a:off x="1431925" y="1865313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Sequence</a:t>
            </a:r>
          </a:p>
        </p:txBody>
      </p:sp>
      <p:sp>
        <p:nvSpPr>
          <p:cNvPr id="29723" name="Text Box 34"/>
          <p:cNvSpPr txBox="1">
            <a:spLocks noChangeArrowheads="1"/>
          </p:cNvSpPr>
          <p:nvPr/>
        </p:nvSpPr>
        <p:spPr bwMode="auto">
          <a:xfrm>
            <a:off x="1447800" y="3571875"/>
            <a:ext cx="1327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If-then-else</a:t>
            </a:r>
          </a:p>
        </p:txBody>
      </p:sp>
      <p:sp>
        <p:nvSpPr>
          <p:cNvPr id="29724" name="Text Box 35"/>
          <p:cNvSpPr txBox="1">
            <a:spLocks noChangeArrowheads="1"/>
          </p:cNvSpPr>
          <p:nvPr/>
        </p:nvSpPr>
        <p:spPr bwMode="auto">
          <a:xfrm>
            <a:off x="5867400" y="1524000"/>
            <a:ext cx="75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While</a:t>
            </a:r>
          </a:p>
        </p:txBody>
      </p:sp>
      <p:sp>
        <p:nvSpPr>
          <p:cNvPr id="29725" name="Text Box 36"/>
          <p:cNvSpPr txBox="1">
            <a:spLocks noChangeArrowheads="1"/>
          </p:cNvSpPr>
          <p:nvPr/>
        </p:nvSpPr>
        <p:spPr bwMode="auto">
          <a:xfrm>
            <a:off x="6019800" y="36576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Until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0F0-0C80-A24D-9B51-4BAD80E99E6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>
                <a:solidFill>
                  <a:srgbClr val="FF0000"/>
                </a:solidFill>
              </a:rPr>
              <a:t>Cyclomatic</a:t>
            </a:r>
            <a:r>
              <a:rPr lang="en-US" b="1" dirty="0">
                <a:solidFill>
                  <a:srgbClr val="FF0000"/>
                </a:solidFill>
              </a:rPr>
              <a:t> Complexity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Defined as the set </a:t>
            </a:r>
            <a:r>
              <a:rPr lang="en-US" dirty="0"/>
              <a:t>of independent paths through the</a:t>
            </a:r>
            <a:r>
              <a:rPr lang="en-US" dirty="0" smtClean="0"/>
              <a:t> control flow graph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V(G) = E – N + 2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-128"/>
              </a:rPr>
              <a:t>E is the number of flow graph edges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-128"/>
              </a:rPr>
              <a:t>N is the number of nodes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V(G) = P + 1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-128"/>
              </a:rPr>
              <a:t>P is the number of predicate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0F0-0C80-A24D-9B51-4BAD80E99E6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urier New" charset="0"/>
              </a:rPr>
              <a:t> = 0</a:t>
            </a:r>
            <a:r>
              <a:rPr lang="en-US" sz="2800" dirty="0" smtClean="0">
                <a:solidFill>
                  <a:srgbClr val="FF0000"/>
                </a:solidFill>
                <a:latin typeface="Courier New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urier New" charset="0"/>
              </a:rPr>
              <a:t>while (</a:t>
            </a:r>
            <a:r>
              <a:rPr lang="en-US" sz="2800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urier New" charset="0"/>
              </a:rPr>
              <a:t>&lt;n-1) </a:t>
            </a:r>
            <a:r>
              <a:rPr lang="en-US" sz="2800" dirty="0" smtClean="0">
                <a:latin typeface="Courier New" charset="0"/>
              </a:rPr>
              <a:t>do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Courier New" charset="0"/>
              </a:rPr>
              <a:t>  </a:t>
            </a:r>
            <a:r>
              <a:rPr lang="en-US" sz="2800" dirty="0" err="1">
                <a:solidFill>
                  <a:srgbClr val="3366FF"/>
                </a:solidFill>
                <a:latin typeface="Courier New" charset="0"/>
              </a:rPr>
              <a:t>j</a:t>
            </a:r>
            <a:r>
              <a:rPr lang="en-US" sz="2800" dirty="0">
                <a:solidFill>
                  <a:srgbClr val="3366FF"/>
                </a:solidFill>
                <a:latin typeface="Courier New" charset="0"/>
              </a:rPr>
              <a:t> = </a:t>
            </a:r>
            <a:r>
              <a:rPr lang="en-US" sz="2800" dirty="0" err="1">
                <a:solidFill>
                  <a:srgbClr val="3366FF"/>
                </a:solidFill>
                <a:latin typeface="Courier New" charset="0"/>
              </a:rPr>
              <a:t>i</a:t>
            </a:r>
            <a:r>
              <a:rPr lang="en-US" sz="2800" dirty="0">
                <a:solidFill>
                  <a:srgbClr val="3366FF"/>
                </a:solidFill>
                <a:latin typeface="Courier New" charset="0"/>
              </a:rPr>
              <a:t> + 1;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3366FF"/>
                </a:solidFill>
                <a:latin typeface="Courier New" charset="0"/>
              </a:rPr>
              <a:t>  while (</a:t>
            </a:r>
            <a:r>
              <a:rPr lang="en-US" sz="2800" dirty="0" err="1">
                <a:solidFill>
                  <a:srgbClr val="3366FF"/>
                </a:solidFill>
                <a:latin typeface="Courier New" charset="0"/>
              </a:rPr>
              <a:t>j</a:t>
            </a:r>
            <a:r>
              <a:rPr lang="en-US" sz="2800" dirty="0">
                <a:solidFill>
                  <a:srgbClr val="3366FF"/>
                </a:solidFill>
                <a:latin typeface="Courier New" charset="0"/>
              </a:rPr>
              <a:t>&lt;</a:t>
            </a:r>
            <a:r>
              <a:rPr lang="en-US" sz="2800" dirty="0" err="1">
                <a:solidFill>
                  <a:srgbClr val="3366FF"/>
                </a:solidFill>
                <a:latin typeface="Courier New" charset="0"/>
              </a:rPr>
              <a:t>n</a:t>
            </a:r>
            <a:r>
              <a:rPr lang="en-US" sz="2800" dirty="0">
                <a:solidFill>
                  <a:srgbClr val="3366FF"/>
                </a:solidFill>
                <a:latin typeface="Courier New" charset="0"/>
              </a:rPr>
              <a:t>) </a:t>
            </a:r>
            <a:r>
              <a:rPr lang="en-US" sz="2800" dirty="0" smtClean="0">
                <a:latin typeface="Courier New" charset="0"/>
              </a:rPr>
              <a:t>do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Courier New" charset="0"/>
              </a:rPr>
              <a:t>    </a:t>
            </a:r>
            <a:r>
              <a:rPr lang="en-US" sz="2800" dirty="0">
                <a:solidFill>
                  <a:srgbClr val="008000"/>
                </a:solidFill>
                <a:latin typeface="Courier New" charset="0"/>
              </a:rPr>
              <a:t>if </a:t>
            </a:r>
            <a:r>
              <a:rPr lang="en-US" sz="2800" dirty="0" err="1">
                <a:solidFill>
                  <a:srgbClr val="008000"/>
                </a:solidFill>
                <a:latin typeface="Courier New" charset="0"/>
              </a:rPr>
              <a:t>A[i</a:t>
            </a:r>
            <a:r>
              <a:rPr lang="en-US" sz="2800" dirty="0">
                <a:solidFill>
                  <a:srgbClr val="008000"/>
                </a:solidFill>
                <a:latin typeface="Courier New" charset="0"/>
              </a:rPr>
              <a:t>]&lt;</a:t>
            </a:r>
            <a:r>
              <a:rPr lang="en-US" sz="2800" dirty="0" err="1">
                <a:solidFill>
                  <a:srgbClr val="008000"/>
                </a:solidFill>
                <a:latin typeface="Courier New" charset="0"/>
              </a:rPr>
              <a:t>A[j</a:t>
            </a:r>
            <a:r>
              <a:rPr lang="en-US" sz="2800" dirty="0" smtClean="0">
                <a:solidFill>
                  <a:srgbClr val="008000"/>
                </a:solidFill>
                <a:latin typeface="Courier New" charset="0"/>
              </a:rPr>
              <a:t>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Courier New" charset="0"/>
              </a:rPr>
              <a:t>     </a:t>
            </a:r>
            <a:r>
              <a:rPr lang="en-US" sz="2800" dirty="0">
                <a:latin typeface="Courier New" charset="0"/>
              </a:rPr>
              <a:t>then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Courier New" charset="0"/>
              </a:rPr>
              <a:t>      </a:t>
            </a:r>
            <a:r>
              <a:rPr lang="en-US" sz="2800" dirty="0" err="1">
                <a:latin typeface="Courier New" charset="0"/>
              </a:rPr>
              <a:t>swap(A[i</a:t>
            </a:r>
            <a:r>
              <a:rPr lang="en-US" sz="2800" dirty="0">
                <a:latin typeface="Courier New" charset="0"/>
              </a:rPr>
              <a:t>], </a:t>
            </a:r>
            <a:r>
              <a:rPr lang="en-US" sz="2800" dirty="0" err="1">
                <a:latin typeface="Courier New" charset="0"/>
              </a:rPr>
              <a:t>A[j</a:t>
            </a:r>
            <a:r>
              <a:rPr lang="en-US" sz="2800" dirty="0">
                <a:latin typeface="Courier New" charset="0"/>
              </a:rPr>
              <a:t>])</a:t>
            </a:r>
            <a:r>
              <a:rPr lang="en-US" sz="2800" dirty="0" smtClean="0">
                <a:latin typeface="Courier New" charset="0"/>
              </a:rPr>
              <a:t>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Courier New" charset="0"/>
              </a:rPr>
              <a:t>  </a:t>
            </a:r>
            <a:r>
              <a:rPr lang="en-US" sz="2800" dirty="0">
                <a:solidFill>
                  <a:srgbClr val="FF6600"/>
                </a:solidFill>
                <a:latin typeface="Courier New" charset="0"/>
              </a:rPr>
              <a:t>end do;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Courier New" charset="0"/>
              </a:rPr>
              <a:t>  </a:t>
            </a:r>
            <a:r>
              <a:rPr lang="en-US" sz="2800" dirty="0" err="1">
                <a:solidFill>
                  <a:srgbClr val="660066"/>
                </a:solidFill>
                <a:latin typeface="Courier New" charset="0"/>
              </a:rPr>
              <a:t>i</a:t>
            </a:r>
            <a:r>
              <a:rPr lang="en-US" sz="2800" dirty="0">
                <a:solidFill>
                  <a:srgbClr val="660066"/>
                </a:solidFill>
                <a:latin typeface="Courier New" charset="0"/>
              </a:rPr>
              <a:t>=i+1;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660066"/>
                </a:solidFill>
                <a:latin typeface="Courier New" charset="0"/>
              </a:rPr>
              <a:t>end do</a:t>
            </a:r>
            <a:r>
              <a:rPr lang="en-US" sz="2800" dirty="0" smtClean="0">
                <a:solidFill>
                  <a:srgbClr val="660066"/>
                </a:solidFill>
                <a:latin typeface="Courier New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rgbClr val="660066"/>
                </a:solidFill>
                <a:latin typeface="Courier New" charset="0"/>
              </a:rPr>
              <a:t> </a:t>
            </a:r>
            <a:endParaRPr lang="en-US" sz="2800" dirty="0">
              <a:solidFill>
                <a:srgbClr val="660066"/>
              </a:solidFill>
              <a:latin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0F0-0C80-A24D-9B51-4BAD80E99E6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Flow Graph</a:t>
            </a:r>
          </a:p>
        </p:txBody>
      </p:sp>
      <p:sp>
        <p:nvSpPr>
          <p:cNvPr id="32771" name="Oval 4"/>
          <p:cNvSpPr>
            <a:spLocks noChangeArrowheads="1"/>
          </p:cNvSpPr>
          <p:nvPr/>
        </p:nvSpPr>
        <p:spPr bwMode="auto">
          <a:xfrm>
            <a:off x="4038600" y="144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2772" name="Oval 5"/>
          <p:cNvSpPr>
            <a:spLocks noChangeArrowheads="1"/>
          </p:cNvSpPr>
          <p:nvPr/>
        </p:nvSpPr>
        <p:spPr bwMode="auto">
          <a:xfrm>
            <a:off x="40386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2773" name="Oval 6"/>
          <p:cNvSpPr>
            <a:spLocks noChangeArrowheads="1"/>
          </p:cNvSpPr>
          <p:nvPr/>
        </p:nvSpPr>
        <p:spPr bwMode="auto">
          <a:xfrm>
            <a:off x="4800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2774" name="Oval 7"/>
          <p:cNvSpPr>
            <a:spLocks noChangeArrowheads="1"/>
          </p:cNvSpPr>
          <p:nvPr/>
        </p:nvSpPr>
        <p:spPr bwMode="auto">
          <a:xfrm>
            <a:off x="33528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2775" name="Oval 8"/>
          <p:cNvSpPr>
            <a:spLocks noChangeArrowheads="1"/>
          </p:cNvSpPr>
          <p:nvPr/>
        </p:nvSpPr>
        <p:spPr bwMode="auto">
          <a:xfrm>
            <a:off x="4038600" y="4953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32776" name="Oval 9"/>
          <p:cNvSpPr>
            <a:spLocks noChangeArrowheads="1"/>
          </p:cNvSpPr>
          <p:nvPr/>
        </p:nvSpPr>
        <p:spPr bwMode="auto">
          <a:xfrm>
            <a:off x="15240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2777" name="Oval 10"/>
          <p:cNvSpPr>
            <a:spLocks noChangeArrowheads="1"/>
          </p:cNvSpPr>
          <p:nvPr/>
        </p:nvSpPr>
        <p:spPr bwMode="auto">
          <a:xfrm>
            <a:off x="4038600" y="2209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2</a:t>
            </a:r>
          </a:p>
        </p:txBody>
      </p:sp>
      <p:cxnSp>
        <p:nvCxnSpPr>
          <p:cNvPr id="32778" name="AutoShape 11"/>
          <p:cNvCxnSpPr>
            <a:cxnSpLocks noChangeShapeType="1"/>
            <a:stCxn id="32771" idx="4"/>
            <a:endCxn id="32777" idx="0"/>
          </p:cNvCxnSpPr>
          <p:nvPr/>
        </p:nvCxnSpPr>
        <p:spPr bwMode="auto">
          <a:xfrm>
            <a:off x="4267200" y="19050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79" name="AutoShape 12"/>
          <p:cNvCxnSpPr>
            <a:cxnSpLocks noChangeShapeType="1"/>
            <a:stCxn id="32777" idx="4"/>
            <a:endCxn id="32772" idx="0"/>
          </p:cNvCxnSpPr>
          <p:nvPr/>
        </p:nvCxnSpPr>
        <p:spPr bwMode="auto">
          <a:xfrm>
            <a:off x="4267200" y="26670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80" name="AutoShape 13"/>
          <p:cNvCxnSpPr>
            <a:cxnSpLocks noChangeShapeType="1"/>
            <a:stCxn id="32772" idx="3"/>
            <a:endCxn id="32774" idx="7"/>
          </p:cNvCxnSpPr>
          <p:nvPr/>
        </p:nvCxnSpPr>
        <p:spPr bwMode="auto">
          <a:xfrm flipH="1">
            <a:off x="3743325" y="3514725"/>
            <a:ext cx="3619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81" name="AutoShape 14"/>
          <p:cNvCxnSpPr>
            <a:cxnSpLocks noChangeShapeType="1"/>
            <a:stCxn id="32772" idx="5"/>
            <a:endCxn id="32773" idx="1"/>
          </p:cNvCxnSpPr>
          <p:nvPr/>
        </p:nvCxnSpPr>
        <p:spPr bwMode="auto">
          <a:xfrm>
            <a:off x="4429125" y="3514725"/>
            <a:ext cx="4381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82" name="AutoShape 15"/>
          <p:cNvCxnSpPr>
            <a:cxnSpLocks noChangeShapeType="1"/>
            <a:stCxn id="32774" idx="6"/>
            <a:endCxn id="32773" idx="2"/>
          </p:cNvCxnSpPr>
          <p:nvPr/>
        </p:nvCxnSpPr>
        <p:spPr bwMode="auto">
          <a:xfrm>
            <a:off x="3810000" y="4267200"/>
            <a:ext cx="990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83" name="AutoShape 16"/>
          <p:cNvCxnSpPr>
            <a:cxnSpLocks noChangeShapeType="1"/>
            <a:stCxn id="32773" idx="6"/>
            <a:endCxn id="32777" idx="6"/>
          </p:cNvCxnSpPr>
          <p:nvPr/>
        </p:nvCxnSpPr>
        <p:spPr bwMode="auto">
          <a:xfrm flipH="1" flipV="1">
            <a:off x="4495800" y="2438400"/>
            <a:ext cx="762000" cy="1828800"/>
          </a:xfrm>
          <a:prstGeom prst="curvedConnector3">
            <a:avLst>
              <a:gd name="adj1" fmla="val -3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84" name="AutoShape 17"/>
          <p:cNvCxnSpPr>
            <a:cxnSpLocks noChangeShapeType="1"/>
            <a:stCxn id="32777" idx="2"/>
            <a:endCxn id="32775" idx="2"/>
          </p:cNvCxnSpPr>
          <p:nvPr/>
        </p:nvCxnSpPr>
        <p:spPr bwMode="auto">
          <a:xfrm rot="10800000" flipH="1" flipV="1">
            <a:off x="4038600" y="2438400"/>
            <a:ext cx="1588" cy="2743200"/>
          </a:xfrm>
          <a:prstGeom prst="curvedConnector3">
            <a:avLst>
              <a:gd name="adj1" fmla="val -609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85" name="AutoShape 18"/>
          <p:cNvCxnSpPr>
            <a:cxnSpLocks noChangeShapeType="1"/>
            <a:stCxn id="32775" idx="6"/>
            <a:endCxn id="32771" idx="6"/>
          </p:cNvCxnSpPr>
          <p:nvPr/>
        </p:nvCxnSpPr>
        <p:spPr bwMode="auto">
          <a:xfrm flipV="1">
            <a:off x="4495800" y="1676400"/>
            <a:ext cx="1588" cy="3505200"/>
          </a:xfrm>
          <a:prstGeom prst="curvedConnector3">
            <a:avLst>
              <a:gd name="adj1" fmla="val 101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86" name="AutoShape 22"/>
          <p:cNvCxnSpPr>
            <a:cxnSpLocks noChangeShapeType="1"/>
            <a:stCxn id="32771" idx="2"/>
            <a:endCxn id="32776" idx="0"/>
          </p:cNvCxnSpPr>
          <p:nvPr/>
        </p:nvCxnSpPr>
        <p:spPr bwMode="auto">
          <a:xfrm rot="10800000" flipV="1">
            <a:off x="1752600" y="1676400"/>
            <a:ext cx="2286000" cy="2362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0F0-0C80-A24D-9B51-4BAD80E99E6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Computing V(G)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V(G) = 9 – 7 + 2 = 4</a:t>
            </a:r>
          </a:p>
          <a:p>
            <a:pPr eaLnBrk="1" hangingPunct="1"/>
            <a:r>
              <a:rPr lang="en-US" dirty="0"/>
              <a:t>V(G) = 3 + 1 = 4</a:t>
            </a:r>
            <a:endParaRPr lang="en-US" dirty="0" smtClean="0"/>
          </a:p>
          <a:p>
            <a:pPr eaLnBrk="1" hangingPunct="1"/>
            <a:r>
              <a:rPr lang="en-US" dirty="0" smtClean="0"/>
              <a:t>Basic paths are: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1, 7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1, </a:t>
            </a:r>
            <a:r>
              <a:rPr lang="en-US" dirty="0">
                <a:solidFill>
                  <a:srgbClr val="FF0000"/>
                </a:solidFill>
                <a:ea typeface="ＭＳ Ｐゴシック" charset="-128"/>
              </a:rPr>
              <a:t>2, 6, 1, 7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1, 2, 3, 4, 5, </a:t>
            </a:r>
            <a:r>
              <a:rPr lang="en-US" dirty="0">
                <a:solidFill>
                  <a:srgbClr val="FF0000"/>
                </a:solidFill>
                <a:ea typeface="ＭＳ Ｐゴシック" charset="-128"/>
              </a:rPr>
              <a:t>2, 6, 1, 7 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1, 2, 3, 5, </a:t>
            </a:r>
            <a:r>
              <a:rPr lang="en-US" dirty="0">
                <a:solidFill>
                  <a:srgbClr val="FF0000"/>
                </a:solidFill>
                <a:ea typeface="ＭＳ Ｐゴシック" charset="-128"/>
              </a:rPr>
              <a:t>2, 6, 1, 7</a:t>
            </a:r>
          </a:p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0F0-0C80-A24D-9B51-4BAD80E99E6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Meaning of V(G)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Complexity increases </a:t>
            </a:r>
            <a:r>
              <a:rPr lang="en-US" sz="2800" dirty="0"/>
              <a:t>with the number of decision paths and loops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V(G) is a </a:t>
            </a:r>
            <a:r>
              <a:rPr lang="en-US" sz="2800" dirty="0"/>
              <a:t>quantitative measure of</a:t>
            </a:r>
            <a:r>
              <a:rPr lang="en-US" sz="2800" dirty="0" smtClean="0"/>
              <a:t> the </a:t>
            </a:r>
            <a:r>
              <a:rPr lang="en-US" sz="2800" dirty="0" smtClean="0">
                <a:solidFill>
                  <a:srgbClr val="FF6600"/>
                </a:solidFill>
              </a:rPr>
              <a:t>testing </a:t>
            </a:r>
            <a:r>
              <a:rPr lang="en-US" sz="2800" dirty="0">
                <a:solidFill>
                  <a:srgbClr val="FF6600"/>
                </a:solidFill>
              </a:rPr>
              <a:t>difficulty </a:t>
            </a:r>
            <a:r>
              <a:rPr lang="en-US" sz="2800" dirty="0" smtClean="0"/>
              <a:t>and, ultimately, an </a:t>
            </a:r>
            <a:r>
              <a:rPr lang="en-US" sz="2800" dirty="0"/>
              <a:t>indication of</a:t>
            </a:r>
            <a:r>
              <a:rPr lang="en-US" sz="2800" dirty="0" smtClean="0"/>
              <a:t> reliability</a:t>
            </a: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Experimental data shows value of V(G) should be no more then </a:t>
            </a:r>
            <a:r>
              <a:rPr lang="en-US" sz="2800" dirty="0" smtClean="0"/>
              <a:t>10: </a:t>
            </a:r>
            <a:r>
              <a:rPr lang="en-US" sz="2800" dirty="0"/>
              <a:t>testing is very </a:t>
            </a:r>
            <a:r>
              <a:rPr lang="en-US" sz="2800" dirty="0" smtClean="0"/>
              <a:t>difficult </a:t>
            </a:r>
            <a:r>
              <a:rPr lang="en-US" sz="2800" dirty="0"/>
              <a:t>above this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0F0-0C80-A24D-9B51-4BAD80E99E6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McClure’s Complexity Metric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Complexity = C + V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C is the number of comparisons in a module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V is the number of </a:t>
            </a:r>
            <a:r>
              <a:rPr lang="en-US" dirty="0">
                <a:solidFill>
                  <a:srgbClr val="FF0000"/>
                </a:solidFill>
                <a:ea typeface="ＭＳ Ｐゴシック" charset="-128"/>
              </a:rPr>
              <a:t>control variables </a:t>
            </a:r>
            <a:r>
              <a:rPr lang="en-US" dirty="0">
                <a:ea typeface="ＭＳ Ｐゴシック" charset="-128"/>
              </a:rPr>
              <a:t>referenced in the </a:t>
            </a:r>
            <a:r>
              <a:rPr lang="en-US" dirty="0" smtClean="0">
                <a:ea typeface="ＭＳ Ｐゴシック" charset="-128"/>
              </a:rPr>
              <a:t>module (from ifs and loops)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Targets decisional complexity</a:t>
            </a:r>
          </a:p>
          <a:p>
            <a:pPr lvl="2" eaLnBrk="1" hangingPunct="1"/>
            <a:r>
              <a:rPr lang="en-US" dirty="0" smtClean="0">
                <a:ea typeface="ＭＳ Ｐゴシック" charset="-128"/>
              </a:rPr>
              <a:t>Somewhat pertains to </a:t>
            </a:r>
            <a:r>
              <a:rPr lang="en-US" dirty="0" smtClean="0">
                <a:solidFill>
                  <a:srgbClr val="FF0000"/>
                </a:solidFill>
                <a:ea typeface="ＭＳ Ｐゴシック" charset="-128"/>
              </a:rPr>
              <a:t>path sensitization</a:t>
            </a:r>
            <a:endParaRPr lang="en-US" dirty="0" smtClean="0"/>
          </a:p>
          <a:p>
            <a:pPr eaLnBrk="1" hangingPunct="1"/>
            <a:r>
              <a:rPr lang="en-US" dirty="0"/>
              <a:t>Similar to McCabe’s but with regard to control </a:t>
            </a:r>
            <a:r>
              <a:rPr lang="en-US" dirty="0" smtClean="0"/>
              <a:t>variables. </a:t>
            </a:r>
          </a:p>
          <a:p>
            <a:pPr lvl="1" eaLnBrk="1" hangingPunct="1"/>
            <a:r>
              <a:rPr lang="en-US" dirty="0" smtClean="0"/>
              <a:t>Can this be correlated to software quality?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0F0-0C80-A24D-9B51-4BAD80E99E6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General 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17FE-0A31-E249-8244-5E483F6A51A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058" name="Group 2"/>
          <p:cNvGrpSpPr>
            <a:grpSpLocks/>
          </p:cNvGrpSpPr>
          <p:nvPr/>
        </p:nvGrpSpPr>
        <p:grpSpPr bwMode="auto">
          <a:xfrm>
            <a:off x="927100" y="1385888"/>
            <a:ext cx="8064500" cy="3033712"/>
            <a:chOff x="584" y="776"/>
            <a:chExt cx="4880" cy="1664"/>
          </a:xfrm>
        </p:grpSpPr>
        <p:sp>
          <p:nvSpPr>
            <p:cNvPr id="173059" name="Rectangle 3"/>
            <p:cNvSpPr>
              <a:spLocks noChangeArrowheads="1"/>
            </p:cNvSpPr>
            <p:nvPr/>
          </p:nvSpPr>
          <p:spPr bwMode="auto">
            <a:xfrm>
              <a:off x="632" y="824"/>
              <a:ext cx="4832" cy="1616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60" name="Rectangle 4"/>
            <p:cNvSpPr>
              <a:spLocks noChangeArrowheads="1"/>
            </p:cNvSpPr>
            <p:nvPr/>
          </p:nvSpPr>
          <p:spPr bwMode="auto">
            <a:xfrm>
              <a:off x="584" y="776"/>
              <a:ext cx="4832" cy="16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3061" name="Rectangle 5"/>
          <p:cNvSpPr>
            <a:spLocks noGrp="1" noChangeArrowheads="1"/>
          </p:cNvSpPr>
          <p:nvPr>
            <p:ph type="title"/>
          </p:nvPr>
        </p:nvSpPr>
        <p:spPr>
          <a:xfrm>
            <a:off x="3257550" y="400050"/>
            <a:ext cx="2806700" cy="600075"/>
          </a:xfrm>
          <a:noFill/>
          <a:ln/>
        </p:spPr>
        <p:txBody>
          <a:bodyPr wrap="none" lIns="63500" tIns="25400" rIns="63500" bIns="25400" anchor="t">
            <a:spAutoFit/>
          </a:bodyPr>
          <a:lstStyle/>
          <a:p>
            <a:r>
              <a:rPr lang="en-US"/>
              <a:t>A Comment</a:t>
            </a:r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1039813" y="1630363"/>
            <a:ext cx="7891733" cy="20903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Helvetica" charset="0"/>
              </a:rPr>
              <a:t>McCall’s quality factors were proposed in the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Helvetica" charset="0"/>
              </a:rPr>
              <a:t>early 1970s. They</a:t>
            </a:r>
            <a:r>
              <a:rPr lang="en-US" sz="2400" dirty="0" smtClean="0">
                <a:latin typeface="Helvetica" charset="0"/>
              </a:rPr>
              <a:t> appear to be as </a:t>
            </a:r>
            <a:r>
              <a:rPr lang="en-US" sz="2400" dirty="0">
                <a:latin typeface="Helvetica" charset="0"/>
              </a:rPr>
              <a:t>valid today as they</a:t>
            </a:r>
            <a:r>
              <a:rPr lang="en-US" sz="2400" dirty="0" smtClean="0">
                <a:latin typeface="Helvetica" charset="0"/>
              </a:rPr>
              <a:t> 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 smtClean="0">
                <a:latin typeface="Helvetica" charset="0"/>
              </a:rPr>
              <a:t>were at </a:t>
            </a:r>
            <a:r>
              <a:rPr lang="en-US" sz="2400" dirty="0">
                <a:latin typeface="Helvetica" charset="0"/>
              </a:rPr>
              <a:t>that time. It’s likely that software built to conform 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Helvetica" charset="0"/>
              </a:rPr>
              <a:t>to these factors will exhibit high quality well into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Helvetica" charset="0"/>
              </a:rPr>
              <a:t>the 21st century, even if there are dramatic changes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Helvetica" charset="0"/>
              </a:rPr>
              <a:t>in technology.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0F0-0C80-A24D-9B51-4BAD80E99E6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/>
          <a:lstStyle/>
          <a:p>
            <a:pPr eaLnBrk="1" hangingPunct="1"/>
            <a:r>
              <a:rPr lang="en-US" dirty="0"/>
              <a:t>Quality </a:t>
            </a:r>
            <a:r>
              <a:rPr lang="en-US" dirty="0" smtClean="0"/>
              <a:t>Model</a:t>
            </a:r>
            <a:br>
              <a:rPr lang="en-US" dirty="0" smtClean="0"/>
            </a:br>
            <a:r>
              <a:rPr lang="en-US" sz="2400" dirty="0" smtClean="0"/>
              <a:t>(is ISO 9126 relevant to this?)</a:t>
            </a:r>
            <a:endParaRPr lang="en-US" dirty="0"/>
          </a:p>
        </p:txBody>
      </p:sp>
      <p:grpSp>
        <p:nvGrpSpPr>
          <p:cNvPr id="39939" name="Group 7"/>
          <p:cNvGrpSpPr>
            <a:grpSpLocks noGrp="1" noChangeAspect="1"/>
          </p:cNvGrpSpPr>
          <p:nvPr/>
        </p:nvGrpSpPr>
        <p:grpSpPr bwMode="auto">
          <a:xfrm>
            <a:off x="457200" y="1614488"/>
            <a:ext cx="8229600" cy="4495800"/>
            <a:chOff x="288" y="1017"/>
            <a:chExt cx="7857" cy="2832"/>
          </a:xfrm>
        </p:grpSpPr>
        <p:sp>
          <p:nvSpPr>
            <p:cNvPr id="39945" name="AutoShape 6"/>
            <p:cNvSpPr>
              <a:spLocks noChangeAspect="1" noChangeArrowheads="1" noTextEdit="1"/>
            </p:cNvSpPr>
            <p:nvPr/>
          </p:nvSpPr>
          <p:spPr bwMode="auto">
            <a:xfrm>
              <a:off x="288" y="1017"/>
              <a:ext cx="7857" cy="2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39946" name="_s39964"/>
            <p:cNvCxnSpPr>
              <a:cxnSpLocks noChangeShapeType="1"/>
              <a:stCxn id="39966" idx="0"/>
              <a:endCxn id="39959" idx="2"/>
            </p:cNvCxnSpPr>
            <p:nvPr/>
          </p:nvCxnSpPr>
          <p:spPr bwMode="auto">
            <a:xfrm rot="5400000" flipH="1">
              <a:off x="7288" y="1994"/>
              <a:ext cx="144" cy="573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39947" name="_s39962"/>
            <p:cNvCxnSpPr>
              <a:cxnSpLocks noChangeShapeType="1"/>
              <a:stCxn id="39965" idx="0"/>
              <a:endCxn id="39959" idx="2"/>
            </p:cNvCxnSpPr>
            <p:nvPr/>
          </p:nvCxnSpPr>
          <p:spPr bwMode="auto">
            <a:xfrm rot="-5400000">
              <a:off x="6717" y="1996"/>
              <a:ext cx="144" cy="569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39948" name="_s39960"/>
            <p:cNvCxnSpPr>
              <a:cxnSpLocks noChangeShapeType="1"/>
              <a:stCxn id="39964" idx="0"/>
              <a:endCxn id="39958" idx="2"/>
            </p:cNvCxnSpPr>
            <p:nvPr/>
          </p:nvCxnSpPr>
          <p:spPr bwMode="auto">
            <a:xfrm rot="5400000" flipH="1">
              <a:off x="5003" y="1994"/>
              <a:ext cx="144" cy="573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39949" name="_s39958"/>
            <p:cNvCxnSpPr>
              <a:cxnSpLocks noChangeShapeType="1"/>
              <a:stCxn id="39963" idx="0"/>
              <a:endCxn id="39958" idx="2"/>
            </p:cNvCxnSpPr>
            <p:nvPr/>
          </p:nvCxnSpPr>
          <p:spPr bwMode="auto">
            <a:xfrm rot="-5400000">
              <a:off x="4431" y="1995"/>
              <a:ext cx="144" cy="571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39950" name="_s39956"/>
            <p:cNvCxnSpPr>
              <a:cxnSpLocks noChangeShapeType="1"/>
              <a:stCxn id="39962" idx="0"/>
              <a:endCxn id="39957" idx="2"/>
            </p:cNvCxnSpPr>
            <p:nvPr/>
          </p:nvCxnSpPr>
          <p:spPr bwMode="auto">
            <a:xfrm rot="5400000" flipH="1">
              <a:off x="2430" y="1708"/>
              <a:ext cx="144" cy="1145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39951" name="_s39954"/>
            <p:cNvCxnSpPr>
              <a:cxnSpLocks noChangeShapeType="1"/>
              <a:stCxn id="39961" idx="0"/>
              <a:endCxn id="39957" idx="2"/>
            </p:cNvCxnSpPr>
            <p:nvPr/>
          </p:nvCxnSpPr>
          <p:spPr bwMode="auto">
            <a:xfrm rot="5400000" flipH="1">
              <a:off x="1858" y="2280"/>
              <a:ext cx="144" cy="2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39952" name="_s39952"/>
            <p:cNvCxnSpPr>
              <a:cxnSpLocks noChangeShapeType="1"/>
              <a:stCxn id="39960" idx="0"/>
              <a:endCxn id="39957" idx="2"/>
            </p:cNvCxnSpPr>
            <p:nvPr/>
          </p:nvCxnSpPr>
          <p:spPr bwMode="auto">
            <a:xfrm rot="-5400000">
              <a:off x="1287" y="1710"/>
              <a:ext cx="144" cy="1141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39953" name="_s39950"/>
            <p:cNvCxnSpPr>
              <a:cxnSpLocks noChangeShapeType="1"/>
              <a:stCxn id="39959" idx="0"/>
              <a:endCxn id="39956" idx="2"/>
            </p:cNvCxnSpPr>
            <p:nvPr/>
          </p:nvCxnSpPr>
          <p:spPr bwMode="auto">
            <a:xfrm rot="5400000" flipH="1">
              <a:off x="5573" y="421"/>
              <a:ext cx="144" cy="2856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39954" name="_s39949"/>
            <p:cNvCxnSpPr>
              <a:cxnSpLocks noChangeShapeType="1"/>
              <a:stCxn id="39958" idx="0"/>
              <a:endCxn id="39956" idx="2"/>
            </p:cNvCxnSpPr>
            <p:nvPr/>
          </p:nvCxnSpPr>
          <p:spPr bwMode="auto">
            <a:xfrm rot="5400000" flipH="1">
              <a:off x="4431" y="1563"/>
              <a:ext cx="144" cy="571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39955" name="_s39948"/>
            <p:cNvCxnSpPr>
              <a:cxnSpLocks noChangeShapeType="1"/>
              <a:stCxn id="39957" idx="0"/>
              <a:endCxn id="39956" idx="2"/>
            </p:cNvCxnSpPr>
            <p:nvPr/>
          </p:nvCxnSpPr>
          <p:spPr bwMode="auto">
            <a:xfrm rot="-5400000">
              <a:off x="3001" y="705"/>
              <a:ext cx="144" cy="2288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39956" name="_s39944"/>
            <p:cNvSpPr>
              <a:spLocks noChangeArrowheads="1"/>
            </p:cNvSpPr>
            <p:nvPr/>
          </p:nvSpPr>
          <p:spPr bwMode="auto">
            <a:xfrm>
              <a:off x="3784" y="1489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54709" tIns="27355" rIns="54709" bIns="27355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100"/>
                <a:t>product</a:t>
              </a:r>
            </a:p>
          </p:txBody>
        </p:sp>
        <p:sp>
          <p:nvSpPr>
            <p:cNvPr id="39957" name="_s39945"/>
            <p:cNvSpPr>
              <a:spLocks noChangeArrowheads="1"/>
            </p:cNvSpPr>
            <p:nvPr/>
          </p:nvSpPr>
          <p:spPr bwMode="auto">
            <a:xfrm>
              <a:off x="1498" y="1921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54709" tIns="27355" rIns="54709" bIns="27355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100"/>
                <a:t>operation</a:t>
              </a:r>
            </a:p>
          </p:txBody>
        </p:sp>
        <p:sp>
          <p:nvSpPr>
            <p:cNvPr id="39958" name="_s39946"/>
            <p:cNvSpPr>
              <a:spLocks noChangeArrowheads="1"/>
            </p:cNvSpPr>
            <p:nvPr/>
          </p:nvSpPr>
          <p:spPr bwMode="auto">
            <a:xfrm>
              <a:off x="4356" y="1921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54709" tIns="27355" rIns="54709" bIns="27355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100"/>
                <a:t>revision</a:t>
              </a:r>
            </a:p>
          </p:txBody>
        </p:sp>
        <p:sp>
          <p:nvSpPr>
            <p:cNvPr id="39959" name="_s39947"/>
            <p:cNvSpPr>
              <a:spLocks noChangeArrowheads="1"/>
            </p:cNvSpPr>
            <p:nvPr/>
          </p:nvSpPr>
          <p:spPr bwMode="auto">
            <a:xfrm>
              <a:off x="6642" y="1921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54709" tIns="27355" rIns="54709" bIns="27355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100"/>
                <a:t>transition</a:t>
              </a:r>
            </a:p>
          </p:txBody>
        </p:sp>
        <p:sp>
          <p:nvSpPr>
            <p:cNvPr id="39960" name="_s39951"/>
            <p:cNvSpPr>
              <a:spLocks noChangeArrowheads="1"/>
            </p:cNvSpPr>
            <p:nvPr/>
          </p:nvSpPr>
          <p:spPr bwMode="auto">
            <a:xfrm>
              <a:off x="288" y="2353"/>
              <a:ext cx="999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54709" tIns="27355" rIns="54709" bIns="27355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100"/>
                <a:t>reliability</a:t>
              </a:r>
            </a:p>
          </p:txBody>
        </p:sp>
        <p:sp>
          <p:nvSpPr>
            <p:cNvPr id="39961" name="_s39953"/>
            <p:cNvSpPr>
              <a:spLocks noChangeArrowheads="1"/>
            </p:cNvSpPr>
            <p:nvPr/>
          </p:nvSpPr>
          <p:spPr bwMode="auto">
            <a:xfrm>
              <a:off x="1431" y="2353"/>
              <a:ext cx="999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54709" tIns="27355" rIns="54709" bIns="27355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100"/>
                <a:t>efficiency</a:t>
              </a:r>
            </a:p>
          </p:txBody>
        </p:sp>
        <p:sp>
          <p:nvSpPr>
            <p:cNvPr id="39962" name="_s39955"/>
            <p:cNvSpPr>
              <a:spLocks noChangeArrowheads="1"/>
            </p:cNvSpPr>
            <p:nvPr/>
          </p:nvSpPr>
          <p:spPr bwMode="auto">
            <a:xfrm>
              <a:off x="2574" y="2353"/>
              <a:ext cx="999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54709" tIns="27355" rIns="54709" bIns="27355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100"/>
                <a:t>usability</a:t>
              </a:r>
            </a:p>
          </p:txBody>
        </p:sp>
        <p:sp>
          <p:nvSpPr>
            <p:cNvPr id="39963" name="_s39957"/>
            <p:cNvSpPr>
              <a:spLocks noChangeArrowheads="1"/>
            </p:cNvSpPr>
            <p:nvPr/>
          </p:nvSpPr>
          <p:spPr bwMode="auto">
            <a:xfrm>
              <a:off x="3717" y="2353"/>
              <a:ext cx="999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54709" tIns="27355" rIns="54709" bIns="27355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100"/>
                <a:t>maintainability</a:t>
              </a:r>
            </a:p>
          </p:txBody>
        </p:sp>
        <p:sp>
          <p:nvSpPr>
            <p:cNvPr id="39964" name="_s39959"/>
            <p:cNvSpPr>
              <a:spLocks noChangeArrowheads="1"/>
            </p:cNvSpPr>
            <p:nvPr/>
          </p:nvSpPr>
          <p:spPr bwMode="auto">
            <a:xfrm>
              <a:off x="4860" y="2353"/>
              <a:ext cx="999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54709" tIns="27355" rIns="54709" bIns="27355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</a:rPr>
                <a:t>testability</a:t>
              </a:r>
            </a:p>
          </p:txBody>
        </p:sp>
        <p:sp>
          <p:nvSpPr>
            <p:cNvPr id="39965" name="_s39961"/>
            <p:cNvSpPr>
              <a:spLocks noChangeArrowheads="1"/>
            </p:cNvSpPr>
            <p:nvPr/>
          </p:nvSpPr>
          <p:spPr bwMode="auto">
            <a:xfrm>
              <a:off x="6003" y="2353"/>
              <a:ext cx="999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0120" tIns="30059" rIns="60120" bIns="30059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100"/>
                <a:t>portability</a:t>
              </a:r>
            </a:p>
          </p:txBody>
        </p:sp>
        <p:sp>
          <p:nvSpPr>
            <p:cNvPr id="39966" name="_s39963"/>
            <p:cNvSpPr>
              <a:spLocks noChangeArrowheads="1"/>
            </p:cNvSpPr>
            <p:nvPr/>
          </p:nvSpPr>
          <p:spPr bwMode="auto">
            <a:xfrm>
              <a:off x="7146" y="2353"/>
              <a:ext cx="999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6065" tIns="33033" rIns="66065" bIns="33033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100"/>
                <a:t>reusability </a:t>
              </a:r>
            </a:p>
          </p:txBody>
        </p:sp>
      </p:grpSp>
      <p:sp>
        <p:nvSpPr>
          <p:cNvPr id="39940" name="Rectangle 29"/>
          <p:cNvSpPr>
            <a:spLocks noChangeArrowheads="1"/>
          </p:cNvSpPr>
          <p:nvPr/>
        </p:nvSpPr>
        <p:spPr bwMode="auto">
          <a:xfrm>
            <a:off x="914400" y="5029200"/>
            <a:ext cx="7162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Metrics</a:t>
            </a:r>
          </a:p>
        </p:txBody>
      </p:sp>
      <p:sp>
        <p:nvSpPr>
          <p:cNvPr id="39941" name="Line 30"/>
          <p:cNvSpPr>
            <a:spLocks noChangeShapeType="1"/>
          </p:cNvSpPr>
          <p:nvPr/>
        </p:nvSpPr>
        <p:spPr bwMode="auto">
          <a:xfrm>
            <a:off x="2133600" y="4419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2" name="Line 31"/>
          <p:cNvSpPr>
            <a:spLocks noChangeShapeType="1"/>
          </p:cNvSpPr>
          <p:nvPr/>
        </p:nvSpPr>
        <p:spPr bwMode="auto">
          <a:xfrm>
            <a:off x="7086600" y="4419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3" name="Line 32"/>
          <p:cNvSpPr>
            <a:spLocks noChangeShapeType="1"/>
          </p:cNvSpPr>
          <p:nvPr/>
        </p:nvSpPr>
        <p:spPr bwMode="auto">
          <a:xfrm>
            <a:off x="3505200" y="4419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4" name="Line 33"/>
          <p:cNvSpPr>
            <a:spLocks noChangeShapeType="1"/>
          </p:cNvSpPr>
          <p:nvPr/>
        </p:nvSpPr>
        <p:spPr bwMode="auto">
          <a:xfrm>
            <a:off x="6172200" y="4419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15C8-88B9-7940-B7B7-0D690E96B89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High </a:t>
            </a:r>
            <a:r>
              <a:rPr lang="en-US" dirty="0" smtClean="0"/>
              <a:t>Level </a:t>
            </a:r>
            <a:r>
              <a:rPr lang="en-US" dirty="0"/>
              <a:t>Design Metrics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Structural Complexity</a:t>
            </a:r>
          </a:p>
          <a:p>
            <a:pPr eaLnBrk="1" hangingPunct="1"/>
            <a:r>
              <a:rPr lang="en-US" sz="2800" dirty="0"/>
              <a:t>Data Complexity</a:t>
            </a:r>
          </a:p>
          <a:p>
            <a:pPr eaLnBrk="1" hangingPunct="1"/>
            <a:r>
              <a:rPr lang="en-US" sz="2800" dirty="0"/>
              <a:t>System Complexity</a:t>
            </a:r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/>
              <a:t>Structural Complexity </a:t>
            </a:r>
            <a:r>
              <a:rPr lang="en-US" sz="2800" dirty="0" err="1"/>
              <a:t>S(i</a:t>
            </a:r>
            <a:r>
              <a:rPr lang="en-US" sz="2800" dirty="0"/>
              <a:t>) of a </a:t>
            </a:r>
            <a:r>
              <a:rPr lang="en-US" sz="2800" dirty="0">
                <a:solidFill>
                  <a:srgbClr val="FF0000"/>
                </a:solidFill>
              </a:rPr>
              <a:t>module </a:t>
            </a:r>
            <a:r>
              <a:rPr lang="en-US" sz="2800" dirty="0" err="1"/>
              <a:t>i</a:t>
            </a:r>
            <a:r>
              <a:rPr lang="en-US" sz="2800" dirty="0"/>
              <a:t>.</a:t>
            </a:r>
          </a:p>
          <a:p>
            <a:pPr lvl="1" eaLnBrk="1" hangingPunct="1"/>
            <a:r>
              <a:rPr lang="en-US" sz="2400" dirty="0" err="1">
                <a:ea typeface="ＭＳ Ｐゴシック" charset="-128"/>
              </a:rPr>
              <a:t>S(i</a:t>
            </a:r>
            <a:r>
              <a:rPr lang="en-US" sz="2400" dirty="0">
                <a:ea typeface="ＭＳ Ｐゴシック" charset="-128"/>
              </a:rPr>
              <a:t>) = f</a:t>
            </a:r>
            <a:r>
              <a:rPr lang="en-US" sz="2400" baseline="-25000" dirty="0">
                <a:ea typeface="ＭＳ Ｐゴシック" charset="-128"/>
              </a:rPr>
              <a:t>out</a:t>
            </a:r>
            <a:r>
              <a:rPr lang="en-US" sz="2400" baseline="30000" dirty="0">
                <a:ea typeface="ＭＳ Ｐゴシック" charset="-128"/>
              </a:rPr>
              <a:t>2</a:t>
            </a:r>
            <a:r>
              <a:rPr lang="en-US" sz="2400" dirty="0">
                <a:ea typeface="ＭＳ Ｐゴシック" charset="-128"/>
              </a:rPr>
              <a:t>(i)</a:t>
            </a:r>
          </a:p>
          <a:p>
            <a:pPr lvl="1" eaLnBrk="1" hangingPunct="1"/>
            <a:r>
              <a:rPr lang="en-US" sz="2400" dirty="0">
                <a:solidFill>
                  <a:srgbClr val="FF0000"/>
                </a:solidFill>
                <a:ea typeface="ＭＳ Ｐゴシック" charset="-128"/>
              </a:rPr>
              <a:t>Fan out </a:t>
            </a:r>
            <a:r>
              <a:rPr lang="en-US" sz="2400" dirty="0">
                <a:ea typeface="ＭＳ Ｐゴシック" charset="-128"/>
              </a:rPr>
              <a:t>is the number of modules immediately subordinate (directly invoked).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0F0-0C80-A24D-9B51-4BAD80E99E6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Design Metrics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Data Complexity </a:t>
            </a:r>
            <a:r>
              <a:rPr lang="en-US" dirty="0" err="1"/>
              <a:t>D(i</a:t>
            </a:r>
            <a:r>
              <a:rPr lang="en-US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>
                <a:ea typeface="ＭＳ Ｐゴシック" charset="-128"/>
              </a:rPr>
              <a:t>D(i</a:t>
            </a:r>
            <a:r>
              <a:rPr lang="en-US" dirty="0">
                <a:ea typeface="ＭＳ Ｐゴシック" charset="-128"/>
              </a:rPr>
              <a:t>) = v(i)/[f</a:t>
            </a:r>
            <a:r>
              <a:rPr lang="en-US" baseline="-25000" dirty="0">
                <a:ea typeface="ＭＳ Ｐゴシック" charset="-128"/>
              </a:rPr>
              <a:t>out</a:t>
            </a:r>
            <a:r>
              <a:rPr lang="en-US" dirty="0">
                <a:ea typeface="ＭＳ Ｐゴシック" charset="-128"/>
              </a:rPr>
              <a:t>(i)+1]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>
                <a:ea typeface="ＭＳ Ｐゴシック" charset="-128"/>
              </a:rPr>
              <a:t>v(i</a:t>
            </a:r>
            <a:r>
              <a:rPr lang="en-US" dirty="0">
                <a:ea typeface="ＭＳ Ｐゴシック" charset="-128"/>
              </a:rPr>
              <a:t>) is the number of inputs and outputs passed to and from </a:t>
            </a:r>
            <a:r>
              <a:rPr lang="en-US" dirty="0" err="1">
                <a:ea typeface="ＭＳ Ｐゴシック" charset="-128"/>
              </a:rPr>
              <a:t>i</a:t>
            </a:r>
            <a:endParaRPr lang="en-US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System Complexity </a:t>
            </a:r>
            <a:r>
              <a:rPr lang="en-US" dirty="0" err="1"/>
              <a:t>C(i</a:t>
            </a:r>
            <a:r>
              <a:rPr lang="en-US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>
                <a:ea typeface="ＭＳ Ｐゴシック" charset="-128"/>
              </a:rPr>
              <a:t>C(i</a:t>
            </a:r>
            <a:r>
              <a:rPr lang="en-US" dirty="0">
                <a:ea typeface="ＭＳ Ｐゴシック" charset="-128"/>
              </a:rPr>
              <a:t>) = </a:t>
            </a:r>
            <a:r>
              <a:rPr lang="en-US" dirty="0" err="1">
                <a:ea typeface="ＭＳ Ｐゴシック" charset="-128"/>
              </a:rPr>
              <a:t>S(i</a:t>
            </a:r>
            <a:r>
              <a:rPr lang="en-US" dirty="0">
                <a:ea typeface="ＭＳ Ｐゴシック" charset="-128"/>
              </a:rPr>
              <a:t>) + </a:t>
            </a:r>
            <a:r>
              <a:rPr lang="en-US" dirty="0" err="1">
                <a:ea typeface="ＭＳ Ｐゴシック" charset="-128"/>
              </a:rPr>
              <a:t>D(i</a:t>
            </a:r>
            <a:r>
              <a:rPr lang="en-US" dirty="0">
                <a:ea typeface="ＭＳ Ｐゴシック" charset="-128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-128"/>
              </a:rPr>
              <a:t>As each</a:t>
            </a:r>
            <a:r>
              <a:rPr lang="en-US" dirty="0" smtClean="0">
                <a:ea typeface="ＭＳ Ｐゴシック" charset="-128"/>
              </a:rPr>
              <a:t> </a:t>
            </a:r>
            <a:r>
              <a:rPr lang="en-US" dirty="0" err="1" smtClean="0">
                <a:ea typeface="ＭＳ Ｐゴシック" charset="-128"/>
              </a:rPr>
              <a:t>C(i</a:t>
            </a:r>
            <a:r>
              <a:rPr lang="en-US" dirty="0" smtClean="0">
                <a:ea typeface="ＭＳ Ｐゴシック" charset="-128"/>
              </a:rPr>
              <a:t>) increases </a:t>
            </a:r>
            <a:r>
              <a:rPr lang="en-US" dirty="0">
                <a:ea typeface="ＭＳ Ｐゴシック" charset="-128"/>
              </a:rPr>
              <a:t>the overall complexity of the architecture increases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0F0-0C80-A24D-9B51-4BAD80E99E6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System Complexity Metric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Another metric: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>
                <a:ea typeface="ＭＳ Ｐゴシック" charset="-128"/>
              </a:rPr>
              <a:t>length(i</a:t>
            </a:r>
            <a:r>
              <a:rPr lang="en-US" dirty="0">
                <a:ea typeface="ＭＳ Ｐゴシック" charset="-128"/>
              </a:rPr>
              <a:t>) * [</a:t>
            </a:r>
            <a:r>
              <a:rPr lang="en-US" dirty="0" err="1">
                <a:ea typeface="ＭＳ Ｐゴシック" charset="-128"/>
              </a:rPr>
              <a:t>f</a:t>
            </a:r>
            <a:r>
              <a:rPr lang="en-US" baseline="-25000" dirty="0" err="1">
                <a:ea typeface="ＭＳ Ｐゴシック" charset="-128"/>
              </a:rPr>
              <a:t>in</a:t>
            </a:r>
            <a:r>
              <a:rPr lang="en-US" dirty="0" err="1">
                <a:ea typeface="ＭＳ Ｐゴシック" charset="-128"/>
              </a:rPr>
              <a:t>(i</a:t>
            </a:r>
            <a:r>
              <a:rPr lang="en-US" dirty="0">
                <a:ea typeface="ＭＳ Ｐゴシック" charset="-128"/>
              </a:rPr>
              <a:t>) + f</a:t>
            </a:r>
            <a:r>
              <a:rPr lang="en-US" baseline="-25000" dirty="0">
                <a:ea typeface="ＭＳ Ｐゴシック" charset="-128"/>
              </a:rPr>
              <a:t>out</a:t>
            </a:r>
            <a:r>
              <a:rPr lang="en-US" dirty="0">
                <a:ea typeface="ＭＳ Ｐゴシック" charset="-128"/>
              </a:rPr>
              <a:t>(i)]</a:t>
            </a:r>
            <a:r>
              <a:rPr lang="en-US" baseline="30000" dirty="0">
                <a:ea typeface="ＭＳ Ｐゴシック" charset="-128"/>
              </a:rPr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-128"/>
              </a:rPr>
              <a:t>Length is LOC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ea typeface="ＭＳ Ｐゴシック" charset="-128"/>
              </a:rPr>
              <a:t>Fan in </a:t>
            </a:r>
            <a:r>
              <a:rPr lang="en-US" dirty="0">
                <a:ea typeface="ＭＳ Ｐゴシック" charset="-128"/>
              </a:rPr>
              <a:t>is the number of modules that invoke</a:t>
            </a:r>
            <a:r>
              <a:rPr lang="en-US" dirty="0" smtClean="0">
                <a:ea typeface="ＭＳ Ｐゴシック" charset="-128"/>
              </a:rPr>
              <a:t> </a:t>
            </a:r>
            <a:r>
              <a:rPr lang="en-US" dirty="0" err="1" smtClean="0">
                <a:ea typeface="ＭＳ Ｐゴシック" charset="-128"/>
              </a:rPr>
              <a:t>i</a:t>
            </a:r>
            <a:endParaRPr lang="en-US" dirty="0" smtClean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real question: what are ‘good’ numbers for each of these metrics?</a:t>
            </a:r>
            <a:endParaRPr lang="en-US" dirty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0F0-0C80-A24D-9B51-4BAD80E99E6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Coupling for a module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Data and control </a:t>
            </a:r>
            <a:r>
              <a:rPr lang="en-US" sz="2400" dirty="0" smtClean="0"/>
              <a:t>flow: 		(a key distinction)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err="1" smtClean="0">
                <a:ea typeface="ＭＳ Ｐゴシック" charset="-128"/>
              </a:rPr>
              <a:t>d</a:t>
            </a:r>
            <a:r>
              <a:rPr lang="en-US" sz="2000" baseline="-25000" dirty="0" err="1" smtClean="0">
                <a:ea typeface="ＭＳ Ｐゴシック" charset="-128"/>
              </a:rPr>
              <a:t>i</a:t>
            </a:r>
            <a:r>
              <a:rPr lang="en-US" sz="2000" dirty="0" smtClean="0">
                <a:ea typeface="ＭＳ Ｐゴシック" charset="-128"/>
              </a:rPr>
              <a:t> input 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</a:rPr>
              <a:t>data parameters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err="1">
                <a:ea typeface="ＭＳ Ｐゴシック" charset="-128"/>
              </a:rPr>
              <a:t>c</a:t>
            </a:r>
            <a:r>
              <a:rPr lang="en-US" sz="2000" baseline="-25000" dirty="0" err="1">
                <a:ea typeface="ＭＳ Ｐゴシック" charset="-128"/>
              </a:rPr>
              <a:t>i</a:t>
            </a:r>
            <a:r>
              <a:rPr lang="en-US" sz="2000" dirty="0">
                <a:ea typeface="ＭＳ Ｐゴシック" charset="-128"/>
              </a:rPr>
              <a:t> input 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</a:rPr>
              <a:t>control parameters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-128"/>
              </a:rPr>
              <a:t>d</a:t>
            </a:r>
            <a:r>
              <a:rPr lang="en-US" sz="2000" baseline="-25000" dirty="0">
                <a:ea typeface="ＭＳ Ｐゴシック" charset="-128"/>
              </a:rPr>
              <a:t>o</a:t>
            </a:r>
            <a:r>
              <a:rPr lang="en-US" sz="2000" dirty="0">
                <a:ea typeface="ＭＳ Ｐゴシック" charset="-128"/>
              </a:rPr>
              <a:t> output data parameters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-128"/>
              </a:rPr>
              <a:t>c</a:t>
            </a:r>
            <a:r>
              <a:rPr lang="en-US" sz="2000" baseline="-25000" dirty="0">
                <a:ea typeface="ＭＳ Ｐゴシック" charset="-128"/>
              </a:rPr>
              <a:t>o</a:t>
            </a:r>
            <a:r>
              <a:rPr lang="en-US" sz="2000" dirty="0">
                <a:ea typeface="ＭＳ Ｐゴシック" charset="-128"/>
              </a:rPr>
              <a:t> output control parameters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Global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err="1">
                <a:ea typeface="ＭＳ Ｐゴシック" charset="-128"/>
              </a:rPr>
              <a:t>g</a:t>
            </a:r>
            <a:r>
              <a:rPr lang="en-US" sz="2000" baseline="-25000" dirty="0" err="1">
                <a:ea typeface="ＭＳ Ｐゴシック" charset="-128"/>
              </a:rPr>
              <a:t>d</a:t>
            </a:r>
            <a:r>
              <a:rPr lang="en-US" sz="2000" dirty="0">
                <a:ea typeface="ＭＳ Ｐゴシック" charset="-128"/>
              </a:rPr>
              <a:t> global variables for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err="1">
                <a:ea typeface="ＭＳ Ｐゴシック" charset="-128"/>
              </a:rPr>
              <a:t>g</a:t>
            </a:r>
            <a:r>
              <a:rPr lang="en-US" sz="2000" baseline="-25000" dirty="0" err="1">
                <a:ea typeface="ＭＳ Ｐゴシック" charset="-128"/>
              </a:rPr>
              <a:t>c</a:t>
            </a:r>
            <a:r>
              <a:rPr lang="en-US" sz="2000" dirty="0">
                <a:ea typeface="ＭＳ Ｐゴシック" charset="-128"/>
              </a:rPr>
              <a:t> global variables for control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dirty="0"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Environmental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err="1">
                <a:ea typeface="ＭＳ Ｐゴシック" charset="-128"/>
              </a:rPr>
              <a:t>w</a:t>
            </a:r>
            <a:r>
              <a:rPr lang="en-US" sz="2000" dirty="0">
                <a:ea typeface="ＭＳ Ｐゴシック" charset="-128"/>
              </a:rPr>
              <a:t> fan in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err="1">
                <a:ea typeface="ＭＳ Ｐゴシック" charset="-128"/>
              </a:rPr>
              <a:t>r</a:t>
            </a:r>
            <a:r>
              <a:rPr lang="en-US" sz="2000" dirty="0">
                <a:ea typeface="ＭＳ Ｐゴシック" charset="-128"/>
              </a:rPr>
              <a:t> fan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0F0-0C80-A24D-9B51-4BAD80E99E6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Metrics for Coupling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M</a:t>
            </a:r>
            <a:r>
              <a:rPr lang="en-US" baseline="-25000" dirty="0"/>
              <a:t>c</a:t>
            </a:r>
            <a:r>
              <a:rPr lang="en-US" dirty="0"/>
              <a:t> = </a:t>
            </a:r>
            <a:r>
              <a:rPr lang="en-US" dirty="0" err="1">
                <a:solidFill>
                  <a:srgbClr val="FF0000"/>
                </a:solidFill>
              </a:rPr>
              <a:t>k</a:t>
            </a:r>
            <a:r>
              <a:rPr lang="en-US" dirty="0" err="1"/>
              <a:t>/m</a:t>
            </a:r>
            <a:r>
              <a:rPr lang="en-US" dirty="0"/>
              <a:t>, </a:t>
            </a:r>
            <a:r>
              <a:rPr lang="en-US" dirty="0" err="1"/>
              <a:t>k</a:t>
            </a:r>
            <a:r>
              <a:rPr lang="en-US" dirty="0"/>
              <a:t>=1</a:t>
            </a:r>
          </a:p>
          <a:p>
            <a:pPr lvl="1" eaLnBrk="1" hangingPunct="1"/>
            <a:endParaRPr lang="en-US" dirty="0">
              <a:ea typeface="ＭＳ Ｐゴシック" charset="-128"/>
            </a:endParaRPr>
          </a:p>
          <a:p>
            <a:pPr lvl="1" eaLnBrk="1" hangingPunct="1"/>
            <a:r>
              <a:rPr lang="en-US" dirty="0" err="1">
                <a:ea typeface="ＭＳ Ｐゴシック" charset="-128"/>
              </a:rPr>
              <a:t>m</a:t>
            </a:r>
            <a:r>
              <a:rPr lang="en-US" dirty="0">
                <a:ea typeface="ＭＳ Ｐゴシック" charset="-128"/>
              </a:rPr>
              <a:t> = </a:t>
            </a:r>
            <a:r>
              <a:rPr lang="en-US" dirty="0" err="1">
                <a:ea typeface="ＭＳ Ｐゴシック" charset="-128"/>
              </a:rPr>
              <a:t>d</a:t>
            </a:r>
            <a:r>
              <a:rPr lang="en-US" baseline="-25000" dirty="0" err="1">
                <a:ea typeface="ＭＳ Ｐゴシック" charset="-128"/>
              </a:rPr>
              <a:t>i</a:t>
            </a:r>
            <a:r>
              <a:rPr lang="en-US" dirty="0">
                <a:ea typeface="ＭＳ Ｐゴシック" charset="-128"/>
              </a:rPr>
              <a:t> + </a:t>
            </a:r>
            <a:r>
              <a:rPr lang="en-US" dirty="0" err="1">
                <a:solidFill>
                  <a:srgbClr val="FF0000"/>
                </a:solidFill>
                <a:ea typeface="ＭＳ Ｐゴシック" charset="-128"/>
              </a:rPr>
              <a:t>a</a:t>
            </a:r>
            <a:r>
              <a:rPr lang="en-US" dirty="0" err="1">
                <a:ea typeface="ＭＳ Ｐゴシック" charset="-128"/>
              </a:rPr>
              <a:t>c</a:t>
            </a:r>
            <a:r>
              <a:rPr lang="en-US" baseline="-25000" dirty="0" err="1">
                <a:ea typeface="ＭＳ Ｐゴシック" charset="-128"/>
              </a:rPr>
              <a:t>i</a:t>
            </a:r>
            <a:r>
              <a:rPr lang="en-US" dirty="0">
                <a:ea typeface="ＭＳ Ｐゴシック" charset="-128"/>
              </a:rPr>
              <a:t> + d</a:t>
            </a:r>
            <a:r>
              <a:rPr lang="en-US" baseline="-25000" dirty="0">
                <a:ea typeface="ＭＳ Ｐゴシック" charset="-128"/>
              </a:rPr>
              <a:t>o</a:t>
            </a:r>
            <a:r>
              <a:rPr lang="en-US" dirty="0">
                <a:ea typeface="ＭＳ Ｐゴシック" charset="-128"/>
              </a:rPr>
              <a:t> + </a:t>
            </a:r>
            <a:r>
              <a:rPr lang="en-US" dirty="0" err="1">
                <a:solidFill>
                  <a:srgbClr val="FF0000"/>
                </a:solidFill>
                <a:ea typeface="ＭＳ Ｐゴシック" charset="-128"/>
              </a:rPr>
              <a:t>b</a:t>
            </a:r>
            <a:r>
              <a:rPr lang="en-US" dirty="0" err="1">
                <a:ea typeface="ＭＳ Ｐゴシック" charset="-128"/>
              </a:rPr>
              <a:t>c</a:t>
            </a:r>
            <a:r>
              <a:rPr lang="en-US" baseline="-25000" dirty="0" err="1">
                <a:ea typeface="ＭＳ Ｐゴシック" charset="-128"/>
              </a:rPr>
              <a:t>o</a:t>
            </a:r>
            <a:r>
              <a:rPr lang="en-US" dirty="0">
                <a:ea typeface="ＭＳ Ｐゴシック" charset="-128"/>
              </a:rPr>
              <a:t> + </a:t>
            </a:r>
            <a:r>
              <a:rPr lang="en-US" dirty="0" err="1">
                <a:ea typeface="ＭＳ Ｐゴシック" charset="-128"/>
              </a:rPr>
              <a:t>g</a:t>
            </a:r>
            <a:r>
              <a:rPr lang="en-US" baseline="-25000" dirty="0" err="1">
                <a:ea typeface="ＭＳ Ｐゴシック" charset="-128"/>
              </a:rPr>
              <a:t>d</a:t>
            </a:r>
            <a:r>
              <a:rPr lang="en-US" dirty="0">
                <a:ea typeface="ＭＳ Ｐゴシック" charset="-128"/>
              </a:rPr>
              <a:t> + </a:t>
            </a:r>
            <a:r>
              <a:rPr lang="en-US" dirty="0" err="1">
                <a:solidFill>
                  <a:srgbClr val="FF0000"/>
                </a:solidFill>
                <a:ea typeface="ＭＳ Ｐゴシック" charset="-128"/>
              </a:rPr>
              <a:t>c</a:t>
            </a:r>
            <a:r>
              <a:rPr lang="en-US" dirty="0" err="1">
                <a:ea typeface="ＭＳ Ｐゴシック" charset="-128"/>
              </a:rPr>
              <a:t>g</a:t>
            </a:r>
            <a:r>
              <a:rPr lang="en-US" baseline="-25000" dirty="0" err="1">
                <a:ea typeface="ＭＳ Ｐゴシック" charset="-128"/>
              </a:rPr>
              <a:t>c</a:t>
            </a:r>
            <a:r>
              <a:rPr lang="en-US" dirty="0">
                <a:ea typeface="ＭＳ Ｐゴシック" charset="-128"/>
              </a:rPr>
              <a:t> + </a:t>
            </a:r>
            <a:r>
              <a:rPr lang="en-US" dirty="0" err="1">
                <a:ea typeface="ＭＳ Ｐゴシック" charset="-128"/>
              </a:rPr>
              <a:t>w</a:t>
            </a:r>
            <a:r>
              <a:rPr lang="en-US" dirty="0">
                <a:ea typeface="ＭＳ Ｐゴシック" charset="-128"/>
              </a:rPr>
              <a:t> + </a:t>
            </a:r>
            <a:r>
              <a:rPr lang="en-US" dirty="0" err="1">
                <a:ea typeface="ＭＳ Ｐゴシック" charset="-128"/>
              </a:rPr>
              <a:t>r</a:t>
            </a:r>
            <a:endParaRPr lang="en-US" dirty="0" smtClean="0">
              <a:ea typeface="ＭＳ Ｐゴシック" charset="-128"/>
            </a:endParaRP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Key point: a</a:t>
            </a:r>
            <a:r>
              <a:rPr lang="en-US" dirty="0">
                <a:ea typeface="ＭＳ Ｐゴシック" charset="-128"/>
              </a:rPr>
              <a:t>, </a:t>
            </a:r>
            <a:r>
              <a:rPr lang="en-US" dirty="0" err="1">
                <a:ea typeface="ＭＳ Ｐゴシック" charset="-128"/>
              </a:rPr>
              <a:t>b</a:t>
            </a:r>
            <a:r>
              <a:rPr lang="en-US" dirty="0">
                <a:ea typeface="ＭＳ Ｐゴシック" charset="-128"/>
              </a:rPr>
              <a:t>, </a:t>
            </a:r>
            <a:r>
              <a:rPr lang="en-US" dirty="0" err="1">
                <a:ea typeface="ＭＳ Ｐゴシック" charset="-128"/>
              </a:rPr>
              <a:t>c</a:t>
            </a:r>
            <a:r>
              <a:rPr lang="en-US" dirty="0">
                <a:ea typeface="ＭＳ Ｐゴシック" charset="-128"/>
              </a:rPr>
              <a:t>, </a:t>
            </a:r>
            <a:r>
              <a:rPr lang="en-US" dirty="0" err="1">
                <a:ea typeface="ＭＳ Ｐゴシック" charset="-128"/>
              </a:rPr>
              <a:t>k</a:t>
            </a:r>
            <a:r>
              <a:rPr lang="en-US" dirty="0">
                <a:ea typeface="ＭＳ Ｐゴシック" charset="-128"/>
              </a:rPr>
              <a:t> can be adjusted based on actual </a:t>
            </a:r>
            <a:r>
              <a:rPr lang="en-US" dirty="0" smtClean="0">
                <a:ea typeface="ＭＳ Ｐゴシック" charset="-128"/>
              </a:rPr>
              <a:t>data… but how is this done?</a:t>
            </a:r>
          </a:p>
          <a:p>
            <a:pPr lvl="2" eaLnBrk="1" hangingPunct="1"/>
            <a:r>
              <a:rPr lang="en-US" dirty="0" smtClean="0">
                <a:ea typeface="ＭＳ Ｐゴシック" charset="-128"/>
              </a:rPr>
              <a:t>This computation can be so subjective that most will rely on simpler (if not simplistic) metrics…</a:t>
            </a:r>
            <a:endParaRPr lang="en-US" dirty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0F0-0C80-A24D-9B51-4BAD80E99E6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Component Level Metrics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Cohesion (internal interaction)</a:t>
            </a:r>
            <a:r>
              <a:rPr lang="en-US" sz="2400" dirty="0" smtClean="0"/>
              <a:t> – pertains to data members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Coupling (external interaction) - a function of input and output parameters, global variables, and modules called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Complexity of program flow - hundreds have been proposed (e.g., </a:t>
            </a:r>
            <a:r>
              <a:rPr lang="en-US" sz="2400" dirty="0" err="1"/>
              <a:t>cyclomatic</a:t>
            </a:r>
            <a:r>
              <a:rPr lang="en-US" sz="2400" dirty="0"/>
              <a:t> complexity)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Cohesion – </a:t>
            </a:r>
            <a:r>
              <a:rPr lang="en-US" sz="2400" dirty="0">
                <a:solidFill>
                  <a:srgbClr val="FF0000"/>
                </a:solidFill>
              </a:rPr>
              <a:t>difficult to measure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>
                <a:ea typeface="ＭＳ Ｐゴシック" charset="-128"/>
              </a:rPr>
              <a:t>Bieman</a:t>
            </a:r>
            <a:r>
              <a:rPr lang="en-US" sz="2000" dirty="0">
                <a:ea typeface="ＭＳ Ｐゴシック" charset="-128"/>
              </a:rPr>
              <a:t> ’94, 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</a:rPr>
              <a:t>TSE </a:t>
            </a:r>
            <a:r>
              <a:rPr lang="en-US" sz="2000" dirty="0">
                <a:ea typeface="ＭＳ Ｐゴシック" charset="-128"/>
              </a:rPr>
              <a:t>20(8)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0F0-0C80-A24D-9B51-4BAD80E99E6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Using Metrics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The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-128"/>
              </a:rPr>
              <a:t>Select </a:t>
            </a:r>
            <a:r>
              <a:rPr lang="en-US" sz="2400" dirty="0">
                <a:solidFill>
                  <a:srgbClr val="FF0000"/>
                </a:solidFill>
                <a:ea typeface="ＭＳ Ｐゴシック" charset="-128"/>
              </a:rPr>
              <a:t>appropriate</a:t>
            </a:r>
            <a:r>
              <a:rPr lang="en-US" sz="2400" dirty="0" smtClean="0">
                <a:solidFill>
                  <a:srgbClr val="FF0000"/>
                </a:solidFill>
                <a:ea typeface="ＭＳ Ｐゴシック" charset="-128"/>
              </a:rPr>
              <a:t> (??) </a:t>
            </a:r>
            <a:r>
              <a:rPr lang="en-US" sz="2400" dirty="0" smtClean="0">
                <a:ea typeface="ＭＳ Ｐゴシック" charset="-128"/>
              </a:rPr>
              <a:t>metrics </a:t>
            </a:r>
            <a:r>
              <a:rPr lang="en-US" sz="2400" dirty="0">
                <a:ea typeface="ＭＳ Ｐゴシック" charset="-128"/>
              </a:rPr>
              <a:t>for problem</a:t>
            </a:r>
            <a:endParaRPr lang="en-US" sz="2400" dirty="0" smtClean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charset="-128"/>
              </a:rPr>
              <a:t>Use metrics </a:t>
            </a:r>
            <a:r>
              <a:rPr lang="en-US" sz="2400" dirty="0">
                <a:ea typeface="ＭＳ Ｐゴシック" charset="-128"/>
              </a:rPr>
              <a:t>on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charset="-128"/>
              </a:rPr>
              <a:t>Assess </a:t>
            </a:r>
            <a:r>
              <a:rPr lang="en-US" sz="2400" dirty="0">
                <a:ea typeface="ＭＳ Ｐゴシック" charset="-128"/>
              </a:rPr>
              <a:t>and</a:t>
            </a:r>
            <a:r>
              <a:rPr lang="en-US" sz="2400" dirty="0" smtClean="0">
                <a:ea typeface="ＭＳ Ｐゴシック" charset="-128"/>
              </a:rPr>
              <a:t> generate feedback</a:t>
            </a:r>
            <a:endParaRPr lang="en-US" sz="2400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Steps: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Formulation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Collection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Interpretation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Feedback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0F0-0C80-A24D-9B51-4BAD80E99E6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Metrics for OO Software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17FE-0A31-E249-8244-5E483F6A51A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Definitions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i="1" dirty="0"/>
              <a:t>Measure</a:t>
            </a:r>
            <a:r>
              <a:rPr lang="en-US" sz="2800" dirty="0"/>
              <a:t> - quantitative indication of extent, amount, dimension, capacity, or size of some attribute of a product or process.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-128"/>
              </a:rPr>
              <a:t>E.g., Number of errors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i="1" dirty="0"/>
              <a:t>Metric</a:t>
            </a:r>
            <a:r>
              <a:rPr lang="en-US" sz="2800" dirty="0"/>
              <a:t> - quantitative measure of degree to which a system, component or process </a:t>
            </a:r>
            <a:r>
              <a:rPr lang="en-US" sz="2800" dirty="0">
                <a:solidFill>
                  <a:srgbClr val="FF0000"/>
                </a:solidFill>
              </a:rPr>
              <a:t>possesses </a:t>
            </a:r>
            <a:r>
              <a:rPr lang="en-US" sz="2800" dirty="0"/>
              <a:t>a given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(quality?)</a:t>
            </a:r>
            <a:r>
              <a:rPr lang="en-US" sz="2800" dirty="0" smtClean="0"/>
              <a:t> attribute</a:t>
            </a:r>
            <a:r>
              <a:rPr lang="en-US" sz="2800" dirty="0"/>
              <a:t>.  “A handle or guess about a given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(quality?) </a:t>
            </a:r>
            <a:r>
              <a:rPr lang="en-US" sz="2800" dirty="0" smtClean="0"/>
              <a:t>attribute</a:t>
            </a:r>
            <a:r>
              <a:rPr lang="en-US" sz="2800" dirty="0"/>
              <a:t>.”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-128"/>
              </a:rPr>
              <a:t>E.g., Number of errors found per person </a:t>
            </a:r>
            <a:r>
              <a:rPr lang="en-US" sz="2400" dirty="0" smtClean="0">
                <a:ea typeface="ＭＳ Ｐゴシック" charset="-128"/>
              </a:rPr>
              <a:t>hours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ea typeface="ＭＳ Ｐゴシック" charset="-128"/>
            </a:endParaRPr>
          </a:p>
          <a:p>
            <a:pPr marL="57150" indent="0" eaLnBrk="1" hangingPunct="1">
              <a:lnSpc>
                <a:spcPct val="90000"/>
              </a:lnSpc>
              <a:buNone/>
            </a:pPr>
            <a:r>
              <a:rPr lang="en-US" dirty="0" smtClean="0"/>
              <a:t>JP’s take: metrics need interpretation</a:t>
            </a:r>
            <a:endParaRPr lang="en-US" dirty="0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0F0-0C80-A24D-9B51-4BAD80E99E6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Metrics for the Object Oriented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/>
              <a:t>Chidamber</a:t>
            </a:r>
            <a:r>
              <a:rPr lang="en-US" dirty="0"/>
              <a:t> &amp; </a:t>
            </a:r>
            <a:r>
              <a:rPr lang="en-US" dirty="0" err="1"/>
              <a:t>Kemerer</a:t>
            </a:r>
            <a:r>
              <a:rPr lang="en-US" dirty="0"/>
              <a:t> ’94 TSE 20(6)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Metrics specifically designed to address </a:t>
            </a:r>
            <a:r>
              <a:rPr lang="en-US" dirty="0" smtClean="0"/>
              <a:t>object-oriented </a:t>
            </a:r>
            <a:r>
              <a:rPr lang="en-US" dirty="0"/>
              <a:t>software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Class-oriented </a:t>
            </a:r>
            <a:r>
              <a:rPr lang="en-US" dirty="0" smtClean="0"/>
              <a:t>metrics: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No need for procedure level metrics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Cluster level metrics is simply too complex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Simple direct </a:t>
            </a:r>
            <a:r>
              <a:rPr lang="en-US" dirty="0"/>
              <a:t>measures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0F0-0C80-A24D-9B51-4BAD80E99E6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62E8-2840-A74F-AA42-599B4E09B954}" type="slidenum">
              <a:rPr lang="en-US"/>
              <a:pPr/>
              <a:t>31</a:t>
            </a:fld>
            <a:endParaRPr lang="en-US"/>
          </a:p>
        </p:txBody>
      </p:sp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Chidamber</a:t>
            </a:r>
            <a:r>
              <a:rPr lang="en-US" dirty="0"/>
              <a:t> and </a:t>
            </a:r>
            <a:r>
              <a:rPr lang="en-US" dirty="0" err="1"/>
              <a:t>Kemerer</a:t>
            </a:r>
            <a:r>
              <a:rPr lang="en-US" dirty="0"/>
              <a:t> Metrics</a:t>
            </a:r>
          </a:p>
        </p:txBody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Weighted methods per class (MWC)</a:t>
            </a:r>
          </a:p>
          <a:p>
            <a:r>
              <a:rPr lang="en-US"/>
              <a:t>Depth of inheritance tree (DIT)</a:t>
            </a:r>
          </a:p>
          <a:p>
            <a:r>
              <a:rPr lang="en-US"/>
              <a:t>Number of children (NOC)</a:t>
            </a:r>
          </a:p>
          <a:p>
            <a:r>
              <a:rPr lang="en-US"/>
              <a:t>Coupling between object classes (CBO)</a:t>
            </a:r>
          </a:p>
          <a:p>
            <a:r>
              <a:rPr lang="en-US"/>
              <a:t>Response for class (RFC)</a:t>
            </a:r>
          </a:p>
          <a:p>
            <a:r>
              <a:rPr lang="en-US"/>
              <a:t>Lack of cohesion metric (LCOM)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B88A-3E21-1046-A006-2FBA07B8440A}" type="slidenum">
              <a:rPr lang="en-US"/>
              <a:pPr/>
              <a:t>32</a:t>
            </a:fld>
            <a:endParaRPr lang="en-US"/>
          </a:p>
        </p:txBody>
      </p:sp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458200" cy="1143000"/>
          </a:xfrm>
        </p:spPr>
        <p:txBody>
          <a:bodyPr/>
          <a:lstStyle/>
          <a:p>
            <a:r>
              <a:rPr lang="en-US"/>
              <a:t>Weighted methods per class (WMC)</a:t>
            </a:r>
          </a:p>
        </p:txBody>
      </p:sp>
      <p:sp>
        <p:nvSpPr>
          <p:cNvPr id="69529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0" y="1905000"/>
            <a:ext cx="4876800" cy="4114800"/>
          </a:xfrm>
        </p:spPr>
        <p:txBody>
          <a:bodyPr/>
          <a:lstStyle/>
          <a:p>
            <a:r>
              <a:rPr lang="en-US" sz="2400" dirty="0" err="1"/>
              <a:t>c</a:t>
            </a:r>
            <a:r>
              <a:rPr lang="en-US" sz="2400" baseline="-25000" dirty="0" err="1"/>
              <a:t>i</a:t>
            </a:r>
            <a:r>
              <a:rPr lang="en-US" sz="2400" dirty="0"/>
              <a:t> is the </a:t>
            </a:r>
            <a:r>
              <a:rPr lang="en-US" sz="2400" i="1" dirty="0"/>
              <a:t>complexity</a:t>
            </a:r>
            <a:r>
              <a:rPr lang="en-US" sz="2400" dirty="0"/>
              <a:t> of each method M</a:t>
            </a:r>
            <a:r>
              <a:rPr lang="en-US" sz="2400" baseline="-25000" dirty="0"/>
              <a:t>i</a:t>
            </a:r>
            <a:r>
              <a:rPr lang="en-US" sz="2400" dirty="0"/>
              <a:t> of the class</a:t>
            </a:r>
          </a:p>
          <a:p>
            <a:pPr lvl="1"/>
            <a:r>
              <a:rPr lang="en-US" sz="2200" dirty="0"/>
              <a:t>Often, only public methods are considered</a:t>
            </a:r>
          </a:p>
          <a:p>
            <a:r>
              <a:rPr lang="en-US" sz="2400" dirty="0"/>
              <a:t>Complexity </a:t>
            </a:r>
            <a:r>
              <a:rPr lang="en-US" sz="2400" dirty="0">
                <a:solidFill>
                  <a:srgbClr val="FF0000"/>
                </a:solidFill>
              </a:rPr>
              <a:t>may be </a:t>
            </a:r>
            <a:r>
              <a:rPr lang="en-US" sz="2400" dirty="0"/>
              <a:t>the McCabe complexity of the method</a:t>
            </a:r>
          </a:p>
          <a:p>
            <a:r>
              <a:rPr lang="en-US" sz="2400" dirty="0"/>
              <a:t>Smaller values are better</a:t>
            </a:r>
          </a:p>
          <a:p>
            <a:r>
              <a:rPr lang="en-US" sz="2400" dirty="0">
                <a:solidFill>
                  <a:srgbClr val="FF0000"/>
                </a:solidFill>
              </a:rPr>
              <a:t>Perhaps the average complexity per method is a better </a:t>
            </a:r>
            <a:r>
              <a:rPr lang="en-US" sz="2400" dirty="0" smtClean="0">
                <a:solidFill>
                  <a:srgbClr val="FF0000"/>
                </a:solidFill>
              </a:rPr>
              <a:t>metric</a:t>
            </a:r>
            <a:endParaRPr lang="en-US" sz="2400" dirty="0"/>
          </a:p>
        </p:txBody>
      </p:sp>
      <p:graphicFrame>
        <p:nvGraphicFramePr>
          <p:cNvPr id="695300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304800" y="3192463"/>
          <a:ext cx="3238500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6" name="Equation" r:id="rId3" imgW="863280" imgH="431640" progId="Equation.3">
                  <p:embed/>
                </p:oleObj>
              </mc:Choice>
              <mc:Fallback>
                <p:oleObj name="Equation" r:id="rId3" imgW="86328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192463"/>
                        <a:ext cx="3238500" cy="15573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Weighted Methods per Class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Viewpoints from </a:t>
            </a:r>
            <a:r>
              <a:rPr lang="en-US" sz="2800" dirty="0" err="1" smtClean="0"/>
              <a:t>Chidamber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err="1" smtClean="0"/>
              <a:t>Kemerer</a:t>
            </a:r>
            <a:r>
              <a:rPr lang="en-US" sz="2800" dirty="0"/>
              <a:t>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000" dirty="0"/>
              <a:t>-The number of methods and complexity of methods is an indicator of </a:t>
            </a:r>
            <a:r>
              <a:rPr lang="en-US" sz="2000" b="1" i="1" dirty="0"/>
              <a:t>how much time and effort is required to develop and maintain</a:t>
            </a:r>
            <a:r>
              <a:rPr lang="en-US" sz="2000" dirty="0"/>
              <a:t> the object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-The </a:t>
            </a:r>
            <a:r>
              <a:rPr lang="en-US" sz="2000" b="1" i="1" dirty="0"/>
              <a:t>larger the number of methods</a:t>
            </a:r>
            <a:r>
              <a:rPr lang="en-US" sz="2000" i="1" dirty="0"/>
              <a:t> in an object, the greater the potential </a:t>
            </a:r>
            <a:r>
              <a:rPr lang="en-US" sz="2000" b="1" i="1" dirty="0"/>
              <a:t>impact on the children</a:t>
            </a: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-Objects with </a:t>
            </a:r>
            <a:r>
              <a:rPr lang="en-US" sz="2000" b="1" i="1" dirty="0"/>
              <a:t>large number of methods</a:t>
            </a:r>
            <a:r>
              <a:rPr lang="en-US" sz="2000" dirty="0"/>
              <a:t> are likely to be more application specific, </a:t>
            </a:r>
            <a:r>
              <a:rPr lang="en-US" sz="2000" b="1" i="1" dirty="0"/>
              <a:t>limiting</a:t>
            </a:r>
            <a:r>
              <a:rPr lang="en-US" sz="2000" b="1" i="1" dirty="0" smtClean="0"/>
              <a:t> possible </a:t>
            </a:r>
            <a:r>
              <a:rPr lang="en-US" sz="2000" b="1" i="1" dirty="0"/>
              <a:t>reuse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2000" dirty="0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0F0-0C80-A24D-9B51-4BAD80E99E6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5AFC-7395-A142-8526-2557A8520EC4}" type="slidenum">
              <a:rPr lang="en-US"/>
              <a:pPr/>
              <a:t>34</a:t>
            </a:fld>
            <a:endParaRPr lang="en-US"/>
          </a:p>
        </p:txBody>
      </p:sp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 of inheritance tree (DIT)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For the system under examination, consider the hierarchy of classes</a:t>
            </a:r>
          </a:p>
          <a:p>
            <a:r>
              <a:rPr lang="en-US" sz="2800" dirty="0"/>
              <a:t>DIT is the </a:t>
            </a:r>
            <a:r>
              <a:rPr lang="en-US" sz="2800" i="1" dirty="0"/>
              <a:t>length of the maximum path from the node to the root of the tree</a:t>
            </a:r>
            <a:endParaRPr lang="en-US" sz="2800" dirty="0"/>
          </a:p>
          <a:p>
            <a:r>
              <a:rPr lang="en-US" sz="2800" dirty="0"/>
              <a:t>Relates to the scope of the properties</a:t>
            </a:r>
          </a:p>
          <a:p>
            <a:pPr lvl="1"/>
            <a:r>
              <a:rPr lang="en-US" sz="2400" dirty="0"/>
              <a:t>How many ancestor classes can </a:t>
            </a:r>
            <a:r>
              <a:rPr lang="en-US" sz="2400" dirty="0" smtClean="0"/>
              <a:t>potentially </a:t>
            </a:r>
            <a:r>
              <a:rPr lang="en-US" sz="2400" dirty="0"/>
              <a:t>affect a class</a:t>
            </a:r>
          </a:p>
          <a:p>
            <a:pPr lvl="1"/>
            <a:endParaRPr lang="en-US" sz="2400" dirty="0"/>
          </a:p>
          <a:p>
            <a:r>
              <a:rPr lang="en-US" sz="2800" b="1" dirty="0"/>
              <a:t>Smaller values are better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47AD-5A7C-7C47-91DD-3732CC77BEC2}" type="slidenum">
              <a:rPr lang="en-US"/>
              <a:pPr/>
              <a:t>35</a:t>
            </a:fld>
            <a:endParaRPr lang="en-US"/>
          </a:p>
        </p:txBody>
      </p:sp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of children (NOC)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For any class in the inheritance tree, NOC is the number of </a:t>
            </a:r>
            <a:r>
              <a:rPr lang="en-US" sz="2800" i="1" dirty="0"/>
              <a:t>immediate</a:t>
            </a:r>
            <a:r>
              <a:rPr lang="en-US" sz="2800" dirty="0"/>
              <a:t> children of the class</a:t>
            </a:r>
          </a:p>
          <a:p>
            <a:pPr lvl="1"/>
            <a:r>
              <a:rPr lang="en-US" sz="2400" dirty="0"/>
              <a:t>The number of direct subclasses</a:t>
            </a:r>
          </a:p>
          <a:p>
            <a:r>
              <a:rPr lang="en-US" sz="2800" dirty="0"/>
              <a:t>How would you interpret this number?</a:t>
            </a:r>
          </a:p>
          <a:p>
            <a:endParaRPr lang="en-US" sz="2800" dirty="0"/>
          </a:p>
          <a:p>
            <a:r>
              <a:rPr lang="en-US" sz="2800" b="1" dirty="0"/>
              <a:t>A moderate</a:t>
            </a:r>
            <a:r>
              <a:rPr lang="en-US" sz="2800" b="1" dirty="0" smtClean="0"/>
              <a:t> (??) value </a:t>
            </a:r>
            <a:r>
              <a:rPr lang="en-US" sz="2800" b="1" dirty="0"/>
              <a:t>indicates scope for reuse and high values may indicate an inappropriate abstraction in the design</a:t>
            </a:r>
            <a:r>
              <a:rPr lang="en-ZA" sz="2800" b="1" dirty="0"/>
              <a:t> </a:t>
            </a:r>
          </a:p>
          <a:p>
            <a:endParaRPr lang="en-US" sz="2800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Number of Children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Viewpoints: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As </a:t>
            </a:r>
            <a:r>
              <a:rPr lang="en-US" sz="2000" i="1" dirty="0"/>
              <a:t>NOC grows</a:t>
            </a:r>
            <a:r>
              <a:rPr lang="en-US" sz="2000" dirty="0"/>
              <a:t>, </a:t>
            </a:r>
            <a:r>
              <a:rPr lang="en-US" sz="2000" i="1" dirty="0"/>
              <a:t>reuse increases</a:t>
            </a:r>
            <a:r>
              <a:rPr lang="en-US" sz="2000" dirty="0"/>
              <a:t> - but the abstraction may be diluted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i="1" dirty="0"/>
              <a:t>Depth is generally better</a:t>
            </a:r>
            <a:r>
              <a:rPr lang="en-US" sz="2000" dirty="0"/>
              <a:t> than breadth in class hierarchy, since it </a:t>
            </a:r>
            <a:r>
              <a:rPr lang="en-US" sz="2000" i="1" dirty="0"/>
              <a:t>promotes reuse</a:t>
            </a:r>
            <a:r>
              <a:rPr lang="en-US" sz="2000" dirty="0"/>
              <a:t> of methods through inheritance</a:t>
            </a:r>
            <a:r>
              <a:rPr lang="en-US" sz="2000" dirty="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solidFill>
                  <a:srgbClr val="FF0000"/>
                </a:solidFill>
              </a:rPr>
              <a:t>Really?? Open-closed principle? Does this not contradict heuristic for DIT?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Classes </a:t>
            </a:r>
            <a:r>
              <a:rPr lang="en-US" sz="2000" i="1" dirty="0"/>
              <a:t>higher up in the hierarchy</a:t>
            </a:r>
            <a:r>
              <a:rPr lang="en-US" sz="2000" dirty="0"/>
              <a:t> should have </a:t>
            </a:r>
            <a:r>
              <a:rPr lang="en-US" sz="2000" i="1" dirty="0"/>
              <a:t>more sub-classes</a:t>
            </a:r>
            <a:r>
              <a:rPr lang="en-US" sz="2000" dirty="0"/>
              <a:t> then those lower down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NOC gives an idea of the potential </a:t>
            </a:r>
            <a:r>
              <a:rPr lang="en-US" sz="2000" i="1" dirty="0"/>
              <a:t>influence a class has on the design</a:t>
            </a:r>
            <a:r>
              <a:rPr lang="en-US" sz="2000" dirty="0"/>
              <a:t>: classes with large number of children </a:t>
            </a:r>
            <a:r>
              <a:rPr lang="en-US" sz="2000" dirty="0">
                <a:solidFill>
                  <a:srgbClr val="FF0000"/>
                </a:solidFill>
              </a:rPr>
              <a:t>may </a:t>
            </a:r>
            <a:r>
              <a:rPr lang="en-US" sz="2000" dirty="0"/>
              <a:t>require more testing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0F0-0C80-A24D-9B51-4BAD80E99E6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Coupling between Classes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4953000"/>
          </a:xfrm>
        </p:spPr>
        <p:txBody>
          <a:bodyPr/>
          <a:lstStyle/>
          <a:p>
            <a:pPr eaLnBrk="1" hangingPunct="1"/>
            <a:r>
              <a:rPr lang="en-US" sz="2800" dirty="0"/>
              <a:t>CBO is the number of collaborations between two classes (fan-out of a class C)</a:t>
            </a:r>
          </a:p>
          <a:p>
            <a:pPr lvl="1" eaLnBrk="1" hangingPunct="1"/>
            <a:r>
              <a:rPr lang="en-US" sz="2000" dirty="0">
                <a:ea typeface="ＭＳ Ｐゴシック" charset="-128"/>
              </a:rPr>
              <a:t>the number of other classes that are referenced in the class C </a:t>
            </a:r>
            <a:r>
              <a:rPr lang="en-US" sz="2000" dirty="0" smtClean="0">
                <a:ea typeface="ＭＳ Ｐゴシック" charset="-128"/>
              </a:rPr>
              <a:t>(where a </a:t>
            </a:r>
            <a:r>
              <a:rPr lang="en-US" sz="2000" i="1" dirty="0">
                <a:ea typeface="ＭＳ Ｐゴシック" charset="-128"/>
              </a:rPr>
              <a:t>reference </a:t>
            </a:r>
            <a:r>
              <a:rPr lang="en-US" sz="2000" dirty="0">
                <a:ea typeface="ＭＳ Ｐゴシック" charset="-128"/>
              </a:rPr>
              <a:t>to another class, A, is </a:t>
            </a:r>
            <a:r>
              <a:rPr lang="en-US" sz="2000" dirty="0" smtClean="0">
                <a:ea typeface="ＭＳ Ｐゴシック" charset="-128"/>
              </a:rPr>
              <a:t>a </a:t>
            </a:r>
            <a:r>
              <a:rPr lang="en-US" sz="2000" dirty="0">
                <a:ea typeface="ＭＳ Ｐゴシック" charset="-128"/>
              </a:rPr>
              <a:t>reference to a method or a data member of class A)</a:t>
            </a:r>
            <a:r>
              <a:rPr lang="en-US" sz="2400" dirty="0">
                <a:ea typeface="ＭＳ Ｐゴシック" charset="-128"/>
              </a:rPr>
              <a:t>  </a:t>
            </a:r>
          </a:p>
          <a:p>
            <a:pPr eaLnBrk="1" hangingPunct="1"/>
            <a:r>
              <a:rPr lang="en-US" sz="2800" dirty="0"/>
              <a:t>Viewpoints:</a:t>
            </a:r>
            <a:endParaRPr lang="en-US" sz="2800" dirty="0" smtClean="0"/>
          </a:p>
          <a:p>
            <a:pPr eaLnBrk="1" hangingPunct="1"/>
            <a:r>
              <a:rPr lang="en-US" sz="2000" dirty="0" smtClean="0"/>
              <a:t>High </a:t>
            </a:r>
            <a:r>
              <a:rPr lang="en-US" sz="2000" dirty="0"/>
              <a:t>fan-outs</a:t>
            </a:r>
            <a:r>
              <a:rPr lang="en-US" sz="2000" dirty="0" smtClean="0"/>
              <a:t> denote class </a:t>
            </a:r>
            <a:r>
              <a:rPr lang="en-US" sz="2000" dirty="0"/>
              <a:t>coupling to other classes/objects and thus are </a:t>
            </a:r>
            <a:r>
              <a:rPr lang="en-US" sz="2000" dirty="0" smtClean="0"/>
              <a:t>undesirable. High </a:t>
            </a:r>
            <a:r>
              <a:rPr lang="en-US" sz="2000" dirty="0"/>
              <a:t>fan-ins</a:t>
            </a:r>
            <a:r>
              <a:rPr lang="en-US" sz="2000" dirty="0" smtClean="0"/>
              <a:t> denote good designs </a:t>
            </a:r>
            <a:r>
              <a:rPr lang="en-US" sz="2000" dirty="0"/>
              <a:t>and</a:t>
            </a:r>
            <a:r>
              <a:rPr lang="en-US" sz="2000" dirty="0" smtClean="0"/>
              <a:t> a high </a:t>
            </a:r>
            <a:r>
              <a:rPr lang="en-US" sz="2000" dirty="0"/>
              <a:t>level of reuse </a:t>
            </a:r>
          </a:p>
          <a:p>
            <a:pPr eaLnBrk="1" hangingPunct="1"/>
            <a:r>
              <a:rPr lang="en-US" sz="2000" dirty="0"/>
              <a:t>Not possible to maintain high fan-in and low fan outs across the entire system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Excessive coupling indicates weakness of class encapsulation and may inhibit reuse</a:t>
            </a:r>
            <a:r>
              <a:rPr lang="en-ZA" sz="2000" dirty="0" smtClean="0"/>
              <a:t> </a:t>
            </a:r>
          </a:p>
          <a:p>
            <a:r>
              <a:rPr lang="en-US" sz="2000" dirty="0" smtClean="0"/>
              <a:t>High coupling also indicates that more faults may be introduced due to inter-class activities</a:t>
            </a:r>
            <a:r>
              <a:rPr lang="en-ZA" sz="2000" dirty="0" smtClean="0"/>
              <a:t> </a:t>
            </a:r>
          </a:p>
          <a:p>
            <a:pPr eaLnBrk="1" hangingPunct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0F0-0C80-A24D-9B51-4BAD80E99E6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FE63-8CAA-4B4F-92A0-1063769CC60B}" type="slidenum">
              <a:rPr lang="en-US"/>
              <a:pPr/>
              <a:t>38</a:t>
            </a:fld>
            <a:endParaRPr lang="en-US"/>
          </a:p>
        </p:txBody>
      </p:sp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Response for class (RFC)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28800"/>
            <a:ext cx="3814763" cy="4114800"/>
          </a:xfrm>
        </p:spPr>
        <p:txBody>
          <a:bodyPr/>
          <a:lstStyle/>
          <a:p>
            <a:r>
              <a:rPr lang="en-US" sz="2400" dirty="0" err="1" smtClean="0"/>
              <a:t>Mc</a:t>
            </a:r>
            <a:r>
              <a:rPr lang="en-US" sz="2400" baseline="-25000" dirty="0" err="1" smtClean="0"/>
              <a:t>i</a:t>
            </a:r>
            <a:r>
              <a:rPr lang="en-US" sz="2400" baseline="-25000" dirty="0" smtClean="0"/>
              <a:t>:</a:t>
            </a:r>
            <a:r>
              <a:rPr lang="en-US" sz="2400" dirty="0" smtClean="0"/>
              <a:t> </a:t>
            </a:r>
            <a:r>
              <a:rPr lang="en-US" sz="2400" dirty="0"/>
              <a:t># of methods called in response to a message that invokes method M</a:t>
            </a:r>
            <a:r>
              <a:rPr lang="en-US" sz="2400" baseline="-25000" dirty="0"/>
              <a:t>i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Fully nested </a:t>
            </a:r>
            <a:r>
              <a:rPr lang="en-US" sz="2000" dirty="0"/>
              <a:t>set of calls</a:t>
            </a:r>
            <a:endParaRPr lang="en-US" sz="1800" dirty="0"/>
          </a:p>
          <a:p>
            <a:r>
              <a:rPr lang="en-US" sz="2400" dirty="0"/>
              <a:t>Smaller numbers are better</a:t>
            </a:r>
          </a:p>
          <a:p>
            <a:pPr lvl="1"/>
            <a:r>
              <a:rPr lang="en-US" sz="2000" dirty="0"/>
              <a:t>Larger numbers indicate increased complexity and debugging difficulties</a:t>
            </a:r>
          </a:p>
        </p:txBody>
      </p:sp>
      <p:graphicFrame>
        <p:nvGraphicFramePr>
          <p:cNvPr id="69939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148263" y="2816225"/>
          <a:ext cx="3048000" cy="226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6" name="Equation" r:id="rId3" imgW="558720" imgH="431640" progId="Equation.3">
                  <p:embed/>
                </p:oleObj>
              </mc:Choice>
              <mc:Fallback>
                <p:oleObj name="Equation" r:id="rId3" imgW="55872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2816225"/>
                        <a:ext cx="3048000" cy="22653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9397" name="Rectangle 5"/>
          <p:cNvSpPr>
            <a:spLocks noChangeArrowheads="1"/>
          </p:cNvSpPr>
          <p:nvPr/>
        </p:nvSpPr>
        <p:spPr bwMode="auto">
          <a:xfrm>
            <a:off x="0" y="5518150"/>
            <a:ext cx="9144000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742950" indent="-285750">
              <a:lnSpc>
                <a:spcPct val="100000"/>
              </a:lnSpc>
              <a:buFontTx/>
              <a:buNone/>
            </a:pPr>
            <a:r>
              <a:rPr lang="en-US" sz="2400" dirty="0" smtClean="0"/>
              <a:t>	If </a:t>
            </a:r>
            <a:r>
              <a:rPr lang="en-US" sz="2400" dirty="0"/>
              <a:t>a large number of methods can be invoked in response to a message, the testing and debugging of the class becomes more complicated </a:t>
            </a:r>
            <a:endParaRPr lang="en-ZA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7585-38BC-F044-9BCB-4E246B38F548}" type="slidenum">
              <a:rPr lang="en-US"/>
              <a:pPr/>
              <a:t>39</a:t>
            </a:fld>
            <a:endParaRPr lang="en-US"/>
          </a:p>
        </p:txBody>
      </p:sp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Lack of cohesion metric (LCOM)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458200" cy="4876800"/>
          </a:xfrm>
        </p:spPr>
        <p:txBody>
          <a:bodyPr/>
          <a:lstStyle/>
          <a:p>
            <a:r>
              <a:rPr lang="en-US" sz="2800" dirty="0"/>
              <a:t>Number of methods in a class that reference a specific  instance variable</a:t>
            </a:r>
          </a:p>
          <a:p>
            <a:r>
              <a:rPr lang="en-US" sz="2800" dirty="0"/>
              <a:t>A measure of the “tightness” of the code</a:t>
            </a:r>
          </a:p>
          <a:p>
            <a:r>
              <a:rPr lang="en-US" sz="2800" dirty="0"/>
              <a:t>If a method references many instance variables, then it is more </a:t>
            </a:r>
            <a:r>
              <a:rPr lang="en-US" sz="2800" dirty="0" smtClean="0"/>
              <a:t>complex </a:t>
            </a:r>
            <a:r>
              <a:rPr lang="en-US" sz="2800" dirty="0"/>
              <a:t>and less cohesive</a:t>
            </a:r>
          </a:p>
          <a:p>
            <a:r>
              <a:rPr lang="en-US" sz="2800" dirty="0"/>
              <a:t>The larger the number of similar methods in a class the more cohesive the class is</a:t>
            </a:r>
            <a:endParaRPr lang="en-US" sz="2800" dirty="0" smtClean="0"/>
          </a:p>
          <a:p>
            <a:r>
              <a:rPr lang="en-US" sz="2800" dirty="0" smtClean="0"/>
              <a:t>“Cohesion of </a:t>
            </a:r>
            <a:r>
              <a:rPr lang="en-US" sz="2800" dirty="0"/>
              <a:t>methods within a class is desirable, since it promotes </a:t>
            </a:r>
            <a:r>
              <a:rPr lang="en-US" sz="2800" dirty="0" smtClean="0"/>
              <a:t>encapsulation”  (??)</a:t>
            </a:r>
            <a:r>
              <a:rPr lang="en-ZA" sz="2800" dirty="0" smtClean="0"/>
              <a:t> </a:t>
            </a:r>
            <a:endParaRPr lang="en-ZA" sz="2800" dirty="0"/>
          </a:p>
          <a:p>
            <a:endParaRPr lang="en-US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for Metrics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Estimate the cost &amp; schedule of </a:t>
            </a:r>
            <a:r>
              <a:rPr lang="en-US" sz="2400" dirty="0">
                <a:solidFill>
                  <a:srgbClr val="FF0000"/>
                </a:solidFill>
              </a:rPr>
              <a:t>future</a:t>
            </a:r>
            <a:r>
              <a:rPr lang="en-US" sz="2400" dirty="0"/>
              <a:t> projects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Evaluate the productivity impacts of new tools and techniques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Establish productivity trends over time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Improve software quality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Forecast future staffing needs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Anticipate and reduce future maintenance needs</a:t>
            </a:r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0F0-0C80-A24D-9B51-4BAD80E99E6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Lack of Cohesion in Methods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LCOM – poorly described in Pressman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Class </a:t>
            </a:r>
            <a:r>
              <a:rPr lang="en-US" i="1"/>
              <a:t>C</a:t>
            </a:r>
            <a:r>
              <a:rPr lang="en-US" i="1" baseline="-25000"/>
              <a:t>k</a:t>
            </a:r>
            <a:r>
              <a:rPr lang="en-US"/>
              <a:t> with </a:t>
            </a:r>
            <a:r>
              <a:rPr lang="en-US" i="1"/>
              <a:t>n</a:t>
            </a:r>
            <a:r>
              <a:rPr lang="en-US"/>
              <a:t> methods </a:t>
            </a:r>
            <a:r>
              <a:rPr lang="en-US" i="1"/>
              <a:t>M</a:t>
            </a:r>
            <a:r>
              <a:rPr lang="en-US" i="1" baseline="-25000"/>
              <a:t>1</a:t>
            </a:r>
            <a:r>
              <a:rPr lang="en-US" i="1"/>
              <a:t>,…M</a:t>
            </a:r>
            <a:r>
              <a:rPr lang="en-US" i="1" baseline="-25000"/>
              <a:t>n</a:t>
            </a:r>
          </a:p>
          <a:p>
            <a:pPr eaLnBrk="1" hangingPunct="1"/>
            <a:endParaRPr lang="en-US" i="1" baseline="-25000"/>
          </a:p>
          <a:p>
            <a:pPr eaLnBrk="1" hangingPunct="1"/>
            <a:r>
              <a:rPr lang="en-US" i="1"/>
              <a:t>I</a:t>
            </a:r>
            <a:r>
              <a:rPr lang="en-US" i="1" baseline="-25000"/>
              <a:t>j</a:t>
            </a:r>
            <a:r>
              <a:rPr lang="en-US"/>
              <a:t> is the set of instance variables used by </a:t>
            </a:r>
            <a:r>
              <a:rPr lang="en-US" i="1"/>
              <a:t>M</a:t>
            </a:r>
            <a:r>
              <a:rPr lang="en-US" i="1" baseline="-25000"/>
              <a:t>j</a:t>
            </a:r>
          </a:p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0F0-0C80-A24D-9B51-4BAD80E99E6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LCOM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/>
            <a:r>
              <a:rPr lang="en-US" dirty="0"/>
              <a:t>There are </a:t>
            </a:r>
            <a:r>
              <a:rPr lang="en-US" i="1" dirty="0"/>
              <a:t>n</a:t>
            </a:r>
            <a:r>
              <a:rPr lang="en-US" dirty="0"/>
              <a:t> such sets </a:t>
            </a:r>
            <a:r>
              <a:rPr lang="en-US" i="1" dirty="0"/>
              <a:t>I</a:t>
            </a:r>
            <a:r>
              <a:rPr lang="en-US" i="1" baseline="-25000" dirty="0"/>
              <a:t>1</a:t>
            </a:r>
            <a:r>
              <a:rPr lang="en-US" dirty="0"/>
              <a:t> ,…, </a:t>
            </a:r>
            <a:r>
              <a:rPr lang="en-US" i="1" dirty="0"/>
              <a:t>I</a:t>
            </a:r>
            <a:r>
              <a:rPr lang="en-US" i="1" baseline="-25000" dirty="0"/>
              <a:t>n</a:t>
            </a:r>
            <a:r>
              <a:rPr lang="en-US" dirty="0"/>
              <a:t> </a:t>
            </a:r>
          </a:p>
          <a:p>
            <a:pPr lvl="1" eaLnBrk="1" hangingPunct="1"/>
            <a:r>
              <a:rPr lang="en-US" i="1" dirty="0">
                <a:ea typeface="ＭＳ Ｐゴシック" charset="-128"/>
              </a:rPr>
              <a:t>P</a:t>
            </a:r>
            <a:r>
              <a:rPr lang="en-US" dirty="0">
                <a:ea typeface="ＭＳ Ｐゴシック" charset="-128"/>
              </a:rPr>
              <a:t> = {(</a:t>
            </a:r>
            <a:r>
              <a:rPr lang="en-US" i="1" dirty="0">
                <a:ea typeface="ＭＳ Ｐゴシック" charset="-128"/>
              </a:rPr>
              <a:t>I</a:t>
            </a:r>
            <a:r>
              <a:rPr lang="en-US" i="1" baseline="-25000" dirty="0">
                <a:ea typeface="ＭＳ Ｐゴシック" charset="-128"/>
              </a:rPr>
              <a:t>i</a:t>
            </a:r>
            <a:r>
              <a:rPr lang="en-US" dirty="0">
                <a:ea typeface="ＭＳ Ｐゴシック" charset="-128"/>
              </a:rPr>
              <a:t>, </a:t>
            </a:r>
            <a:r>
              <a:rPr lang="en-US" i="1" dirty="0" err="1">
                <a:ea typeface="ＭＳ Ｐゴシック" charset="-128"/>
              </a:rPr>
              <a:t>I</a:t>
            </a:r>
            <a:r>
              <a:rPr lang="en-US" i="1" baseline="-25000" dirty="0" err="1">
                <a:ea typeface="ＭＳ Ｐゴシック" charset="-128"/>
              </a:rPr>
              <a:t>j</a:t>
            </a:r>
            <a:r>
              <a:rPr lang="en-US" dirty="0">
                <a:ea typeface="ＭＳ Ｐゴシック" charset="-128"/>
              </a:rPr>
              <a:t>) | (</a:t>
            </a:r>
            <a:r>
              <a:rPr lang="en-US" i="1" dirty="0">
                <a:ea typeface="ＭＳ Ｐゴシック" charset="-128"/>
              </a:rPr>
              <a:t>I</a:t>
            </a:r>
            <a:r>
              <a:rPr lang="en-US" i="1" baseline="-25000" dirty="0">
                <a:ea typeface="ＭＳ Ｐゴシック" charset="-128"/>
              </a:rPr>
              <a:t>i</a:t>
            </a:r>
            <a:r>
              <a:rPr lang="en-US" dirty="0">
                <a:ea typeface="ＭＳ Ｐゴシック" charset="-128"/>
              </a:rPr>
              <a:t> </a:t>
            </a:r>
            <a:r>
              <a:rPr lang="en-US" dirty="0">
                <a:ea typeface="ＭＳ Ｐゴシック" charset="-128"/>
                <a:sym typeface="Symbol" charset="2"/>
              </a:rPr>
              <a:t> </a:t>
            </a:r>
            <a:r>
              <a:rPr lang="en-US" i="1" dirty="0" err="1">
                <a:ea typeface="ＭＳ Ｐゴシック" charset="-128"/>
              </a:rPr>
              <a:t>I</a:t>
            </a:r>
            <a:r>
              <a:rPr lang="en-US" i="1" baseline="-25000" dirty="0" err="1">
                <a:ea typeface="ＭＳ Ｐゴシック" charset="-128"/>
              </a:rPr>
              <a:t>j</a:t>
            </a:r>
            <a:r>
              <a:rPr lang="en-US" dirty="0">
                <a:ea typeface="ＭＳ Ｐゴシック" charset="-128"/>
              </a:rPr>
              <a:t> ) = </a:t>
            </a:r>
            <a:r>
              <a:rPr lang="en-US" dirty="0">
                <a:ea typeface="ＭＳ Ｐゴシック" charset="-128"/>
                <a:sym typeface="Symbol" charset="2"/>
              </a:rPr>
              <a:t></a:t>
            </a:r>
            <a:r>
              <a:rPr lang="en-US" dirty="0" smtClean="0">
                <a:ea typeface="ＭＳ Ｐゴシック" charset="-128"/>
              </a:rPr>
              <a:t>} //no common inst. var.</a:t>
            </a:r>
            <a:endParaRPr lang="en-US" dirty="0">
              <a:ea typeface="ＭＳ Ｐゴシック" charset="-128"/>
            </a:endParaRPr>
          </a:p>
          <a:p>
            <a:pPr lvl="1" eaLnBrk="1" hangingPunct="1"/>
            <a:r>
              <a:rPr lang="en-US" i="1" dirty="0">
                <a:ea typeface="ＭＳ Ｐゴシック" charset="-128"/>
              </a:rPr>
              <a:t>Q</a:t>
            </a:r>
            <a:r>
              <a:rPr lang="en-US" dirty="0">
                <a:ea typeface="ＭＳ Ｐゴシック" charset="-128"/>
              </a:rPr>
              <a:t> = {(</a:t>
            </a:r>
            <a:r>
              <a:rPr lang="en-US" i="1" dirty="0">
                <a:ea typeface="ＭＳ Ｐゴシック" charset="-128"/>
              </a:rPr>
              <a:t>I</a:t>
            </a:r>
            <a:r>
              <a:rPr lang="en-US" i="1" baseline="-25000" dirty="0">
                <a:ea typeface="ＭＳ Ｐゴシック" charset="-128"/>
              </a:rPr>
              <a:t>i</a:t>
            </a:r>
            <a:r>
              <a:rPr lang="en-US" dirty="0">
                <a:ea typeface="ＭＳ Ｐゴシック" charset="-128"/>
              </a:rPr>
              <a:t>, </a:t>
            </a:r>
            <a:r>
              <a:rPr lang="en-US" i="1" dirty="0" err="1">
                <a:ea typeface="ＭＳ Ｐゴシック" charset="-128"/>
              </a:rPr>
              <a:t>I</a:t>
            </a:r>
            <a:r>
              <a:rPr lang="en-US" i="1" baseline="-25000" dirty="0" err="1">
                <a:ea typeface="ＭＳ Ｐゴシック" charset="-128"/>
              </a:rPr>
              <a:t>j</a:t>
            </a:r>
            <a:r>
              <a:rPr lang="en-US" dirty="0">
                <a:ea typeface="ＭＳ Ｐゴシック" charset="-128"/>
              </a:rPr>
              <a:t>) | (</a:t>
            </a:r>
            <a:r>
              <a:rPr lang="en-US" i="1" dirty="0">
                <a:ea typeface="ＭＳ Ｐゴシック" charset="-128"/>
              </a:rPr>
              <a:t>I</a:t>
            </a:r>
            <a:r>
              <a:rPr lang="en-US" i="1" baseline="-25000" dirty="0">
                <a:ea typeface="ＭＳ Ｐゴシック" charset="-128"/>
              </a:rPr>
              <a:t>i</a:t>
            </a:r>
            <a:r>
              <a:rPr lang="en-US" dirty="0">
                <a:ea typeface="ＭＳ Ｐゴシック" charset="-128"/>
              </a:rPr>
              <a:t> </a:t>
            </a:r>
            <a:r>
              <a:rPr lang="en-US" dirty="0">
                <a:ea typeface="ＭＳ Ｐゴシック" charset="-128"/>
                <a:sym typeface="Symbol" charset="2"/>
              </a:rPr>
              <a:t> </a:t>
            </a:r>
            <a:r>
              <a:rPr lang="en-US" i="1" dirty="0" err="1">
                <a:ea typeface="ＭＳ Ｐゴシック" charset="-128"/>
              </a:rPr>
              <a:t>I</a:t>
            </a:r>
            <a:r>
              <a:rPr lang="en-US" i="1" baseline="-25000" dirty="0" err="1">
                <a:ea typeface="ＭＳ Ｐゴシック" charset="-128"/>
              </a:rPr>
              <a:t>j</a:t>
            </a:r>
            <a:r>
              <a:rPr lang="en-US" dirty="0">
                <a:ea typeface="ＭＳ Ｐゴシック" charset="-128"/>
              </a:rPr>
              <a:t> ) </a:t>
            </a:r>
            <a:r>
              <a:rPr lang="en-US" dirty="0">
                <a:ea typeface="ＭＳ Ｐゴシック" charset="-128"/>
                <a:sym typeface="Symbol" charset="2"/>
              </a:rPr>
              <a:t></a:t>
            </a:r>
            <a:r>
              <a:rPr lang="en-US" dirty="0">
                <a:ea typeface="ＭＳ Ｐゴシック" charset="-128"/>
              </a:rPr>
              <a:t> </a:t>
            </a:r>
            <a:r>
              <a:rPr lang="en-US" dirty="0">
                <a:ea typeface="ＭＳ Ｐゴシック" charset="-128"/>
                <a:sym typeface="Symbol" charset="2"/>
              </a:rPr>
              <a:t></a:t>
            </a:r>
            <a:r>
              <a:rPr lang="en-US" dirty="0">
                <a:ea typeface="ＭＳ Ｐゴシック" charset="-128"/>
              </a:rPr>
              <a:t>}</a:t>
            </a:r>
          </a:p>
          <a:p>
            <a:pPr eaLnBrk="1" hangingPunct="1"/>
            <a:r>
              <a:rPr lang="en-US" dirty="0"/>
              <a:t>If all </a:t>
            </a:r>
            <a:r>
              <a:rPr lang="en-US" i="1" dirty="0"/>
              <a:t>n</a:t>
            </a:r>
            <a:r>
              <a:rPr lang="en-US" dirty="0"/>
              <a:t> sets </a:t>
            </a:r>
            <a:r>
              <a:rPr lang="en-US" i="1" dirty="0"/>
              <a:t>I</a:t>
            </a:r>
            <a:r>
              <a:rPr lang="en-US" i="1" baseline="-25000" dirty="0"/>
              <a:t>i</a:t>
            </a:r>
            <a:r>
              <a:rPr lang="en-US" dirty="0"/>
              <a:t> are </a:t>
            </a:r>
            <a:r>
              <a:rPr lang="en-US" dirty="0">
                <a:sym typeface="Symbol" charset="2"/>
              </a:rPr>
              <a:t></a:t>
            </a:r>
            <a:r>
              <a:rPr lang="en-US" dirty="0"/>
              <a:t> then </a:t>
            </a:r>
            <a:r>
              <a:rPr lang="en-US" i="1" dirty="0"/>
              <a:t>P</a:t>
            </a:r>
            <a:r>
              <a:rPr lang="en-US" dirty="0"/>
              <a:t> = </a:t>
            </a:r>
            <a:r>
              <a:rPr lang="en-US" dirty="0">
                <a:sym typeface="Symbol" charset="2"/>
              </a:rPr>
              <a:t></a:t>
            </a:r>
          </a:p>
          <a:p>
            <a:pPr eaLnBrk="1" hangingPunct="1"/>
            <a:endParaRPr lang="en-US" dirty="0">
              <a:sym typeface="Symbol" charset="2"/>
            </a:endParaRPr>
          </a:p>
          <a:p>
            <a:pPr eaLnBrk="1" hangingPunct="1"/>
            <a:r>
              <a:rPr lang="en-US" dirty="0">
                <a:sym typeface="Symbol" charset="2"/>
              </a:rPr>
              <a:t>LCOM = |</a:t>
            </a:r>
            <a:r>
              <a:rPr lang="en-US" i="1" dirty="0">
                <a:sym typeface="Symbol" charset="2"/>
              </a:rPr>
              <a:t>P</a:t>
            </a:r>
            <a:r>
              <a:rPr lang="en-US" dirty="0">
                <a:sym typeface="Symbol" charset="2"/>
              </a:rPr>
              <a:t>| - |</a:t>
            </a:r>
            <a:r>
              <a:rPr lang="en-US" i="1" dirty="0">
                <a:sym typeface="Symbol" charset="2"/>
              </a:rPr>
              <a:t>Q</a:t>
            </a:r>
            <a:r>
              <a:rPr lang="en-US" dirty="0">
                <a:sym typeface="Symbol" charset="2"/>
              </a:rPr>
              <a:t>|, if |</a:t>
            </a:r>
            <a:r>
              <a:rPr lang="en-US" i="1" dirty="0">
                <a:sym typeface="Symbol" charset="2"/>
              </a:rPr>
              <a:t>P</a:t>
            </a:r>
            <a:r>
              <a:rPr lang="en-US" dirty="0">
                <a:sym typeface="Symbol" charset="2"/>
              </a:rPr>
              <a:t>| &gt; |</a:t>
            </a:r>
            <a:r>
              <a:rPr lang="en-US" i="1" dirty="0">
                <a:sym typeface="Symbol" charset="2"/>
              </a:rPr>
              <a:t>Q</a:t>
            </a:r>
            <a:r>
              <a:rPr lang="en-US" dirty="0">
                <a:sym typeface="Symbol" charset="2"/>
              </a:rPr>
              <a:t>|</a:t>
            </a:r>
          </a:p>
          <a:p>
            <a:pPr eaLnBrk="1" hangingPunct="1"/>
            <a:r>
              <a:rPr lang="en-US" dirty="0">
                <a:sym typeface="Symbol" charset="2"/>
              </a:rPr>
              <a:t>LCOM = 0 otherwise</a:t>
            </a:r>
            <a:endParaRPr lang="en-US" dirty="0">
              <a:ea typeface="Arial" charset="0"/>
              <a:cs typeface="Arial" charset="0"/>
            </a:endParaRPr>
          </a:p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0F0-0C80-A24D-9B51-4BAD80E99E6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LCOM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Take class </a:t>
            </a:r>
            <a:r>
              <a:rPr lang="en-US" i="1" dirty="0"/>
              <a:t>C</a:t>
            </a:r>
            <a:r>
              <a:rPr lang="en-US" dirty="0"/>
              <a:t> with </a:t>
            </a:r>
            <a:r>
              <a:rPr lang="en-US" i="1" dirty="0"/>
              <a:t>M</a:t>
            </a:r>
            <a:r>
              <a:rPr lang="en-US" i="1" baseline="-25000" dirty="0"/>
              <a:t>1</a:t>
            </a:r>
            <a:r>
              <a:rPr lang="en-US" i="1" dirty="0"/>
              <a:t>, M</a:t>
            </a:r>
            <a:r>
              <a:rPr lang="en-US" i="1" baseline="-25000" dirty="0"/>
              <a:t>2</a:t>
            </a:r>
            <a:r>
              <a:rPr lang="en-US" i="1" dirty="0"/>
              <a:t>, M</a:t>
            </a:r>
            <a:r>
              <a:rPr lang="en-US" i="1" baseline="-25000" dirty="0"/>
              <a:t>3</a:t>
            </a:r>
          </a:p>
          <a:p>
            <a:pPr eaLnBrk="1" hangingPunct="1">
              <a:lnSpc>
                <a:spcPct val="90000"/>
              </a:lnSpc>
            </a:pPr>
            <a:r>
              <a:rPr lang="en-US" i="1" dirty="0"/>
              <a:t>I</a:t>
            </a:r>
            <a:r>
              <a:rPr lang="en-US" i="1" baseline="-25000" dirty="0"/>
              <a:t>1</a:t>
            </a:r>
            <a:r>
              <a:rPr lang="en-US" dirty="0"/>
              <a:t> = {a, </a:t>
            </a:r>
            <a:r>
              <a:rPr lang="en-US" dirty="0" err="1"/>
              <a:t>b</a:t>
            </a:r>
            <a:r>
              <a:rPr lang="en-US" dirty="0"/>
              <a:t>, </a:t>
            </a:r>
            <a:r>
              <a:rPr lang="en-US" dirty="0" err="1"/>
              <a:t>c</a:t>
            </a:r>
            <a:r>
              <a:rPr lang="en-US" dirty="0"/>
              <a:t>, </a:t>
            </a:r>
            <a:r>
              <a:rPr lang="en-US" dirty="0" err="1"/>
              <a:t>d</a:t>
            </a:r>
            <a:r>
              <a:rPr lang="en-US" dirty="0"/>
              <a:t>, </a:t>
            </a:r>
            <a:r>
              <a:rPr lang="en-US" dirty="0" err="1"/>
              <a:t>e</a:t>
            </a:r>
            <a:r>
              <a:rPr lang="en-US" dirty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i="1" dirty="0"/>
              <a:t>I</a:t>
            </a:r>
            <a:r>
              <a:rPr lang="en-US" i="1" baseline="-25000" dirty="0"/>
              <a:t>2</a:t>
            </a:r>
            <a:r>
              <a:rPr lang="en-US" dirty="0"/>
              <a:t> = {a, </a:t>
            </a:r>
            <a:r>
              <a:rPr lang="en-US" dirty="0" err="1"/>
              <a:t>b</a:t>
            </a:r>
            <a:r>
              <a:rPr lang="en-US" dirty="0"/>
              <a:t>, </a:t>
            </a:r>
            <a:r>
              <a:rPr lang="en-US" dirty="0" err="1"/>
              <a:t>e</a:t>
            </a:r>
            <a:r>
              <a:rPr lang="en-US" dirty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i="1" dirty="0"/>
              <a:t>I</a:t>
            </a:r>
            <a:r>
              <a:rPr lang="en-US" i="1" baseline="-25000" dirty="0"/>
              <a:t>3</a:t>
            </a:r>
            <a:r>
              <a:rPr lang="en-US" dirty="0"/>
              <a:t> = {</a:t>
            </a:r>
            <a:r>
              <a:rPr lang="en-US" dirty="0" err="1"/>
              <a:t>x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dirty="0"/>
              <a:t>, </a:t>
            </a:r>
            <a:r>
              <a:rPr lang="en-US" dirty="0" err="1"/>
              <a:t>z</a:t>
            </a:r>
            <a:r>
              <a:rPr lang="en-US" dirty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i="1" dirty="0"/>
              <a:t>P</a:t>
            </a:r>
            <a:r>
              <a:rPr lang="en-US" dirty="0"/>
              <a:t> = {(</a:t>
            </a:r>
            <a:r>
              <a:rPr lang="en-US" i="1" dirty="0"/>
              <a:t>I</a:t>
            </a:r>
            <a:r>
              <a:rPr lang="en-US" i="1" baseline="-25000" dirty="0"/>
              <a:t>1</a:t>
            </a:r>
            <a:r>
              <a:rPr lang="en-US" i="1" dirty="0"/>
              <a:t>, I</a:t>
            </a:r>
            <a:r>
              <a:rPr lang="en-US" i="1" baseline="-25000" dirty="0"/>
              <a:t>3</a:t>
            </a:r>
            <a:r>
              <a:rPr lang="en-US" dirty="0"/>
              <a:t>), (</a:t>
            </a:r>
            <a:r>
              <a:rPr lang="en-US" i="1" dirty="0"/>
              <a:t>I</a:t>
            </a:r>
            <a:r>
              <a:rPr lang="en-US" i="1" baseline="-25000" dirty="0"/>
              <a:t>2</a:t>
            </a:r>
            <a:r>
              <a:rPr lang="en-US" i="1" dirty="0"/>
              <a:t>, I</a:t>
            </a:r>
            <a:r>
              <a:rPr lang="en-US" i="1" baseline="-25000" dirty="0"/>
              <a:t>3</a:t>
            </a:r>
            <a:r>
              <a:rPr lang="en-US" dirty="0"/>
              <a:t>)</a:t>
            </a:r>
            <a:r>
              <a:rPr lang="en-US" dirty="0" smtClean="0"/>
              <a:t>}  //those do not intersect</a:t>
            </a:r>
          </a:p>
          <a:p>
            <a:pPr eaLnBrk="1" hangingPunct="1">
              <a:lnSpc>
                <a:spcPct val="90000"/>
              </a:lnSpc>
            </a:pPr>
            <a:r>
              <a:rPr lang="en-US" i="1" dirty="0"/>
              <a:t>Q</a:t>
            </a:r>
            <a:r>
              <a:rPr lang="en-US" dirty="0"/>
              <a:t> = {(</a:t>
            </a:r>
            <a:r>
              <a:rPr lang="en-US" i="1" dirty="0"/>
              <a:t>I</a:t>
            </a:r>
            <a:r>
              <a:rPr lang="en-US" i="1" baseline="-25000" dirty="0"/>
              <a:t>1</a:t>
            </a:r>
            <a:r>
              <a:rPr lang="en-US" i="1" dirty="0"/>
              <a:t>, I</a:t>
            </a:r>
            <a:r>
              <a:rPr lang="en-US" i="1" baseline="-25000" dirty="0"/>
              <a:t>2</a:t>
            </a:r>
            <a:r>
              <a:rPr lang="en-US" dirty="0"/>
              <a:t>)</a:t>
            </a:r>
            <a:r>
              <a:rPr lang="en-US" dirty="0" smtClean="0"/>
              <a:t>}  //those that do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Thus LCOM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0F0-0C80-A24D-9B51-4BAD80E99E6C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Explanation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LCOM is the number of empty intersections minus the number of non-empty intersections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This is a notion of degree of similarity of methods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If two methods use common instance variables then they are</a:t>
            </a:r>
            <a:r>
              <a:rPr lang="en-US" sz="2800" dirty="0" smtClean="0"/>
              <a:t> (??) similar</a:t>
            </a:r>
            <a:endParaRPr lang="en-US" sz="2800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LCOM of zero is not maximally cohesive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|</a:t>
            </a:r>
            <a:r>
              <a:rPr lang="en-US" sz="2800" i="1" dirty="0"/>
              <a:t>P</a:t>
            </a:r>
            <a:r>
              <a:rPr lang="en-US" sz="2800" dirty="0"/>
              <a:t>| = |</a:t>
            </a:r>
            <a:r>
              <a:rPr lang="en-US" sz="2800" i="1" dirty="0"/>
              <a:t>Q</a:t>
            </a:r>
            <a:r>
              <a:rPr lang="en-US" sz="2800" dirty="0"/>
              <a:t>| or |</a:t>
            </a:r>
            <a:r>
              <a:rPr lang="en-US" sz="2800" i="1" dirty="0"/>
              <a:t>P</a:t>
            </a:r>
            <a:r>
              <a:rPr lang="en-US" sz="2800" dirty="0"/>
              <a:t>| &lt; |</a:t>
            </a:r>
            <a:r>
              <a:rPr lang="en-US" sz="2800" i="1" dirty="0"/>
              <a:t>Q</a:t>
            </a:r>
            <a:r>
              <a:rPr lang="en-US" sz="2800" dirty="0"/>
              <a:t>|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0F0-0C80-A24D-9B51-4BAD80E99E6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other cohesion metrics</a:t>
            </a:r>
          </a:p>
        </p:txBody>
      </p:sp>
      <p:pic>
        <p:nvPicPr>
          <p:cNvPr id="17510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 t="27777"/>
          <a:stretch>
            <a:fillRect/>
          </a:stretch>
        </p:blipFill>
        <p:spPr>
          <a:xfrm>
            <a:off x="917575" y="1600200"/>
            <a:ext cx="7307263" cy="4524375"/>
          </a:xfrm>
          <a:noFill/>
          <a:ln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0F0-0C80-A24D-9B51-4BAD80E99E6C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 Size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CS </a:t>
            </a:r>
          </a:p>
          <a:p>
            <a:pPr lvl="1" eaLnBrk="1" hangingPunct="1"/>
            <a:r>
              <a:rPr lang="en-US">
                <a:ea typeface="ＭＳ Ｐゴシック" charset="-128"/>
              </a:rPr>
              <a:t>Total number of operations (inherited, private, public)</a:t>
            </a:r>
          </a:p>
          <a:p>
            <a:pPr lvl="1" eaLnBrk="1" hangingPunct="1"/>
            <a:r>
              <a:rPr lang="en-US">
                <a:ea typeface="ＭＳ Ｐゴシック" charset="-128"/>
              </a:rPr>
              <a:t>Number of attributes (inherited, private, public)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May be an indication of too much responsibility for a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0F0-0C80-A24D-9B51-4BAD80E99E6C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Number of Operations Overridden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NOO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 large number for NOO indicates possible problems with the design </a:t>
            </a:r>
          </a:p>
          <a:p>
            <a:pPr eaLnBrk="1" hangingPunct="1"/>
            <a:r>
              <a:rPr lang="en-US"/>
              <a:t>Poor abstraction in inheritance hierarchy</a:t>
            </a:r>
          </a:p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0F0-0C80-A24D-9B51-4BAD80E99E6C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Number of Operations Added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NOA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The number of operations added by a subclass</a:t>
            </a:r>
          </a:p>
          <a:p>
            <a:pPr eaLnBrk="1" hangingPunct="1"/>
            <a:r>
              <a:rPr lang="en-US" dirty="0"/>
              <a:t>As operations are added</a:t>
            </a:r>
            <a:r>
              <a:rPr lang="en-US" dirty="0" smtClean="0"/>
              <a:t> the subclass ‘moves away’ from the parent class</a:t>
            </a:r>
            <a:endParaRPr lang="en-US" dirty="0"/>
          </a:p>
          <a:p>
            <a:pPr eaLnBrk="1" hangingPunct="1"/>
            <a:r>
              <a:rPr lang="en-US" dirty="0"/>
              <a:t>As depth increases NOA should decrease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0F0-0C80-A24D-9B51-4BAD80E99E6C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Method Inheritance Factor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dirty="0"/>
              <a:t>MIF =                .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 err="1"/>
              <a:t>M</a:t>
            </a:r>
            <a:r>
              <a:rPr lang="en-US" baseline="-25000" dirty="0" err="1"/>
              <a:t>i</a:t>
            </a:r>
            <a:r>
              <a:rPr lang="en-US" dirty="0"/>
              <a:t>(</a:t>
            </a:r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) is the number of methods inherited and not overridden in </a:t>
            </a:r>
            <a:r>
              <a:rPr lang="en-US" dirty="0" err="1"/>
              <a:t>C</a:t>
            </a:r>
            <a:r>
              <a:rPr lang="en-US" baseline="-25000" dirty="0" err="1"/>
              <a:t>i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M</a:t>
            </a:r>
            <a:r>
              <a:rPr lang="en-US" baseline="-25000" dirty="0"/>
              <a:t>a</a:t>
            </a:r>
            <a:r>
              <a:rPr lang="en-US" dirty="0"/>
              <a:t>(</a:t>
            </a:r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) is the number of methods that can be invoked with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 </a:t>
            </a:r>
            <a:r>
              <a:rPr lang="en-US" dirty="0" smtClean="0"/>
              <a:t>(see next slide)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 err="1"/>
              <a:t>M</a:t>
            </a:r>
            <a:r>
              <a:rPr lang="en-US" baseline="-25000" dirty="0" err="1"/>
              <a:t>d</a:t>
            </a:r>
            <a:r>
              <a:rPr lang="en-US" dirty="0"/>
              <a:t>(</a:t>
            </a:r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) is the number of methods </a:t>
            </a:r>
            <a:r>
              <a:rPr lang="en-US" i="1" dirty="0"/>
              <a:t>declared</a:t>
            </a:r>
            <a:r>
              <a:rPr lang="en-US" dirty="0"/>
              <a:t> in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/>
              <a:t>(see next slide)</a:t>
            </a:r>
          </a:p>
          <a:p>
            <a:pPr eaLnBrk="1" hangingPunct="1">
              <a:lnSpc>
                <a:spcPct val="90000"/>
              </a:lnSpc>
            </a:pPr>
            <a:endParaRPr lang="en-US" baseline="-25000" dirty="0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4267200" y="1752600"/>
          <a:ext cx="1295400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6" name="Equation" r:id="rId4" imgW="1295400" imgH="1422400" progId="Equation.3">
                  <p:embed/>
                </p:oleObj>
              </mc:Choice>
              <mc:Fallback>
                <p:oleObj name="Equation" r:id="rId4" imgW="1295400" imgH="142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752600"/>
                        <a:ext cx="1295400" cy="1419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0F0-0C80-A24D-9B51-4BAD80E99E6C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MIF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</a:t>
            </a:r>
            <a:r>
              <a:rPr lang="en-US" baseline="-25000" dirty="0"/>
              <a:t>a</a:t>
            </a:r>
            <a:r>
              <a:rPr lang="en-US" dirty="0"/>
              <a:t>(</a:t>
            </a:r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) = </a:t>
            </a:r>
            <a:r>
              <a:rPr lang="en-US" dirty="0" err="1"/>
              <a:t>M</a:t>
            </a:r>
            <a:r>
              <a:rPr lang="en-US" baseline="-25000" dirty="0" err="1"/>
              <a:t>d</a:t>
            </a:r>
            <a:r>
              <a:rPr lang="en-US" dirty="0"/>
              <a:t>(</a:t>
            </a:r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)  + </a:t>
            </a:r>
            <a:r>
              <a:rPr lang="en-US" dirty="0" err="1"/>
              <a:t>M</a:t>
            </a:r>
            <a:r>
              <a:rPr lang="en-US" baseline="-25000" dirty="0" err="1"/>
              <a:t>i</a:t>
            </a:r>
            <a:r>
              <a:rPr lang="en-US" dirty="0"/>
              <a:t>(</a:t>
            </a:r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) </a:t>
            </a:r>
          </a:p>
          <a:p>
            <a:pPr eaLnBrk="1" hangingPunct="1"/>
            <a:r>
              <a:rPr lang="en-US" dirty="0" smtClean="0"/>
              <a:t>Meaning: All </a:t>
            </a:r>
            <a:r>
              <a:rPr lang="en-US" dirty="0"/>
              <a:t>that can be invoked = </a:t>
            </a:r>
            <a:r>
              <a:rPr lang="en-US" dirty="0" smtClean="0"/>
              <a:t>(new </a:t>
            </a:r>
            <a:r>
              <a:rPr lang="en-US" dirty="0"/>
              <a:t>or </a:t>
            </a:r>
            <a:r>
              <a:rPr lang="en-US" dirty="0" smtClean="0"/>
              <a:t>overloaded) </a:t>
            </a:r>
            <a:r>
              <a:rPr lang="en-US" dirty="0"/>
              <a:t>+ things inherited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MIF is [0,1]</a:t>
            </a:r>
          </a:p>
          <a:p>
            <a:pPr eaLnBrk="1" hangingPunct="1"/>
            <a:r>
              <a:rPr lang="en-US" dirty="0"/>
              <a:t>MIF near 1 means little specialization </a:t>
            </a:r>
          </a:p>
          <a:p>
            <a:pPr eaLnBrk="1" hangingPunct="1"/>
            <a:r>
              <a:rPr lang="en-US" dirty="0"/>
              <a:t>MIF near 0 means large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0F0-0C80-A24D-9B51-4BAD80E99E6C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Metrics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59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Defect </a:t>
            </a:r>
            <a:r>
              <a:rPr lang="en-US" sz="2800" dirty="0" smtClean="0"/>
              <a:t>rates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(where a defect is something less serious than an error </a:t>
            </a:r>
            <a:r>
              <a:rPr lang="en-US" sz="2400" dirty="0" err="1" smtClean="0"/>
              <a:t>wrt</a:t>
            </a:r>
            <a:r>
              <a:rPr lang="en-US" sz="2400" dirty="0" smtClean="0"/>
              <a:t> </a:t>
            </a:r>
            <a:r>
              <a:rPr lang="en-US" sz="2400" dirty="0" err="1" smtClean="0"/>
              <a:t>reqs</a:t>
            </a:r>
            <a:r>
              <a:rPr lang="en-US" sz="24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Error </a:t>
            </a:r>
            <a:r>
              <a:rPr lang="en-US" sz="2800" dirty="0"/>
              <a:t>rates: Errors should be categorized by origin, type, cost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It is a luxury to invest in </a:t>
            </a:r>
            <a:r>
              <a:rPr lang="en-US" sz="2400" dirty="0">
                <a:solidFill>
                  <a:srgbClr val="FF0000"/>
                </a:solidFill>
              </a:rPr>
              <a:t>root cause </a:t>
            </a:r>
            <a:r>
              <a:rPr lang="en-US" sz="2400" dirty="0" smtClean="0">
                <a:solidFill>
                  <a:srgbClr val="FF0000"/>
                </a:solidFill>
              </a:rPr>
              <a:t>analysis</a:t>
            </a: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Measured </a:t>
            </a:r>
            <a:r>
              <a:rPr lang="en-US" sz="2800" dirty="0" err="1" smtClean="0"/>
              <a:t>wrt</a:t>
            </a:r>
            <a:r>
              <a:rPr lang="en-US" sz="2800" dirty="0" smtClean="0"/>
              <a:t>:</a:t>
            </a:r>
            <a:endParaRPr 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-128"/>
              </a:rPr>
              <a:t>individual</a:t>
            </a:r>
            <a:endParaRPr lang="en-US" sz="2400" dirty="0" smtClean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charset="-128"/>
              </a:rPr>
              <a:t>Module/class/procedure</a:t>
            </a:r>
          </a:p>
          <a:p>
            <a:pPr lvl="1" eaLnBrk="1" hangingPunct="1">
              <a:lnSpc>
                <a:spcPct val="90000"/>
              </a:lnSpc>
              <a:buNone/>
            </a:pPr>
            <a:endParaRPr lang="en-US" sz="2400" dirty="0" smtClean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0F0-0C80-A24D-9B51-4BAD80E99E6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Coupling Factor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2800" dirty="0"/>
              <a:t>CF=                                      .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 err="1"/>
              <a:t>is_client(x,y</a:t>
            </a:r>
            <a:r>
              <a:rPr lang="en-US" sz="2800" dirty="0"/>
              <a:t>) = 1 </a:t>
            </a:r>
            <a:r>
              <a:rPr lang="en-US" sz="2800" dirty="0" err="1"/>
              <a:t>iff</a:t>
            </a:r>
            <a:r>
              <a:rPr lang="en-US" sz="2800" dirty="0"/>
              <a:t> a relationship</a:t>
            </a:r>
            <a:r>
              <a:rPr lang="en-US" sz="2800" dirty="0" smtClean="0"/>
              <a:t> exists </a:t>
            </a:r>
            <a:r>
              <a:rPr lang="en-US" sz="2800" dirty="0"/>
              <a:t>between the client class and the server class.  0 otherwise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solidFill>
                  <a:srgbClr val="FF0000"/>
                </a:solidFill>
              </a:rPr>
              <a:t>(TC</a:t>
            </a:r>
            <a:r>
              <a:rPr lang="en-US" sz="2800" baseline="300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0000"/>
                </a:solidFill>
              </a:rPr>
              <a:t>-TC) is the total number of relationships </a:t>
            </a:r>
            <a:r>
              <a:rPr lang="en-US" sz="2800" dirty="0" smtClean="0">
                <a:solidFill>
                  <a:srgbClr val="FF0000"/>
                </a:solidFill>
              </a:rPr>
              <a:t>possible (where TC is the # of classes)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Entails relationships are not bidirectional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Formula calculates </a:t>
            </a:r>
            <a:r>
              <a:rPr lang="en-US" sz="2400" dirty="0" err="1" smtClean="0">
                <a:solidFill>
                  <a:srgbClr val="FF0000"/>
                </a:solidFill>
              </a:rPr>
              <a:t>xproduct</a:t>
            </a:r>
            <a:r>
              <a:rPr lang="en-US" sz="2400" dirty="0" smtClean="0">
                <a:solidFill>
                  <a:srgbClr val="FF0000"/>
                </a:solidFill>
              </a:rPr>
              <a:t> - diagonal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CF is [0,1] with 1 meaning high coupling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3429000" y="1981200"/>
          <a:ext cx="28289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3" name="Equation" r:id="rId4" imgW="2832100" imgH="850900" progId="Equation.3">
                  <p:embed/>
                </p:oleObj>
              </mc:Choice>
              <mc:Fallback>
                <p:oleObj name="Equation" r:id="rId4" imgW="2832100" imgH="8509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981200"/>
                        <a:ext cx="282892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0F0-0C80-A24D-9B51-4BAD80E99E6C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Polymorphism Factor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PF =                                    .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 err="1"/>
              <a:t>M</a:t>
            </a:r>
            <a:r>
              <a:rPr lang="en-US" sz="2000" baseline="-25000" dirty="0" err="1"/>
              <a:t>n</a:t>
            </a:r>
            <a:r>
              <a:rPr lang="en-US" sz="2000" dirty="0"/>
              <a:t>() is the number of new methods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M</a:t>
            </a:r>
            <a:r>
              <a:rPr lang="en-US" sz="2000" baseline="-25000" dirty="0"/>
              <a:t>o</a:t>
            </a:r>
            <a:r>
              <a:rPr lang="en-US" sz="2000" dirty="0"/>
              <a:t>() is the number of overriding methods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DC()</a:t>
            </a:r>
            <a:r>
              <a:rPr lang="en-US" sz="2000" dirty="0" smtClean="0"/>
              <a:t> is the number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descendent</a:t>
            </a:r>
            <a:r>
              <a:rPr lang="en-US" sz="2000" dirty="0"/>
              <a:t> classes of a base class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The factor is computed as the </a:t>
            </a:r>
            <a:r>
              <a:rPr lang="en-US" sz="2000" dirty="0"/>
              <a:t>number of methods that </a:t>
            </a:r>
            <a:r>
              <a:rPr lang="en-US" sz="2000" dirty="0" smtClean="0"/>
              <a:t>redefine </a:t>
            </a:r>
            <a:r>
              <a:rPr lang="en-US" sz="2000" dirty="0"/>
              <a:t>inherited methods, divided by </a:t>
            </a: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maximum </a:t>
            </a:r>
            <a:r>
              <a:rPr lang="en-US" sz="2000" dirty="0">
                <a:solidFill>
                  <a:srgbClr val="FF0000"/>
                </a:solidFill>
              </a:rPr>
              <a:t>number of possible distinct polymorphic </a:t>
            </a:r>
            <a:r>
              <a:rPr lang="en-US" sz="2000" dirty="0" smtClean="0">
                <a:solidFill>
                  <a:srgbClr val="FF0000"/>
                </a:solidFill>
              </a:rPr>
              <a:t>situations (!!): </a:t>
            </a:r>
            <a:r>
              <a:rPr lang="en-US" sz="2000" dirty="0" err="1" smtClean="0">
                <a:solidFill>
                  <a:srgbClr val="FF0000"/>
                </a:solidFill>
              </a:rPr>
              <a:t>ie</a:t>
            </a:r>
            <a:r>
              <a:rPr lang="en-US" sz="2000" dirty="0" smtClean="0">
                <a:solidFill>
                  <a:srgbClr val="FF0000"/>
                </a:solidFill>
              </a:rPr>
              <a:t> assume all new methods are polymorphic!!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3505200" y="1905000"/>
          <a:ext cx="26193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6" name="Equation" r:id="rId4" imgW="2616200" imgH="850900" progId="Equation.3">
                  <p:embed/>
                </p:oleObj>
              </mc:Choice>
              <mc:Fallback>
                <p:oleObj name="Equation" r:id="rId4" imgW="2616200" imgH="8509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905000"/>
                        <a:ext cx="261937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0F0-0C80-A24D-9B51-4BAD80E99E6C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Operational Oriented Metrics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Average operation size (LOC, volume)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Number of messages sent by an operator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Operation complexity – </a:t>
            </a:r>
            <a:r>
              <a:rPr lang="en-US" sz="2800" dirty="0" err="1"/>
              <a:t>cyclomatic</a:t>
            </a:r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Average number of parameters/operation</a:t>
            </a:r>
            <a:endParaRPr lang="en-US" sz="2800" dirty="0" smtClean="0"/>
          </a:p>
          <a:p>
            <a:pPr lvl="1" eaLnBrk="1" hangingPunct="1"/>
            <a:r>
              <a:rPr lang="en-US" sz="2400" dirty="0" smtClean="0">
                <a:ea typeface="ＭＳ Ｐゴシック" charset="-128"/>
              </a:rPr>
              <a:t>The larger </a:t>
            </a:r>
            <a:r>
              <a:rPr lang="en-US" sz="2400" dirty="0">
                <a:ea typeface="ＭＳ Ｐゴシック" charset="-128"/>
              </a:rPr>
              <a:t>the number the more complex the collaboration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0F0-0C80-A24D-9B51-4BAD80E99E6C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Measuring Encapsulation?</a:t>
            </a:r>
            <a:endParaRPr 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Lack of </a:t>
            </a:r>
            <a:r>
              <a:rPr lang="en-US" dirty="0" smtClean="0"/>
              <a:t>cohesion indicates potential lack of encapsulation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Consider % of public </a:t>
            </a:r>
            <a:r>
              <a:rPr lang="en-US" dirty="0"/>
              <a:t>and </a:t>
            </a:r>
            <a:r>
              <a:rPr lang="en-US" dirty="0" smtClean="0"/>
              <a:t>protected</a:t>
            </a:r>
          </a:p>
          <a:p>
            <a:pPr lvl="1" eaLnBrk="1" hangingPunct="1"/>
            <a:r>
              <a:rPr lang="en-US" dirty="0" smtClean="0"/>
              <a:t>What would this indicate??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Public access to data </a:t>
            </a:r>
            <a:r>
              <a:rPr lang="en-US" dirty="0" smtClean="0"/>
              <a:t>members</a:t>
            </a:r>
          </a:p>
          <a:p>
            <a:pPr lvl="1" eaLnBrk="1" hangingPunct="1"/>
            <a:r>
              <a:rPr lang="en-US" dirty="0" smtClean="0"/>
              <a:t>What would this indicate??</a:t>
            </a:r>
          </a:p>
          <a:p>
            <a:pPr lvl="1" eaLnBrk="1" hangingPunct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0F0-0C80-A24D-9B51-4BAD80E99E6C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Inheritance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Number of root classes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Fan in – multiple inheritance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NOC, DIT,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0F0-0C80-A24D-9B51-4BAD80E99E6C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17FE-0A31-E249-8244-5E483F6A51AF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7D063E17-EFF1-FB42-B5C8-7D70BDFEEDB3}" type="slidenum">
              <a:rPr lang="en-CA"/>
              <a:pPr defTabSz="912813"/>
              <a:t>56</a:t>
            </a:fld>
            <a:endParaRPr lang="en-CA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2100"/>
            <a:ext cx="9144000" cy="1143000"/>
          </a:xfrm>
        </p:spPr>
        <p:txBody>
          <a:bodyPr/>
          <a:lstStyle/>
          <a:p>
            <a:pPr defTabSz="912813" eaLnBrk="1" hangingPunct="1"/>
            <a:r>
              <a:rPr lang="en-CA"/>
              <a:t>Main Results</a:t>
            </a:r>
          </a:p>
        </p:txBody>
      </p:sp>
      <p:pic>
        <p:nvPicPr>
          <p:cNvPr id="410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1963" y="2108200"/>
            <a:ext cx="823912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TextBox 6"/>
          <p:cNvSpPr txBox="1">
            <a:spLocks noChangeArrowheads="1"/>
          </p:cNvSpPr>
          <p:nvPr/>
        </p:nvSpPr>
        <p:spPr bwMode="auto">
          <a:xfrm>
            <a:off x="730250" y="1408113"/>
            <a:ext cx="4086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Arial" pitchFamily="-1" charset="0"/>
              <a:buChar char="•"/>
            </a:pPr>
            <a:r>
              <a:rPr lang="en-US"/>
              <a:t> Metric definitions – first suite: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14039507-F0A7-5242-BA7C-7D15A679248C}" type="slidenum">
              <a:rPr lang="en-CA"/>
              <a:pPr defTabSz="912813"/>
              <a:t>57</a:t>
            </a:fld>
            <a:endParaRPr lang="en-CA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2100"/>
            <a:ext cx="9144000" cy="1143000"/>
          </a:xfrm>
        </p:spPr>
        <p:txBody>
          <a:bodyPr/>
          <a:lstStyle/>
          <a:p>
            <a:pPr defTabSz="912813" eaLnBrk="1" hangingPunct="1"/>
            <a:r>
              <a:rPr lang="en-CA"/>
              <a:t>Main Results</a:t>
            </a: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730250" y="1408113"/>
            <a:ext cx="4441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Arial" pitchFamily="-1" charset="0"/>
              <a:buChar char="•"/>
            </a:pPr>
            <a:r>
              <a:rPr lang="en-US"/>
              <a:t> Metric definitions – second suite:</a:t>
            </a:r>
          </a:p>
        </p:txBody>
      </p:sp>
      <p:pic>
        <p:nvPicPr>
          <p:cNvPr id="512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813" y="2517775"/>
            <a:ext cx="8589962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1E7617B6-57F0-1E4E-90C7-2872EEEED25D}" type="slidenum">
              <a:rPr lang="en-CA"/>
              <a:pPr defTabSz="912813"/>
              <a:t>58</a:t>
            </a:fld>
            <a:endParaRPr lang="en-CA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2100"/>
            <a:ext cx="9144000" cy="1143000"/>
          </a:xfrm>
        </p:spPr>
        <p:txBody>
          <a:bodyPr/>
          <a:lstStyle/>
          <a:p>
            <a:pPr defTabSz="912813" eaLnBrk="1" hangingPunct="1"/>
            <a:r>
              <a:rPr lang="en-CA"/>
              <a:t>Main Results</a:t>
            </a:r>
          </a:p>
        </p:txBody>
      </p:sp>
      <p:sp>
        <p:nvSpPr>
          <p:cNvPr id="6148" name="TextBox 6"/>
          <p:cNvSpPr txBox="1">
            <a:spLocks noChangeArrowheads="1"/>
          </p:cNvSpPr>
          <p:nvPr/>
        </p:nvSpPr>
        <p:spPr bwMode="auto">
          <a:xfrm>
            <a:off x="688975" y="1212850"/>
            <a:ext cx="4170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Arial" pitchFamily="-1" charset="0"/>
              <a:buChar char="•"/>
            </a:pPr>
            <a:r>
              <a:rPr lang="en-US"/>
              <a:t> Metric definitions – third suite:</a:t>
            </a:r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0525" y="1771650"/>
            <a:ext cx="8208963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C8811541-DA3D-2241-8A89-E06C02222532}" type="slidenum">
              <a:rPr lang="en-CA"/>
              <a:pPr defTabSz="912813"/>
              <a:t>59</a:t>
            </a:fld>
            <a:endParaRPr lang="en-CA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2100"/>
            <a:ext cx="9144000" cy="1143000"/>
          </a:xfrm>
        </p:spPr>
        <p:txBody>
          <a:bodyPr/>
          <a:lstStyle/>
          <a:p>
            <a:pPr defTabSz="912813" eaLnBrk="1" hangingPunct="1"/>
            <a:r>
              <a:rPr lang="en-CA"/>
              <a:t>Main Results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1487488"/>
            <a:ext cx="8167688" cy="4708525"/>
          </a:xfrm>
        </p:spPr>
        <p:txBody>
          <a:bodyPr/>
          <a:lstStyle/>
          <a:p>
            <a:r>
              <a:rPr lang="en-US"/>
              <a:t>Software examined: Mozilla Rhino – an open source implementation of JavaScript written in Java</a:t>
            </a:r>
          </a:p>
          <a:p>
            <a:r>
              <a:rPr lang="en-US"/>
              <a:t>An example of the use of the agile software development in open source software </a:t>
            </a:r>
          </a:p>
          <a:p>
            <a:r>
              <a:rPr lang="en-US"/>
              <a:t>Six Rhino versions were analyzed in this case study </a:t>
            </a:r>
          </a:p>
          <a:p>
            <a:r>
              <a:rPr lang="en-US"/>
              <a:t>Delivery cycle time from 2 to 16 months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Product vs. Process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Process Metrics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ea typeface="ＭＳ Ｐゴシック" charset="-128"/>
              </a:rPr>
              <a:t>Insights of process paradigm, software engineering tasks, work product, or milestones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ea typeface="ＭＳ Ｐゴシック" charset="-128"/>
              </a:rPr>
              <a:t>Lead to long term </a:t>
            </a:r>
            <a:r>
              <a:rPr lang="en-US" sz="2400" dirty="0">
                <a:solidFill>
                  <a:srgbClr val="FF0000"/>
                </a:solidFill>
                <a:ea typeface="ＭＳ Ｐゴシック" charset="-128"/>
              </a:rPr>
              <a:t>process </a:t>
            </a:r>
            <a:r>
              <a:rPr lang="en-US" sz="2400" dirty="0" smtClean="0">
                <a:solidFill>
                  <a:srgbClr val="FF0000"/>
                </a:solidFill>
                <a:ea typeface="ＭＳ Ｐゴシック" charset="-128"/>
              </a:rPr>
              <a:t>improvement 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Product Metrics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ea typeface="ＭＳ Ｐゴシック" charset="-128"/>
              </a:rPr>
              <a:t>Assess </a:t>
            </a:r>
            <a:r>
              <a:rPr lang="en-US" sz="2400" dirty="0">
                <a:ea typeface="ＭＳ Ｐゴシック" charset="-128"/>
              </a:rPr>
              <a:t>the state of the project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ea typeface="ＭＳ Ｐゴシック" charset="-128"/>
              </a:rPr>
              <a:t>Track potential risks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ea typeface="ＭＳ Ｐゴシック" charset="-128"/>
              </a:rPr>
              <a:t>Uncover problem areas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ea typeface="ＭＳ Ｐゴシック" charset="-128"/>
              </a:rPr>
              <a:t>Adjust workflow or tasks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ea typeface="ＭＳ Ｐゴシック" charset="-128"/>
              </a:rPr>
              <a:t>Evaluate teams ability to control quality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0F0-0C80-A24D-9B51-4BAD80E99E6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F2747F2C-5948-2C48-A578-CA3657F98FB4}" type="slidenum">
              <a:rPr lang="en-CA"/>
              <a:pPr defTabSz="912813"/>
              <a:t>60</a:t>
            </a:fld>
            <a:endParaRPr lang="en-CA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2100"/>
            <a:ext cx="9144000" cy="1143000"/>
          </a:xfrm>
        </p:spPr>
        <p:txBody>
          <a:bodyPr/>
          <a:lstStyle/>
          <a:p>
            <a:pPr defTabSz="912813" eaLnBrk="1" hangingPunct="1"/>
            <a:r>
              <a:rPr lang="en-CA"/>
              <a:t>Main Results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63663"/>
            <a:ext cx="8542338" cy="462597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Hypotheses:</a:t>
            </a:r>
          </a:p>
          <a:p>
            <a:endParaRPr lang="en-US" sz="2800" dirty="0"/>
          </a:p>
          <a:p>
            <a:r>
              <a:rPr lang="en-US" sz="2800" dirty="0"/>
              <a:t>Hypothesis 1: OO metrics can identify fault-prone classes in traditional and highly iterative or agile developed OO software during its initial delivery</a:t>
            </a:r>
          </a:p>
          <a:p>
            <a:r>
              <a:rPr lang="en-US" sz="2800" dirty="0"/>
              <a:t>Hypothesis 2: OO metrics can identify fault-prone classes in multiple sequential releases of OO software systems developed and using highly iterative or agile software development process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FA5A5257-A85D-5841-A48D-51CE3B3C2433}" type="slidenum">
              <a:rPr lang="en-CA"/>
              <a:pPr defTabSz="912813"/>
              <a:t>61</a:t>
            </a:fld>
            <a:endParaRPr lang="en-CA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2100"/>
            <a:ext cx="9144000" cy="1143000"/>
          </a:xfrm>
        </p:spPr>
        <p:txBody>
          <a:bodyPr/>
          <a:lstStyle/>
          <a:p>
            <a:pPr defTabSz="912813" eaLnBrk="1" hangingPunct="1"/>
            <a:r>
              <a:rPr lang="en-CA"/>
              <a:t>Main Results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9038"/>
            <a:ext cx="8167688" cy="455612"/>
          </a:xfrm>
        </p:spPr>
        <p:txBody>
          <a:bodyPr/>
          <a:lstStyle/>
          <a:p>
            <a:r>
              <a:rPr lang="en-US" sz="2400"/>
              <a:t>Model validation: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8" y="1666875"/>
            <a:ext cx="747712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6AA9883F-2419-B240-8089-9477C0BDC064}" type="slidenum">
              <a:rPr lang="en-CA"/>
              <a:pPr defTabSz="912813"/>
              <a:t>62</a:t>
            </a:fld>
            <a:endParaRPr lang="en-CA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2100"/>
            <a:ext cx="9144000" cy="1143000"/>
          </a:xfrm>
        </p:spPr>
        <p:txBody>
          <a:bodyPr/>
          <a:lstStyle/>
          <a:p>
            <a:pPr defTabSz="912813" eaLnBrk="1" hangingPunct="1"/>
            <a:r>
              <a:rPr lang="en-CA"/>
              <a:t>Main Results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1733550"/>
            <a:ext cx="8167688" cy="3598863"/>
          </a:xfrm>
        </p:spPr>
        <p:txBody>
          <a:bodyPr/>
          <a:lstStyle/>
          <a:p>
            <a:r>
              <a:rPr lang="en-US" sz="2400"/>
              <a:t>CK and QMOOD suites contain similar components and produce statistical models that are effective in detecting error-prone classes</a:t>
            </a:r>
          </a:p>
          <a:p>
            <a:r>
              <a:rPr lang="en-US" sz="2400"/>
              <a:t>MOOD metrics suite are not good class fault-proneness predictors</a:t>
            </a:r>
          </a:p>
          <a:p>
            <a:r>
              <a:rPr lang="en-US" sz="2400"/>
              <a:t>The produced models can be useful in assessing quality in OO classes developed using modern highly iterative or agile software development processes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Types of Measures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/>
              <a:t>Direct Measures (internal attributes)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Cost ($$), effort (in man/days), LOC (lines of code), response speed, memory footprint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  <a:ea typeface="ＭＳ Ｐゴシック" charset="-128"/>
              </a:rPr>
              <a:t>white box viewpoint</a:t>
            </a:r>
            <a:endParaRPr lang="en-US" dirty="0" smtClean="0"/>
          </a:p>
          <a:p>
            <a:pPr eaLnBrk="1" hangingPunct="1"/>
            <a:r>
              <a:rPr lang="en-US" dirty="0"/>
              <a:t>Indirect Measures (external attributes)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Functionality,</a:t>
            </a:r>
            <a:r>
              <a:rPr lang="en-US" dirty="0" smtClean="0">
                <a:ea typeface="ＭＳ Ｐゴシック" charset="-128"/>
              </a:rPr>
              <a:t> complexity</a:t>
            </a:r>
            <a:r>
              <a:rPr lang="en-US" dirty="0">
                <a:ea typeface="ＭＳ Ｐゴシック" charset="-128"/>
              </a:rPr>
              <a:t>, efficiency, reliability, </a:t>
            </a:r>
            <a:r>
              <a:rPr lang="en-US" dirty="0" smtClean="0">
                <a:ea typeface="ＭＳ Ｐゴシック" charset="-128"/>
              </a:rPr>
              <a:t>maintainability </a:t>
            </a:r>
            <a:r>
              <a:rPr lang="en-US" sz="2400" dirty="0" smtClean="0">
                <a:ea typeface="ＭＳ Ｐゴシック" charset="-128"/>
              </a:rPr>
              <a:t>(more on this later in the course)</a:t>
            </a:r>
            <a:endParaRPr lang="en-US" dirty="0" smtClean="0">
              <a:ea typeface="ＭＳ Ｐゴシック" charset="-128"/>
            </a:endParaRP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  <a:ea typeface="ＭＳ Ｐゴシック" charset="-128"/>
              </a:rPr>
              <a:t>Black box viewpoint</a:t>
            </a:r>
            <a:endParaRPr lang="en-US" dirty="0" smtClean="0"/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  <a:ea typeface="ＭＳ Ｐゴシック" charset="-128"/>
              </a:rPr>
              <a:t>Both </a:t>
            </a:r>
            <a:r>
              <a:rPr lang="en-US" dirty="0" smtClean="0">
                <a:ea typeface="ＭＳ Ｐゴシック" charset="-128"/>
              </a:rPr>
              <a:t>pertain to quality?</a:t>
            </a:r>
          </a:p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0F0-0C80-A24D-9B51-4BAD80E99E6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Size-Oriented Metrics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sz="2800" dirty="0"/>
              <a:t>Size of the software </a:t>
            </a:r>
            <a:r>
              <a:rPr lang="en-US" sz="2800" dirty="0" smtClean="0"/>
              <a:t>produced:</a:t>
            </a:r>
          </a:p>
          <a:p>
            <a:pPr lvl="1" eaLnBrk="1" hangingPunct="1"/>
            <a:r>
              <a:rPr lang="en-US" sz="2400" i="1" dirty="0"/>
              <a:t>LOC - </a:t>
            </a:r>
            <a:r>
              <a:rPr lang="en-US" sz="2400" dirty="0"/>
              <a:t>Lines Of Code  </a:t>
            </a:r>
          </a:p>
          <a:p>
            <a:pPr lvl="1" eaLnBrk="1" hangingPunct="1"/>
            <a:r>
              <a:rPr lang="en-US" sz="2400" i="1" dirty="0"/>
              <a:t>KLOC - </a:t>
            </a:r>
            <a:r>
              <a:rPr lang="en-US" sz="2400" dirty="0"/>
              <a:t>1000 Lines Of Code</a:t>
            </a:r>
          </a:p>
          <a:p>
            <a:pPr lvl="1" eaLnBrk="1" hangingPunct="1"/>
            <a:r>
              <a:rPr lang="en-US" sz="2400" i="1" dirty="0"/>
              <a:t>SLOC </a:t>
            </a:r>
            <a:r>
              <a:rPr lang="en-US" sz="2400" dirty="0"/>
              <a:t>–</a:t>
            </a:r>
            <a:r>
              <a:rPr lang="en-US" sz="2400" i="1" dirty="0"/>
              <a:t> </a:t>
            </a:r>
            <a:r>
              <a:rPr lang="en-US" sz="2400" dirty="0"/>
              <a:t>Statement Lines of Code  (ignore whitespace)</a:t>
            </a:r>
            <a:endParaRPr lang="en-US" sz="2400" i="1" dirty="0" smtClean="0"/>
          </a:p>
          <a:p>
            <a:pPr eaLnBrk="1" hangingPunct="1"/>
            <a:r>
              <a:rPr lang="en-US" sz="2800" dirty="0" smtClean="0"/>
              <a:t>Popular because easy to compute</a:t>
            </a:r>
          </a:p>
          <a:p>
            <a:pPr eaLnBrk="1" hangingPunct="1"/>
            <a:r>
              <a:rPr lang="en-US" sz="2800" dirty="0" smtClean="0"/>
              <a:t>Typical </a:t>
            </a:r>
            <a:r>
              <a:rPr lang="en-US" sz="2800" dirty="0"/>
              <a:t>Measures:</a:t>
            </a:r>
          </a:p>
          <a:p>
            <a:pPr lvl="1" eaLnBrk="1" hangingPunct="1"/>
            <a:r>
              <a:rPr lang="en-US" sz="2400" dirty="0">
                <a:ea typeface="ＭＳ Ｐゴシック" charset="-128"/>
              </a:rPr>
              <a:t>Errors/KLOC, Defects/KLOC, Cost/LOC, Documentation Pages/KLOC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0F0-0C80-A24D-9B51-4BAD80E99E6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Complexity Metrics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LOC - a</a:t>
            </a:r>
            <a:r>
              <a:rPr lang="en-US" dirty="0" smtClean="0"/>
              <a:t> ‘rough’ function </a:t>
            </a:r>
            <a:r>
              <a:rPr lang="en-US" dirty="0"/>
              <a:t>of complexity</a:t>
            </a:r>
            <a:endParaRPr lang="en-US" dirty="0" smtClean="0"/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Halstead’s </a:t>
            </a:r>
            <a:r>
              <a:rPr lang="en-US" dirty="0">
                <a:solidFill>
                  <a:srgbClr val="FF0000"/>
                </a:solidFill>
              </a:rPr>
              <a:t>Software Science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lvl="1" eaLnBrk="1" hangingPunct="1"/>
            <a:r>
              <a:rPr lang="en-US" sz="2400" dirty="0" smtClean="0"/>
              <a:t>(</a:t>
            </a:r>
            <a:r>
              <a:rPr lang="en-US" sz="2400" dirty="0"/>
              <a:t>entropy </a:t>
            </a:r>
            <a:r>
              <a:rPr lang="en-US" sz="2400" dirty="0" smtClean="0"/>
              <a:t>measures, </a:t>
            </a:r>
            <a:r>
              <a:rPr lang="en-US" sz="2400" dirty="0" smtClean="0"/>
              <a:t>i.e., </a:t>
            </a:r>
            <a:r>
              <a:rPr lang="en-US" sz="2400" dirty="0" smtClean="0"/>
              <a:t>measures towards (quality?) equilibrium…)</a:t>
            </a:r>
            <a:endParaRPr lang="en-US" sz="2400" dirty="0"/>
          </a:p>
          <a:p>
            <a:pPr lvl="1" eaLnBrk="1" hangingPunct="1"/>
            <a:r>
              <a:rPr lang="en-US" dirty="0">
                <a:ea typeface="ＭＳ Ｐゴシック" charset="-128"/>
              </a:rPr>
              <a:t>n</a:t>
            </a:r>
            <a:r>
              <a:rPr lang="en-US" baseline="-25000" dirty="0">
                <a:ea typeface="ＭＳ Ｐゴシック" charset="-128"/>
              </a:rPr>
              <a:t>1</a:t>
            </a:r>
            <a:r>
              <a:rPr lang="en-US" dirty="0">
                <a:ea typeface="ＭＳ Ｐゴシック" charset="-128"/>
              </a:rPr>
              <a:t> - number of distinct operators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n</a:t>
            </a:r>
            <a:r>
              <a:rPr lang="en-US" baseline="-25000" dirty="0">
                <a:ea typeface="ＭＳ Ｐゴシック" charset="-128"/>
              </a:rPr>
              <a:t>2</a:t>
            </a:r>
            <a:r>
              <a:rPr lang="en-US" dirty="0">
                <a:ea typeface="ＭＳ Ｐゴシック" charset="-128"/>
              </a:rPr>
              <a:t> - number of distinct operands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N</a:t>
            </a:r>
            <a:r>
              <a:rPr lang="en-US" baseline="-25000" dirty="0">
                <a:ea typeface="ＭＳ Ｐゴシック" charset="-128"/>
              </a:rPr>
              <a:t>1</a:t>
            </a:r>
            <a:r>
              <a:rPr lang="en-US" dirty="0">
                <a:ea typeface="ＭＳ Ｐゴシック" charset="-128"/>
              </a:rPr>
              <a:t> - total number of operators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N</a:t>
            </a:r>
            <a:r>
              <a:rPr lang="en-US" baseline="-25000" dirty="0">
                <a:ea typeface="ＭＳ Ｐゴシック" charset="-128"/>
              </a:rPr>
              <a:t>2</a:t>
            </a:r>
            <a:r>
              <a:rPr lang="en-US" dirty="0">
                <a:ea typeface="ＭＳ Ｐゴシック" charset="-128"/>
              </a:rPr>
              <a:t> - total number of operands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0F0-0C80-A24D-9B51-4BAD80E99E6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</TotalTime>
  <Words>2867</Words>
  <Application>Microsoft Macintosh PowerPoint</Application>
  <PresentationFormat>On-screen Show (4:3)</PresentationFormat>
  <Paragraphs>515</Paragraphs>
  <Slides>62</Slides>
  <Notes>56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4" baseType="lpstr">
      <vt:lpstr>Default Design</vt:lpstr>
      <vt:lpstr>Equation</vt:lpstr>
      <vt:lpstr>Software Metrics</vt:lpstr>
      <vt:lpstr>General Introduction</vt:lpstr>
      <vt:lpstr>Definitions</vt:lpstr>
      <vt:lpstr>Motivation for Metrics</vt:lpstr>
      <vt:lpstr>Example Metrics</vt:lpstr>
      <vt:lpstr>Product vs. Process</vt:lpstr>
      <vt:lpstr>Types of Measures</vt:lpstr>
      <vt:lpstr>Size-Oriented Metrics</vt:lpstr>
      <vt:lpstr>Complexity Metrics</vt:lpstr>
      <vt:lpstr>Example</vt:lpstr>
      <vt:lpstr>Halstead’s Metrics</vt:lpstr>
      <vt:lpstr>McCabe’s Complexity Measures</vt:lpstr>
      <vt:lpstr>Flow Graph Notation</vt:lpstr>
      <vt:lpstr>Cyclomatic Complexity</vt:lpstr>
      <vt:lpstr>Example</vt:lpstr>
      <vt:lpstr>Flow Graph</vt:lpstr>
      <vt:lpstr>Computing V(G)</vt:lpstr>
      <vt:lpstr>Meaning of V(G)</vt:lpstr>
      <vt:lpstr>McClure’s Complexity Metric</vt:lpstr>
      <vt:lpstr>A Comment</vt:lpstr>
      <vt:lpstr>Quality Model (is ISO 9126 relevant to this?)</vt:lpstr>
      <vt:lpstr>High Level Design Metrics</vt:lpstr>
      <vt:lpstr>Design Metrics</vt:lpstr>
      <vt:lpstr>System Complexity Metric</vt:lpstr>
      <vt:lpstr>Coupling for a module</vt:lpstr>
      <vt:lpstr>Metrics for Coupling</vt:lpstr>
      <vt:lpstr>Component Level Metrics</vt:lpstr>
      <vt:lpstr>Using Metrics</vt:lpstr>
      <vt:lpstr>Metrics for OO Software</vt:lpstr>
      <vt:lpstr>Metrics for the Object Oriented</vt:lpstr>
      <vt:lpstr>Chidamber and Kemerer Metrics</vt:lpstr>
      <vt:lpstr>Weighted methods per class (WMC)</vt:lpstr>
      <vt:lpstr>Weighted Methods per Class</vt:lpstr>
      <vt:lpstr>Depth of inheritance tree (DIT)</vt:lpstr>
      <vt:lpstr>Number of children (NOC)</vt:lpstr>
      <vt:lpstr>Number of Children</vt:lpstr>
      <vt:lpstr>Coupling between Classes</vt:lpstr>
      <vt:lpstr>Response for class (RFC)</vt:lpstr>
      <vt:lpstr>Lack of cohesion metric (LCOM)</vt:lpstr>
      <vt:lpstr>Lack of Cohesion in Methods</vt:lpstr>
      <vt:lpstr>LCOM</vt:lpstr>
      <vt:lpstr>Example LCOM</vt:lpstr>
      <vt:lpstr>Explanation</vt:lpstr>
      <vt:lpstr>Some other cohesion metrics</vt:lpstr>
      <vt:lpstr>Class Size</vt:lpstr>
      <vt:lpstr>Number of Operations Overridden</vt:lpstr>
      <vt:lpstr>Number of Operations Added</vt:lpstr>
      <vt:lpstr>Method Inheritance Factor</vt:lpstr>
      <vt:lpstr>MIF</vt:lpstr>
      <vt:lpstr>Coupling Factor</vt:lpstr>
      <vt:lpstr>Polymorphism Factor</vt:lpstr>
      <vt:lpstr>Operational Oriented Metrics</vt:lpstr>
      <vt:lpstr>Measuring Encapsulation?</vt:lpstr>
      <vt:lpstr>Inheritance</vt:lpstr>
      <vt:lpstr>Appendix</vt:lpstr>
      <vt:lpstr>Main Results</vt:lpstr>
      <vt:lpstr>Main Results</vt:lpstr>
      <vt:lpstr>Main Results</vt:lpstr>
      <vt:lpstr>Main Results</vt:lpstr>
      <vt:lpstr>Main Results</vt:lpstr>
      <vt:lpstr>Main Results</vt:lpstr>
      <vt:lpstr>Main Results</vt:lpstr>
    </vt:vector>
  </TitlesOfParts>
  <Company>Kent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Metrics</dc:title>
  <dc:creator>Jonathan I. Maletic</dc:creator>
  <cp:lastModifiedBy>jean-pierre corriveau</cp:lastModifiedBy>
  <cp:revision>75</cp:revision>
  <cp:lastPrinted>2008-11-10T17:47:12Z</cp:lastPrinted>
  <dcterms:created xsi:type="dcterms:W3CDTF">2013-10-03T01:35:36Z</dcterms:created>
  <dcterms:modified xsi:type="dcterms:W3CDTF">2018-10-16T23:41:51Z</dcterms:modified>
</cp:coreProperties>
</file>