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561" r:id="rId2"/>
    <p:sldId id="568" r:id="rId3"/>
    <p:sldId id="569" r:id="rId4"/>
    <p:sldId id="570" r:id="rId5"/>
    <p:sldId id="596" r:id="rId6"/>
    <p:sldId id="597" r:id="rId7"/>
    <p:sldId id="571" r:id="rId8"/>
    <p:sldId id="572" r:id="rId9"/>
    <p:sldId id="573" r:id="rId10"/>
    <p:sldId id="600" r:id="rId11"/>
    <p:sldId id="575" r:id="rId12"/>
    <p:sldId id="576" r:id="rId13"/>
    <p:sldId id="577" r:id="rId14"/>
    <p:sldId id="578" r:id="rId15"/>
    <p:sldId id="580" r:id="rId16"/>
    <p:sldId id="581" r:id="rId17"/>
    <p:sldId id="582" r:id="rId18"/>
    <p:sldId id="583" r:id="rId19"/>
    <p:sldId id="584" r:id="rId20"/>
    <p:sldId id="585" r:id="rId21"/>
    <p:sldId id="587" r:id="rId22"/>
    <p:sldId id="588" r:id="rId23"/>
    <p:sldId id="598" r:id="rId24"/>
    <p:sldId id="590" r:id="rId25"/>
    <p:sldId id="592" r:id="rId26"/>
    <p:sldId id="599" r:id="rId27"/>
    <p:sldId id="593" r:id="rId28"/>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65" charset="0"/>
        <a:ea typeface="ＭＳ Ｐゴシック" pitchFamily="-65" charset="-128"/>
        <a:cs typeface="+mn-cs"/>
      </a:defRPr>
    </a:lvl1pPr>
    <a:lvl2pPr marL="457200" algn="l" rtl="0" fontAlgn="base">
      <a:spcBef>
        <a:spcPct val="0"/>
      </a:spcBef>
      <a:spcAft>
        <a:spcPct val="0"/>
      </a:spcAft>
      <a:defRPr sz="2400" kern="1200">
        <a:solidFill>
          <a:schemeClr val="tx1"/>
        </a:solidFill>
        <a:latin typeface="Times New Roman" pitchFamily="-65" charset="0"/>
        <a:ea typeface="ＭＳ Ｐゴシック" pitchFamily="-65" charset="-128"/>
        <a:cs typeface="+mn-cs"/>
      </a:defRPr>
    </a:lvl2pPr>
    <a:lvl3pPr marL="914400" algn="l" rtl="0" fontAlgn="base">
      <a:spcBef>
        <a:spcPct val="0"/>
      </a:spcBef>
      <a:spcAft>
        <a:spcPct val="0"/>
      </a:spcAft>
      <a:defRPr sz="2400" kern="1200">
        <a:solidFill>
          <a:schemeClr val="tx1"/>
        </a:solidFill>
        <a:latin typeface="Times New Roman" pitchFamily="-65" charset="0"/>
        <a:ea typeface="ＭＳ Ｐゴシック" pitchFamily="-65" charset="-128"/>
        <a:cs typeface="+mn-cs"/>
      </a:defRPr>
    </a:lvl3pPr>
    <a:lvl4pPr marL="1371600" algn="l" rtl="0" fontAlgn="base">
      <a:spcBef>
        <a:spcPct val="0"/>
      </a:spcBef>
      <a:spcAft>
        <a:spcPct val="0"/>
      </a:spcAft>
      <a:defRPr sz="2400" kern="1200">
        <a:solidFill>
          <a:schemeClr val="tx1"/>
        </a:solidFill>
        <a:latin typeface="Times New Roman" pitchFamily="-65" charset="0"/>
        <a:ea typeface="ＭＳ Ｐゴシック" pitchFamily="-65" charset="-128"/>
        <a:cs typeface="+mn-cs"/>
      </a:defRPr>
    </a:lvl4pPr>
    <a:lvl5pPr marL="1828800" algn="l" rtl="0" fontAlgn="base">
      <a:spcBef>
        <a:spcPct val="0"/>
      </a:spcBef>
      <a:spcAft>
        <a:spcPct val="0"/>
      </a:spcAft>
      <a:defRPr sz="2400" kern="1200">
        <a:solidFill>
          <a:schemeClr val="tx1"/>
        </a:solidFill>
        <a:latin typeface="Times New Roman" pitchFamily="-65" charset="0"/>
        <a:ea typeface="ＭＳ Ｐゴシック" pitchFamily="-65" charset="-128"/>
        <a:cs typeface="+mn-cs"/>
      </a:defRPr>
    </a:lvl5pPr>
    <a:lvl6pPr marL="2286000" algn="l" defTabSz="914400" rtl="0" eaLnBrk="1" latinLnBrk="0" hangingPunct="1">
      <a:defRPr sz="2400" kern="1200">
        <a:solidFill>
          <a:schemeClr val="tx1"/>
        </a:solidFill>
        <a:latin typeface="Times New Roman" pitchFamily="-65" charset="0"/>
        <a:ea typeface="ＭＳ Ｐゴシック" pitchFamily="-65" charset="-128"/>
        <a:cs typeface="+mn-cs"/>
      </a:defRPr>
    </a:lvl6pPr>
    <a:lvl7pPr marL="2743200" algn="l" defTabSz="914400" rtl="0" eaLnBrk="1" latinLnBrk="0" hangingPunct="1">
      <a:defRPr sz="2400" kern="1200">
        <a:solidFill>
          <a:schemeClr val="tx1"/>
        </a:solidFill>
        <a:latin typeface="Times New Roman" pitchFamily="-65" charset="0"/>
        <a:ea typeface="ＭＳ Ｐゴシック" pitchFamily="-65" charset="-128"/>
        <a:cs typeface="+mn-cs"/>
      </a:defRPr>
    </a:lvl7pPr>
    <a:lvl8pPr marL="3200400" algn="l" defTabSz="914400" rtl="0" eaLnBrk="1" latinLnBrk="0" hangingPunct="1">
      <a:defRPr sz="2400" kern="1200">
        <a:solidFill>
          <a:schemeClr val="tx1"/>
        </a:solidFill>
        <a:latin typeface="Times New Roman" pitchFamily="-65" charset="0"/>
        <a:ea typeface="ＭＳ Ｐゴシック" pitchFamily="-65" charset="-128"/>
        <a:cs typeface="+mn-cs"/>
      </a:defRPr>
    </a:lvl8pPr>
    <a:lvl9pPr marL="3657600" algn="l" defTabSz="914400" rtl="0" eaLnBrk="1" latinLnBrk="0" hangingPunct="1">
      <a:defRPr sz="2400" kern="1200">
        <a:solidFill>
          <a:schemeClr val="tx1"/>
        </a:solidFill>
        <a:latin typeface="Times New Roman" pitchFamily="-65"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FFFF00"/>
    <a:srgbClr val="00CC00"/>
    <a:srgbClr val="FF9966"/>
    <a:srgbClr val="FFFF99"/>
    <a:srgbClr val="FF9999"/>
    <a:srgbClr val="FF0000"/>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71701" autoAdjust="0"/>
  </p:normalViewPr>
  <p:slideViewPr>
    <p:cSldViewPr snapToGrid="0" snapToObjects="1">
      <p:cViewPr varScale="1">
        <p:scale>
          <a:sx n="53" d="100"/>
          <a:sy n="53" d="100"/>
        </p:scale>
        <p:origin x="18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6" d="100"/>
          <a:sy n="76" d="100"/>
        </p:scale>
        <p:origin x="-2520"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0AD94-1B98-9F48-9686-4311ACB785EE}" type="doc">
      <dgm:prSet loTypeId="urn:microsoft.com/office/officeart/2005/8/layout/cycle8" loCatId="" qsTypeId="urn:microsoft.com/office/officeart/2005/8/quickstyle/3D7" qsCatId="3D" csTypeId="urn:microsoft.com/office/officeart/2005/8/colors/accent2_4" csCatId="accent2" phldr="1"/>
      <dgm:spPr/>
    </dgm:pt>
    <dgm:pt modelId="{A06511C3-D482-B64C-8A26-8287E4438ED0}">
      <dgm:prSet phldrT="[Text]"/>
      <dgm:spPr/>
      <dgm:t>
        <a:bodyPr/>
        <a:lstStyle/>
        <a:p>
          <a:r>
            <a:rPr lang="en-US" dirty="0" smtClean="0"/>
            <a:t>Attributes</a:t>
          </a:r>
          <a:endParaRPr lang="en-US" dirty="0"/>
        </a:p>
      </dgm:t>
    </dgm:pt>
    <dgm:pt modelId="{7F22BBA6-2564-3346-BC67-395CC7B11D44}" type="parTrans" cxnId="{05DE6E7F-7BF6-9344-A554-7B27FCB6B857}">
      <dgm:prSet/>
      <dgm:spPr/>
      <dgm:t>
        <a:bodyPr/>
        <a:lstStyle/>
        <a:p>
          <a:endParaRPr lang="en-US"/>
        </a:p>
      </dgm:t>
    </dgm:pt>
    <dgm:pt modelId="{5B54FD95-C69C-554A-AA88-D08A87E69426}" type="sibTrans" cxnId="{05DE6E7F-7BF6-9344-A554-7B27FCB6B857}">
      <dgm:prSet/>
      <dgm:spPr/>
      <dgm:t>
        <a:bodyPr/>
        <a:lstStyle/>
        <a:p>
          <a:endParaRPr lang="en-US"/>
        </a:p>
      </dgm:t>
    </dgm:pt>
    <dgm:pt modelId="{E8F8A40F-B793-454D-BA15-F7FE7651DEA1}">
      <dgm:prSet phldrT="[Text]"/>
      <dgm:spPr/>
      <dgm:t>
        <a:bodyPr/>
        <a:lstStyle/>
        <a:p>
          <a:r>
            <a:rPr lang="en-US" dirty="0" smtClean="0"/>
            <a:t>Transferrable Skills and Knowledge</a:t>
          </a:r>
          <a:endParaRPr lang="en-US" dirty="0"/>
        </a:p>
      </dgm:t>
    </dgm:pt>
    <dgm:pt modelId="{44D10D35-6B78-3B48-BD62-3B94BABB5E8E}" type="parTrans" cxnId="{857D2695-ED66-9740-A7BA-B8C563ED6B6C}">
      <dgm:prSet/>
      <dgm:spPr/>
      <dgm:t>
        <a:bodyPr/>
        <a:lstStyle/>
        <a:p>
          <a:endParaRPr lang="en-US"/>
        </a:p>
      </dgm:t>
    </dgm:pt>
    <dgm:pt modelId="{F280FB7F-44C0-2345-B4D6-C6FC62443FAC}" type="sibTrans" cxnId="{857D2695-ED66-9740-A7BA-B8C563ED6B6C}">
      <dgm:prSet/>
      <dgm:spPr/>
      <dgm:t>
        <a:bodyPr/>
        <a:lstStyle/>
        <a:p>
          <a:endParaRPr lang="en-US"/>
        </a:p>
      </dgm:t>
    </dgm:pt>
    <dgm:pt modelId="{7C72D6DA-BEA7-C141-AB0C-DA1B086431F5}">
      <dgm:prSet phldrT="[Text]"/>
      <dgm:spPr/>
      <dgm:t>
        <a:bodyPr/>
        <a:lstStyle/>
        <a:p>
          <a:r>
            <a:rPr lang="en-US" dirty="0" smtClean="0"/>
            <a:t>Gap</a:t>
          </a:r>
          <a:endParaRPr lang="en-US" dirty="0"/>
        </a:p>
      </dgm:t>
    </dgm:pt>
    <dgm:pt modelId="{7A4BD25E-4244-3E46-9CC3-0BA7AE9F1BC0}" type="parTrans" cxnId="{88AE7E3F-8AEC-4942-8A21-5C0FB4B80613}">
      <dgm:prSet/>
      <dgm:spPr/>
      <dgm:t>
        <a:bodyPr/>
        <a:lstStyle/>
        <a:p>
          <a:endParaRPr lang="en-US"/>
        </a:p>
      </dgm:t>
    </dgm:pt>
    <dgm:pt modelId="{E2B16BA9-2975-DC41-874B-4B07F35700B9}" type="sibTrans" cxnId="{88AE7E3F-8AEC-4942-8A21-5C0FB4B80613}">
      <dgm:prSet/>
      <dgm:spPr/>
      <dgm:t>
        <a:bodyPr/>
        <a:lstStyle/>
        <a:p>
          <a:endParaRPr lang="en-US"/>
        </a:p>
      </dgm:t>
    </dgm:pt>
    <dgm:pt modelId="{40DD6CB3-A20F-1E4C-974E-7A1732F6E649}" type="pres">
      <dgm:prSet presAssocID="{3C80AD94-1B98-9F48-9686-4311ACB785EE}" presName="compositeShape" presStyleCnt="0">
        <dgm:presLayoutVars>
          <dgm:chMax val="7"/>
          <dgm:dir/>
          <dgm:resizeHandles val="exact"/>
        </dgm:presLayoutVars>
      </dgm:prSet>
      <dgm:spPr/>
    </dgm:pt>
    <dgm:pt modelId="{1DA47B56-30BE-E747-98EE-433C5856E556}" type="pres">
      <dgm:prSet presAssocID="{3C80AD94-1B98-9F48-9686-4311ACB785EE}" presName="wedge1" presStyleLbl="node1" presStyleIdx="0" presStyleCnt="3"/>
      <dgm:spPr/>
      <dgm:t>
        <a:bodyPr/>
        <a:lstStyle/>
        <a:p>
          <a:endParaRPr lang="en-US"/>
        </a:p>
      </dgm:t>
    </dgm:pt>
    <dgm:pt modelId="{D8431EFF-6321-C242-8FE7-897D70FF4B60}" type="pres">
      <dgm:prSet presAssocID="{3C80AD94-1B98-9F48-9686-4311ACB785EE}" presName="dummy1a" presStyleCnt="0"/>
      <dgm:spPr/>
    </dgm:pt>
    <dgm:pt modelId="{EFEA33A5-538E-3D4C-9348-8914927E70FC}" type="pres">
      <dgm:prSet presAssocID="{3C80AD94-1B98-9F48-9686-4311ACB785EE}" presName="dummy1b" presStyleCnt="0"/>
      <dgm:spPr/>
    </dgm:pt>
    <dgm:pt modelId="{4B590B95-24E6-E24A-A067-E85BF6A32C37}" type="pres">
      <dgm:prSet presAssocID="{3C80AD94-1B98-9F48-9686-4311ACB785EE}" presName="wedge1Tx" presStyleLbl="node1" presStyleIdx="0" presStyleCnt="3">
        <dgm:presLayoutVars>
          <dgm:chMax val="0"/>
          <dgm:chPref val="0"/>
          <dgm:bulletEnabled val="1"/>
        </dgm:presLayoutVars>
      </dgm:prSet>
      <dgm:spPr/>
      <dgm:t>
        <a:bodyPr/>
        <a:lstStyle/>
        <a:p>
          <a:endParaRPr lang="en-US"/>
        </a:p>
      </dgm:t>
    </dgm:pt>
    <dgm:pt modelId="{0F280288-F287-BF46-ACAE-B8D46D6A6D1B}" type="pres">
      <dgm:prSet presAssocID="{3C80AD94-1B98-9F48-9686-4311ACB785EE}" presName="wedge2" presStyleLbl="node1" presStyleIdx="1" presStyleCnt="3"/>
      <dgm:spPr/>
      <dgm:t>
        <a:bodyPr/>
        <a:lstStyle/>
        <a:p>
          <a:endParaRPr lang="en-US"/>
        </a:p>
      </dgm:t>
    </dgm:pt>
    <dgm:pt modelId="{F50A79DE-0E75-5D40-99DD-B7DB6729DB5C}" type="pres">
      <dgm:prSet presAssocID="{3C80AD94-1B98-9F48-9686-4311ACB785EE}" presName="dummy2a" presStyleCnt="0"/>
      <dgm:spPr/>
    </dgm:pt>
    <dgm:pt modelId="{532964E1-61A0-1B45-8717-E8C3D85D54EC}" type="pres">
      <dgm:prSet presAssocID="{3C80AD94-1B98-9F48-9686-4311ACB785EE}" presName="dummy2b" presStyleCnt="0"/>
      <dgm:spPr/>
    </dgm:pt>
    <dgm:pt modelId="{FF67FFAE-9BB0-4242-A12D-03C1BF7E77E7}" type="pres">
      <dgm:prSet presAssocID="{3C80AD94-1B98-9F48-9686-4311ACB785EE}" presName="wedge2Tx" presStyleLbl="node1" presStyleIdx="1" presStyleCnt="3">
        <dgm:presLayoutVars>
          <dgm:chMax val="0"/>
          <dgm:chPref val="0"/>
          <dgm:bulletEnabled val="1"/>
        </dgm:presLayoutVars>
      </dgm:prSet>
      <dgm:spPr/>
      <dgm:t>
        <a:bodyPr/>
        <a:lstStyle/>
        <a:p>
          <a:endParaRPr lang="en-US"/>
        </a:p>
      </dgm:t>
    </dgm:pt>
    <dgm:pt modelId="{1B1807A1-0ACA-ED46-9FD1-ADED1C757835}" type="pres">
      <dgm:prSet presAssocID="{3C80AD94-1B98-9F48-9686-4311ACB785EE}" presName="wedge3" presStyleLbl="node1" presStyleIdx="2" presStyleCnt="3"/>
      <dgm:spPr/>
      <dgm:t>
        <a:bodyPr/>
        <a:lstStyle/>
        <a:p>
          <a:endParaRPr lang="en-US"/>
        </a:p>
      </dgm:t>
    </dgm:pt>
    <dgm:pt modelId="{9BE21799-73DA-4441-B6F5-AC1548775FC1}" type="pres">
      <dgm:prSet presAssocID="{3C80AD94-1B98-9F48-9686-4311ACB785EE}" presName="dummy3a" presStyleCnt="0"/>
      <dgm:spPr/>
    </dgm:pt>
    <dgm:pt modelId="{349BF3EF-B5D0-7640-BDBF-6FE8AF78C5DF}" type="pres">
      <dgm:prSet presAssocID="{3C80AD94-1B98-9F48-9686-4311ACB785EE}" presName="dummy3b" presStyleCnt="0"/>
      <dgm:spPr/>
    </dgm:pt>
    <dgm:pt modelId="{12E29AD6-7E6D-494A-A43D-7149E2CCCD78}" type="pres">
      <dgm:prSet presAssocID="{3C80AD94-1B98-9F48-9686-4311ACB785EE}" presName="wedge3Tx" presStyleLbl="node1" presStyleIdx="2" presStyleCnt="3">
        <dgm:presLayoutVars>
          <dgm:chMax val="0"/>
          <dgm:chPref val="0"/>
          <dgm:bulletEnabled val="1"/>
        </dgm:presLayoutVars>
      </dgm:prSet>
      <dgm:spPr/>
      <dgm:t>
        <a:bodyPr/>
        <a:lstStyle/>
        <a:p>
          <a:endParaRPr lang="en-US"/>
        </a:p>
      </dgm:t>
    </dgm:pt>
    <dgm:pt modelId="{8E5D9E44-C8E3-374A-B12B-1DEFEE553384}" type="pres">
      <dgm:prSet presAssocID="{5B54FD95-C69C-554A-AA88-D08A87E69426}" presName="arrowWedge1" presStyleLbl="fgSibTrans2D1" presStyleIdx="0" presStyleCnt="3"/>
      <dgm:spPr/>
    </dgm:pt>
    <dgm:pt modelId="{61D7E2ED-2408-294B-B1AA-FFBFC3EB680E}" type="pres">
      <dgm:prSet presAssocID="{F280FB7F-44C0-2345-B4D6-C6FC62443FAC}" presName="arrowWedge2" presStyleLbl="fgSibTrans2D1" presStyleIdx="1" presStyleCnt="3"/>
      <dgm:spPr/>
    </dgm:pt>
    <dgm:pt modelId="{7F94C553-83C0-AA4C-BEBF-DDAA68F3C860}" type="pres">
      <dgm:prSet presAssocID="{E2B16BA9-2975-DC41-874B-4B07F35700B9}" presName="arrowWedge3" presStyleLbl="fgSibTrans2D1" presStyleIdx="2" presStyleCnt="3"/>
      <dgm:spPr/>
    </dgm:pt>
  </dgm:ptLst>
  <dgm:cxnLst>
    <dgm:cxn modelId="{857D2695-ED66-9740-A7BA-B8C563ED6B6C}" srcId="{3C80AD94-1B98-9F48-9686-4311ACB785EE}" destId="{E8F8A40F-B793-454D-BA15-F7FE7651DEA1}" srcOrd="1" destOrd="0" parTransId="{44D10D35-6B78-3B48-BD62-3B94BABB5E8E}" sibTransId="{F280FB7F-44C0-2345-B4D6-C6FC62443FAC}"/>
    <dgm:cxn modelId="{88AE7E3F-8AEC-4942-8A21-5C0FB4B80613}" srcId="{3C80AD94-1B98-9F48-9686-4311ACB785EE}" destId="{7C72D6DA-BEA7-C141-AB0C-DA1B086431F5}" srcOrd="2" destOrd="0" parTransId="{7A4BD25E-4244-3E46-9CC3-0BA7AE9F1BC0}" sibTransId="{E2B16BA9-2975-DC41-874B-4B07F35700B9}"/>
    <dgm:cxn modelId="{05DE6E7F-7BF6-9344-A554-7B27FCB6B857}" srcId="{3C80AD94-1B98-9F48-9686-4311ACB785EE}" destId="{A06511C3-D482-B64C-8A26-8287E4438ED0}" srcOrd="0" destOrd="0" parTransId="{7F22BBA6-2564-3346-BC67-395CC7B11D44}" sibTransId="{5B54FD95-C69C-554A-AA88-D08A87E69426}"/>
    <dgm:cxn modelId="{143A896C-CFFB-F142-8015-B994F371D0AE}" type="presOf" srcId="{7C72D6DA-BEA7-C141-AB0C-DA1B086431F5}" destId="{1B1807A1-0ACA-ED46-9FD1-ADED1C757835}" srcOrd="0" destOrd="0" presId="urn:microsoft.com/office/officeart/2005/8/layout/cycle8"/>
    <dgm:cxn modelId="{553C6AFF-DBEC-264B-8259-D4745EAE1193}" type="presOf" srcId="{7C72D6DA-BEA7-C141-AB0C-DA1B086431F5}" destId="{12E29AD6-7E6D-494A-A43D-7149E2CCCD78}" srcOrd="1" destOrd="0" presId="urn:microsoft.com/office/officeart/2005/8/layout/cycle8"/>
    <dgm:cxn modelId="{36D03CF1-7A3D-FF48-BB0D-4A8B88C2F9C0}" type="presOf" srcId="{A06511C3-D482-B64C-8A26-8287E4438ED0}" destId="{1DA47B56-30BE-E747-98EE-433C5856E556}" srcOrd="0" destOrd="0" presId="urn:microsoft.com/office/officeart/2005/8/layout/cycle8"/>
    <dgm:cxn modelId="{A4E605C3-1B7D-7049-BCAF-5E7AE3255EF8}" type="presOf" srcId="{3C80AD94-1B98-9F48-9686-4311ACB785EE}" destId="{40DD6CB3-A20F-1E4C-974E-7A1732F6E649}" srcOrd="0" destOrd="0" presId="urn:microsoft.com/office/officeart/2005/8/layout/cycle8"/>
    <dgm:cxn modelId="{84B49633-C4B6-C144-93EA-EAD1EA1DA976}" type="presOf" srcId="{A06511C3-D482-B64C-8A26-8287E4438ED0}" destId="{4B590B95-24E6-E24A-A067-E85BF6A32C37}" srcOrd="1" destOrd="0" presId="urn:microsoft.com/office/officeart/2005/8/layout/cycle8"/>
    <dgm:cxn modelId="{98444B50-179D-4744-AFA4-F30CC5FBDDE1}" type="presOf" srcId="{E8F8A40F-B793-454D-BA15-F7FE7651DEA1}" destId="{0F280288-F287-BF46-ACAE-B8D46D6A6D1B}" srcOrd="0" destOrd="0" presId="urn:microsoft.com/office/officeart/2005/8/layout/cycle8"/>
    <dgm:cxn modelId="{7C9CB3F1-C1FD-4A4A-90A4-AA5D20CB48A2}" type="presOf" srcId="{E8F8A40F-B793-454D-BA15-F7FE7651DEA1}" destId="{FF67FFAE-9BB0-4242-A12D-03C1BF7E77E7}" srcOrd="1" destOrd="0" presId="urn:microsoft.com/office/officeart/2005/8/layout/cycle8"/>
    <dgm:cxn modelId="{0AD8DD08-FAE6-EB44-BC51-82447DA8EC3E}" type="presParOf" srcId="{40DD6CB3-A20F-1E4C-974E-7A1732F6E649}" destId="{1DA47B56-30BE-E747-98EE-433C5856E556}" srcOrd="0" destOrd="0" presId="urn:microsoft.com/office/officeart/2005/8/layout/cycle8"/>
    <dgm:cxn modelId="{657799FC-1959-5E4C-BB7F-CE1D4047172D}" type="presParOf" srcId="{40DD6CB3-A20F-1E4C-974E-7A1732F6E649}" destId="{D8431EFF-6321-C242-8FE7-897D70FF4B60}" srcOrd="1" destOrd="0" presId="urn:microsoft.com/office/officeart/2005/8/layout/cycle8"/>
    <dgm:cxn modelId="{D148417A-1E7A-3C4B-B552-0FFDDC545CBF}" type="presParOf" srcId="{40DD6CB3-A20F-1E4C-974E-7A1732F6E649}" destId="{EFEA33A5-538E-3D4C-9348-8914927E70FC}" srcOrd="2" destOrd="0" presId="urn:microsoft.com/office/officeart/2005/8/layout/cycle8"/>
    <dgm:cxn modelId="{4BD3DEAD-AE88-E843-A866-6018AE05A460}" type="presParOf" srcId="{40DD6CB3-A20F-1E4C-974E-7A1732F6E649}" destId="{4B590B95-24E6-E24A-A067-E85BF6A32C37}" srcOrd="3" destOrd="0" presId="urn:microsoft.com/office/officeart/2005/8/layout/cycle8"/>
    <dgm:cxn modelId="{87A5BD5C-E525-674F-8324-2EE6A990EE9F}" type="presParOf" srcId="{40DD6CB3-A20F-1E4C-974E-7A1732F6E649}" destId="{0F280288-F287-BF46-ACAE-B8D46D6A6D1B}" srcOrd="4" destOrd="0" presId="urn:microsoft.com/office/officeart/2005/8/layout/cycle8"/>
    <dgm:cxn modelId="{59CCD422-F89E-3542-987B-CF8F7BB9C1B5}" type="presParOf" srcId="{40DD6CB3-A20F-1E4C-974E-7A1732F6E649}" destId="{F50A79DE-0E75-5D40-99DD-B7DB6729DB5C}" srcOrd="5" destOrd="0" presId="urn:microsoft.com/office/officeart/2005/8/layout/cycle8"/>
    <dgm:cxn modelId="{A5D16D2A-93E7-6448-B7E9-7D496D70EA9F}" type="presParOf" srcId="{40DD6CB3-A20F-1E4C-974E-7A1732F6E649}" destId="{532964E1-61A0-1B45-8717-E8C3D85D54EC}" srcOrd="6" destOrd="0" presId="urn:microsoft.com/office/officeart/2005/8/layout/cycle8"/>
    <dgm:cxn modelId="{3CF5119F-4D2A-0F48-8624-C523B9841A21}" type="presParOf" srcId="{40DD6CB3-A20F-1E4C-974E-7A1732F6E649}" destId="{FF67FFAE-9BB0-4242-A12D-03C1BF7E77E7}" srcOrd="7" destOrd="0" presId="urn:microsoft.com/office/officeart/2005/8/layout/cycle8"/>
    <dgm:cxn modelId="{C4AB2BEA-E36F-7641-8C74-C9B16B9F9FF7}" type="presParOf" srcId="{40DD6CB3-A20F-1E4C-974E-7A1732F6E649}" destId="{1B1807A1-0ACA-ED46-9FD1-ADED1C757835}" srcOrd="8" destOrd="0" presId="urn:microsoft.com/office/officeart/2005/8/layout/cycle8"/>
    <dgm:cxn modelId="{63CA47FE-0A36-F94D-A978-69D08CCCDEDE}" type="presParOf" srcId="{40DD6CB3-A20F-1E4C-974E-7A1732F6E649}" destId="{9BE21799-73DA-4441-B6F5-AC1548775FC1}" srcOrd="9" destOrd="0" presId="urn:microsoft.com/office/officeart/2005/8/layout/cycle8"/>
    <dgm:cxn modelId="{E50D2CC2-7860-0846-A88F-5119019FFDC1}" type="presParOf" srcId="{40DD6CB3-A20F-1E4C-974E-7A1732F6E649}" destId="{349BF3EF-B5D0-7640-BDBF-6FE8AF78C5DF}" srcOrd="10" destOrd="0" presId="urn:microsoft.com/office/officeart/2005/8/layout/cycle8"/>
    <dgm:cxn modelId="{B69F0EC5-9C5A-2E4A-9963-9885E75A2003}" type="presParOf" srcId="{40DD6CB3-A20F-1E4C-974E-7A1732F6E649}" destId="{12E29AD6-7E6D-494A-A43D-7149E2CCCD78}" srcOrd="11" destOrd="0" presId="urn:microsoft.com/office/officeart/2005/8/layout/cycle8"/>
    <dgm:cxn modelId="{41F5CA52-BB5B-074D-B63B-B734E9000EF2}" type="presParOf" srcId="{40DD6CB3-A20F-1E4C-974E-7A1732F6E649}" destId="{8E5D9E44-C8E3-374A-B12B-1DEFEE553384}" srcOrd="12" destOrd="0" presId="urn:microsoft.com/office/officeart/2005/8/layout/cycle8"/>
    <dgm:cxn modelId="{061FA21E-7FCC-F84D-B752-D1BD153EF477}" type="presParOf" srcId="{40DD6CB3-A20F-1E4C-974E-7A1732F6E649}" destId="{61D7E2ED-2408-294B-B1AA-FFBFC3EB680E}" srcOrd="13" destOrd="0" presId="urn:microsoft.com/office/officeart/2005/8/layout/cycle8"/>
    <dgm:cxn modelId="{47DFB70D-B4A9-9948-92AE-94F2D99262DD}" type="presParOf" srcId="{40DD6CB3-A20F-1E4C-974E-7A1732F6E649}" destId="{7F94C553-83C0-AA4C-BEBF-DDAA68F3C860}"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47B56-30BE-E747-98EE-433C5856E556}">
      <dsp:nvSpPr>
        <dsp:cNvPr id="0" name=""/>
        <dsp:cNvSpPr/>
      </dsp:nvSpPr>
      <dsp:spPr>
        <a:xfrm>
          <a:off x="469063" y="231775"/>
          <a:ext cx="2995246" cy="2995246"/>
        </a:xfrm>
        <a:prstGeom prst="pie">
          <a:avLst>
            <a:gd name="adj1" fmla="val 16200000"/>
            <a:gd name="adj2" fmla="val 1800000"/>
          </a:avLst>
        </a:prstGeom>
        <a:solidFill>
          <a:schemeClr val="accent2">
            <a:shade val="50000"/>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Attributes</a:t>
          </a:r>
          <a:endParaRPr lang="en-US" sz="1800" kern="1200" dirty="0"/>
        </a:p>
      </dsp:txBody>
      <dsp:txXfrm>
        <a:off x="2047630" y="866482"/>
        <a:ext cx="1069731" cy="891442"/>
      </dsp:txXfrm>
    </dsp:sp>
    <dsp:sp modelId="{0F280288-F287-BF46-ACAE-B8D46D6A6D1B}">
      <dsp:nvSpPr>
        <dsp:cNvPr id="0" name=""/>
        <dsp:cNvSpPr/>
      </dsp:nvSpPr>
      <dsp:spPr>
        <a:xfrm>
          <a:off x="407376" y="338748"/>
          <a:ext cx="2995246" cy="2995246"/>
        </a:xfrm>
        <a:prstGeom prst="pie">
          <a:avLst>
            <a:gd name="adj1" fmla="val 1800000"/>
            <a:gd name="adj2" fmla="val 9000000"/>
          </a:avLst>
        </a:prstGeom>
        <a:solidFill>
          <a:schemeClr val="accent2">
            <a:shade val="50000"/>
            <a:hueOff val="0"/>
            <a:satOff val="-10943"/>
            <a:lumOff val="32405"/>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Transferrable Skills and Knowledge</a:t>
          </a:r>
          <a:endParaRPr lang="en-US" sz="1800" kern="1200" dirty="0"/>
        </a:p>
      </dsp:txBody>
      <dsp:txXfrm>
        <a:off x="1120530" y="2282092"/>
        <a:ext cx="1604596" cy="784469"/>
      </dsp:txXfrm>
    </dsp:sp>
    <dsp:sp modelId="{1B1807A1-0ACA-ED46-9FD1-ADED1C757835}">
      <dsp:nvSpPr>
        <dsp:cNvPr id="0" name=""/>
        <dsp:cNvSpPr/>
      </dsp:nvSpPr>
      <dsp:spPr>
        <a:xfrm>
          <a:off x="345688" y="231775"/>
          <a:ext cx="2995246" cy="2995246"/>
        </a:xfrm>
        <a:prstGeom prst="pie">
          <a:avLst>
            <a:gd name="adj1" fmla="val 9000000"/>
            <a:gd name="adj2" fmla="val 16200000"/>
          </a:avLst>
        </a:prstGeom>
        <a:solidFill>
          <a:schemeClr val="accent2">
            <a:shade val="50000"/>
            <a:hueOff val="0"/>
            <a:satOff val="-10943"/>
            <a:lumOff val="32405"/>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Gap</a:t>
          </a:r>
          <a:endParaRPr lang="en-US" sz="1800" kern="1200" dirty="0"/>
        </a:p>
      </dsp:txBody>
      <dsp:txXfrm>
        <a:off x="692637" y="866482"/>
        <a:ext cx="1069731" cy="891442"/>
      </dsp:txXfrm>
    </dsp:sp>
    <dsp:sp modelId="{8E5D9E44-C8E3-374A-B12B-1DEFEE553384}">
      <dsp:nvSpPr>
        <dsp:cNvPr id="0" name=""/>
        <dsp:cNvSpPr/>
      </dsp:nvSpPr>
      <dsp:spPr>
        <a:xfrm>
          <a:off x="283891" y="46354"/>
          <a:ext cx="3366086" cy="3366086"/>
        </a:xfrm>
        <a:prstGeom prst="circularArrow">
          <a:avLst>
            <a:gd name="adj1" fmla="val 5085"/>
            <a:gd name="adj2" fmla="val 327528"/>
            <a:gd name="adj3" fmla="val 1472472"/>
            <a:gd name="adj4" fmla="val 16199432"/>
            <a:gd name="adj5" fmla="val 5932"/>
          </a:avLst>
        </a:prstGeom>
        <a:solidFill>
          <a:schemeClr val="accent2">
            <a:shade val="9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61D7E2ED-2408-294B-B1AA-FFBFC3EB680E}">
      <dsp:nvSpPr>
        <dsp:cNvPr id="0" name=""/>
        <dsp:cNvSpPr/>
      </dsp:nvSpPr>
      <dsp:spPr>
        <a:xfrm>
          <a:off x="221956" y="153138"/>
          <a:ext cx="3366086" cy="3366086"/>
        </a:xfrm>
        <a:prstGeom prst="circularArrow">
          <a:avLst>
            <a:gd name="adj1" fmla="val 5085"/>
            <a:gd name="adj2" fmla="val 327528"/>
            <a:gd name="adj3" fmla="val 8671970"/>
            <a:gd name="adj4" fmla="val 1800502"/>
            <a:gd name="adj5" fmla="val 5932"/>
          </a:avLst>
        </a:prstGeom>
        <a:solidFill>
          <a:schemeClr val="accent2">
            <a:shade val="90000"/>
            <a:hueOff val="0"/>
            <a:satOff val="-9203"/>
            <a:lumOff val="23371"/>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7F94C553-83C0-AA4C-BEBF-DDAA68F3C860}">
      <dsp:nvSpPr>
        <dsp:cNvPr id="0" name=""/>
        <dsp:cNvSpPr/>
      </dsp:nvSpPr>
      <dsp:spPr>
        <a:xfrm>
          <a:off x="160021" y="46354"/>
          <a:ext cx="3366086" cy="3366086"/>
        </a:xfrm>
        <a:prstGeom prst="circularArrow">
          <a:avLst>
            <a:gd name="adj1" fmla="val 5085"/>
            <a:gd name="adj2" fmla="val 327528"/>
            <a:gd name="adj3" fmla="val 15873039"/>
            <a:gd name="adj4" fmla="val 9000000"/>
            <a:gd name="adj5" fmla="val 5932"/>
          </a:avLst>
        </a:prstGeom>
        <a:solidFill>
          <a:schemeClr val="accent2">
            <a:shade val="90000"/>
            <a:hueOff val="0"/>
            <a:satOff val="-9203"/>
            <a:lumOff val="23371"/>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1379"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1380"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1381"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0841B47-E7F1-4731-A02E-4388193D4D8D}" type="slidenum">
              <a:rPr lang="en-US"/>
              <a:pPr/>
              <a:t>‹#›</a:t>
            </a:fld>
            <a:endParaRPr lang="en-US"/>
          </a:p>
        </p:txBody>
      </p:sp>
    </p:spTree>
    <p:extLst>
      <p:ext uri="{BB962C8B-B14F-4D97-AF65-F5344CB8AC3E}">
        <p14:creationId xmlns:p14="http://schemas.microsoft.com/office/powerpoint/2010/main" val="3561148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51"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25CC968-4B79-4F3E-AD31-668E9EC42C3C}" type="slidenum">
              <a:rPr lang="en-US"/>
              <a:pPr/>
              <a:t>‹#›</a:t>
            </a:fld>
            <a:endParaRPr lang="en-US"/>
          </a:p>
        </p:txBody>
      </p:sp>
    </p:spTree>
    <p:extLst>
      <p:ext uri="{BB962C8B-B14F-4D97-AF65-F5344CB8AC3E}">
        <p14:creationId xmlns:p14="http://schemas.microsoft.com/office/powerpoint/2010/main" val="40185836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65"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15F6378-E54C-0D4B-831E-E21539CDB676}" type="slidenum">
              <a:rPr lang="en-US"/>
              <a:pPr/>
              <a:t>1</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atin typeface="Times" pitchFamily="-65" charset="0"/>
            </a:endParaRPr>
          </a:p>
        </p:txBody>
      </p:sp>
    </p:spTree>
    <p:extLst>
      <p:ext uri="{BB962C8B-B14F-4D97-AF65-F5344CB8AC3E}">
        <p14:creationId xmlns:p14="http://schemas.microsoft.com/office/powerpoint/2010/main" val="603921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1305F26-5460-2149-AFDE-D5C4FB97CDAB}" type="slidenum">
              <a:rPr lang="en-US"/>
              <a:pPr/>
              <a:t>10</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u="sng" dirty="0">
                <a:solidFill>
                  <a:srgbClr val="000000"/>
                </a:solidFill>
                <a:latin typeface="Times" pitchFamily="-65" charset="0"/>
              </a:rPr>
              <a:t>Order takers</a:t>
            </a:r>
            <a:r>
              <a:rPr lang="en-US" dirty="0">
                <a:solidFill>
                  <a:srgbClr val="000000"/>
                </a:solidFill>
                <a:latin typeface="Times" pitchFamily="-65" charset="0"/>
              </a:rPr>
              <a:t>: sell to regular customers, completing sales transactions and maintaining relationships. </a:t>
            </a:r>
            <a:r>
              <a:rPr lang="en-US" u="sng" dirty="0">
                <a:solidFill>
                  <a:srgbClr val="000000"/>
                </a:solidFill>
                <a:latin typeface="Times" pitchFamily="-65" charset="0"/>
              </a:rPr>
              <a:t>Order-taking</a:t>
            </a:r>
            <a:r>
              <a:rPr lang="en-US" dirty="0">
                <a:solidFill>
                  <a:srgbClr val="000000"/>
                </a:solidFill>
                <a:latin typeface="Times" pitchFamily="-65" charset="0"/>
              </a:rPr>
              <a:t>: the routine completion of sales made regularly to target customers. </a:t>
            </a:r>
          </a:p>
          <a:p>
            <a:r>
              <a:rPr lang="en-US" b="1" dirty="0">
                <a:solidFill>
                  <a:srgbClr val="000000"/>
                </a:solidFill>
                <a:latin typeface="Times" pitchFamily="-65" charset="0"/>
              </a:rPr>
              <a:t>Key Issues</a:t>
            </a:r>
          </a:p>
          <a:p>
            <a:pPr>
              <a:buFontTx/>
              <a:buChar char="•"/>
            </a:pPr>
            <a:r>
              <a:rPr lang="en-US" dirty="0">
                <a:solidFill>
                  <a:srgbClr val="000000"/>
                </a:solidFill>
                <a:latin typeface="Times" pitchFamily="-65" charset="0"/>
              </a:rPr>
              <a:t>Order takers need to be highly trained, competent individuals.  Order-taking activities can make the difference between keeping and losing a customer.</a:t>
            </a:r>
          </a:p>
          <a:p>
            <a:pPr>
              <a:buFontTx/>
              <a:buChar char="•"/>
            </a:pPr>
            <a:r>
              <a:rPr lang="en-US" u="sng" dirty="0">
                <a:solidFill>
                  <a:srgbClr val="000000"/>
                </a:solidFill>
                <a:latin typeface="Times" pitchFamily="-65" charset="0"/>
              </a:rPr>
              <a:t>Producers’ order takers train, explain and collaborate</a:t>
            </a:r>
            <a:r>
              <a:rPr lang="en-US" dirty="0">
                <a:solidFill>
                  <a:srgbClr val="000000"/>
                </a:solidFill>
                <a:latin typeface="Times" pitchFamily="-65" charset="0"/>
              </a:rPr>
              <a:t>. They work on improving the whole relationship with the customer. </a:t>
            </a:r>
          </a:p>
          <a:p>
            <a:pPr lvl="1">
              <a:buFontTx/>
              <a:buChar char="»"/>
            </a:pPr>
            <a:r>
              <a:rPr lang="en-US" dirty="0">
                <a:solidFill>
                  <a:srgbClr val="000000"/>
                </a:solidFill>
                <a:latin typeface="Times" pitchFamily="-65" charset="0"/>
              </a:rPr>
              <a:t>Even if computers handle routine reorders, someone has to perform basic tasks such as making adjustments, handling complaints, and keeping customers informed of new developments. </a:t>
            </a:r>
          </a:p>
          <a:p>
            <a:pPr>
              <a:buFontTx/>
              <a:buChar char="•"/>
            </a:pPr>
            <a:r>
              <a:rPr lang="en-US" u="sng" dirty="0">
                <a:solidFill>
                  <a:srgbClr val="000000"/>
                </a:solidFill>
                <a:latin typeface="Times" pitchFamily="-65" charset="0"/>
              </a:rPr>
              <a:t>Wholesalers’ order takers are involved not in getting orders but in keeping them</a:t>
            </a:r>
            <a:r>
              <a:rPr lang="en-US" dirty="0">
                <a:solidFill>
                  <a:srgbClr val="000000"/>
                </a:solidFill>
                <a:latin typeface="Times" pitchFamily="-65" charset="0"/>
              </a:rPr>
              <a:t>. </a:t>
            </a:r>
          </a:p>
          <a:p>
            <a:pPr lvl="1">
              <a:buFontTx/>
              <a:buChar char="»"/>
            </a:pPr>
            <a:r>
              <a:rPr lang="en-US" dirty="0">
                <a:solidFill>
                  <a:srgbClr val="000000"/>
                </a:solidFill>
                <a:latin typeface="Times" pitchFamily="-65" charset="0"/>
              </a:rPr>
              <a:t>Wholesale order takers may have to deal with thousands of items. </a:t>
            </a:r>
          </a:p>
          <a:p>
            <a:pPr lvl="1">
              <a:buFontTx/>
              <a:buChar char="»"/>
            </a:pPr>
            <a:r>
              <a:rPr lang="en-US" dirty="0">
                <a:solidFill>
                  <a:srgbClr val="000000"/>
                </a:solidFill>
                <a:latin typeface="Times" pitchFamily="-65" charset="0"/>
              </a:rPr>
              <a:t>As a result, they often keep in contact with customers on a regular basis and fulfill any needs that arise, as opposed to selling any particular item. </a:t>
            </a:r>
          </a:p>
          <a:p>
            <a:pPr>
              <a:buFontTx/>
              <a:buChar char="•"/>
            </a:pPr>
            <a:r>
              <a:rPr lang="en-US" u="sng" dirty="0">
                <a:solidFill>
                  <a:srgbClr val="000000"/>
                </a:solidFill>
                <a:latin typeface="Times" pitchFamily="-65" charset="0"/>
              </a:rPr>
              <a:t>Retail order takers are often poor salesclerks</a:t>
            </a:r>
            <a:r>
              <a:rPr lang="en-US" dirty="0">
                <a:solidFill>
                  <a:srgbClr val="000000"/>
                </a:solidFill>
                <a:latin typeface="Times" pitchFamily="-65" charset="0"/>
              </a:rPr>
              <a:t> who are not paid or trained well. </a:t>
            </a:r>
          </a:p>
          <a:p>
            <a:pPr lvl="1">
              <a:buFontTx/>
              <a:buChar char="»"/>
            </a:pPr>
            <a:r>
              <a:rPr lang="en-US" dirty="0">
                <a:solidFill>
                  <a:srgbClr val="000000"/>
                </a:solidFill>
                <a:latin typeface="Times" pitchFamily="-65" charset="0"/>
              </a:rPr>
              <a:t>Knowledgeable, courteous, helpful salesclerks can play an important role in a retailer’s marketing mix.</a:t>
            </a:r>
          </a:p>
          <a:p>
            <a:r>
              <a:rPr lang="en-US" b="1" i="1" dirty="0">
                <a:solidFill>
                  <a:srgbClr val="000000"/>
                </a:solidFill>
                <a:latin typeface="Times" pitchFamily="-65" charset="0"/>
              </a:rPr>
              <a:t>Discussion Question:</a:t>
            </a:r>
            <a:r>
              <a:rPr lang="en-US" i="1" dirty="0">
                <a:solidFill>
                  <a:srgbClr val="000000"/>
                </a:solidFill>
                <a:latin typeface="Times" pitchFamily="-65" charset="0"/>
              </a:rPr>
              <a:t> Why do you think that retailers do not place more emphasis on training and compensating retail order takers?</a:t>
            </a:r>
            <a:endParaRPr lang="en-US" dirty="0">
              <a:solidFill>
                <a:srgbClr val="000000"/>
              </a:solidFill>
              <a:latin typeface="Times" pitchFamily="-65" charset="0"/>
            </a:endParaRPr>
          </a:p>
        </p:txBody>
      </p:sp>
    </p:spTree>
    <p:extLst>
      <p:ext uri="{BB962C8B-B14F-4D97-AF65-F5344CB8AC3E}">
        <p14:creationId xmlns:p14="http://schemas.microsoft.com/office/powerpoint/2010/main" val="421320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02E60B5-A323-7749-907E-43CAF395CE09}" type="slidenum">
              <a:rPr lang="en-US"/>
              <a:pPr/>
              <a:t>11</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u="sng">
                <a:solidFill>
                  <a:srgbClr val="000000"/>
                </a:solidFill>
                <a:latin typeface="Times" pitchFamily="-65" charset="0"/>
              </a:rPr>
              <a:t>Supporting salespeople</a:t>
            </a:r>
            <a:r>
              <a:rPr lang="en-US">
                <a:solidFill>
                  <a:srgbClr val="000000"/>
                </a:solidFill>
                <a:latin typeface="Times" pitchFamily="-65" charset="0"/>
              </a:rPr>
              <a:t> help the order-oriented salespeople but they don’t try to get orders themselves. Their activities, such as providing specialized services and information, are aimed at enhancing the relationship with the customer and getting sales in the long run. </a:t>
            </a:r>
            <a:endParaRPr lang="en-US" b="1">
              <a:latin typeface="Times" pitchFamily="-65" charset="0"/>
            </a:endParaRPr>
          </a:p>
          <a:p>
            <a:pPr eaLnBrk="1" hangingPunct="1"/>
            <a:r>
              <a:rPr lang="en-US" b="1">
                <a:latin typeface="Times" pitchFamily="-65" charset="0"/>
              </a:rPr>
              <a:t>Key Issues</a:t>
            </a:r>
          </a:p>
          <a:p>
            <a:pPr>
              <a:buFontTx/>
              <a:buChar char="•"/>
            </a:pPr>
            <a:r>
              <a:rPr lang="en-US" u="sng">
                <a:solidFill>
                  <a:srgbClr val="000000"/>
                </a:solidFill>
                <a:latin typeface="Times" pitchFamily="-65" charset="0"/>
              </a:rPr>
              <a:t>Missionary salespeople</a:t>
            </a:r>
            <a:r>
              <a:rPr lang="en-US">
                <a:solidFill>
                  <a:srgbClr val="000000"/>
                </a:solidFill>
                <a:latin typeface="Times" pitchFamily="-65" charset="0"/>
              </a:rPr>
              <a:t>: supporting salespeople who work for producers by calling on their middlemen and customers. </a:t>
            </a:r>
          </a:p>
          <a:p>
            <a:pPr lvl="1">
              <a:buFontTx/>
              <a:buChar char="»"/>
            </a:pPr>
            <a:r>
              <a:rPr lang="en-US" u="sng">
                <a:solidFill>
                  <a:srgbClr val="000000"/>
                </a:solidFill>
                <a:latin typeface="Times" pitchFamily="-65" charset="0"/>
              </a:rPr>
              <a:t>Missionary salespeople can increase sales</a:t>
            </a:r>
            <a:r>
              <a:rPr lang="en-US">
                <a:solidFill>
                  <a:srgbClr val="000000"/>
                </a:solidFill>
                <a:latin typeface="Times" pitchFamily="-65" charset="0"/>
              </a:rPr>
              <a:t> by creating goodwill, providing training, and performing other activities. </a:t>
            </a:r>
          </a:p>
          <a:p>
            <a:pPr lvl="1">
              <a:buFontTx/>
              <a:buChar char="»"/>
            </a:pPr>
            <a:r>
              <a:rPr lang="en-US">
                <a:solidFill>
                  <a:srgbClr val="000000"/>
                </a:solidFill>
                <a:latin typeface="Times" pitchFamily="-65" charset="0"/>
              </a:rPr>
              <a:t>This position is often used as a training ground for new salespeople. </a:t>
            </a:r>
          </a:p>
          <a:p>
            <a:pPr>
              <a:buFontTx/>
              <a:buChar char="•"/>
            </a:pPr>
            <a:r>
              <a:rPr lang="en-US" u="sng">
                <a:solidFill>
                  <a:srgbClr val="000000"/>
                </a:solidFill>
                <a:latin typeface="Times" pitchFamily="-65" charset="0"/>
              </a:rPr>
              <a:t>Technical specialists</a:t>
            </a:r>
            <a:r>
              <a:rPr lang="en-US">
                <a:solidFill>
                  <a:srgbClr val="000000"/>
                </a:solidFill>
                <a:latin typeface="Times" pitchFamily="-65" charset="0"/>
              </a:rPr>
              <a:t>: provide technical know-how in support of order-oriented salespeople. </a:t>
            </a:r>
          </a:p>
          <a:p>
            <a:pPr lvl="1">
              <a:buFontTx/>
              <a:buChar char="»"/>
            </a:pPr>
            <a:r>
              <a:rPr lang="en-US" u="sng">
                <a:solidFill>
                  <a:srgbClr val="000000"/>
                </a:solidFill>
                <a:latin typeface="Times" pitchFamily="-65" charset="0"/>
              </a:rPr>
              <a:t>Technical specialists are experts who know product applications</a:t>
            </a:r>
            <a:r>
              <a:rPr lang="en-US">
                <a:solidFill>
                  <a:srgbClr val="000000"/>
                </a:solidFill>
                <a:latin typeface="Times" pitchFamily="-65" charset="0"/>
              </a:rPr>
              <a:t>, and they often have science or engineering backgrounds. </a:t>
            </a:r>
          </a:p>
          <a:p>
            <a:pPr lvl="1">
              <a:buFontTx/>
              <a:buChar char="»"/>
            </a:pPr>
            <a:r>
              <a:rPr lang="en-US">
                <a:solidFill>
                  <a:srgbClr val="000000"/>
                </a:solidFill>
                <a:latin typeface="Times" pitchFamily="-65" charset="0"/>
              </a:rPr>
              <a:t>They are more concerned with providing technical details about products than in persuading customers to place orders. </a:t>
            </a:r>
          </a:p>
          <a:p>
            <a:r>
              <a:rPr lang="en-US" b="1" i="1">
                <a:solidFill>
                  <a:srgbClr val="000000"/>
                </a:solidFill>
                <a:latin typeface="Times" pitchFamily="-65" charset="0"/>
              </a:rPr>
              <a:t>Discussion Question:</a:t>
            </a:r>
            <a:r>
              <a:rPr lang="en-US" i="1">
                <a:solidFill>
                  <a:srgbClr val="000000"/>
                </a:solidFill>
                <a:latin typeface="Times" pitchFamily="-65" charset="0"/>
              </a:rPr>
              <a:t> How important are good communication skills for technical specialists? Explain.</a:t>
            </a:r>
          </a:p>
          <a:p>
            <a:pPr>
              <a:buFontTx/>
              <a:buChar char="•"/>
            </a:pPr>
            <a:r>
              <a:rPr lang="en-US" u="sng">
                <a:solidFill>
                  <a:srgbClr val="000000"/>
                </a:solidFill>
                <a:latin typeface="Times" pitchFamily="-65" charset="0"/>
              </a:rPr>
              <a:t>The three basic sales tasks</a:t>
            </a:r>
            <a:r>
              <a:rPr lang="en-US">
                <a:solidFill>
                  <a:srgbClr val="000000"/>
                </a:solidFill>
                <a:latin typeface="Times" pitchFamily="-65" charset="0"/>
              </a:rPr>
              <a:t>—order-taking, order-getting, and supporting– </a:t>
            </a:r>
            <a:r>
              <a:rPr lang="en-US" u="sng">
                <a:solidFill>
                  <a:srgbClr val="000000"/>
                </a:solidFill>
                <a:latin typeface="Times" pitchFamily="-65" charset="0"/>
              </a:rPr>
              <a:t>may have to be blended</a:t>
            </a:r>
            <a:r>
              <a:rPr lang="en-US">
                <a:solidFill>
                  <a:srgbClr val="000000"/>
                </a:solidFill>
                <a:latin typeface="Times" pitchFamily="-65" charset="0"/>
              </a:rPr>
              <a:t>, or they may be assigned to several salespeople. </a:t>
            </a:r>
          </a:p>
          <a:p>
            <a:pPr>
              <a:buFontTx/>
              <a:buChar char="•"/>
            </a:pPr>
            <a:r>
              <a:rPr lang="en-US" u="sng">
                <a:solidFill>
                  <a:srgbClr val="000000"/>
                </a:solidFill>
                <a:latin typeface="Times" pitchFamily="-65" charset="0"/>
              </a:rPr>
              <a:t>Team selling</a:t>
            </a:r>
            <a:r>
              <a:rPr lang="en-US">
                <a:solidFill>
                  <a:srgbClr val="000000"/>
                </a:solidFill>
                <a:latin typeface="Times" pitchFamily="-65" charset="0"/>
              </a:rPr>
              <a:t>: when different sales reps work together on a specific account. </a:t>
            </a:r>
          </a:p>
          <a:p>
            <a:pPr eaLnBrk="1" hangingPunct="1"/>
            <a:endParaRPr lang="en-US">
              <a:latin typeface="Times" pitchFamily="-65" charset="0"/>
            </a:endParaRPr>
          </a:p>
          <a:p>
            <a:pPr eaLnBrk="1" hangingPunct="1"/>
            <a:endParaRPr lang="en-US">
              <a:latin typeface="Times" pitchFamily="-65" charset="0"/>
            </a:endParaRPr>
          </a:p>
        </p:txBody>
      </p:sp>
    </p:spTree>
    <p:extLst>
      <p:ext uri="{BB962C8B-B14F-4D97-AF65-F5344CB8AC3E}">
        <p14:creationId xmlns:p14="http://schemas.microsoft.com/office/powerpoint/2010/main" val="4213974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a:lnSpc>
                <a:spcPct val="90000"/>
              </a:lnSpc>
              <a:buFontTx/>
              <a:buChar char="•"/>
            </a:pPr>
            <a:r>
              <a:rPr lang="en-US" dirty="0" smtClean="0">
                <a:latin typeface="Arial" pitchFamily="34" charset="0"/>
                <a:cs typeface="Arial" pitchFamily="34" charset="0"/>
              </a:rPr>
              <a:t>The focus of customer service is on the service that is required to solve a problem that a customer encounters with a purchase.  </a:t>
            </a:r>
          </a:p>
          <a:p>
            <a:pPr>
              <a:lnSpc>
                <a:spcPct val="90000"/>
              </a:lnSpc>
              <a:buFontTx/>
              <a:buChar char="•"/>
            </a:pPr>
            <a:endParaRPr lang="en-US" dirty="0" smtClean="0">
              <a:latin typeface="Arial" pitchFamily="34" charset="0"/>
              <a:cs typeface="Arial" pitchFamily="34" charset="0"/>
            </a:endParaRPr>
          </a:p>
          <a:p>
            <a:pPr>
              <a:lnSpc>
                <a:spcPct val="90000"/>
              </a:lnSpc>
            </a:pPr>
            <a:r>
              <a:rPr lang="en-US" b="1" dirty="0" smtClean="0">
                <a:latin typeface="Arial" pitchFamily="34" charset="0"/>
                <a:cs typeface="Arial" pitchFamily="34" charset="0"/>
              </a:rPr>
              <a:t>Key Issues</a:t>
            </a:r>
          </a:p>
          <a:p>
            <a:pPr>
              <a:lnSpc>
                <a:spcPct val="90000"/>
              </a:lnSpc>
            </a:pPr>
            <a:r>
              <a:rPr lang="en-US" b="1" dirty="0" smtClean="0">
                <a:solidFill>
                  <a:srgbClr val="000000"/>
                </a:solidFill>
                <a:latin typeface="Arial" pitchFamily="34" charset="0"/>
                <a:cs typeface="Arial" pitchFamily="34" charset="0"/>
                <a:sym typeface="Wingdings" pitchFamily="2" charset="2"/>
              </a:rPr>
              <a:t> </a:t>
            </a:r>
            <a:r>
              <a:rPr lang="en-US" u="sng" dirty="0" smtClean="0">
                <a:solidFill>
                  <a:srgbClr val="000000"/>
                </a:solidFill>
                <a:latin typeface="Arial" pitchFamily="34" charset="0"/>
                <a:cs typeface="Arial" pitchFamily="34" charset="0"/>
              </a:rPr>
              <a:t>Customer service is part of promotion</a:t>
            </a:r>
            <a:r>
              <a:rPr lang="en-US" dirty="0" smtClean="0">
                <a:solidFill>
                  <a:srgbClr val="000000"/>
                </a:solidFill>
                <a:latin typeface="Arial" pitchFamily="34" charset="0"/>
                <a:cs typeface="Arial" pitchFamily="34" charset="0"/>
              </a:rPr>
              <a:t>.  A firm should view customer service reps as a key part of personal selling. </a:t>
            </a:r>
          </a:p>
          <a:p>
            <a:pPr>
              <a:lnSpc>
                <a:spcPct val="90000"/>
              </a:lnSpc>
              <a:buFontTx/>
              <a:buChar char="•"/>
            </a:pPr>
            <a:endParaRPr lang="en-US" u="sng" dirty="0" smtClean="0">
              <a:solidFill>
                <a:srgbClr val="000000"/>
              </a:solidFill>
              <a:latin typeface="Arial" pitchFamily="34" charset="0"/>
              <a:cs typeface="Arial" pitchFamily="34" charset="0"/>
            </a:endParaRPr>
          </a:p>
          <a:p>
            <a:pPr>
              <a:lnSpc>
                <a:spcPct val="90000"/>
              </a:lnSpc>
            </a:pPr>
            <a:r>
              <a:rPr lang="en-US" b="1" dirty="0" smtClean="0">
                <a:solidFill>
                  <a:srgbClr val="000000"/>
                </a:solidFill>
                <a:latin typeface="Arial" pitchFamily="34" charset="0"/>
                <a:cs typeface="Arial" pitchFamily="34" charset="0"/>
                <a:sym typeface="Wingdings" pitchFamily="2" charset="2"/>
              </a:rPr>
              <a:t> </a:t>
            </a:r>
            <a:r>
              <a:rPr lang="en-US" dirty="0" smtClean="0">
                <a:solidFill>
                  <a:srgbClr val="000000"/>
                </a:solidFill>
                <a:latin typeface="Arial" pitchFamily="34" charset="0"/>
                <a:cs typeface="Arial" pitchFamily="34" charset="0"/>
              </a:rPr>
              <a:t>Regardless of whether the firm or the customer causes the problem, customer service reps need to be effective communicators, have good judgment, and realize that they are </a:t>
            </a:r>
            <a:r>
              <a:rPr lang="en-US" u="sng" dirty="0" smtClean="0">
                <a:solidFill>
                  <a:srgbClr val="000000"/>
                </a:solidFill>
                <a:latin typeface="Arial" pitchFamily="34" charset="0"/>
                <a:cs typeface="Arial" pitchFamily="34" charset="0"/>
              </a:rPr>
              <a:t>advocates not only for their firm, but also for its customers</a:t>
            </a:r>
            <a:r>
              <a:rPr lang="en-US" dirty="0" smtClean="0">
                <a:solidFill>
                  <a:srgbClr val="000000"/>
                </a:solidFill>
                <a:latin typeface="Arial" pitchFamily="34" charset="0"/>
                <a:cs typeface="Arial" pitchFamily="34" charset="0"/>
              </a:rPr>
              <a:t>.  </a:t>
            </a:r>
          </a:p>
          <a:p>
            <a:pPr>
              <a:lnSpc>
                <a:spcPct val="90000"/>
              </a:lnSpc>
            </a:pPr>
            <a:endParaRPr lang="en-US" i="1" dirty="0" smtClean="0">
              <a:solidFill>
                <a:srgbClr val="000000"/>
              </a:solidFill>
              <a:latin typeface="Arial" pitchFamily="34" charset="0"/>
              <a:cs typeface="Arial" pitchFamily="34" charset="0"/>
            </a:endParaRPr>
          </a:p>
          <a:p>
            <a:pPr>
              <a:lnSpc>
                <a:spcPct val="90000"/>
              </a:lnSpc>
            </a:pPr>
            <a:r>
              <a:rPr lang="en-US" b="1" i="1" dirty="0" smtClean="0">
                <a:solidFill>
                  <a:srgbClr val="000000"/>
                </a:solidFill>
                <a:latin typeface="Arial" pitchFamily="34" charset="0"/>
                <a:cs typeface="Arial" pitchFamily="34" charset="0"/>
              </a:rPr>
              <a:t>Discussion Question: Think of an experience that you have had recently where you had a problem with a purchase and you contacted the company about the problem.  How was it handled?  Were you satisfied?  If not, did you tell friends and/or family about the experience?</a:t>
            </a:r>
          </a:p>
          <a:p>
            <a:pPr>
              <a:lnSpc>
                <a:spcPct val="90000"/>
              </a:lnSpc>
            </a:pPr>
            <a:endParaRPr lang="en-US" dirty="0" smtClean="0">
              <a:latin typeface="Arial" pitchFamily="34" charset="0"/>
              <a:cs typeface="Arial" pitchFamily="34" charset="0"/>
            </a:endParaRPr>
          </a:p>
          <a:p>
            <a:pPr>
              <a:lnSpc>
                <a:spcPct val="90000"/>
              </a:lnSpc>
            </a:pPr>
            <a:endParaRPr lang="en-US" dirty="0" smtClean="0">
              <a:latin typeface="Arial" pitchFamily="34" charset="0"/>
              <a:cs typeface="Arial" pitchFamily="34" charset="0"/>
            </a:endParaRPr>
          </a:p>
        </p:txBody>
      </p:sp>
      <p:sp>
        <p:nvSpPr>
          <p:cNvPr id="52228" name="Slide Number Placeholder 3"/>
          <p:cNvSpPr>
            <a:spLocks noGrp="1"/>
          </p:cNvSpPr>
          <p:nvPr>
            <p:ph type="sldNum" sz="quarter" idx="5"/>
          </p:nvPr>
        </p:nvSpPr>
        <p:spPr>
          <a:noFill/>
        </p:spPr>
        <p:txBody>
          <a:bodyPr/>
          <a:lstStyle/>
          <a:p>
            <a:fld id="{576E450A-2414-864D-B7C3-C8EB0695DD3B}" type="slidenum">
              <a:rPr lang="en-US"/>
              <a:pPr/>
              <a:t>12</a:t>
            </a:fld>
            <a:endParaRPr lang="en-US"/>
          </a:p>
        </p:txBody>
      </p:sp>
    </p:spTree>
    <p:extLst>
      <p:ext uri="{BB962C8B-B14F-4D97-AF65-F5344CB8AC3E}">
        <p14:creationId xmlns:p14="http://schemas.microsoft.com/office/powerpoint/2010/main" val="351590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4A2A714-1656-1D4F-8149-5F00010C8027}" type="slidenum">
              <a:rPr lang="en-US"/>
              <a:pPr/>
              <a:t>13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a:latin typeface="Times" pitchFamily="-65" charset="0"/>
              </a:rPr>
              <a:t>The sales manager must organize the sales force so that all necessary tasks are performed well.  If different people handle different sales tasks, firms often rely on </a:t>
            </a:r>
            <a:r>
              <a:rPr lang="en-US" u="sng">
                <a:latin typeface="Times" pitchFamily="-65" charset="0"/>
              </a:rPr>
              <a:t>team selling—when different people work together on a specific account</a:t>
            </a:r>
            <a:r>
              <a:rPr lang="en-US">
                <a:latin typeface="Times" pitchFamily="-65" charset="0"/>
              </a:rPr>
              <a:t>. </a:t>
            </a:r>
          </a:p>
          <a:p>
            <a:r>
              <a:rPr lang="en-US" b="1">
                <a:latin typeface="Times" pitchFamily="-65" charset="0"/>
              </a:rPr>
              <a:t>Key Issues</a:t>
            </a:r>
          </a:p>
          <a:p>
            <a:pPr>
              <a:buFontTx/>
              <a:buChar char="•"/>
            </a:pPr>
            <a:r>
              <a:rPr lang="en-US" u="sng">
                <a:latin typeface="Times" pitchFamily="-65" charset="0"/>
              </a:rPr>
              <a:t>Different target markets need different selling tasks.</a:t>
            </a:r>
            <a:r>
              <a:rPr lang="en-US">
                <a:latin typeface="Times" pitchFamily="-65" charset="0"/>
              </a:rPr>
              <a:t> –Managers often have different sales forces for different target markets who have different support or information needs.</a:t>
            </a:r>
            <a:endParaRPr lang="en-US" b="1">
              <a:latin typeface="Times" pitchFamily="-65" charset="0"/>
            </a:endParaRPr>
          </a:p>
          <a:p>
            <a:pPr>
              <a:buFontTx/>
              <a:buChar char="•"/>
            </a:pPr>
            <a:r>
              <a:rPr lang="en-US">
                <a:latin typeface="Times" pitchFamily="-65" charset="0"/>
              </a:rPr>
              <a:t>For example, </a:t>
            </a:r>
            <a:r>
              <a:rPr lang="en-US" u="sng">
                <a:latin typeface="Times" pitchFamily="-65" charset="0"/>
              </a:rPr>
              <a:t>big accounts often get special treatment from a major accounts sales force.  </a:t>
            </a:r>
            <a:r>
              <a:rPr lang="en-US">
                <a:latin typeface="Times" pitchFamily="-65" charset="0"/>
              </a:rPr>
              <a:t>.  </a:t>
            </a:r>
          </a:p>
          <a:p>
            <a:r>
              <a:rPr lang="en-US" b="1" i="1">
                <a:latin typeface="Times" pitchFamily="-65" charset="0"/>
              </a:rPr>
              <a:t>Discussion Question:</a:t>
            </a:r>
            <a:r>
              <a:rPr lang="en-US" i="1">
                <a:latin typeface="Times" pitchFamily="-65" charset="0"/>
              </a:rPr>
              <a:t> What are the advantages of having a separate sales force for big accounts? Are there any disadvantages?</a:t>
            </a:r>
          </a:p>
          <a:p>
            <a:pPr>
              <a:buFontTx/>
              <a:buChar char="•"/>
            </a:pPr>
            <a:r>
              <a:rPr lang="en-US" u="sng">
                <a:latin typeface="Times" pitchFamily="-65" charset="0"/>
              </a:rPr>
              <a:t>Some salespeople specialize in telephone selling</a:t>
            </a:r>
            <a:r>
              <a:rPr lang="en-US">
                <a:latin typeface="Times" pitchFamily="-65" charset="0"/>
              </a:rPr>
              <a:t>. </a:t>
            </a:r>
          </a:p>
          <a:p>
            <a:pPr lvl="1">
              <a:buFont typeface="Times New Roman" pitchFamily="-65" charset="0"/>
              <a:buChar char="»"/>
            </a:pPr>
            <a:r>
              <a:rPr lang="en-US" u="sng">
                <a:latin typeface="Times" pitchFamily="-65" charset="0"/>
              </a:rPr>
              <a:t>Telemarketing</a:t>
            </a:r>
            <a:r>
              <a:rPr lang="en-US">
                <a:latin typeface="Times" pitchFamily="-65" charset="0"/>
              </a:rPr>
              <a:t> is quick and inexpensive and can provide a way to serve customers who would otherwise be too expensive to support.</a:t>
            </a:r>
          </a:p>
          <a:p>
            <a:pPr>
              <a:buFontTx/>
              <a:buChar char="•"/>
            </a:pPr>
            <a:r>
              <a:rPr lang="en-US" u="sng">
                <a:latin typeface="Times" pitchFamily="-65" charset="0"/>
              </a:rPr>
              <a:t>Sales tasks are done in sales territories</a:t>
            </a:r>
            <a:r>
              <a:rPr lang="en-US">
                <a:latin typeface="Times" pitchFamily="-65" charset="0"/>
              </a:rPr>
              <a:t>. </a:t>
            </a:r>
          </a:p>
          <a:p>
            <a:pPr lvl="1">
              <a:buFont typeface="Times New Roman" pitchFamily="-65" charset="0"/>
              <a:buChar char="»"/>
            </a:pPr>
            <a:r>
              <a:rPr lang="en-US" u="sng">
                <a:latin typeface="Times" pitchFamily="-65" charset="0"/>
              </a:rPr>
              <a:t>Sales territory</a:t>
            </a:r>
            <a:r>
              <a:rPr lang="en-US">
                <a:latin typeface="Times" pitchFamily="-65" charset="0"/>
              </a:rPr>
              <a:t>: a geographic area that is the responsibility of one salesperson or several working together.  </a:t>
            </a:r>
          </a:p>
          <a:p>
            <a:pPr lvl="1">
              <a:buFont typeface="Times New Roman" pitchFamily="-65" charset="0"/>
              <a:buChar char="»"/>
            </a:pPr>
            <a:r>
              <a:rPr lang="en-US">
                <a:latin typeface="Times" pitchFamily="-65" charset="0"/>
              </a:rPr>
              <a:t>Managers must weigh distance, number of customers, the complexity of account service, and the potential profitability in setting up sales territories.  </a:t>
            </a:r>
          </a:p>
          <a:p>
            <a:pPr>
              <a:buFontTx/>
              <a:buChar char="•"/>
            </a:pPr>
            <a:r>
              <a:rPr lang="en-US" u="sng">
                <a:latin typeface="Times" pitchFamily="-65" charset="0"/>
              </a:rPr>
              <a:t>The size of the sales force depends on workload per salesperson</a:t>
            </a:r>
            <a:r>
              <a:rPr lang="en-US">
                <a:latin typeface="Times" pitchFamily="-65" charset="0"/>
              </a:rPr>
              <a:t>. </a:t>
            </a:r>
          </a:p>
          <a:p>
            <a:pPr lvl="1">
              <a:buFont typeface="Times New Roman" pitchFamily="-65" charset="0"/>
              <a:buChar char="»"/>
            </a:pPr>
            <a:r>
              <a:rPr lang="en-US">
                <a:latin typeface="Times" pitchFamily="-65" charset="0"/>
              </a:rPr>
              <a:t>Assessing the workload evaluates the time required for sales tasks as well as the number of customers and other important market factors.. </a:t>
            </a:r>
          </a:p>
        </p:txBody>
      </p:sp>
    </p:spTree>
    <p:extLst>
      <p:ext uri="{BB962C8B-B14F-4D97-AF65-F5344CB8AC3E}">
        <p14:creationId xmlns:p14="http://schemas.microsoft.com/office/powerpoint/2010/main" val="2100931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6CBCB73-CCBD-0745-BE94-3716EBF22967}" type="slidenum">
              <a:rPr lang="en-US"/>
              <a:pPr/>
              <a:t>14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a:solidFill>
                  <a:srgbClr val="000000"/>
                </a:solidFill>
                <a:latin typeface="Times" pitchFamily="-65" charset="0"/>
              </a:rPr>
              <a:t>Marketing and sales managers in many firms are finding that some tasks that have traditionally been handled by a salesperson can now be handled effectively and at lower cost by information technology and e-commerce systems.</a:t>
            </a:r>
            <a:r>
              <a:rPr lang="en-US" b="1">
                <a:solidFill>
                  <a:srgbClr val="000000"/>
                </a:solidFill>
                <a:latin typeface="Times" pitchFamily="-65" charset="0"/>
              </a:rPr>
              <a:t> </a:t>
            </a:r>
          </a:p>
          <a:p>
            <a:r>
              <a:rPr lang="en-US" b="1">
                <a:solidFill>
                  <a:srgbClr val="000000"/>
                </a:solidFill>
                <a:latin typeface="Times" pitchFamily="-65" charset="0"/>
              </a:rPr>
              <a:t>Key Issues</a:t>
            </a:r>
          </a:p>
          <a:p>
            <a:pPr marL="228600" lvl="1">
              <a:buFontTx/>
              <a:buChar char="»"/>
            </a:pPr>
            <a:r>
              <a:rPr lang="en-US" u="sng">
                <a:solidFill>
                  <a:srgbClr val="000000"/>
                </a:solidFill>
                <a:latin typeface="Times" pitchFamily="-65" charset="0"/>
              </a:rPr>
              <a:t>Situations requiring a significant need to create and build relationships, and a low degree of information standardization</a:t>
            </a:r>
            <a:r>
              <a:rPr lang="en-US">
                <a:solidFill>
                  <a:srgbClr val="000000"/>
                </a:solidFill>
                <a:latin typeface="Times" pitchFamily="-65" charset="0"/>
              </a:rPr>
              <a:t>: A salesperson is likely to be required. The salesperson can offer creative problem solving, persuasion, and coordination of sales activities.</a:t>
            </a:r>
          </a:p>
          <a:p>
            <a:pPr marL="228600" lvl="1">
              <a:buFontTx/>
              <a:buChar char="»"/>
            </a:pPr>
            <a:r>
              <a:rPr lang="en-US" u="sng">
                <a:solidFill>
                  <a:srgbClr val="000000"/>
                </a:solidFill>
                <a:latin typeface="Times" pitchFamily="-65" charset="0"/>
              </a:rPr>
              <a:t>Situations requiring a significant need to exchange standardized information, but not a great need for relationship building</a:t>
            </a:r>
            <a:r>
              <a:rPr lang="en-US">
                <a:solidFill>
                  <a:srgbClr val="000000"/>
                </a:solidFill>
                <a:latin typeface="Times" pitchFamily="-65" charset="0"/>
              </a:rPr>
              <a:t>: Marketers can use e-commerce methods to exchange information about inventory, orders, and delivery status. Websites can contain product specifications and prices.</a:t>
            </a:r>
          </a:p>
          <a:p>
            <a:pPr marL="228600" lvl="1">
              <a:buFontTx/>
              <a:buChar char="»"/>
            </a:pPr>
            <a:r>
              <a:rPr lang="en-US" u="sng">
                <a:solidFill>
                  <a:srgbClr val="000000"/>
                </a:solidFill>
                <a:latin typeface="Times" pitchFamily="-65" charset="0"/>
              </a:rPr>
              <a:t>Situations requiring a significant need to exchange standardized information, and a great need for relationship building</a:t>
            </a:r>
            <a:r>
              <a:rPr lang="en-US">
                <a:solidFill>
                  <a:srgbClr val="000000"/>
                </a:solidFill>
                <a:latin typeface="Times" pitchFamily="-65" charset="0"/>
              </a:rPr>
              <a:t>: Technology may provide standardized information, while a sales rep spends time on value-added communication with the customer.</a:t>
            </a:r>
          </a:p>
          <a:p>
            <a:pPr marL="228600" lvl="1">
              <a:buFontTx/>
              <a:buChar char="»"/>
            </a:pPr>
            <a:r>
              <a:rPr lang="en-US" u="sng">
                <a:solidFill>
                  <a:srgbClr val="000000"/>
                </a:solidFill>
                <a:latin typeface="Times" pitchFamily="-65" charset="0"/>
              </a:rPr>
              <a:t>Situations requiring neither a significant need to create and build relationships, or the exchange of standardized information</a:t>
            </a:r>
            <a:r>
              <a:rPr lang="en-US">
                <a:solidFill>
                  <a:srgbClr val="000000"/>
                </a:solidFill>
                <a:latin typeface="Times" pitchFamily="-65" charset="0"/>
              </a:rPr>
              <a:t>:  </a:t>
            </a:r>
            <a:r>
              <a:rPr lang="en-US" u="sng">
                <a:solidFill>
                  <a:srgbClr val="000000"/>
                </a:solidFill>
                <a:latin typeface="Times" pitchFamily="-65" charset="0"/>
              </a:rPr>
              <a:t>E-commerce sometimes substitutes for personal selling</a:t>
            </a:r>
            <a:r>
              <a:rPr lang="en-US">
                <a:solidFill>
                  <a:srgbClr val="000000"/>
                </a:solidFill>
                <a:latin typeface="Times" pitchFamily="-65" charset="0"/>
              </a:rPr>
              <a:t> through digital self-service. Electronic banking, ATMs, and virtual shopping carts are examples.</a:t>
            </a:r>
          </a:p>
          <a:p>
            <a:r>
              <a:rPr lang="en-US" b="1" i="1">
                <a:solidFill>
                  <a:srgbClr val="000000"/>
                </a:solidFill>
                <a:latin typeface="Times" pitchFamily="-65" charset="0"/>
              </a:rPr>
              <a:t>Discussion Question:</a:t>
            </a:r>
            <a:r>
              <a:rPr lang="en-US" i="1">
                <a:solidFill>
                  <a:srgbClr val="000000"/>
                </a:solidFill>
                <a:latin typeface="Times" pitchFamily="-65" charset="0"/>
              </a:rPr>
              <a:t> Are consumers becoming more dependent on digital self-service? Why or why not?</a:t>
            </a:r>
          </a:p>
          <a:p>
            <a:pPr eaLnBrk="1" hangingPunct="1"/>
            <a:endParaRPr lang="en-US" sz="1000">
              <a:latin typeface="Times" pitchFamily="-65" charset="0"/>
            </a:endParaRPr>
          </a:p>
        </p:txBody>
      </p:sp>
    </p:spTree>
    <p:extLst>
      <p:ext uri="{BB962C8B-B14F-4D97-AF65-F5344CB8AC3E}">
        <p14:creationId xmlns:p14="http://schemas.microsoft.com/office/powerpoint/2010/main" val="314315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CB17E56-69B4-7D41-AAAC-D5D01534B86D}" type="slidenum">
              <a:rPr lang="en-US"/>
              <a:pPr/>
              <a:t>15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b="1">
                <a:latin typeface="Times" pitchFamily="-65" charset="0"/>
              </a:rPr>
              <a:t>Summary Overview</a:t>
            </a:r>
          </a:p>
          <a:p>
            <a:pPr eaLnBrk="1" hangingPunct="1"/>
            <a:r>
              <a:rPr lang="en-US">
                <a:latin typeface="Times" pitchFamily="-65" charset="0"/>
              </a:rPr>
              <a:t>It is important to hire good, well-qualified salespeople. Progressive companies adopt a systematic approach to selecting a sales force. </a:t>
            </a:r>
          </a:p>
          <a:p>
            <a:pPr eaLnBrk="1" hangingPunct="1"/>
            <a:r>
              <a:rPr lang="en-US" b="1">
                <a:solidFill>
                  <a:srgbClr val="000000"/>
                </a:solidFill>
                <a:latin typeface="Times" pitchFamily="-65" charset="0"/>
              </a:rPr>
              <a:t>Key Issues</a:t>
            </a:r>
          </a:p>
          <a:p>
            <a:pPr eaLnBrk="1" hangingPunct="1">
              <a:buFontTx/>
              <a:buChar char="•"/>
            </a:pPr>
            <a:r>
              <a:rPr lang="en-US" u="sng">
                <a:solidFill>
                  <a:srgbClr val="000000"/>
                </a:solidFill>
                <a:latin typeface="Times" pitchFamily="-65" charset="0"/>
              </a:rPr>
              <a:t>Selecting good salespeople takes judgment, plus</a:t>
            </a:r>
            <a:r>
              <a:rPr lang="en-US">
                <a:solidFill>
                  <a:srgbClr val="000000"/>
                </a:solidFill>
                <a:latin typeface="Times" pitchFamily="-65" charset="0"/>
              </a:rPr>
              <a:t> other specific techniques. </a:t>
            </a:r>
          </a:p>
          <a:p>
            <a:pPr lvl="1" eaLnBrk="1" hangingPunct="1">
              <a:buFontTx/>
              <a:buChar char="»"/>
            </a:pPr>
            <a:r>
              <a:rPr lang="en-US">
                <a:solidFill>
                  <a:srgbClr val="000000"/>
                </a:solidFill>
                <a:latin typeface="Times" pitchFamily="-65" charset="0"/>
              </a:rPr>
              <a:t>Companies constantly update lists of possible job candidates. </a:t>
            </a:r>
          </a:p>
          <a:p>
            <a:pPr lvl="1" eaLnBrk="1" hangingPunct="1">
              <a:buFontTx/>
              <a:buChar char="»"/>
            </a:pPr>
            <a:r>
              <a:rPr lang="en-US">
                <a:solidFill>
                  <a:srgbClr val="000000"/>
                </a:solidFill>
                <a:latin typeface="Times" pitchFamily="-65" charset="0"/>
              </a:rPr>
              <a:t>They invite applications at the company’s website. </a:t>
            </a:r>
          </a:p>
          <a:p>
            <a:pPr lvl="1" eaLnBrk="1" hangingPunct="1">
              <a:buFontTx/>
              <a:buChar char="»"/>
            </a:pPr>
            <a:r>
              <a:rPr lang="en-US">
                <a:solidFill>
                  <a:srgbClr val="000000"/>
                </a:solidFill>
                <a:latin typeface="Times" pitchFamily="-65" charset="0"/>
              </a:rPr>
              <a:t>They schedule candidates for multiple interviews, do background checks, and may even use psychological tests. </a:t>
            </a:r>
          </a:p>
          <a:p>
            <a:pPr eaLnBrk="1" hangingPunct="1">
              <a:buFontTx/>
              <a:buChar char="•"/>
            </a:pPr>
            <a:r>
              <a:rPr lang="en-US">
                <a:solidFill>
                  <a:srgbClr val="000000"/>
                </a:solidFill>
                <a:latin typeface="Times" pitchFamily="-65" charset="0"/>
              </a:rPr>
              <a:t>As shown in this ad, many firms are trying to improve the quality and quantity of applicants for sales positions by turning to online recruiting firms like hotjobs.com.</a:t>
            </a:r>
          </a:p>
          <a:p>
            <a:pPr eaLnBrk="1" hangingPunct="1">
              <a:buFontTx/>
              <a:buChar char="•"/>
            </a:pPr>
            <a:r>
              <a:rPr lang="en-US">
                <a:solidFill>
                  <a:srgbClr val="000000"/>
                </a:solidFill>
                <a:latin typeface="Times" pitchFamily="-65" charset="0"/>
              </a:rPr>
              <a:t>This company also offers Resumix</a:t>
            </a:r>
            <a:r>
              <a:rPr lang="en-US" baseline="30000">
                <a:solidFill>
                  <a:srgbClr val="000000"/>
                </a:solidFill>
                <a:latin typeface="Times" pitchFamily="-65" charset="0"/>
                <a:ea typeface="Times New Roman" pitchFamily="-65" charset="0"/>
                <a:cs typeface="Times New Roman" pitchFamily="-65" charset="0"/>
              </a:rPr>
              <a:t>®</a:t>
            </a:r>
            <a:r>
              <a:rPr lang="en-US">
                <a:solidFill>
                  <a:srgbClr val="000000"/>
                </a:solidFill>
                <a:latin typeface="Times" pitchFamily="-65" charset="0"/>
              </a:rPr>
              <a:t> hiring management software, along with other services to ease and improve the selection task. </a:t>
            </a:r>
          </a:p>
          <a:p>
            <a:pPr eaLnBrk="1" hangingPunct="1"/>
            <a:r>
              <a:rPr lang="en-US" b="1" i="1">
                <a:solidFill>
                  <a:srgbClr val="000000"/>
                </a:solidFill>
                <a:latin typeface="Times" pitchFamily="-65" charset="0"/>
              </a:rPr>
              <a:t>Discussion Question:</a:t>
            </a:r>
            <a:r>
              <a:rPr lang="en-US" i="1">
                <a:solidFill>
                  <a:srgbClr val="000000"/>
                </a:solidFill>
                <a:latin typeface="Times" pitchFamily="-65" charset="0"/>
              </a:rPr>
              <a:t> If you were selecting someone to serve in a sales force, what types of questions would you ask in an interview?</a:t>
            </a:r>
            <a:r>
              <a:rPr lang="en-US">
                <a:solidFill>
                  <a:srgbClr val="000000"/>
                </a:solidFill>
                <a:latin typeface="Times" pitchFamily="-65" charset="0"/>
              </a:rPr>
              <a:t> </a:t>
            </a:r>
          </a:p>
          <a:p>
            <a:pPr eaLnBrk="1" hangingPunct="1"/>
            <a:endParaRPr lang="en-US">
              <a:latin typeface="Times" pitchFamily="-65" charset="0"/>
            </a:endParaRPr>
          </a:p>
        </p:txBody>
      </p:sp>
    </p:spTree>
    <p:extLst>
      <p:ext uri="{BB962C8B-B14F-4D97-AF65-F5344CB8AC3E}">
        <p14:creationId xmlns:p14="http://schemas.microsoft.com/office/powerpoint/2010/main" val="2940333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a:tabLst>
                <a:tab pos="1601788" algn="l"/>
              </a:tabLst>
            </a:pPr>
            <a:r>
              <a:rPr lang="en-US">
                <a:latin typeface="Times" pitchFamily="-65" charset="0"/>
              </a:rPr>
              <a:t>It is important to hire good, well-qualified salespeople. Progressive companies adopt a systematic approach to selecting a sales force. </a:t>
            </a:r>
          </a:p>
          <a:p>
            <a:pPr>
              <a:tabLst>
                <a:tab pos="1601788" algn="l"/>
              </a:tabLst>
            </a:pPr>
            <a:r>
              <a:rPr lang="en-US" b="1">
                <a:latin typeface="Times" pitchFamily="-65" charset="0"/>
              </a:rPr>
              <a:t>Key Issues</a:t>
            </a:r>
          </a:p>
          <a:p>
            <a:pPr>
              <a:buFontTx/>
              <a:buChar char="•"/>
              <a:tabLst>
                <a:tab pos="1601788" algn="l"/>
              </a:tabLst>
            </a:pPr>
            <a:r>
              <a:rPr lang="en-US" u="sng">
                <a:latin typeface="Times" pitchFamily="-65" charset="0"/>
              </a:rPr>
              <a:t>Selecting good salespeople takes judgment, plus</a:t>
            </a:r>
            <a:r>
              <a:rPr lang="en-US">
                <a:latin typeface="Times" pitchFamily="-65" charset="0"/>
              </a:rPr>
              <a:t> other specific techniques. </a:t>
            </a:r>
          </a:p>
          <a:p>
            <a:pPr lvl="1">
              <a:buFont typeface="Times New Roman" pitchFamily="-65" charset="0"/>
              <a:buChar char="»"/>
              <a:tabLst>
                <a:tab pos="1601788" algn="l"/>
              </a:tabLst>
            </a:pPr>
            <a:r>
              <a:rPr lang="en-US">
                <a:latin typeface="Times" pitchFamily="-65" charset="0"/>
              </a:rPr>
              <a:t>Companies constantly update lists of possible job candidates. </a:t>
            </a:r>
          </a:p>
          <a:p>
            <a:pPr lvl="1">
              <a:buFont typeface="Times New Roman" pitchFamily="-65" charset="0"/>
              <a:buChar char="»"/>
              <a:tabLst>
                <a:tab pos="1601788" algn="l"/>
              </a:tabLst>
            </a:pPr>
            <a:r>
              <a:rPr lang="en-US">
                <a:latin typeface="Times" pitchFamily="-65" charset="0"/>
              </a:rPr>
              <a:t>They invite applications at the company’s website. </a:t>
            </a:r>
          </a:p>
          <a:p>
            <a:pPr lvl="1">
              <a:buFont typeface="Times New Roman" pitchFamily="-65" charset="0"/>
              <a:buChar char="»"/>
              <a:tabLst>
                <a:tab pos="1601788" algn="l"/>
              </a:tabLst>
            </a:pPr>
            <a:r>
              <a:rPr lang="en-US">
                <a:latin typeface="Times" pitchFamily="-65" charset="0"/>
              </a:rPr>
              <a:t>They schedule candidates for multiple interviews, do background checks, and may even use psychological tests. </a:t>
            </a:r>
          </a:p>
          <a:p>
            <a:pPr>
              <a:buFontTx/>
              <a:buChar char="•"/>
              <a:tabLst>
                <a:tab pos="1601788" algn="l"/>
              </a:tabLst>
            </a:pPr>
            <a:r>
              <a:rPr lang="en-US">
                <a:latin typeface="Times" pitchFamily="-65" charset="0"/>
              </a:rPr>
              <a:t>As shown in this ad, many firms are trying to improve the quality and quantity of applicants for sales positions by turning to online recruiting firms like hotjobs.com.</a:t>
            </a:r>
          </a:p>
          <a:p>
            <a:pPr>
              <a:buFontTx/>
              <a:buChar char="•"/>
              <a:tabLst>
                <a:tab pos="1601788" algn="l"/>
              </a:tabLst>
            </a:pPr>
            <a:r>
              <a:rPr lang="en-US">
                <a:latin typeface="Times" pitchFamily="-65" charset="0"/>
              </a:rPr>
              <a:t>This company also offers Resumix® hiring management software, along with other services to ease and improve the selection task. </a:t>
            </a:r>
          </a:p>
          <a:p>
            <a:pPr>
              <a:tabLst>
                <a:tab pos="1601788" algn="l"/>
              </a:tabLst>
            </a:pPr>
            <a:r>
              <a:rPr lang="en-US" b="1" i="1">
                <a:latin typeface="Times" pitchFamily="-65" charset="0"/>
              </a:rPr>
              <a:t>Discussion Question:</a:t>
            </a:r>
            <a:r>
              <a:rPr lang="en-US" i="1">
                <a:latin typeface="Times" pitchFamily="-65" charset="0"/>
              </a:rPr>
              <a:t> If you were selecting someone to serve in a sales force, what types of questions would you ask in an interview?</a:t>
            </a:r>
            <a:r>
              <a:rPr lang="en-US">
                <a:latin typeface="Times" pitchFamily="-65" charset="0"/>
              </a:rPr>
              <a:t> </a:t>
            </a:r>
          </a:p>
          <a:p>
            <a:pPr>
              <a:tabLst>
                <a:tab pos="1601788" algn="l"/>
              </a:tabLst>
            </a:pPr>
            <a:endParaRPr lang="en-US">
              <a:latin typeface="Times" pitchFamily="-65" charset="0"/>
            </a:endParaRPr>
          </a:p>
        </p:txBody>
      </p:sp>
      <p:sp>
        <p:nvSpPr>
          <p:cNvPr id="57348" name="Slide Number Placeholder 3"/>
          <p:cNvSpPr>
            <a:spLocks noGrp="1"/>
          </p:cNvSpPr>
          <p:nvPr>
            <p:ph type="sldNum" sz="quarter" idx="5"/>
          </p:nvPr>
        </p:nvSpPr>
        <p:spPr>
          <a:noFill/>
        </p:spPr>
        <p:txBody>
          <a:bodyPr/>
          <a:lstStyle/>
          <a:p>
            <a:fld id="{77989953-31CF-1A47-9C54-6C295681E0C0}" type="slidenum">
              <a:rPr lang="en-US"/>
              <a:pPr/>
              <a:t>16</a:t>
            </a:fld>
            <a:endParaRPr lang="en-US"/>
          </a:p>
        </p:txBody>
      </p:sp>
    </p:spTree>
    <p:extLst>
      <p:ext uri="{BB962C8B-B14F-4D97-AF65-F5344CB8AC3E}">
        <p14:creationId xmlns:p14="http://schemas.microsoft.com/office/powerpoint/2010/main" val="2913512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CC66D6B-FAFD-5E46-82D1-59C956B3D0CF}" type="slidenum">
              <a:rPr lang="en-US"/>
              <a:pPr/>
              <a:t>17</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a:solidFill>
                  <a:srgbClr val="000000"/>
                </a:solidFill>
                <a:latin typeface="Times" pitchFamily="-65" charset="0"/>
              </a:rPr>
              <a:t>Sound selection is not the only important consideration for sales managers. Motivating salespeople is also important and requires careful assessment of the needs of the company and the individual when setting compensation.</a:t>
            </a:r>
            <a:endParaRPr lang="en-US" b="1">
              <a:solidFill>
                <a:srgbClr val="000000"/>
              </a:solidFill>
              <a:latin typeface="Times" pitchFamily="-65" charset="0"/>
            </a:endParaRPr>
          </a:p>
          <a:p>
            <a:r>
              <a:rPr lang="en-US" b="1">
                <a:solidFill>
                  <a:srgbClr val="000000"/>
                </a:solidFill>
                <a:latin typeface="Times" pitchFamily="-65" charset="0"/>
              </a:rPr>
              <a:t>Key Issues</a:t>
            </a:r>
          </a:p>
          <a:p>
            <a:pPr>
              <a:buFontTx/>
              <a:buChar char="•"/>
            </a:pPr>
            <a:r>
              <a:rPr lang="en-US" u="sng">
                <a:solidFill>
                  <a:srgbClr val="000000"/>
                </a:solidFill>
                <a:latin typeface="Times" pitchFamily="-65" charset="0"/>
              </a:rPr>
              <a:t>Job description</a:t>
            </a:r>
            <a:r>
              <a:rPr lang="en-US">
                <a:solidFill>
                  <a:srgbClr val="000000"/>
                </a:solidFill>
                <a:latin typeface="Times" pitchFamily="-65" charset="0"/>
              </a:rPr>
              <a:t>: a statement of what a salesperson is expected to do.  </a:t>
            </a:r>
          </a:p>
          <a:p>
            <a:pPr lvl="1">
              <a:buFontTx/>
              <a:buChar char="»"/>
            </a:pPr>
            <a:r>
              <a:rPr lang="en-US" u="sng">
                <a:solidFill>
                  <a:srgbClr val="000000"/>
                </a:solidFill>
                <a:latin typeface="Times" pitchFamily="-65" charset="0"/>
              </a:rPr>
              <a:t>Job descriptions should be specific and in writing</a:t>
            </a:r>
            <a:r>
              <a:rPr lang="en-US">
                <a:solidFill>
                  <a:srgbClr val="000000"/>
                </a:solidFill>
                <a:latin typeface="Times" pitchFamily="-65" charset="0"/>
              </a:rPr>
              <a:t>. </a:t>
            </a:r>
          </a:p>
          <a:p>
            <a:pPr lvl="1">
              <a:buFontTx/>
              <a:buChar char="»"/>
            </a:pPr>
            <a:r>
              <a:rPr lang="en-US">
                <a:solidFill>
                  <a:srgbClr val="000000"/>
                </a:solidFill>
                <a:latin typeface="Times" pitchFamily="-65" charset="0"/>
              </a:rPr>
              <a:t>The job description becomes a tool for recruiting candidates whose qualifications are a good match for the job.</a:t>
            </a:r>
          </a:p>
          <a:p>
            <a:pPr>
              <a:buFontTx/>
              <a:buChar char="•"/>
            </a:pPr>
            <a:r>
              <a:rPr lang="en-US" u="sng">
                <a:solidFill>
                  <a:srgbClr val="000000"/>
                </a:solidFill>
                <a:latin typeface="Times" pitchFamily="-65" charset="0"/>
              </a:rPr>
              <a:t>Good salespeople are trained, not born</a:t>
            </a:r>
            <a:r>
              <a:rPr lang="en-US">
                <a:solidFill>
                  <a:srgbClr val="000000"/>
                </a:solidFill>
                <a:latin typeface="Times" pitchFamily="-65" charset="0"/>
              </a:rPr>
              <a:t>.  </a:t>
            </a:r>
          </a:p>
          <a:p>
            <a:pPr lvl="1">
              <a:buFontTx/>
              <a:buChar char="»"/>
            </a:pPr>
            <a:r>
              <a:rPr lang="en-US" u="sng">
                <a:solidFill>
                  <a:srgbClr val="000000"/>
                </a:solidFill>
                <a:latin typeface="Times" pitchFamily="-65" charset="0"/>
              </a:rPr>
              <a:t>All salespeople need some training</a:t>
            </a:r>
            <a:r>
              <a:rPr lang="en-US">
                <a:solidFill>
                  <a:srgbClr val="000000"/>
                </a:solidFill>
                <a:latin typeface="Times" pitchFamily="-65" charset="0"/>
              </a:rPr>
              <a:t>--even those with “natural” ability. </a:t>
            </a:r>
          </a:p>
          <a:p>
            <a:pPr lvl="1">
              <a:buFontTx/>
              <a:buChar char="»"/>
            </a:pPr>
            <a:r>
              <a:rPr lang="en-US">
                <a:solidFill>
                  <a:srgbClr val="000000"/>
                </a:solidFill>
                <a:latin typeface="Times" pitchFamily="-65" charset="0"/>
              </a:rPr>
              <a:t>Training is required to learn: selling methods, customer needs, organization skills, how to promote the product line, and how to constantly update this knowledge with new information.</a:t>
            </a:r>
          </a:p>
          <a:p>
            <a:r>
              <a:rPr lang="en-US" b="1" i="1">
                <a:solidFill>
                  <a:srgbClr val="000000"/>
                </a:solidFill>
                <a:latin typeface="Times" pitchFamily="-65" charset="0"/>
              </a:rPr>
              <a:t>Discussion Question:</a:t>
            </a:r>
            <a:r>
              <a:rPr lang="en-US" i="1">
                <a:solidFill>
                  <a:srgbClr val="000000"/>
                </a:solidFill>
                <a:latin typeface="Times" pitchFamily="-65" charset="0"/>
              </a:rPr>
              <a:t> Why is it that some of the best salespeople are </a:t>
            </a:r>
            <a:r>
              <a:rPr lang="en-US" i="1" u="sng">
                <a:solidFill>
                  <a:srgbClr val="000000"/>
                </a:solidFill>
                <a:latin typeface="Times" pitchFamily="-65" charset="0"/>
              </a:rPr>
              <a:t>not</a:t>
            </a:r>
            <a:r>
              <a:rPr lang="en-US" i="1">
                <a:solidFill>
                  <a:srgbClr val="000000"/>
                </a:solidFill>
                <a:latin typeface="Times" pitchFamily="-65" charset="0"/>
              </a:rPr>
              <a:t> the back-slapping, extroverted, talkative people most consumers have come to expect when thinking of a professional salesperson?</a:t>
            </a:r>
            <a:r>
              <a:rPr lang="en-US">
                <a:solidFill>
                  <a:srgbClr val="000000"/>
                </a:solidFill>
                <a:latin typeface="Times" pitchFamily="-65" charset="0"/>
              </a:rPr>
              <a:t> </a:t>
            </a:r>
          </a:p>
          <a:p>
            <a:r>
              <a:rPr lang="en-US">
                <a:solidFill>
                  <a:srgbClr val="000000"/>
                </a:solidFill>
                <a:latin typeface="Times" pitchFamily="-65" charset="0"/>
              </a:rPr>
              <a:t>At minimum, a company’s sales training program should cover:</a:t>
            </a:r>
          </a:p>
          <a:p>
            <a:pPr lvl="1">
              <a:buFontTx/>
              <a:buAutoNum type="arabicPeriod"/>
            </a:pPr>
            <a:r>
              <a:rPr lang="en-US">
                <a:solidFill>
                  <a:srgbClr val="000000"/>
                </a:solidFill>
                <a:latin typeface="Times" pitchFamily="-65" charset="0"/>
              </a:rPr>
              <a:t> company policies and practices;</a:t>
            </a:r>
          </a:p>
          <a:p>
            <a:pPr lvl="1">
              <a:buFontTx/>
              <a:buAutoNum type="arabicPeriod"/>
            </a:pPr>
            <a:r>
              <a:rPr lang="en-US">
                <a:solidFill>
                  <a:srgbClr val="000000"/>
                </a:solidFill>
                <a:latin typeface="Times" pitchFamily="-65" charset="0"/>
              </a:rPr>
              <a:t> product information;</a:t>
            </a:r>
          </a:p>
          <a:p>
            <a:pPr lvl="1">
              <a:buFontTx/>
              <a:buAutoNum type="arabicPeriod"/>
            </a:pPr>
            <a:r>
              <a:rPr lang="en-US">
                <a:solidFill>
                  <a:srgbClr val="000000"/>
                </a:solidFill>
                <a:latin typeface="Times" pitchFamily="-65" charset="0"/>
              </a:rPr>
              <a:t> building relationships with customers; and</a:t>
            </a:r>
          </a:p>
          <a:p>
            <a:pPr lvl="1">
              <a:buFontTx/>
              <a:buAutoNum type="arabicPeriod"/>
            </a:pPr>
            <a:r>
              <a:rPr lang="en-US">
                <a:solidFill>
                  <a:srgbClr val="000000"/>
                </a:solidFill>
                <a:latin typeface="Times" pitchFamily="-65" charset="0"/>
              </a:rPr>
              <a:t> professional selling skills.</a:t>
            </a:r>
          </a:p>
        </p:txBody>
      </p:sp>
    </p:spTree>
    <p:extLst>
      <p:ext uri="{BB962C8B-B14F-4D97-AF65-F5344CB8AC3E}">
        <p14:creationId xmlns:p14="http://schemas.microsoft.com/office/powerpoint/2010/main" val="1973816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9032919-DCF9-054B-9980-96B3C630B521}" type="slidenum">
              <a:rPr lang="en-US"/>
              <a:pPr/>
              <a:t>18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b="1">
                <a:latin typeface="Times" pitchFamily="-65" charset="0"/>
              </a:rPr>
              <a:t>Summary Overview</a:t>
            </a:r>
          </a:p>
          <a:p>
            <a:pPr eaLnBrk="1" hangingPunct="1"/>
            <a:r>
              <a:rPr lang="en-US">
                <a:latin typeface="Times" pitchFamily="-65" charset="0"/>
              </a:rPr>
              <a:t>Most progressive companies know that sales training can pay off, in more effective sales calls, better listening to customers, and closing sales. </a:t>
            </a:r>
          </a:p>
          <a:p>
            <a:pPr eaLnBrk="1" hangingPunct="1"/>
            <a:r>
              <a:rPr lang="en-US" b="1">
                <a:latin typeface="Times" pitchFamily="-65" charset="0"/>
              </a:rPr>
              <a:t>Key Issues</a:t>
            </a:r>
          </a:p>
          <a:p>
            <a:pPr eaLnBrk="1" hangingPunct="1">
              <a:buFontTx/>
              <a:buChar char="•"/>
            </a:pPr>
            <a:r>
              <a:rPr lang="en-US">
                <a:solidFill>
                  <a:srgbClr val="000000"/>
                </a:solidFill>
                <a:latin typeface="Times" pitchFamily="-65" charset="0"/>
              </a:rPr>
              <a:t>As shown in this ad, well-trained, equipped, and supported salespeople, like those at ConAgra, give a firm a competitive advantage in the marketplace. </a:t>
            </a:r>
          </a:p>
          <a:p>
            <a:pPr eaLnBrk="1" hangingPunct="1">
              <a:buFontTx/>
              <a:buChar char="•"/>
            </a:pPr>
            <a:r>
              <a:rPr lang="en-US">
                <a:solidFill>
                  <a:srgbClr val="000000"/>
                </a:solidFill>
                <a:latin typeface="Times" pitchFamily="-65" charset="0"/>
              </a:rPr>
              <a:t>This ad emphasizes the capability of ConAgra salespeople to respond immediately to customer needs via e-mail—even when they are away from the home office.</a:t>
            </a:r>
          </a:p>
          <a:p>
            <a:pPr eaLnBrk="1" hangingPunct="1">
              <a:buFontTx/>
              <a:buChar char="•"/>
            </a:pPr>
            <a:r>
              <a:rPr lang="en-US">
                <a:solidFill>
                  <a:srgbClr val="000000"/>
                </a:solidFill>
                <a:latin typeface="Times" pitchFamily="-65" charset="0"/>
              </a:rPr>
              <a:t>Sales training often starts in the classroom with lectures, case studies, and videotaped trial presentations and demonstrations. </a:t>
            </a:r>
          </a:p>
          <a:p>
            <a:pPr lvl="1" eaLnBrk="1" hangingPunct="1">
              <a:buFontTx/>
              <a:buChar char="»"/>
            </a:pPr>
            <a:r>
              <a:rPr lang="en-US">
                <a:solidFill>
                  <a:srgbClr val="000000"/>
                </a:solidFill>
                <a:latin typeface="Times" pitchFamily="-65" charset="0"/>
              </a:rPr>
              <a:t>Other parts of the training program may include on-the-job observation of effective salespeople and coaching from sales supervisors. </a:t>
            </a:r>
          </a:p>
          <a:p>
            <a:pPr lvl="1" eaLnBrk="1" hangingPunct="1">
              <a:buFontTx/>
              <a:buChar char="»"/>
            </a:pPr>
            <a:r>
              <a:rPr lang="en-US">
                <a:solidFill>
                  <a:srgbClr val="000000"/>
                </a:solidFill>
                <a:latin typeface="Times" pitchFamily="-65" charset="0"/>
              </a:rPr>
              <a:t>Sales meetings, conventions, electronic communications, and ongoing training sessions help to keep salespeople current. </a:t>
            </a:r>
          </a:p>
          <a:p>
            <a:pPr eaLnBrk="1" hangingPunct="1"/>
            <a:r>
              <a:rPr lang="en-US" b="1" i="1">
                <a:solidFill>
                  <a:srgbClr val="000000"/>
                </a:solidFill>
                <a:latin typeface="Times" pitchFamily="-65" charset="0"/>
              </a:rPr>
              <a:t>Discussion Question:</a:t>
            </a:r>
            <a:r>
              <a:rPr lang="en-US" i="1">
                <a:solidFill>
                  <a:srgbClr val="000000"/>
                </a:solidFill>
                <a:latin typeface="Times" pitchFamily="-65" charset="0"/>
              </a:rPr>
              <a:t> Why should a firm have so many different methods of training? Why not simply have classroom or videotaped instruction?</a:t>
            </a:r>
          </a:p>
          <a:p>
            <a:pPr eaLnBrk="1" hangingPunct="1"/>
            <a:endParaRPr lang="en-US">
              <a:latin typeface="Times" pitchFamily="-65" charset="0"/>
            </a:endParaRPr>
          </a:p>
        </p:txBody>
      </p:sp>
    </p:spTree>
    <p:extLst>
      <p:ext uri="{BB962C8B-B14F-4D97-AF65-F5344CB8AC3E}">
        <p14:creationId xmlns:p14="http://schemas.microsoft.com/office/powerpoint/2010/main" val="2878636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90000"/>
              </a:lnSpc>
            </a:pPr>
            <a:r>
              <a:rPr lang="en-US">
                <a:latin typeface="Times" pitchFamily="-65" charset="0"/>
              </a:rPr>
              <a:t>Most progressive companies know that sales training can pay off, in more effective sales calls, better listening to customers, and closing sales. </a:t>
            </a:r>
          </a:p>
          <a:p>
            <a:pPr>
              <a:lnSpc>
                <a:spcPct val="90000"/>
              </a:lnSpc>
            </a:pPr>
            <a:r>
              <a:rPr lang="en-US" b="1">
                <a:latin typeface="Times" pitchFamily="-65" charset="0"/>
              </a:rPr>
              <a:t>Key Issues</a:t>
            </a:r>
          </a:p>
          <a:p>
            <a:pPr>
              <a:lnSpc>
                <a:spcPct val="90000"/>
              </a:lnSpc>
              <a:buFontTx/>
              <a:buChar char="•"/>
            </a:pPr>
            <a:r>
              <a:rPr lang="en-US">
                <a:latin typeface="Times" pitchFamily="-65" charset="0"/>
              </a:rPr>
              <a:t>Well-trained, equipped, and supported salespeople give a firm a competitive advantage in the marketplace. </a:t>
            </a:r>
          </a:p>
          <a:p>
            <a:pPr>
              <a:lnSpc>
                <a:spcPct val="90000"/>
              </a:lnSpc>
              <a:buFontTx/>
              <a:buChar char="•"/>
            </a:pPr>
            <a:r>
              <a:rPr lang="en-US">
                <a:latin typeface="Times" pitchFamily="-65" charset="0"/>
              </a:rPr>
              <a:t>This ad, by Boise Cascade, highlights the skills that are stressed in salesperson training.  </a:t>
            </a:r>
          </a:p>
          <a:p>
            <a:pPr lvl="1">
              <a:lnSpc>
                <a:spcPct val="90000"/>
              </a:lnSpc>
              <a:buFont typeface="Times New Roman" pitchFamily="-65" charset="0"/>
              <a:buChar char="»"/>
            </a:pPr>
            <a:r>
              <a:rPr lang="en-US">
                <a:latin typeface="Times" pitchFamily="-65" charset="0"/>
              </a:rPr>
              <a:t>Boise Cascade wants its sales staff to stand apart from the competition with more attentive responses to customer needs.  </a:t>
            </a:r>
          </a:p>
          <a:p>
            <a:pPr>
              <a:lnSpc>
                <a:spcPct val="90000"/>
              </a:lnSpc>
              <a:buFontTx/>
              <a:buChar char="•"/>
            </a:pPr>
            <a:r>
              <a:rPr lang="en-US">
                <a:latin typeface="Times" pitchFamily="-65" charset="0"/>
              </a:rPr>
              <a:t>Sales training often starts in the classroom with lectures, case studies, and videotaped trial presentations and demonstrations. </a:t>
            </a:r>
          </a:p>
          <a:p>
            <a:pPr lvl="1">
              <a:lnSpc>
                <a:spcPct val="90000"/>
              </a:lnSpc>
              <a:buFont typeface="Times New Roman" pitchFamily="-65" charset="0"/>
              <a:buChar char="»"/>
            </a:pPr>
            <a:r>
              <a:rPr lang="en-US">
                <a:latin typeface="Times" pitchFamily="-65" charset="0"/>
              </a:rPr>
              <a:t>Other parts of the training program may include on-the-job observation of effective salespeople and coaching from sales supervisors. </a:t>
            </a:r>
          </a:p>
          <a:p>
            <a:pPr lvl="1">
              <a:lnSpc>
                <a:spcPct val="90000"/>
              </a:lnSpc>
              <a:buFont typeface="Times New Roman" pitchFamily="-65" charset="0"/>
              <a:buChar char="»"/>
            </a:pPr>
            <a:r>
              <a:rPr lang="en-US">
                <a:latin typeface="Times" pitchFamily="-65" charset="0"/>
              </a:rPr>
              <a:t>Sales meetings, conventions, electronic communications, and ongoing training sessions help to keep salespeople current. </a:t>
            </a:r>
          </a:p>
          <a:p>
            <a:pPr>
              <a:lnSpc>
                <a:spcPct val="90000"/>
              </a:lnSpc>
            </a:pPr>
            <a:r>
              <a:rPr lang="en-US" b="1" i="1">
                <a:latin typeface="Times" pitchFamily="-65" charset="0"/>
              </a:rPr>
              <a:t>Discussion Question:</a:t>
            </a:r>
            <a:r>
              <a:rPr lang="en-US" i="1">
                <a:latin typeface="Times" pitchFamily="-65" charset="0"/>
              </a:rPr>
              <a:t> Why should a firm have so many different methods of training? Why not simply have classroom or videotaped instruction?</a:t>
            </a:r>
          </a:p>
          <a:p>
            <a:pPr>
              <a:lnSpc>
                <a:spcPct val="90000"/>
              </a:lnSpc>
            </a:pPr>
            <a:endParaRPr lang="en-US">
              <a:latin typeface="Times" pitchFamily="-65" charset="0"/>
            </a:endParaRPr>
          </a:p>
        </p:txBody>
      </p:sp>
      <p:sp>
        <p:nvSpPr>
          <p:cNvPr id="60420" name="Slide Number Placeholder 3"/>
          <p:cNvSpPr>
            <a:spLocks noGrp="1"/>
          </p:cNvSpPr>
          <p:nvPr>
            <p:ph type="sldNum" sz="quarter" idx="5"/>
          </p:nvPr>
        </p:nvSpPr>
        <p:spPr>
          <a:noFill/>
        </p:spPr>
        <p:txBody>
          <a:bodyPr/>
          <a:lstStyle/>
          <a:p>
            <a:fld id="{CDB72130-20C5-CC45-9303-0D997B8B788C}" type="slidenum">
              <a:rPr lang="en-US"/>
              <a:pPr/>
              <a:t>19</a:t>
            </a:fld>
            <a:endParaRPr lang="en-US"/>
          </a:p>
        </p:txBody>
      </p:sp>
    </p:spTree>
    <p:extLst>
      <p:ext uri="{BB962C8B-B14F-4D97-AF65-F5344CB8AC3E}">
        <p14:creationId xmlns:p14="http://schemas.microsoft.com/office/powerpoint/2010/main" val="389222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66700" indent="-266700">
              <a:lnSpc>
                <a:spcPct val="80000"/>
              </a:lnSpc>
            </a:pPr>
            <a:r>
              <a:rPr lang="en-US" dirty="0">
                <a:solidFill>
                  <a:srgbClr val="000000"/>
                </a:solidFill>
                <a:latin typeface="Times" pitchFamily="-65" charset="0"/>
              </a:rPr>
              <a:t>In this chapter we take a closer look at the important promotion </a:t>
            </a:r>
          </a:p>
          <a:p>
            <a:pPr marL="266700" indent="-266700">
              <a:lnSpc>
                <a:spcPct val="80000"/>
              </a:lnSpc>
            </a:pPr>
            <a:r>
              <a:rPr lang="en-US" dirty="0">
                <a:solidFill>
                  <a:srgbClr val="000000"/>
                </a:solidFill>
                <a:latin typeface="Times" pitchFamily="-65" charset="0"/>
              </a:rPr>
              <a:t>strategy decisions that marketing and sales managers make in </a:t>
            </a:r>
          </a:p>
          <a:p>
            <a:pPr marL="266700" indent="-266700">
              <a:lnSpc>
                <a:spcPct val="80000"/>
              </a:lnSpc>
            </a:pPr>
            <a:r>
              <a:rPr lang="en-US" dirty="0">
                <a:solidFill>
                  <a:srgbClr val="000000"/>
                </a:solidFill>
                <a:latin typeface="Times" pitchFamily="-65" charset="0"/>
              </a:rPr>
              <a:t>personal selling and customer service. </a:t>
            </a:r>
          </a:p>
          <a:p>
            <a:pPr marL="266700" indent="-266700">
              <a:lnSpc>
                <a:spcPct val="80000"/>
              </a:lnSpc>
            </a:pPr>
            <a:endParaRPr lang="en-US" dirty="0">
              <a:solidFill>
                <a:srgbClr val="000000"/>
              </a:solidFill>
              <a:latin typeface="Times" pitchFamily="-65" charset="0"/>
            </a:endParaRPr>
          </a:p>
          <a:p>
            <a:pPr marL="266700" indent="-266700">
              <a:lnSpc>
                <a:spcPct val="80000"/>
              </a:lnSpc>
            </a:pPr>
            <a:r>
              <a:rPr lang="en-US" b="1" dirty="0">
                <a:solidFill>
                  <a:srgbClr val="000000"/>
                </a:solidFill>
                <a:latin typeface="Times" pitchFamily="-65" charset="0"/>
              </a:rPr>
              <a:t>Key Issues</a:t>
            </a:r>
          </a:p>
          <a:p>
            <a:pPr marL="266700" indent="-266700">
              <a:lnSpc>
                <a:spcPct val="80000"/>
              </a:lnSpc>
            </a:pPr>
            <a:r>
              <a:rPr lang="en-US" dirty="0">
                <a:solidFill>
                  <a:srgbClr val="000000"/>
                </a:solidFill>
                <a:latin typeface="Times" pitchFamily="-65" charset="0"/>
              </a:rPr>
              <a:t>In this chapter, the discussion will include a number of frameworks </a:t>
            </a:r>
          </a:p>
          <a:p>
            <a:pPr marL="266700" indent="-266700">
              <a:lnSpc>
                <a:spcPct val="80000"/>
              </a:lnSpc>
            </a:pPr>
            <a:r>
              <a:rPr lang="en-US" dirty="0">
                <a:solidFill>
                  <a:srgbClr val="000000"/>
                </a:solidFill>
                <a:latin typeface="Times" pitchFamily="-65" charset="0"/>
              </a:rPr>
              <a:t>and how-to-approaches that guide strategy decisions.  The structure </a:t>
            </a:r>
          </a:p>
          <a:p>
            <a:pPr marL="266700" indent="-266700">
              <a:lnSpc>
                <a:spcPct val="80000"/>
              </a:lnSpc>
            </a:pPr>
            <a:r>
              <a:rPr lang="en-US" dirty="0">
                <a:solidFill>
                  <a:srgbClr val="000000"/>
                </a:solidFill>
                <a:latin typeface="Times" pitchFamily="-65" charset="0"/>
              </a:rPr>
              <a:t>of the chapter is divided into four broad personal selling and </a:t>
            </a:r>
          </a:p>
          <a:p>
            <a:pPr marL="266700" indent="-266700">
              <a:lnSpc>
                <a:spcPct val="80000"/>
              </a:lnSpc>
            </a:pPr>
            <a:r>
              <a:rPr lang="en-US" dirty="0">
                <a:solidFill>
                  <a:srgbClr val="000000"/>
                </a:solidFill>
                <a:latin typeface="Times" pitchFamily="-65" charset="0"/>
              </a:rPr>
              <a:t>customer service issues:</a:t>
            </a:r>
          </a:p>
          <a:p>
            <a:pPr marL="266700" indent="-266700">
              <a:lnSpc>
                <a:spcPct val="80000"/>
              </a:lnSpc>
              <a:buFontTx/>
              <a:buAutoNum type="arabicParenBoth"/>
            </a:pPr>
            <a:r>
              <a:rPr lang="en-US" dirty="0">
                <a:solidFill>
                  <a:srgbClr val="000000"/>
                </a:solidFill>
                <a:latin typeface="Times" pitchFamily="-65" charset="0"/>
              </a:rPr>
              <a:t>The importance of personal selling; </a:t>
            </a:r>
          </a:p>
          <a:p>
            <a:pPr marL="266700" indent="-266700">
              <a:lnSpc>
                <a:spcPct val="80000"/>
              </a:lnSpc>
              <a:buFontTx/>
              <a:buAutoNum type="arabicParenBoth"/>
            </a:pPr>
            <a:r>
              <a:rPr lang="en-US" dirty="0">
                <a:solidFill>
                  <a:srgbClr val="000000"/>
                </a:solidFill>
                <a:latin typeface="Times" pitchFamily="-65" charset="0"/>
              </a:rPr>
              <a:t>Personal selling tasks; </a:t>
            </a:r>
          </a:p>
          <a:p>
            <a:pPr marL="266700" indent="-266700">
              <a:lnSpc>
                <a:spcPct val="80000"/>
              </a:lnSpc>
              <a:buFontTx/>
              <a:buAutoNum type="arabicParenBoth"/>
            </a:pPr>
            <a:r>
              <a:rPr lang="en-US" dirty="0">
                <a:solidFill>
                  <a:srgbClr val="000000"/>
                </a:solidFill>
                <a:latin typeface="Times" pitchFamily="-65" charset="0"/>
              </a:rPr>
              <a:t>Strategy decisions; and, </a:t>
            </a:r>
          </a:p>
          <a:p>
            <a:pPr marL="266700" indent="-266700">
              <a:lnSpc>
                <a:spcPct val="80000"/>
              </a:lnSpc>
              <a:buFontTx/>
              <a:buAutoNum type="arabicParenBoth"/>
            </a:pPr>
            <a:r>
              <a:rPr lang="en-US" dirty="0">
                <a:solidFill>
                  <a:srgbClr val="000000"/>
                </a:solidFill>
                <a:latin typeface="Times" pitchFamily="-65" charset="0"/>
              </a:rPr>
              <a:t>The personal selling process.</a:t>
            </a:r>
          </a:p>
          <a:p>
            <a:pPr marL="266700" indent="-266700"/>
            <a:endParaRPr lang="en-US" dirty="0">
              <a:latin typeface="Times" pitchFamily="-65" charset="0"/>
            </a:endParaRPr>
          </a:p>
        </p:txBody>
      </p:sp>
      <p:sp>
        <p:nvSpPr>
          <p:cNvPr id="44036" name="Slide Number Placeholder 3"/>
          <p:cNvSpPr>
            <a:spLocks noGrp="1"/>
          </p:cNvSpPr>
          <p:nvPr>
            <p:ph type="sldNum" sz="quarter" idx="5"/>
          </p:nvPr>
        </p:nvSpPr>
        <p:spPr>
          <a:noFill/>
        </p:spPr>
        <p:txBody>
          <a:bodyPr/>
          <a:lstStyle/>
          <a:p>
            <a:fld id="{58747F1D-4C4F-4248-8896-87970C28A4EB}" type="slidenum">
              <a:rPr lang="en-US"/>
              <a:pPr/>
              <a:t>2</a:t>
            </a:fld>
            <a:endParaRPr lang="en-US"/>
          </a:p>
        </p:txBody>
      </p:sp>
    </p:spTree>
    <p:extLst>
      <p:ext uri="{BB962C8B-B14F-4D97-AF65-F5344CB8AC3E}">
        <p14:creationId xmlns:p14="http://schemas.microsoft.com/office/powerpoint/2010/main" val="256216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7C0C08A-904B-8D49-9CBF-6EE8AA5D26A3}" type="slidenum">
              <a:rPr lang="en-US"/>
              <a:pPr/>
              <a:t>20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a:solidFill>
                  <a:srgbClr val="000000"/>
                </a:solidFill>
                <a:latin typeface="Times" pitchFamily="-65" charset="0"/>
              </a:rPr>
              <a:t>To recruit and keep good salespeople, a firm must design an attractive compensation package that also motivates salespeople to become top performers.  The key is to match what people want to do and what interests them with the needs of the company.</a:t>
            </a:r>
            <a:endParaRPr lang="en-US" b="1">
              <a:solidFill>
                <a:srgbClr val="000000"/>
              </a:solidFill>
              <a:latin typeface="Times" pitchFamily="-65" charset="0"/>
            </a:endParaRPr>
          </a:p>
          <a:p>
            <a:pPr eaLnBrk="1" hangingPunct="1"/>
            <a:r>
              <a:rPr lang="en-US" b="1">
                <a:solidFill>
                  <a:srgbClr val="000000"/>
                </a:solidFill>
                <a:latin typeface="Times" pitchFamily="-65" charset="0"/>
              </a:rPr>
              <a:t>Key Issues</a:t>
            </a:r>
          </a:p>
          <a:p>
            <a:pPr>
              <a:buFontTx/>
              <a:buChar char="•"/>
            </a:pPr>
            <a:r>
              <a:rPr lang="en-US">
                <a:solidFill>
                  <a:srgbClr val="000000"/>
                </a:solidFill>
                <a:latin typeface="Times" pitchFamily="-65" charset="0"/>
              </a:rPr>
              <a:t>Two basic decisions must be made in developing a compensation plan: the level of compensation, and the method of payment. </a:t>
            </a:r>
          </a:p>
          <a:p>
            <a:pPr>
              <a:buFontTx/>
              <a:buChar char="•"/>
            </a:pPr>
            <a:r>
              <a:rPr lang="en-US">
                <a:solidFill>
                  <a:srgbClr val="000000"/>
                </a:solidFill>
                <a:latin typeface="Times" pitchFamily="-65" charset="0"/>
              </a:rPr>
              <a:t>Regarding the level of compensation, the amount of money a person can make should be at least comparable to competitors’ compensation.</a:t>
            </a:r>
          </a:p>
          <a:p>
            <a:pPr>
              <a:buFontTx/>
              <a:buChar char="•"/>
            </a:pPr>
            <a:r>
              <a:rPr lang="en-US" u="sng">
                <a:solidFill>
                  <a:srgbClr val="000000"/>
                </a:solidFill>
                <a:latin typeface="Times" pitchFamily="-65" charset="0"/>
              </a:rPr>
              <a:t>Compensation varies with the job and needed skills</a:t>
            </a:r>
            <a:r>
              <a:rPr lang="en-US">
                <a:solidFill>
                  <a:srgbClr val="000000"/>
                </a:solidFill>
                <a:latin typeface="Times" pitchFamily="-65" charset="0"/>
              </a:rPr>
              <a:t>.</a:t>
            </a:r>
          </a:p>
          <a:p>
            <a:pPr>
              <a:buFontTx/>
              <a:buChar char="•"/>
            </a:pPr>
            <a:r>
              <a:rPr lang="en-US" u="sng">
                <a:solidFill>
                  <a:srgbClr val="000000"/>
                </a:solidFill>
                <a:latin typeface="Times" pitchFamily="-65" charset="0"/>
              </a:rPr>
              <a:t>Payment methods also vary</a:t>
            </a:r>
            <a:r>
              <a:rPr lang="en-US">
                <a:solidFill>
                  <a:srgbClr val="000000"/>
                </a:solidFill>
                <a:latin typeface="Times" pitchFamily="-65" charset="0"/>
              </a:rPr>
              <a:t>. Salespeople are typically compensated by:</a:t>
            </a:r>
          </a:p>
          <a:p>
            <a:pPr lvl="1">
              <a:buFontTx/>
              <a:buAutoNum type="arabicPeriod"/>
            </a:pPr>
            <a:r>
              <a:rPr lang="en-US">
                <a:solidFill>
                  <a:srgbClr val="000000"/>
                </a:solidFill>
                <a:latin typeface="Times" pitchFamily="-65" charset="0"/>
              </a:rPr>
              <a:t> straight salary; </a:t>
            </a:r>
          </a:p>
          <a:p>
            <a:pPr lvl="1">
              <a:buFontTx/>
              <a:buAutoNum type="arabicPeriod"/>
            </a:pPr>
            <a:r>
              <a:rPr lang="en-US">
                <a:solidFill>
                  <a:srgbClr val="000000"/>
                </a:solidFill>
                <a:latin typeface="Times" pitchFamily="-65" charset="0"/>
              </a:rPr>
              <a:t> straight commission--a percentage of sales, or </a:t>
            </a:r>
          </a:p>
          <a:p>
            <a:pPr lvl="1">
              <a:buFontTx/>
              <a:buAutoNum type="arabicPeriod"/>
            </a:pPr>
            <a:r>
              <a:rPr lang="en-US">
                <a:solidFill>
                  <a:srgbClr val="000000"/>
                </a:solidFill>
                <a:latin typeface="Times" pitchFamily="-65" charset="0"/>
              </a:rPr>
              <a:t> some combination of salary and commission.  </a:t>
            </a:r>
          </a:p>
          <a:p>
            <a:r>
              <a:rPr lang="en-US" b="1" i="1">
                <a:solidFill>
                  <a:srgbClr val="000000"/>
                </a:solidFill>
                <a:latin typeface="Times" pitchFamily="-65" charset="0"/>
              </a:rPr>
              <a:t>Discussion Question:</a:t>
            </a:r>
            <a:r>
              <a:rPr lang="en-US" i="1">
                <a:solidFill>
                  <a:srgbClr val="000000"/>
                </a:solidFill>
                <a:latin typeface="Times" pitchFamily="-65" charset="0"/>
              </a:rPr>
              <a:t> Which one of these plans would provide the most security? Which one would provide the most incentive?</a:t>
            </a:r>
          </a:p>
          <a:p>
            <a:pPr>
              <a:buFontTx/>
              <a:buChar char="•"/>
            </a:pPr>
            <a:r>
              <a:rPr lang="en-US">
                <a:solidFill>
                  <a:srgbClr val="000000"/>
                </a:solidFill>
                <a:latin typeface="Times" pitchFamily="-65" charset="0"/>
              </a:rPr>
              <a:t>Combination plans are most common.</a:t>
            </a:r>
          </a:p>
          <a:p>
            <a:pPr eaLnBrk="1" hangingPunct="1"/>
            <a:endParaRPr lang="en-US" b="1">
              <a:solidFill>
                <a:srgbClr val="000000"/>
              </a:solidFill>
              <a:latin typeface="Times" pitchFamily="-65" charset="0"/>
            </a:endParaRPr>
          </a:p>
          <a:p>
            <a:pPr eaLnBrk="1" hangingPunct="1">
              <a:spcBef>
                <a:spcPct val="50000"/>
              </a:spcBef>
            </a:pPr>
            <a:endParaRPr lang="en-US" b="1">
              <a:solidFill>
                <a:srgbClr val="000000"/>
              </a:solidFill>
              <a:latin typeface="Times" pitchFamily="-65" charset="0"/>
            </a:endParaRPr>
          </a:p>
        </p:txBody>
      </p:sp>
    </p:spTree>
    <p:extLst>
      <p:ext uri="{BB962C8B-B14F-4D97-AF65-F5344CB8AC3E}">
        <p14:creationId xmlns:p14="http://schemas.microsoft.com/office/powerpoint/2010/main" val="1732264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F3226E3-2A97-0A4A-BAAC-1493F5D43D04}" type="slidenum">
              <a:rPr lang="en-US"/>
              <a:pPr/>
              <a:t>21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dirty="0">
                <a:latin typeface="Times" pitchFamily="-65" charset="0"/>
              </a:rPr>
              <a:t>Limitations on working capital or market uncertainty may compel a company to choose a straight commission plan, or combination plan with a large commission component.  That way, total selling expense goes up only if salespeople actually bring in customers and revenue.</a:t>
            </a:r>
          </a:p>
          <a:p>
            <a:pPr eaLnBrk="1" hangingPunct="1"/>
            <a:r>
              <a:rPr lang="en-US" b="1" dirty="0">
                <a:latin typeface="Times" pitchFamily="-65" charset="0"/>
              </a:rPr>
              <a:t>Key Issues</a:t>
            </a:r>
          </a:p>
          <a:p>
            <a:pPr eaLnBrk="1" hangingPunct="1">
              <a:buFontTx/>
              <a:buChar char="•"/>
            </a:pPr>
            <a:r>
              <a:rPr lang="en-US" dirty="0">
                <a:latin typeface="Times" pitchFamily="-65" charset="0"/>
              </a:rPr>
              <a:t>This exhibit illustrates that straight salary is simple to understand and administer.  It’s the same regardless of sales.  Commission is more complicated but can add </a:t>
            </a:r>
            <a:r>
              <a:rPr lang="en-US" dirty="0" err="1">
                <a:latin typeface="Times" pitchFamily="-65" charset="0"/>
              </a:rPr>
              <a:t>flexility</a:t>
            </a:r>
            <a:r>
              <a:rPr lang="en-US" dirty="0">
                <a:latin typeface="Times" pitchFamily="-65" charset="0"/>
              </a:rPr>
              <a:t>.  As sales volume increases, sales costs: </a:t>
            </a:r>
          </a:p>
          <a:p>
            <a:pPr lvl="1" eaLnBrk="1" hangingPunct="1">
              <a:buFontTx/>
              <a:buChar char="»"/>
            </a:pPr>
            <a:r>
              <a:rPr lang="en-US" dirty="0">
                <a:latin typeface="Times" pitchFamily="-65" charset="0"/>
              </a:rPr>
              <a:t>increase at the fastest rate for a straight commission plan; </a:t>
            </a:r>
          </a:p>
          <a:p>
            <a:pPr lvl="1" eaLnBrk="1" hangingPunct="1">
              <a:buFontTx/>
              <a:buChar char="»"/>
            </a:pPr>
            <a:r>
              <a:rPr lang="en-US" dirty="0">
                <a:latin typeface="Times" pitchFamily="-65" charset="0"/>
              </a:rPr>
              <a:t>increase at a lesser rate for a combination plan; and </a:t>
            </a:r>
          </a:p>
          <a:p>
            <a:pPr lvl="1" eaLnBrk="1" hangingPunct="1">
              <a:buFontTx/>
              <a:buChar char="»"/>
            </a:pPr>
            <a:r>
              <a:rPr lang="en-US" dirty="0">
                <a:latin typeface="Times" pitchFamily="-65" charset="0"/>
              </a:rPr>
              <a:t>remain constant with a straight commission plan. </a:t>
            </a:r>
          </a:p>
          <a:p>
            <a:pPr eaLnBrk="1" hangingPunct="1">
              <a:buFontTx/>
              <a:buChar char="•"/>
            </a:pPr>
            <a:r>
              <a:rPr lang="en-US" u="sng" dirty="0">
                <a:latin typeface="Times" pitchFamily="-65" charset="0"/>
              </a:rPr>
              <a:t>Compensation plans should be clear</a:t>
            </a:r>
            <a:r>
              <a:rPr lang="en-US" dirty="0">
                <a:latin typeface="Times" pitchFamily="-65" charset="0"/>
              </a:rPr>
              <a:t>.</a:t>
            </a:r>
          </a:p>
          <a:p>
            <a:pPr lvl="1" eaLnBrk="1" hangingPunct="1">
              <a:buFont typeface="Times New Roman" pitchFamily="-65" charset="0"/>
              <a:buChar char="»"/>
            </a:pPr>
            <a:r>
              <a:rPr lang="en-US" dirty="0">
                <a:latin typeface="Times" pitchFamily="-65" charset="0"/>
              </a:rPr>
              <a:t>Salespeople need to see the link between effort and income. Although straight salary plans provide the most simplicity, sales managers often sacrifice some simplicity to achieve control, incentive, and flexibility.</a:t>
            </a:r>
          </a:p>
          <a:p>
            <a:pPr eaLnBrk="1" hangingPunct="1"/>
            <a:r>
              <a:rPr lang="en-US" b="1" i="1" dirty="0">
                <a:latin typeface="Times" pitchFamily="-65" charset="0"/>
              </a:rPr>
              <a:t>Discussion Question:</a:t>
            </a:r>
            <a:r>
              <a:rPr lang="en-US" i="1" dirty="0">
                <a:latin typeface="Times" pitchFamily="-65" charset="0"/>
              </a:rPr>
              <a:t> What would be the simplest compensation plan—straight salary, straight commission, or a combination plan? Why?</a:t>
            </a:r>
          </a:p>
          <a:p>
            <a:pPr eaLnBrk="1" hangingPunct="1">
              <a:buFontTx/>
              <a:buChar char="•"/>
            </a:pPr>
            <a:r>
              <a:rPr lang="en-US" u="sng" dirty="0">
                <a:latin typeface="Times" pitchFamily="-65" charset="0"/>
              </a:rPr>
              <a:t>Sales managers must plan, implement, and control</a:t>
            </a:r>
            <a:r>
              <a:rPr lang="en-US" dirty="0">
                <a:latin typeface="Times" pitchFamily="-65" charset="0"/>
              </a:rPr>
              <a:t> the compensation plan. </a:t>
            </a:r>
          </a:p>
        </p:txBody>
      </p:sp>
    </p:spTree>
    <p:extLst>
      <p:ext uri="{BB962C8B-B14F-4D97-AF65-F5344CB8AC3E}">
        <p14:creationId xmlns:p14="http://schemas.microsoft.com/office/powerpoint/2010/main" val="2195590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0899126-0EDC-F84D-A1AD-9A718858CA44}" type="slidenum">
              <a:rPr lang="en-US"/>
              <a:pPr/>
              <a:t>22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a:lnSpc>
                <a:spcPct val="80000"/>
              </a:lnSpc>
            </a:pPr>
            <a:r>
              <a:rPr lang="en-US" dirty="0" smtClean="0">
                <a:solidFill>
                  <a:srgbClr val="000000"/>
                </a:solidFill>
                <a:latin typeface="Arial" pitchFamily="34" charset="0"/>
                <a:cs typeface="Arial" pitchFamily="34" charset="0"/>
              </a:rPr>
              <a:t>Each step in the personal selling process involves its own set of skills.  But it is also important to think of the process as a whole.</a:t>
            </a:r>
          </a:p>
          <a:p>
            <a:pPr>
              <a:lnSpc>
                <a:spcPct val="80000"/>
              </a:lnSpc>
            </a:pPr>
            <a:endParaRPr lang="en-US" dirty="0" smtClean="0">
              <a:solidFill>
                <a:srgbClr val="000000"/>
              </a:solidFill>
              <a:latin typeface="Arial" pitchFamily="34" charset="0"/>
              <a:cs typeface="Arial" pitchFamily="34" charset="0"/>
            </a:endParaRPr>
          </a:p>
          <a:p>
            <a:pPr>
              <a:lnSpc>
                <a:spcPct val="80000"/>
              </a:lnSpc>
            </a:pPr>
            <a:r>
              <a:rPr lang="en-US" b="1" dirty="0" smtClean="0">
                <a:solidFill>
                  <a:srgbClr val="000000"/>
                </a:solidFill>
                <a:latin typeface="Arial" pitchFamily="34" charset="0"/>
                <a:cs typeface="Arial" pitchFamily="34" charset="0"/>
              </a:rPr>
              <a:t>Key Issues</a:t>
            </a:r>
          </a:p>
          <a:p>
            <a:pPr>
              <a:lnSpc>
                <a:spcPct val="80000"/>
              </a:lnSpc>
              <a:buFontTx/>
              <a:buChar char="•"/>
            </a:pPr>
            <a:r>
              <a:rPr lang="en-US" b="1" u="sng" dirty="0" smtClean="0">
                <a:solidFill>
                  <a:srgbClr val="000000"/>
                </a:solidFill>
                <a:latin typeface="Arial" pitchFamily="34" charset="0"/>
                <a:cs typeface="Arial" pitchFamily="34" charset="0"/>
              </a:rPr>
              <a:t> Prospecting</a:t>
            </a:r>
            <a:r>
              <a:rPr lang="en-US" b="1" dirty="0" smtClean="0">
                <a:solidFill>
                  <a:srgbClr val="000000"/>
                </a:solidFill>
                <a:latin typeface="Arial" pitchFamily="34" charset="0"/>
                <a:cs typeface="Arial" pitchFamily="34" charset="0"/>
              </a:rPr>
              <a:t>: following all the leads in the target market to identify potential customers and </a:t>
            </a:r>
            <a:r>
              <a:rPr lang="en-US" b="1" u="sng" dirty="0" smtClean="0">
                <a:solidFill>
                  <a:srgbClr val="000000"/>
                </a:solidFill>
                <a:latin typeface="Arial" pitchFamily="34" charset="0"/>
                <a:cs typeface="Arial" pitchFamily="34" charset="0"/>
              </a:rPr>
              <a:t>narrow down to the right target</a:t>
            </a:r>
            <a:r>
              <a:rPr lang="en-US" b="1" dirty="0" smtClean="0">
                <a:solidFill>
                  <a:srgbClr val="000000"/>
                </a:solidFill>
                <a:latin typeface="Arial" pitchFamily="34" charset="0"/>
                <a:cs typeface="Arial" pitchFamily="34" charset="0"/>
              </a:rPr>
              <a:t>. </a:t>
            </a:r>
          </a:p>
          <a:p>
            <a:pPr marL="728663" lvl="1" indent="-279400">
              <a:lnSpc>
                <a:spcPct val="80000"/>
              </a:lnSpc>
              <a:buFontTx/>
              <a:buChar char="•"/>
            </a:pPr>
            <a:r>
              <a:rPr lang="en-US" dirty="0" smtClean="0">
                <a:solidFill>
                  <a:srgbClr val="000000"/>
                </a:solidFill>
                <a:latin typeface="Arial" pitchFamily="34" charset="0"/>
                <a:cs typeface="Arial" pitchFamily="34" charset="0"/>
              </a:rPr>
              <a:t>In business markets, a salesperson may have to work hard to find the real purchase decision makers, because of multiple buying influence.</a:t>
            </a:r>
          </a:p>
          <a:p>
            <a:pPr marL="728663" lvl="1" indent="-279400">
              <a:lnSpc>
                <a:spcPct val="80000"/>
              </a:lnSpc>
              <a:buFontTx/>
              <a:buChar char="•"/>
            </a:pPr>
            <a:r>
              <a:rPr lang="en-US" dirty="0" smtClean="0">
                <a:solidFill>
                  <a:srgbClr val="000000"/>
                </a:solidFill>
                <a:latin typeface="Arial" pitchFamily="34" charset="0"/>
                <a:cs typeface="Arial" pitchFamily="34" charset="0"/>
              </a:rPr>
              <a:t>The salesperson needs to assess the needs of established customers and set priorities, because </a:t>
            </a:r>
            <a:r>
              <a:rPr lang="en-US" u="sng" dirty="0" smtClean="0">
                <a:solidFill>
                  <a:srgbClr val="000000"/>
                </a:solidFill>
                <a:latin typeface="Arial" pitchFamily="34" charset="0"/>
                <a:cs typeface="Arial" pitchFamily="34" charset="0"/>
              </a:rPr>
              <a:t>all customers are not equal</a:t>
            </a:r>
            <a:r>
              <a:rPr lang="en-US" dirty="0" smtClean="0">
                <a:solidFill>
                  <a:srgbClr val="000000"/>
                </a:solidFill>
                <a:latin typeface="Arial" pitchFamily="34" charset="0"/>
                <a:cs typeface="Arial" pitchFamily="34" charset="0"/>
              </a:rPr>
              <a:t>. </a:t>
            </a:r>
          </a:p>
          <a:p>
            <a:pPr>
              <a:lnSpc>
                <a:spcPct val="80000"/>
              </a:lnSpc>
            </a:pPr>
            <a:r>
              <a:rPr lang="en-US" b="1" dirty="0" smtClean="0">
                <a:solidFill>
                  <a:srgbClr val="000000"/>
                </a:solidFill>
                <a:latin typeface="Arial" pitchFamily="34" charset="0"/>
                <a:cs typeface="Arial" pitchFamily="34" charset="0"/>
                <a:sym typeface="Wingdings" pitchFamily="2" charset="2"/>
              </a:rPr>
              <a:t> </a:t>
            </a:r>
            <a:r>
              <a:rPr lang="en-US" b="1" u="sng" dirty="0" smtClean="0">
                <a:solidFill>
                  <a:srgbClr val="000000"/>
                </a:solidFill>
                <a:latin typeface="Arial" pitchFamily="34" charset="0"/>
                <a:cs typeface="Arial" pitchFamily="34" charset="0"/>
              </a:rPr>
              <a:t>How long to spend with whom</a:t>
            </a:r>
            <a:r>
              <a:rPr lang="en-US" b="1" dirty="0" smtClean="0">
                <a:solidFill>
                  <a:srgbClr val="000000"/>
                </a:solidFill>
                <a:latin typeface="Arial" pitchFamily="34" charset="0"/>
                <a:cs typeface="Arial" pitchFamily="34" charset="0"/>
              </a:rPr>
              <a:t>? Selecting target customers involves identifying factors for success—what the customer needs, what the company offers, and how well the salesperson can find a good match.</a:t>
            </a:r>
          </a:p>
          <a:p>
            <a:pPr marL="728663" lvl="1" indent="-279400">
              <a:lnSpc>
                <a:spcPct val="80000"/>
              </a:lnSpc>
              <a:buFontTx/>
              <a:buChar char="•"/>
            </a:pPr>
            <a:r>
              <a:rPr lang="en-US" dirty="0" smtClean="0">
                <a:solidFill>
                  <a:srgbClr val="000000"/>
                </a:solidFill>
                <a:latin typeface="Arial" pitchFamily="34" charset="0"/>
                <a:cs typeface="Arial" pitchFamily="34" charset="0"/>
              </a:rPr>
              <a:t>A company often develops a way to rank potential customers.</a:t>
            </a:r>
          </a:p>
          <a:p>
            <a:pPr marL="728663" lvl="1" indent="-279400">
              <a:lnSpc>
                <a:spcPct val="80000"/>
              </a:lnSpc>
              <a:buFontTx/>
              <a:buChar char="•"/>
            </a:pPr>
            <a:endParaRPr lang="en-US" dirty="0" smtClean="0">
              <a:solidFill>
                <a:srgbClr val="000000"/>
              </a:solidFill>
              <a:latin typeface="Arial" pitchFamily="34" charset="0"/>
              <a:cs typeface="Arial" pitchFamily="34" charset="0"/>
            </a:endParaRPr>
          </a:p>
          <a:p>
            <a:pPr>
              <a:lnSpc>
                <a:spcPct val="80000"/>
              </a:lnSpc>
            </a:pPr>
            <a:r>
              <a:rPr lang="en-US" b="1" i="1" dirty="0" smtClean="0">
                <a:solidFill>
                  <a:srgbClr val="000000"/>
                </a:solidFill>
                <a:latin typeface="Arial" pitchFamily="34" charset="0"/>
                <a:cs typeface="Arial" pitchFamily="34" charset="0"/>
              </a:rPr>
              <a:t>Discussion Question: How much planning goes into the typical telemarketing sales calls consumers receive at home? Explain.</a:t>
            </a:r>
          </a:p>
          <a:p>
            <a:pPr>
              <a:lnSpc>
                <a:spcPct val="80000"/>
              </a:lnSpc>
            </a:pPr>
            <a:endParaRPr lang="en-US" dirty="0" smtClean="0">
              <a:solidFill>
                <a:srgbClr val="000000"/>
              </a:solidFill>
              <a:latin typeface="Arial" pitchFamily="34" charset="0"/>
              <a:cs typeface="Arial" pitchFamily="34" charset="0"/>
            </a:endParaRPr>
          </a:p>
          <a:p>
            <a:pPr>
              <a:lnSpc>
                <a:spcPct val="80000"/>
              </a:lnSpc>
            </a:pPr>
            <a:r>
              <a:rPr lang="en-US" b="1" dirty="0" smtClean="0">
                <a:solidFill>
                  <a:srgbClr val="000000"/>
                </a:solidFill>
                <a:latin typeface="Arial" pitchFamily="34" charset="0"/>
                <a:cs typeface="Arial" pitchFamily="34" charset="0"/>
                <a:sym typeface="Wingdings" pitchFamily="2" charset="2"/>
              </a:rPr>
              <a:t> </a:t>
            </a:r>
            <a:r>
              <a:rPr lang="en-US" dirty="0" smtClean="0">
                <a:solidFill>
                  <a:srgbClr val="000000"/>
                </a:solidFill>
                <a:latin typeface="Arial" pitchFamily="34" charset="0"/>
                <a:cs typeface="Arial" pitchFamily="34" charset="0"/>
              </a:rPr>
              <a:t>The personal selling process continues with the </a:t>
            </a:r>
            <a:r>
              <a:rPr lang="en-US" u="sng" dirty="0" smtClean="0">
                <a:solidFill>
                  <a:srgbClr val="000000"/>
                </a:solidFill>
                <a:latin typeface="Arial" pitchFamily="34" charset="0"/>
                <a:cs typeface="Arial" pitchFamily="34" charset="0"/>
              </a:rPr>
              <a:t>sales presentation</a:t>
            </a:r>
            <a:r>
              <a:rPr lang="en-US" dirty="0" smtClean="0">
                <a:solidFill>
                  <a:srgbClr val="000000"/>
                </a:solidFill>
                <a:latin typeface="Arial" pitchFamily="34" charset="0"/>
                <a:cs typeface="Arial" pitchFamily="34" charset="0"/>
              </a:rPr>
              <a:t>: the salesperson's effort to make a sale or address a customer's problem. </a:t>
            </a:r>
          </a:p>
          <a:p>
            <a:pPr marL="728663" lvl="1" indent="-279400">
              <a:lnSpc>
                <a:spcPct val="80000"/>
              </a:lnSpc>
              <a:buFontTx/>
              <a:buChar char="•"/>
            </a:pPr>
            <a:r>
              <a:rPr lang="en-US" dirty="0" smtClean="0">
                <a:solidFill>
                  <a:srgbClr val="000000"/>
                </a:solidFill>
                <a:latin typeface="Arial" pitchFamily="34" charset="0"/>
                <a:cs typeface="Arial" pitchFamily="34" charset="0"/>
              </a:rPr>
              <a:t>Before making the presentation, the salesperson should learn as much about the client as possible, such as who makes the purchase decisions and the key criteria they use.  </a:t>
            </a:r>
          </a:p>
          <a:p>
            <a:pPr marL="728663" lvl="1" indent="-279400">
              <a:lnSpc>
                <a:spcPct val="80000"/>
              </a:lnSpc>
              <a:buFontTx/>
              <a:buChar char="•"/>
            </a:pPr>
            <a:r>
              <a:rPr lang="en-US" dirty="0" smtClean="0">
                <a:solidFill>
                  <a:srgbClr val="000000"/>
                </a:solidFill>
                <a:latin typeface="Arial" pitchFamily="34" charset="0"/>
                <a:cs typeface="Arial" pitchFamily="34" charset="0"/>
              </a:rPr>
              <a:t>Better information allows the salesperson to custom-design a presentation to match specific customer needs.</a:t>
            </a:r>
          </a:p>
          <a:p>
            <a:pPr>
              <a:lnSpc>
                <a:spcPct val="80000"/>
              </a:lnSpc>
            </a:pPr>
            <a:r>
              <a:rPr lang="en-US" b="1" i="1" dirty="0" smtClean="0">
                <a:solidFill>
                  <a:srgbClr val="000000"/>
                </a:solidFill>
                <a:latin typeface="Arial" pitchFamily="34" charset="0"/>
                <a:cs typeface="Arial" pitchFamily="34" charset="0"/>
              </a:rPr>
              <a:t>Discussion Question: When have you encountered a salesperson who made what you considered to be an excellent presentation? Explain what made the presentation so good.</a:t>
            </a:r>
          </a:p>
          <a:p>
            <a:pPr>
              <a:lnSpc>
                <a:spcPct val="80000"/>
              </a:lnSpc>
            </a:pPr>
            <a:endParaRPr lang="en-US" dirty="0" smtClean="0">
              <a:solidFill>
                <a:srgbClr val="000000"/>
              </a:solidFill>
              <a:latin typeface="Arial" pitchFamily="34" charset="0"/>
              <a:cs typeface="Arial" pitchFamily="34" charset="0"/>
            </a:endParaRPr>
          </a:p>
          <a:p>
            <a:pPr>
              <a:lnSpc>
                <a:spcPct val="80000"/>
              </a:lnSpc>
              <a:buFontTx/>
              <a:buChar char="•"/>
            </a:pPr>
            <a:r>
              <a:rPr lang="en-US" dirty="0" smtClean="0">
                <a:solidFill>
                  <a:srgbClr val="000000"/>
                </a:solidFill>
                <a:latin typeface="Arial" pitchFamily="34" charset="0"/>
                <a:cs typeface="Arial" pitchFamily="34" charset="0"/>
              </a:rPr>
              <a:t> Let’s take a closer look at three types of sales presentation approaches.</a:t>
            </a:r>
            <a:endParaRPr lang="en-US" dirty="0">
              <a:latin typeface="Times" pitchFamily="-65" charset="0"/>
            </a:endParaRPr>
          </a:p>
        </p:txBody>
      </p:sp>
    </p:spTree>
    <p:extLst>
      <p:ext uri="{BB962C8B-B14F-4D97-AF65-F5344CB8AC3E}">
        <p14:creationId xmlns:p14="http://schemas.microsoft.com/office/powerpoint/2010/main" val="2685514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nSpc>
                <a:spcPct val="80000"/>
              </a:lnSpc>
            </a:pPr>
            <a:r>
              <a:rPr lang="en-US" dirty="0" smtClean="0">
                <a:solidFill>
                  <a:srgbClr val="000000"/>
                </a:solidFill>
                <a:latin typeface="Arial" pitchFamily="34" charset="0"/>
                <a:cs typeface="Arial" pitchFamily="34" charset="0"/>
              </a:rPr>
              <a:t>Each step in the personal selling process involves its own set of skills.  But it is also important to think of the process as a whole.</a:t>
            </a:r>
          </a:p>
          <a:p>
            <a:pPr>
              <a:lnSpc>
                <a:spcPct val="80000"/>
              </a:lnSpc>
            </a:pPr>
            <a:endParaRPr lang="en-US" dirty="0" smtClean="0">
              <a:solidFill>
                <a:srgbClr val="000000"/>
              </a:solidFill>
              <a:latin typeface="Arial" pitchFamily="34" charset="0"/>
              <a:cs typeface="Arial" pitchFamily="34" charset="0"/>
            </a:endParaRPr>
          </a:p>
          <a:p>
            <a:pPr>
              <a:lnSpc>
                <a:spcPct val="80000"/>
              </a:lnSpc>
            </a:pPr>
            <a:r>
              <a:rPr lang="en-US" b="1" dirty="0" smtClean="0">
                <a:solidFill>
                  <a:srgbClr val="000000"/>
                </a:solidFill>
                <a:latin typeface="Arial" pitchFamily="34" charset="0"/>
                <a:cs typeface="Arial" pitchFamily="34" charset="0"/>
              </a:rPr>
              <a:t>Key Issues</a:t>
            </a:r>
          </a:p>
          <a:p>
            <a:pPr>
              <a:lnSpc>
                <a:spcPct val="80000"/>
              </a:lnSpc>
              <a:buFontTx/>
              <a:buChar char="•"/>
            </a:pPr>
            <a:r>
              <a:rPr lang="en-US" b="1" u="sng" dirty="0" smtClean="0">
                <a:solidFill>
                  <a:srgbClr val="000000"/>
                </a:solidFill>
                <a:latin typeface="Arial" pitchFamily="34" charset="0"/>
                <a:cs typeface="Arial" pitchFamily="34" charset="0"/>
              </a:rPr>
              <a:t> Prospecting</a:t>
            </a:r>
            <a:r>
              <a:rPr lang="en-US" b="1" dirty="0" smtClean="0">
                <a:solidFill>
                  <a:srgbClr val="000000"/>
                </a:solidFill>
                <a:latin typeface="Arial" pitchFamily="34" charset="0"/>
                <a:cs typeface="Arial" pitchFamily="34" charset="0"/>
              </a:rPr>
              <a:t>: following all the leads in the target market to identify potential customers and </a:t>
            </a:r>
            <a:r>
              <a:rPr lang="en-US" b="1" u="sng" dirty="0" smtClean="0">
                <a:solidFill>
                  <a:srgbClr val="000000"/>
                </a:solidFill>
                <a:latin typeface="Arial" pitchFamily="34" charset="0"/>
                <a:cs typeface="Arial" pitchFamily="34" charset="0"/>
              </a:rPr>
              <a:t>narrow down to the right target</a:t>
            </a:r>
            <a:r>
              <a:rPr lang="en-US" b="1" dirty="0" smtClean="0">
                <a:solidFill>
                  <a:srgbClr val="000000"/>
                </a:solidFill>
                <a:latin typeface="Arial" pitchFamily="34" charset="0"/>
                <a:cs typeface="Arial" pitchFamily="34" charset="0"/>
              </a:rPr>
              <a:t>. </a:t>
            </a:r>
          </a:p>
          <a:p>
            <a:pPr marL="728663" lvl="1" indent="-279400">
              <a:lnSpc>
                <a:spcPct val="80000"/>
              </a:lnSpc>
              <a:buFontTx/>
              <a:buChar char="•"/>
            </a:pPr>
            <a:r>
              <a:rPr lang="en-US" dirty="0" smtClean="0">
                <a:solidFill>
                  <a:srgbClr val="000000"/>
                </a:solidFill>
                <a:latin typeface="Arial" pitchFamily="34" charset="0"/>
                <a:cs typeface="Arial" pitchFamily="34" charset="0"/>
              </a:rPr>
              <a:t>In business markets, a salesperson may have to work hard to find the real purchase decision makers, because of multiple buying influence.</a:t>
            </a:r>
          </a:p>
          <a:p>
            <a:pPr marL="728663" lvl="1" indent="-279400">
              <a:lnSpc>
                <a:spcPct val="80000"/>
              </a:lnSpc>
              <a:buFontTx/>
              <a:buChar char="•"/>
            </a:pPr>
            <a:r>
              <a:rPr lang="en-US" dirty="0" smtClean="0">
                <a:solidFill>
                  <a:srgbClr val="000000"/>
                </a:solidFill>
                <a:latin typeface="Arial" pitchFamily="34" charset="0"/>
                <a:cs typeface="Arial" pitchFamily="34" charset="0"/>
              </a:rPr>
              <a:t>The salesperson needs to assess the needs of established customers and set priorities, because </a:t>
            </a:r>
            <a:r>
              <a:rPr lang="en-US" u="sng" dirty="0" smtClean="0">
                <a:solidFill>
                  <a:srgbClr val="000000"/>
                </a:solidFill>
                <a:latin typeface="Arial" pitchFamily="34" charset="0"/>
                <a:cs typeface="Arial" pitchFamily="34" charset="0"/>
              </a:rPr>
              <a:t>all customers are not equal</a:t>
            </a:r>
            <a:r>
              <a:rPr lang="en-US" dirty="0" smtClean="0">
                <a:solidFill>
                  <a:srgbClr val="000000"/>
                </a:solidFill>
                <a:latin typeface="Arial" pitchFamily="34" charset="0"/>
                <a:cs typeface="Arial" pitchFamily="34" charset="0"/>
              </a:rPr>
              <a:t>. </a:t>
            </a:r>
          </a:p>
          <a:p>
            <a:pPr>
              <a:lnSpc>
                <a:spcPct val="80000"/>
              </a:lnSpc>
            </a:pPr>
            <a:r>
              <a:rPr lang="en-US" b="1" dirty="0" smtClean="0">
                <a:solidFill>
                  <a:srgbClr val="000000"/>
                </a:solidFill>
                <a:latin typeface="Arial" pitchFamily="34" charset="0"/>
                <a:cs typeface="Arial" pitchFamily="34" charset="0"/>
                <a:sym typeface="Wingdings" pitchFamily="2" charset="2"/>
              </a:rPr>
              <a:t> </a:t>
            </a:r>
            <a:r>
              <a:rPr lang="en-US" b="1" u="sng" dirty="0" smtClean="0">
                <a:solidFill>
                  <a:srgbClr val="000000"/>
                </a:solidFill>
                <a:latin typeface="Arial" pitchFamily="34" charset="0"/>
                <a:cs typeface="Arial" pitchFamily="34" charset="0"/>
              </a:rPr>
              <a:t>How long to spend with whom</a:t>
            </a:r>
            <a:r>
              <a:rPr lang="en-US" b="1" dirty="0" smtClean="0">
                <a:solidFill>
                  <a:srgbClr val="000000"/>
                </a:solidFill>
                <a:latin typeface="Arial" pitchFamily="34" charset="0"/>
                <a:cs typeface="Arial" pitchFamily="34" charset="0"/>
              </a:rPr>
              <a:t>? Selecting target customers involves identifying factors for success—what the customer needs, what the company offers, and how well the salesperson can find a good match.</a:t>
            </a:r>
          </a:p>
          <a:p>
            <a:pPr marL="728663" lvl="1" indent="-279400">
              <a:lnSpc>
                <a:spcPct val="80000"/>
              </a:lnSpc>
              <a:buFontTx/>
              <a:buChar char="•"/>
            </a:pPr>
            <a:r>
              <a:rPr lang="en-US" dirty="0" smtClean="0">
                <a:solidFill>
                  <a:srgbClr val="000000"/>
                </a:solidFill>
                <a:latin typeface="Arial" pitchFamily="34" charset="0"/>
                <a:cs typeface="Arial" pitchFamily="34" charset="0"/>
              </a:rPr>
              <a:t>A company often develops a way to rank potential customers.</a:t>
            </a:r>
          </a:p>
          <a:p>
            <a:pPr marL="728663" lvl="1" indent="-279400">
              <a:lnSpc>
                <a:spcPct val="80000"/>
              </a:lnSpc>
              <a:buFontTx/>
              <a:buChar char="•"/>
            </a:pPr>
            <a:endParaRPr lang="en-US" dirty="0" smtClean="0">
              <a:solidFill>
                <a:srgbClr val="000000"/>
              </a:solidFill>
              <a:latin typeface="Arial" pitchFamily="34" charset="0"/>
              <a:cs typeface="Arial" pitchFamily="34" charset="0"/>
            </a:endParaRPr>
          </a:p>
          <a:p>
            <a:pPr>
              <a:lnSpc>
                <a:spcPct val="80000"/>
              </a:lnSpc>
            </a:pPr>
            <a:r>
              <a:rPr lang="en-US" b="1" i="1" dirty="0" smtClean="0">
                <a:solidFill>
                  <a:srgbClr val="000000"/>
                </a:solidFill>
                <a:latin typeface="Arial" pitchFamily="34" charset="0"/>
                <a:cs typeface="Arial" pitchFamily="34" charset="0"/>
              </a:rPr>
              <a:t>Discussion Question: How much planning goes into the typical telemarketing sales calls consumers receive at home? Explain.</a:t>
            </a:r>
          </a:p>
          <a:p>
            <a:pPr>
              <a:lnSpc>
                <a:spcPct val="80000"/>
              </a:lnSpc>
            </a:pPr>
            <a:endParaRPr lang="en-US" dirty="0" smtClean="0">
              <a:solidFill>
                <a:srgbClr val="000000"/>
              </a:solidFill>
              <a:latin typeface="Arial" pitchFamily="34" charset="0"/>
              <a:cs typeface="Arial" pitchFamily="34" charset="0"/>
            </a:endParaRPr>
          </a:p>
          <a:p>
            <a:pPr>
              <a:lnSpc>
                <a:spcPct val="80000"/>
              </a:lnSpc>
            </a:pPr>
            <a:r>
              <a:rPr lang="en-US" b="1" dirty="0" smtClean="0">
                <a:solidFill>
                  <a:srgbClr val="000000"/>
                </a:solidFill>
                <a:latin typeface="Arial" pitchFamily="34" charset="0"/>
                <a:cs typeface="Arial" pitchFamily="34" charset="0"/>
                <a:sym typeface="Wingdings" pitchFamily="2" charset="2"/>
              </a:rPr>
              <a:t> </a:t>
            </a:r>
            <a:r>
              <a:rPr lang="en-US" dirty="0" smtClean="0">
                <a:solidFill>
                  <a:srgbClr val="000000"/>
                </a:solidFill>
                <a:latin typeface="Arial" pitchFamily="34" charset="0"/>
                <a:cs typeface="Arial" pitchFamily="34" charset="0"/>
              </a:rPr>
              <a:t>The personal selling process continues with the </a:t>
            </a:r>
            <a:r>
              <a:rPr lang="en-US" u="sng" dirty="0" smtClean="0">
                <a:solidFill>
                  <a:srgbClr val="000000"/>
                </a:solidFill>
                <a:latin typeface="Arial" pitchFamily="34" charset="0"/>
                <a:cs typeface="Arial" pitchFamily="34" charset="0"/>
              </a:rPr>
              <a:t>sales presentation</a:t>
            </a:r>
            <a:r>
              <a:rPr lang="en-US" dirty="0" smtClean="0">
                <a:solidFill>
                  <a:srgbClr val="000000"/>
                </a:solidFill>
                <a:latin typeface="Arial" pitchFamily="34" charset="0"/>
                <a:cs typeface="Arial" pitchFamily="34" charset="0"/>
              </a:rPr>
              <a:t>: the salesperson's effort to make a sale or address a customer's problem. </a:t>
            </a:r>
          </a:p>
          <a:p>
            <a:pPr marL="728663" lvl="1" indent="-279400">
              <a:lnSpc>
                <a:spcPct val="80000"/>
              </a:lnSpc>
              <a:buFontTx/>
              <a:buChar char="•"/>
            </a:pPr>
            <a:r>
              <a:rPr lang="en-US" dirty="0" smtClean="0">
                <a:solidFill>
                  <a:srgbClr val="000000"/>
                </a:solidFill>
                <a:latin typeface="Arial" pitchFamily="34" charset="0"/>
                <a:cs typeface="Arial" pitchFamily="34" charset="0"/>
              </a:rPr>
              <a:t>Before making the presentation, the salesperson should learn as much about the client as possible, such as who makes the purchase decisions and the key criteria they use.  </a:t>
            </a:r>
          </a:p>
          <a:p>
            <a:pPr marL="728663" lvl="1" indent="-279400">
              <a:lnSpc>
                <a:spcPct val="80000"/>
              </a:lnSpc>
              <a:buFontTx/>
              <a:buChar char="•"/>
            </a:pPr>
            <a:r>
              <a:rPr lang="en-US" dirty="0" smtClean="0">
                <a:solidFill>
                  <a:srgbClr val="000000"/>
                </a:solidFill>
                <a:latin typeface="Arial" pitchFamily="34" charset="0"/>
                <a:cs typeface="Arial" pitchFamily="34" charset="0"/>
              </a:rPr>
              <a:t>Better information allows the salesperson to custom-design a presentation to match specific customer needs.</a:t>
            </a:r>
          </a:p>
          <a:p>
            <a:pPr>
              <a:lnSpc>
                <a:spcPct val="80000"/>
              </a:lnSpc>
            </a:pPr>
            <a:r>
              <a:rPr lang="en-US" b="1" i="1" dirty="0" smtClean="0">
                <a:solidFill>
                  <a:srgbClr val="000000"/>
                </a:solidFill>
                <a:latin typeface="Arial" pitchFamily="34" charset="0"/>
                <a:cs typeface="Arial" pitchFamily="34" charset="0"/>
              </a:rPr>
              <a:t>Discussion Question: When have you encountered a salesperson who made what you considered to be an excellent presentation? Explain what made the presentation so good.</a:t>
            </a:r>
          </a:p>
          <a:p>
            <a:pPr>
              <a:lnSpc>
                <a:spcPct val="80000"/>
              </a:lnSpc>
            </a:pPr>
            <a:endParaRPr lang="en-US" dirty="0" smtClean="0">
              <a:solidFill>
                <a:srgbClr val="000000"/>
              </a:solidFill>
              <a:latin typeface="Arial" pitchFamily="34" charset="0"/>
              <a:cs typeface="Arial" pitchFamily="34" charset="0"/>
            </a:endParaRPr>
          </a:p>
          <a:p>
            <a:pPr>
              <a:lnSpc>
                <a:spcPct val="80000"/>
              </a:lnSpc>
              <a:buFontTx/>
              <a:buChar char="•"/>
            </a:pPr>
            <a:r>
              <a:rPr lang="en-US" dirty="0" smtClean="0">
                <a:solidFill>
                  <a:srgbClr val="000000"/>
                </a:solidFill>
                <a:latin typeface="Arial" pitchFamily="34" charset="0"/>
                <a:cs typeface="Arial" pitchFamily="34" charset="0"/>
              </a:rPr>
              <a:t> Let’s take a closer look at three types of sales presentation approaches.</a:t>
            </a:r>
            <a:endParaRPr lang="en-US" dirty="0"/>
          </a:p>
        </p:txBody>
      </p:sp>
      <p:sp>
        <p:nvSpPr>
          <p:cNvPr id="4" name="Slide Number Placeholder 3"/>
          <p:cNvSpPr>
            <a:spLocks noGrp="1"/>
          </p:cNvSpPr>
          <p:nvPr>
            <p:ph type="sldNum" sz="quarter" idx="10"/>
          </p:nvPr>
        </p:nvSpPr>
        <p:spPr/>
        <p:txBody>
          <a:bodyPr/>
          <a:lstStyle/>
          <a:p>
            <a:fld id="{325CC968-4B79-4F3E-AD31-668E9EC42C3C}" type="slidenum">
              <a:rPr lang="en-US" smtClean="0"/>
              <a:pPr/>
              <a:t>23</a:t>
            </a:fld>
            <a:endParaRPr lang="en-US"/>
          </a:p>
        </p:txBody>
      </p:sp>
    </p:spTree>
    <p:extLst>
      <p:ext uri="{BB962C8B-B14F-4D97-AF65-F5344CB8AC3E}">
        <p14:creationId xmlns:p14="http://schemas.microsoft.com/office/powerpoint/2010/main" val="200299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D9E2452-ABC6-C04F-B0A7-F6B71DDE102C}" type="slidenum">
              <a:rPr lang="en-US"/>
              <a:pPr/>
              <a:t>24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a:lnSpc>
                <a:spcPct val="80000"/>
              </a:lnSpc>
              <a:defRPr/>
            </a:pPr>
            <a:r>
              <a:rPr lang="en-US" dirty="0" smtClean="0">
                <a:solidFill>
                  <a:srgbClr val="000000"/>
                </a:solidFill>
              </a:rPr>
              <a:t>Salespeople choose among three approaches when making a sales presentation—a salesperson’s effort to make a sale or solve a customer’s problem. </a:t>
            </a:r>
          </a:p>
          <a:p>
            <a:pPr>
              <a:lnSpc>
                <a:spcPct val="80000"/>
              </a:lnSpc>
              <a:defRPr/>
            </a:pPr>
            <a:endParaRPr lang="en-US" dirty="0" smtClean="0">
              <a:solidFill>
                <a:srgbClr val="000000"/>
              </a:solidFill>
            </a:endParaRPr>
          </a:p>
          <a:p>
            <a:pPr>
              <a:lnSpc>
                <a:spcPct val="80000"/>
              </a:lnSpc>
              <a:defRPr/>
            </a:pPr>
            <a:r>
              <a:rPr lang="en-US" b="1" dirty="0" smtClean="0">
                <a:solidFill>
                  <a:srgbClr val="000000"/>
                </a:solidFill>
              </a:rPr>
              <a:t>Key Issues</a:t>
            </a:r>
          </a:p>
          <a:p>
            <a:pPr>
              <a:lnSpc>
                <a:spcPct val="80000"/>
              </a:lnSpc>
              <a:buFontTx/>
              <a:buChar char="•"/>
              <a:defRPr/>
            </a:pPr>
            <a:r>
              <a:rPr lang="en-US" u="sng" dirty="0" smtClean="0">
                <a:solidFill>
                  <a:srgbClr val="000000"/>
                </a:solidFill>
              </a:rPr>
              <a:t> </a:t>
            </a:r>
            <a:r>
              <a:rPr lang="en-US" b="1" u="sng" dirty="0" smtClean="0">
                <a:solidFill>
                  <a:srgbClr val="000000"/>
                </a:solidFill>
              </a:rPr>
              <a:t>Prepared sales presentation</a:t>
            </a:r>
            <a:r>
              <a:rPr lang="en-US" b="1" dirty="0" smtClean="0">
                <a:solidFill>
                  <a:srgbClr val="000000"/>
                </a:solidFill>
              </a:rPr>
              <a:t>: </a:t>
            </a:r>
            <a:r>
              <a:rPr lang="en-US" dirty="0" smtClean="0">
                <a:solidFill>
                  <a:srgbClr val="000000"/>
                </a:solidFill>
              </a:rPr>
              <a:t>a memorized presentation that is not adapted to each individual customer.  </a:t>
            </a:r>
          </a:p>
          <a:p>
            <a:pPr lvl="1">
              <a:lnSpc>
                <a:spcPct val="80000"/>
              </a:lnSpc>
              <a:buFontTx/>
              <a:buChar char="•"/>
              <a:defRPr/>
            </a:pPr>
            <a:r>
              <a:rPr lang="en-US" dirty="0" smtClean="0">
                <a:solidFill>
                  <a:srgbClr val="000000"/>
                </a:solidFill>
              </a:rPr>
              <a:t> This “canned” approach is often used when the prospective sale is low in value, only a short presentation is possible, or the salesperson is not yet very skilled.   It standardizes the presentation, but suffers from being rigid and treating all customers alike.</a:t>
            </a:r>
          </a:p>
          <a:p>
            <a:pPr>
              <a:lnSpc>
                <a:spcPct val="80000"/>
              </a:lnSpc>
              <a:defRPr/>
            </a:pPr>
            <a:r>
              <a:rPr lang="en-US" b="1" dirty="0" smtClean="0">
                <a:solidFill>
                  <a:srgbClr val="000000"/>
                </a:solidFill>
                <a:sym typeface="Wingdings" pitchFamily="2" charset="2"/>
              </a:rPr>
              <a:t> </a:t>
            </a:r>
            <a:r>
              <a:rPr lang="en-US" b="1" u="sng" dirty="0" smtClean="0">
                <a:solidFill>
                  <a:srgbClr val="000000"/>
                </a:solidFill>
              </a:rPr>
              <a:t>Consultative selling approach</a:t>
            </a:r>
            <a:r>
              <a:rPr lang="en-US" b="1" dirty="0" smtClean="0">
                <a:solidFill>
                  <a:srgbClr val="000000"/>
                </a:solidFill>
              </a:rPr>
              <a:t>: </a:t>
            </a:r>
            <a:r>
              <a:rPr lang="en-US" dirty="0" smtClean="0">
                <a:solidFill>
                  <a:srgbClr val="000000"/>
                </a:solidFill>
              </a:rPr>
              <a:t>involves developing a good understanding of the individual customer’s needs before trying to close the sale, so it </a:t>
            </a:r>
            <a:r>
              <a:rPr lang="en-US" u="sng" dirty="0" smtClean="0">
                <a:solidFill>
                  <a:srgbClr val="000000"/>
                </a:solidFill>
              </a:rPr>
              <a:t>builds on the marketing concept</a:t>
            </a:r>
            <a:r>
              <a:rPr lang="en-US" dirty="0" smtClean="0">
                <a:solidFill>
                  <a:srgbClr val="000000"/>
                </a:solidFill>
              </a:rPr>
              <a:t>.  </a:t>
            </a:r>
          </a:p>
          <a:p>
            <a:pPr lvl="1">
              <a:lnSpc>
                <a:spcPct val="80000"/>
              </a:lnSpc>
              <a:buFontTx/>
              <a:buChar char="•"/>
              <a:defRPr/>
            </a:pPr>
            <a:r>
              <a:rPr lang="en-US" dirty="0" smtClean="0">
                <a:solidFill>
                  <a:srgbClr val="000000"/>
                </a:solidFill>
              </a:rPr>
              <a:t> After making general opening comments, the salesperson asks the customer questions and listens carefully to the answers to identify unique customer needs.  </a:t>
            </a:r>
          </a:p>
          <a:p>
            <a:pPr lvl="1">
              <a:lnSpc>
                <a:spcPct val="80000"/>
              </a:lnSpc>
              <a:buFontTx/>
              <a:buChar char="•"/>
              <a:defRPr/>
            </a:pPr>
            <a:r>
              <a:rPr lang="en-US" dirty="0" smtClean="0">
                <a:solidFill>
                  <a:srgbClr val="000000"/>
                </a:solidFill>
              </a:rPr>
              <a:t> The salesperson acts as a “consultant” to meet the customer’s needs.</a:t>
            </a:r>
          </a:p>
          <a:p>
            <a:pPr marL="171450" indent="-171450">
              <a:lnSpc>
                <a:spcPct val="80000"/>
              </a:lnSpc>
              <a:buFont typeface="Wingdings" pitchFamily="2" charset="2"/>
              <a:buChar char="à"/>
              <a:defRPr/>
            </a:pPr>
            <a:r>
              <a:rPr lang="en-US" b="1" u="sng" dirty="0" smtClean="0">
                <a:solidFill>
                  <a:srgbClr val="000000"/>
                </a:solidFill>
              </a:rPr>
              <a:t>Selling formula approach</a:t>
            </a:r>
            <a:r>
              <a:rPr lang="en-US" b="1" dirty="0" smtClean="0">
                <a:solidFill>
                  <a:srgbClr val="000000"/>
                </a:solidFill>
              </a:rPr>
              <a:t>: </a:t>
            </a:r>
            <a:r>
              <a:rPr lang="en-US" dirty="0" smtClean="0">
                <a:solidFill>
                  <a:srgbClr val="000000"/>
                </a:solidFill>
              </a:rPr>
              <a:t>starts with a rehearsed presentation, but moves toward more customer interaction, questioning, and participation during the course of the presentation. </a:t>
            </a:r>
            <a:r>
              <a:rPr lang="en-US" b="1" dirty="0" smtClean="0">
                <a:solidFill>
                  <a:srgbClr val="000000"/>
                </a:solidFill>
              </a:rPr>
              <a:t>The </a:t>
            </a:r>
            <a:r>
              <a:rPr lang="en-US" b="1" u="sng" dirty="0" smtClean="0">
                <a:solidFill>
                  <a:srgbClr val="000000"/>
                </a:solidFill>
              </a:rPr>
              <a:t>selling formula approach is some of both</a:t>
            </a:r>
            <a:r>
              <a:rPr lang="en-US" b="1" dirty="0" smtClean="0">
                <a:solidFill>
                  <a:srgbClr val="000000"/>
                </a:solidFill>
              </a:rPr>
              <a:t> of the other two approaches.</a:t>
            </a:r>
          </a:p>
          <a:p>
            <a:pPr>
              <a:lnSpc>
                <a:spcPct val="80000"/>
              </a:lnSpc>
              <a:buFont typeface="Wingdings" pitchFamily="2" charset="2"/>
              <a:buNone/>
              <a:defRPr/>
            </a:pPr>
            <a:endParaRPr lang="en-US" b="1" i="1" dirty="0" smtClean="0">
              <a:solidFill>
                <a:srgbClr val="000000"/>
              </a:solidFill>
            </a:endParaRPr>
          </a:p>
          <a:p>
            <a:pPr>
              <a:lnSpc>
                <a:spcPct val="80000"/>
              </a:lnSpc>
              <a:defRPr/>
            </a:pPr>
            <a:r>
              <a:rPr lang="en-US" b="1" i="1" dirty="0" smtClean="0">
                <a:solidFill>
                  <a:srgbClr val="000000"/>
                </a:solidFill>
              </a:rPr>
              <a:t>Discussion Question: The financial services industry is in various stages of adopting a consultative selling approach to replace its traditional selling formula approach.  Comment on the difference between an insurance sale of a product versus using a financial plan to identify insurance needs.</a:t>
            </a:r>
          </a:p>
          <a:p>
            <a:pPr>
              <a:lnSpc>
                <a:spcPct val="80000"/>
              </a:lnSpc>
              <a:defRPr/>
            </a:pPr>
            <a:endParaRPr lang="en-US" dirty="0" smtClean="0"/>
          </a:p>
          <a:p>
            <a:pPr>
              <a:lnSpc>
                <a:spcPct val="80000"/>
              </a:lnSpc>
              <a:defRPr/>
            </a:pPr>
            <a:endParaRPr lang="en-US" dirty="0" smtClean="0"/>
          </a:p>
        </p:txBody>
      </p:sp>
    </p:spTree>
    <p:extLst>
      <p:ext uri="{BB962C8B-B14F-4D97-AF65-F5344CB8AC3E}">
        <p14:creationId xmlns:p14="http://schemas.microsoft.com/office/powerpoint/2010/main" val="501235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EE83805-5FC7-8649-8DB8-33C9C732FE98}" type="slidenum">
              <a:rPr lang="en-US"/>
              <a:pPr/>
              <a:t>25</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dirty="0" smtClean="0">
                <a:solidFill>
                  <a:srgbClr val="000000"/>
                </a:solidFill>
                <a:latin typeface="Arial" pitchFamily="34" charset="0"/>
                <a:cs typeface="Arial" pitchFamily="34" charset="0"/>
              </a:rPr>
              <a:t>Selecting a sales presentation approach is not the end of the personal selling process. The salesperson has to make the presentation, close the sale, and follow up after the sale. </a:t>
            </a:r>
          </a:p>
          <a:p>
            <a:endParaRPr lang="en-US" dirty="0" smtClean="0">
              <a:solidFill>
                <a:srgbClr val="000000"/>
              </a:solidFill>
              <a:latin typeface="Arial" pitchFamily="34" charset="0"/>
              <a:cs typeface="Arial" pitchFamily="34" charset="0"/>
            </a:endParaRPr>
          </a:p>
          <a:p>
            <a:r>
              <a:rPr lang="en-US" b="1" dirty="0" smtClean="0">
                <a:solidFill>
                  <a:srgbClr val="000000"/>
                </a:solidFill>
                <a:latin typeface="Arial" pitchFamily="34" charset="0"/>
                <a:cs typeface="Arial" pitchFamily="34" charset="0"/>
              </a:rPr>
              <a:t>Key Issues</a:t>
            </a:r>
          </a:p>
          <a:p>
            <a:r>
              <a:rPr lang="en-US" dirty="0" smtClean="0">
                <a:solidFill>
                  <a:srgbClr val="000000"/>
                </a:solidFill>
                <a:latin typeface="Arial" pitchFamily="34" charset="0"/>
                <a:cs typeface="Arial" pitchFamily="34" charset="0"/>
              </a:rPr>
              <a:t>Let’s continue our walk through the personal selling process. </a:t>
            </a:r>
          </a:p>
          <a:p>
            <a:r>
              <a:rPr lang="en-US" b="1" dirty="0" smtClean="0">
                <a:solidFill>
                  <a:srgbClr val="000000"/>
                </a:solidFill>
                <a:latin typeface="Arial" pitchFamily="34" charset="0"/>
                <a:cs typeface="Arial" pitchFamily="34" charset="0"/>
                <a:sym typeface="Wingdings" pitchFamily="2" charset="2"/>
              </a:rPr>
              <a:t> </a:t>
            </a:r>
            <a:r>
              <a:rPr lang="en-US" b="1" dirty="0" smtClean="0">
                <a:solidFill>
                  <a:srgbClr val="000000"/>
                </a:solidFill>
                <a:latin typeface="Arial" pitchFamily="34" charset="0"/>
                <a:cs typeface="Arial" pitchFamily="34" charset="0"/>
              </a:rPr>
              <a:t>Recall the </a:t>
            </a:r>
            <a:r>
              <a:rPr lang="en-US" b="1" u="sng" dirty="0" smtClean="0">
                <a:solidFill>
                  <a:srgbClr val="000000"/>
                </a:solidFill>
                <a:latin typeface="Arial" pitchFamily="34" charset="0"/>
                <a:cs typeface="Arial" pitchFamily="34" charset="0"/>
              </a:rPr>
              <a:t>AIDA model</a:t>
            </a:r>
            <a:r>
              <a:rPr lang="en-US" b="1" dirty="0" smtClean="0">
                <a:solidFill>
                  <a:srgbClr val="000000"/>
                </a:solidFill>
                <a:latin typeface="Arial" pitchFamily="34" charset="0"/>
                <a:cs typeface="Arial" pitchFamily="34" charset="0"/>
              </a:rPr>
              <a:t>—from the previous chapter. Salespeople must also try to generate attention, interest, desire, and action. These concepts can help a salesperson </a:t>
            </a:r>
            <a:r>
              <a:rPr lang="en-US" b="1" u="sng" dirty="0" smtClean="0">
                <a:solidFill>
                  <a:srgbClr val="000000"/>
                </a:solidFill>
                <a:latin typeface="Arial" pitchFamily="34" charset="0"/>
                <a:cs typeface="Arial" pitchFamily="34" charset="0"/>
              </a:rPr>
              <a:t>plan sales presentations</a:t>
            </a:r>
            <a:r>
              <a:rPr lang="en-US" b="1" dirty="0" smtClean="0">
                <a:solidFill>
                  <a:srgbClr val="000000"/>
                </a:solidFill>
                <a:latin typeface="Arial" pitchFamily="34" charset="0"/>
                <a:cs typeface="Arial" pitchFamily="34" charset="0"/>
              </a:rPr>
              <a:t>. </a:t>
            </a:r>
          </a:p>
          <a:p>
            <a:pPr lvl="1">
              <a:buFontTx/>
              <a:buChar char="•"/>
            </a:pPr>
            <a:r>
              <a:rPr lang="en-US" dirty="0" smtClean="0">
                <a:solidFill>
                  <a:srgbClr val="000000"/>
                </a:solidFill>
                <a:latin typeface="Arial" pitchFamily="34" charset="0"/>
                <a:cs typeface="Arial" pitchFamily="34" charset="0"/>
              </a:rPr>
              <a:t> It is necessary to get the customer’s attention at the start of a presentation and move to getting the customer to take action. </a:t>
            </a:r>
          </a:p>
          <a:p>
            <a:pPr lvl="1">
              <a:buFontTx/>
              <a:buChar char="•"/>
            </a:pPr>
            <a:r>
              <a:rPr lang="en-US" dirty="0" smtClean="0">
                <a:solidFill>
                  <a:srgbClr val="000000"/>
                </a:solidFill>
                <a:latin typeface="Arial" pitchFamily="34" charset="0"/>
                <a:cs typeface="Arial" pitchFamily="34" charset="0"/>
              </a:rPr>
              <a:t> Generating interest, answering problems and objections, and arousing desire are all critical. </a:t>
            </a:r>
            <a:endParaRPr lang="en-US" u="sng" dirty="0" smtClean="0">
              <a:solidFill>
                <a:srgbClr val="000000"/>
              </a:solidFill>
              <a:latin typeface="Arial" pitchFamily="34" charset="0"/>
              <a:cs typeface="Arial" pitchFamily="34" charset="0"/>
            </a:endParaRPr>
          </a:p>
          <a:p>
            <a:r>
              <a:rPr lang="en-US" b="1" dirty="0" smtClean="0">
                <a:solidFill>
                  <a:srgbClr val="000000"/>
                </a:solidFill>
                <a:latin typeface="Arial" pitchFamily="34" charset="0"/>
                <a:cs typeface="Arial" pitchFamily="34" charset="0"/>
                <a:sym typeface="Wingdings" pitchFamily="2" charset="2"/>
              </a:rPr>
              <a:t> </a:t>
            </a:r>
            <a:r>
              <a:rPr lang="en-US" dirty="0" smtClean="0">
                <a:solidFill>
                  <a:srgbClr val="000000"/>
                </a:solidFill>
                <a:latin typeface="Arial" pitchFamily="34" charset="0"/>
                <a:cs typeface="Arial" pitchFamily="34" charset="0"/>
              </a:rPr>
              <a:t>Presentations should end with a </a:t>
            </a:r>
            <a:r>
              <a:rPr lang="en-US" u="sng" dirty="0" smtClean="0">
                <a:solidFill>
                  <a:srgbClr val="000000"/>
                </a:solidFill>
                <a:latin typeface="Arial" pitchFamily="34" charset="0"/>
                <a:cs typeface="Arial" pitchFamily="34" charset="0"/>
              </a:rPr>
              <a:t>close</a:t>
            </a:r>
            <a:r>
              <a:rPr lang="en-US" dirty="0" smtClean="0">
                <a:solidFill>
                  <a:srgbClr val="000000"/>
                </a:solidFill>
                <a:latin typeface="Arial" pitchFamily="34" charset="0"/>
                <a:cs typeface="Arial" pitchFamily="34" charset="0"/>
              </a:rPr>
              <a:t>—here the salesperson asks for the customer’s business.  The best salespeople learn how to close effectively.</a:t>
            </a:r>
          </a:p>
        </p:txBody>
      </p:sp>
    </p:spTree>
    <p:extLst>
      <p:ext uri="{BB962C8B-B14F-4D97-AF65-F5344CB8AC3E}">
        <p14:creationId xmlns:p14="http://schemas.microsoft.com/office/powerpoint/2010/main" val="2756504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dirty="0" smtClean="0">
                <a:solidFill>
                  <a:srgbClr val="000000"/>
                </a:solidFill>
                <a:latin typeface="Arial" pitchFamily="34" charset="0"/>
                <a:cs typeface="Arial" pitchFamily="34" charset="0"/>
              </a:rPr>
              <a:t>After a sales presentation, the salesperson may follow-up with the hope of acquiring a new customer.  Or if the customer purchases, the salesperson will follow-up to maintain and enhance the relationship.</a:t>
            </a:r>
          </a:p>
          <a:p>
            <a:pPr>
              <a:lnSpc>
                <a:spcPct val="90000"/>
              </a:lnSpc>
            </a:pPr>
            <a:endParaRPr lang="en-US" dirty="0" smtClean="0">
              <a:solidFill>
                <a:srgbClr val="000000"/>
              </a:solidFill>
              <a:latin typeface="Arial" pitchFamily="34" charset="0"/>
              <a:cs typeface="Arial" pitchFamily="34" charset="0"/>
            </a:endParaRPr>
          </a:p>
          <a:p>
            <a:pPr>
              <a:lnSpc>
                <a:spcPct val="90000"/>
              </a:lnSpc>
            </a:pPr>
            <a:r>
              <a:rPr lang="en-US" b="1" dirty="0" smtClean="0">
                <a:solidFill>
                  <a:srgbClr val="000000"/>
                </a:solidFill>
                <a:latin typeface="Arial" pitchFamily="34" charset="0"/>
                <a:cs typeface="Arial" pitchFamily="34" charset="0"/>
              </a:rPr>
              <a:t>Key Issues</a:t>
            </a:r>
          </a:p>
          <a:p>
            <a:pPr>
              <a:lnSpc>
                <a:spcPct val="90000"/>
              </a:lnSpc>
              <a:buFontTx/>
              <a:buChar char="•"/>
            </a:pPr>
            <a:r>
              <a:rPr lang="en-US" dirty="0" smtClean="0">
                <a:solidFill>
                  <a:srgbClr val="000000"/>
                </a:solidFill>
                <a:latin typeface="Arial" pitchFamily="34" charset="0"/>
                <a:cs typeface="Arial" pitchFamily="34" charset="0"/>
              </a:rPr>
              <a:t> The process includes a feedback loop—sometimes the salesperson may have to go back and start at an earlier stage in the process.</a:t>
            </a:r>
          </a:p>
          <a:p>
            <a:pPr>
              <a:lnSpc>
                <a:spcPct val="90000"/>
              </a:lnSpc>
              <a:buFontTx/>
              <a:buChar char="•"/>
            </a:pPr>
            <a:endParaRPr lang="en-US" dirty="0" smtClean="0">
              <a:solidFill>
                <a:srgbClr val="000000"/>
              </a:solidFill>
              <a:latin typeface="Arial" pitchFamily="34" charset="0"/>
              <a:cs typeface="Arial" pitchFamily="34" charset="0"/>
            </a:endParaRPr>
          </a:p>
          <a:p>
            <a:pPr>
              <a:lnSpc>
                <a:spcPct val="90000"/>
              </a:lnSpc>
              <a:buFontTx/>
              <a:buChar char="•"/>
            </a:pPr>
            <a:r>
              <a:rPr lang="en-US" dirty="0" smtClean="0">
                <a:solidFill>
                  <a:srgbClr val="000000"/>
                </a:solidFill>
                <a:latin typeface="Arial" pitchFamily="34" charset="0"/>
                <a:cs typeface="Arial" pitchFamily="34" charset="0"/>
              </a:rPr>
              <a:t> As in other areas of the promotion mix, </a:t>
            </a:r>
            <a:r>
              <a:rPr lang="en-US" u="sng" dirty="0" smtClean="0">
                <a:solidFill>
                  <a:srgbClr val="000000"/>
                </a:solidFill>
                <a:latin typeface="Arial" pitchFamily="34" charset="0"/>
                <a:cs typeface="Arial" pitchFamily="34" charset="0"/>
              </a:rPr>
              <a:t>ethical issues may arise</a:t>
            </a:r>
            <a:r>
              <a:rPr lang="en-US" dirty="0" smtClean="0">
                <a:solidFill>
                  <a:srgbClr val="000000"/>
                </a:solidFill>
                <a:latin typeface="Arial" pitchFamily="34" charset="0"/>
                <a:cs typeface="Arial" pitchFamily="34" charset="0"/>
              </a:rPr>
              <a:t> in personal selling. Obviously, the truthfulness of the salesperson is important. </a:t>
            </a:r>
          </a:p>
          <a:p>
            <a:pPr>
              <a:lnSpc>
                <a:spcPct val="90000"/>
              </a:lnSpc>
            </a:pPr>
            <a:endParaRPr lang="en-US" b="1" i="1" dirty="0" smtClean="0">
              <a:solidFill>
                <a:srgbClr val="000000"/>
              </a:solidFill>
              <a:latin typeface="Arial" pitchFamily="34" charset="0"/>
              <a:cs typeface="Arial" pitchFamily="34" charset="0"/>
            </a:endParaRPr>
          </a:p>
          <a:p>
            <a:pPr>
              <a:lnSpc>
                <a:spcPct val="90000"/>
              </a:lnSpc>
            </a:pPr>
            <a:r>
              <a:rPr lang="en-US" b="1" i="1" dirty="0" smtClean="0">
                <a:solidFill>
                  <a:srgbClr val="000000"/>
                </a:solidFill>
                <a:latin typeface="Arial" pitchFamily="34" charset="0"/>
                <a:cs typeface="Arial" pitchFamily="34" charset="0"/>
              </a:rPr>
              <a:t>Discussion Question: Is a company ever served well by dishonest salespeople, even if the questionable practices result in high sales volume? Explain.</a:t>
            </a:r>
          </a:p>
          <a:p>
            <a:pPr>
              <a:lnSpc>
                <a:spcPct val="90000"/>
              </a:lnSpc>
            </a:pPr>
            <a:endParaRPr lang="en-US" dirty="0" smtClean="0">
              <a:solidFill>
                <a:srgbClr val="000000"/>
              </a:solidFill>
              <a:latin typeface="Arial" pitchFamily="34" charset="0"/>
              <a:cs typeface="Arial" pitchFamily="34" charset="0"/>
            </a:endParaRPr>
          </a:p>
          <a:p>
            <a:pPr>
              <a:lnSpc>
                <a:spcPct val="90000"/>
              </a:lnSpc>
            </a:pPr>
            <a:r>
              <a:rPr lang="en-US" dirty="0" smtClean="0">
                <a:solidFill>
                  <a:srgbClr val="000000"/>
                </a:solidFill>
                <a:latin typeface="Arial" pitchFamily="34" charset="0"/>
                <a:cs typeface="Arial" pitchFamily="34" charset="0"/>
              </a:rPr>
              <a:t>Problems are less likely to arise if a salesperson emphasizes the fulfillment of customer needs and building a long-term relationship. Top management and marketing or sales managers set the ethical tone for the sales force. </a:t>
            </a: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325CC968-4B79-4F3E-AD31-668E9EC42C3C}" type="slidenum">
              <a:rPr lang="en-US" smtClean="0"/>
              <a:pPr/>
              <a:t>26</a:t>
            </a:fld>
            <a:endParaRPr lang="en-US"/>
          </a:p>
        </p:txBody>
      </p:sp>
    </p:spTree>
    <p:extLst>
      <p:ext uri="{BB962C8B-B14F-4D97-AF65-F5344CB8AC3E}">
        <p14:creationId xmlns:p14="http://schemas.microsoft.com/office/powerpoint/2010/main" val="2963127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1792360-4372-A448-BEF6-6CDE7A7FB919}" type="slidenum">
              <a:rPr lang="en-US"/>
              <a:pPr/>
              <a:t>27</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latin typeface="Times" pitchFamily="-65" charset="0"/>
            </a:endParaRPr>
          </a:p>
        </p:txBody>
      </p:sp>
    </p:spTree>
    <p:extLst>
      <p:ext uri="{BB962C8B-B14F-4D97-AF65-F5344CB8AC3E}">
        <p14:creationId xmlns:p14="http://schemas.microsoft.com/office/powerpoint/2010/main" val="800288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14608A5-B0D3-8F4B-8FED-FC457F9EC186}" type="slidenum">
              <a:rPr lang="en-US"/>
              <a:pPr/>
              <a:t>3</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latin typeface="Times" pitchFamily="-65" charset="0"/>
            </a:endParaRPr>
          </a:p>
          <a:p>
            <a:pPr eaLnBrk="1" hangingPunct="1"/>
            <a:endParaRPr lang="en-US">
              <a:latin typeface="Times" pitchFamily="-65" charset="0"/>
            </a:endParaRPr>
          </a:p>
        </p:txBody>
      </p:sp>
    </p:spTree>
    <p:extLst>
      <p:ext uri="{BB962C8B-B14F-4D97-AF65-F5344CB8AC3E}">
        <p14:creationId xmlns:p14="http://schemas.microsoft.com/office/powerpoint/2010/main" val="236902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C280C47-FDA1-7645-AF4A-F9D69969FF09}" type="slidenum">
              <a:rPr lang="en-US"/>
              <a:pPr/>
              <a:t>4</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a:lnSpc>
                <a:spcPct val="90000"/>
              </a:lnSpc>
            </a:pPr>
            <a:r>
              <a:rPr lang="en-US">
                <a:solidFill>
                  <a:srgbClr val="000000"/>
                </a:solidFill>
                <a:latin typeface="Times" pitchFamily="-65" charset="0"/>
              </a:rPr>
              <a:t>In serving a particular target market, one of the key elements of the promotion mix is personal selling. </a:t>
            </a:r>
            <a:r>
              <a:rPr lang="en-US" u="sng">
                <a:solidFill>
                  <a:srgbClr val="000000"/>
                </a:solidFill>
                <a:latin typeface="Times" pitchFamily="-65" charset="0"/>
              </a:rPr>
              <a:t>Salespeople are communicators who build relationships</a:t>
            </a:r>
            <a:r>
              <a:rPr lang="en-US">
                <a:solidFill>
                  <a:srgbClr val="000000"/>
                </a:solidFill>
                <a:latin typeface="Times" pitchFamily="-65" charset="0"/>
              </a:rPr>
              <a:t>. </a:t>
            </a:r>
            <a:endParaRPr lang="en-US" b="1">
              <a:solidFill>
                <a:srgbClr val="000000"/>
              </a:solidFill>
              <a:latin typeface="Times" pitchFamily="-65" charset="0"/>
            </a:endParaRPr>
          </a:p>
          <a:p>
            <a:pPr>
              <a:lnSpc>
                <a:spcPct val="90000"/>
              </a:lnSpc>
            </a:pPr>
            <a:r>
              <a:rPr lang="en-US" b="1">
                <a:solidFill>
                  <a:srgbClr val="000000"/>
                </a:solidFill>
                <a:latin typeface="Times" pitchFamily="-65" charset="0"/>
              </a:rPr>
              <a:t>Key Issues</a:t>
            </a:r>
          </a:p>
          <a:p>
            <a:pPr>
              <a:lnSpc>
                <a:spcPct val="90000"/>
              </a:lnSpc>
              <a:buFontTx/>
              <a:buChar char="•"/>
            </a:pPr>
            <a:r>
              <a:rPr lang="en-US" u="sng">
                <a:solidFill>
                  <a:srgbClr val="000000"/>
                </a:solidFill>
                <a:latin typeface="Times" pitchFamily="-65" charset="0"/>
              </a:rPr>
              <a:t>Personal selling is important</a:t>
            </a:r>
            <a:r>
              <a:rPr lang="en-US">
                <a:solidFill>
                  <a:srgbClr val="000000"/>
                </a:solidFill>
                <a:latin typeface="Times" pitchFamily="-65" charset="0"/>
              </a:rPr>
              <a:t> to all companies.  Salespeople must be able to meet customer needs and company expectations. It’s also economically important.</a:t>
            </a:r>
          </a:p>
          <a:p>
            <a:pPr>
              <a:lnSpc>
                <a:spcPct val="90000"/>
              </a:lnSpc>
              <a:buFontTx/>
              <a:buChar char="•"/>
            </a:pPr>
            <a:r>
              <a:rPr lang="en-US" u="sng">
                <a:solidFill>
                  <a:srgbClr val="000000"/>
                </a:solidFill>
                <a:latin typeface="Times" pitchFamily="-65" charset="0"/>
              </a:rPr>
              <a:t>Personal selling requires strategy decisions</a:t>
            </a:r>
            <a:r>
              <a:rPr lang="en-US">
                <a:solidFill>
                  <a:srgbClr val="000000"/>
                </a:solidFill>
                <a:latin typeface="Times" pitchFamily="-65" charset="0"/>
              </a:rPr>
              <a:t>. Some of these are issues in managing the sales force, such as: (1) the number and kind of salespeople needed; (2) the technology support the salespeople need; (3) how to select and train salespeople, and (4) how to compensate and motivate them.</a:t>
            </a:r>
          </a:p>
          <a:p>
            <a:pPr>
              <a:lnSpc>
                <a:spcPct val="90000"/>
              </a:lnSpc>
              <a:buFontTx/>
              <a:buChar char="•"/>
            </a:pPr>
            <a:r>
              <a:rPr lang="en-US">
                <a:solidFill>
                  <a:srgbClr val="000000"/>
                </a:solidFill>
                <a:latin typeface="Times" pitchFamily="-65" charset="0"/>
              </a:rPr>
              <a:t>In addition, salespeople and sales managers need to decide what specific personal selling techniques will be used in dealing with the organization’s customers and prospects.</a:t>
            </a:r>
          </a:p>
          <a:p>
            <a:pPr>
              <a:lnSpc>
                <a:spcPct val="90000"/>
              </a:lnSpc>
              <a:buFontTx/>
              <a:buChar char="•"/>
            </a:pPr>
            <a:r>
              <a:rPr lang="en-US" u="sng">
                <a:solidFill>
                  <a:srgbClr val="000000"/>
                </a:solidFill>
                <a:latin typeface="Times" pitchFamily="-65" charset="0"/>
              </a:rPr>
              <a:t>Helping customers make good buying decisions is good selling</a:t>
            </a:r>
            <a:r>
              <a:rPr lang="en-US">
                <a:solidFill>
                  <a:srgbClr val="000000"/>
                </a:solidFill>
                <a:latin typeface="Times" pitchFamily="-65" charset="0"/>
              </a:rPr>
              <a:t>.  In meeting customer needs, salespeople build lasting relationships with customers.</a:t>
            </a:r>
          </a:p>
          <a:p>
            <a:pPr>
              <a:lnSpc>
                <a:spcPct val="90000"/>
              </a:lnSpc>
              <a:buFontTx/>
              <a:buChar char="•"/>
            </a:pPr>
            <a:r>
              <a:rPr lang="en-US" u="sng">
                <a:solidFill>
                  <a:srgbClr val="000000"/>
                </a:solidFill>
                <a:latin typeface="Times" pitchFamily="-65" charset="0"/>
              </a:rPr>
              <a:t>Salespeople represent the whole company—and customers too</a:t>
            </a:r>
            <a:r>
              <a:rPr lang="en-US">
                <a:solidFill>
                  <a:srgbClr val="000000"/>
                </a:solidFill>
                <a:latin typeface="Times" pitchFamily="-65" charset="0"/>
              </a:rPr>
              <a:t>.  How the salesperson behaves is all many customers will ever know about the company.</a:t>
            </a:r>
          </a:p>
          <a:p>
            <a:pPr>
              <a:lnSpc>
                <a:spcPct val="90000"/>
              </a:lnSpc>
            </a:pPr>
            <a:r>
              <a:rPr lang="en-US" b="1" i="1">
                <a:solidFill>
                  <a:srgbClr val="000000"/>
                </a:solidFill>
                <a:latin typeface="Times" pitchFamily="-65" charset="0"/>
              </a:rPr>
              <a:t>Discussion Question:</a:t>
            </a:r>
            <a:r>
              <a:rPr lang="en-US" i="1">
                <a:solidFill>
                  <a:srgbClr val="000000"/>
                </a:solidFill>
                <a:latin typeface="Times" pitchFamily="-65" charset="0"/>
              </a:rPr>
              <a:t> How does this statement apply in financial services?</a:t>
            </a:r>
            <a:endParaRPr lang="en-US">
              <a:solidFill>
                <a:srgbClr val="000000"/>
              </a:solidFill>
              <a:latin typeface="Times" pitchFamily="-65" charset="0"/>
            </a:endParaRPr>
          </a:p>
          <a:p>
            <a:pPr>
              <a:lnSpc>
                <a:spcPct val="90000"/>
              </a:lnSpc>
              <a:buFontTx/>
              <a:buChar char="•"/>
            </a:pPr>
            <a:r>
              <a:rPr lang="en-US">
                <a:solidFill>
                  <a:srgbClr val="000000"/>
                </a:solidFill>
                <a:latin typeface="Times" pitchFamily="-65" charset="0"/>
              </a:rPr>
              <a:t>The </a:t>
            </a:r>
            <a:r>
              <a:rPr lang="en-US" u="sng">
                <a:solidFill>
                  <a:srgbClr val="000000"/>
                </a:solidFill>
                <a:latin typeface="Times" pitchFamily="-65" charset="0"/>
              </a:rPr>
              <a:t>sales force aids in the market information function</a:t>
            </a:r>
            <a:r>
              <a:rPr lang="en-US">
                <a:solidFill>
                  <a:srgbClr val="000000"/>
                </a:solidFill>
                <a:latin typeface="Times" pitchFamily="-65" charset="0"/>
              </a:rPr>
              <a:t>, providing feedback to the company on what customers think, feel, and want.</a:t>
            </a:r>
          </a:p>
          <a:p>
            <a:pPr>
              <a:lnSpc>
                <a:spcPct val="90000"/>
              </a:lnSpc>
              <a:buFontTx/>
              <a:buChar char="•"/>
            </a:pPr>
            <a:r>
              <a:rPr lang="en-US" u="sng">
                <a:solidFill>
                  <a:srgbClr val="000000"/>
                </a:solidFill>
                <a:latin typeface="Times" pitchFamily="-65" charset="0"/>
              </a:rPr>
              <a:t>Salespeople can be strategy planners</a:t>
            </a:r>
            <a:r>
              <a:rPr lang="en-US">
                <a:solidFill>
                  <a:srgbClr val="000000"/>
                </a:solidFill>
                <a:latin typeface="Times" pitchFamily="-65" charset="0"/>
              </a:rPr>
              <a:t>, making decisions every day about how to manipulate promotional mix elements to fit the needs of their customers.</a:t>
            </a:r>
          </a:p>
        </p:txBody>
      </p:sp>
    </p:spTree>
    <p:extLst>
      <p:ext uri="{BB962C8B-B14F-4D97-AF65-F5344CB8AC3E}">
        <p14:creationId xmlns:p14="http://schemas.microsoft.com/office/powerpoint/2010/main" val="175403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532AD2-BC16-4948-A7B3-952C79FFA601}" type="slidenum">
              <a:rPr lang="en-US" smtClean="0"/>
              <a:pPr/>
              <a:t>5</a:t>
            </a:fld>
            <a:endParaRPr lang="en-US"/>
          </a:p>
        </p:txBody>
      </p:sp>
    </p:spTree>
    <p:extLst>
      <p:ext uri="{BB962C8B-B14F-4D97-AF65-F5344CB8AC3E}">
        <p14:creationId xmlns:p14="http://schemas.microsoft.com/office/powerpoint/2010/main" val="391501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532AD2-BC16-4948-A7B3-952C79FFA601}" type="slidenum">
              <a:rPr lang="en-US" smtClean="0"/>
              <a:pPr/>
              <a:t>6</a:t>
            </a:fld>
            <a:endParaRPr lang="en-US"/>
          </a:p>
        </p:txBody>
      </p:sp>
    </p:spTree>
    <p:extLst>
      <p:ext uri="{BB962C8B-B14F-4D97-AF65-F5344CB8AC3E}">
        <p14:creationId xmlns:p14="http://schemas.microsoft.com/office/powerpoint/2010/main" val="3460135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1742C80-96D4-B14A-9C90-2129D58AA821}" type="slidenum">
              <a:rPr lang="en-US"/>
              <a:pPr/>
              <a:t>7</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latin typeface="Times" pitchFamily="-65" charset="0"/>
            </a:endParaRPr>
          </a:p>
        </p:txBody>
      </p:sp>
    </p:spTree>
    <p:extLst>
      <p:ext uri="{BB962C8B-B14F-4D97-AF65-F5344CB8AC3E}">
        <p14:creationId xmlns:p14="http://schemas.microsoft.com/office/powerpoint/2010/main" val="368180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EF40C55-5312-0244-B91B-61F525733235}" type="slidenum">
              <a:rPr lang="en-US"/>
              <a:pPr/>
              <a:t>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a:solidFill>
                  <a:srgbClr val="000000"/>
                </a:solidFill>
                <a:latin typeface="Times" pitchFamily="-65" charset="0"/>
              </a:rPr>
              <a:t>Marketing managers recognize that effective personal selling involves successful completion of a number of activities, and establishing a balance between the right number and the right kind of salespeople. Therefore, it is important for marketers to understand the basic sales tasks that are to be performed. </a:t>
            </a:r>
          </a:p>
          <a:p>
            <a:r>
              <a:rPr lang="en-US" b="1">
                <a:solidFill>
                  <a:srgbClr val="000000"/>
                </a:solidFill>
                <a:latin typeface="Times" pitchFamily="-65" charset="0"/>
              </a:rPr>
              <a:t>Key Issues</a:t>
            </a:r>
          </a:p>
          <a:p>
            <a:pPr>
              <a:buFontTx/>
              <a:buChar char="•"/>
            </a:pPr>
            <a:r>
              <a:rPr lang="en-US" u="sng">
                <a:solidFill>
                  <a:srgbClr val="000000"/>
                </a:solidFill>
                <a:latin typeface="Times" pitchFamily="-65" charset="0"/>
              </a:rPr>
              <a:t>Personal selling is divided into three tasks</a:t>
            </a:r>
            <a:r>
              <a:rPr lang="en-US">
                <a:solidFill>
                  <a:srgbClr val="000000"/>
                </a:solidFill>
                <a:latin typeface="Times" pitchFamily="-65" charset="0"/>
              </a:rPr>
              <a:t>. These </a:t>
            </a:r>
            <a:r>
              <a:rPr lang="en-US" u="sng">
                <a:solidFill>
                  <a:srgbClr val="000000"/>
                </a:solidFill>
                <a:latin typeface="Times" pitchFamily="-65" charset="0"/>
              </a:rPr>
              <a:t>basic sales tasks</a:t>
            </a:r>
            <a:r>
              <a:rPr lang="en-US">
                <a:solidFill>
                  <a:srgbClr val="000000"/>
                </a:solidFill>
                <a:latin typeface="Times" pitchFamily="-65" charset="0"/>
              </a:rPr>
              <a:t> are:</a:t>
            </a:r>
          </a:p>
          <a:p>
            <a:pPr lvl="1">
              <a:buFontTx/>
              <a:buChar char="»"/>
            </a:pPr>
            <a:r>
              <a:rPr lang="en-US">
                <a:solidFill>
                  <a:srgbClr val="000000"/>
                </a:solidFill>
                <a:latin typeface="Times" pitchFamily="-65" charset="0"/>
              </a:rPr>
              <a:t>order-getting; </a:t>
            </a:r>
          </a:p>
          <a:p>
            <a:pPr lvl="1">
              <a:buFontTx/>
              <a:buChar char="»"/>
            </a:pPr>
            <a:r>
              <a:rPr lang="en-US">
                <a:solidFill>
                  <a:srgbClr val="000000"/>
                </a:solidFill>
                <a:latin typeface="Times" pitchFamily="-65" charset="0"/>
              </a:rPr>
              <a:t>order-taking; and </a:t>
            </a:r>
          </a:p>
          <a:p>
            <a:pPr lvl="1">
              <a:buFontTx/>
              <a:buChar char="»"/>
            </a:pPr>
            <a:r>
              <a:rPr lang="en-US">
                <a:solidFill>
                  <a:srgbClr val="000000"/>
                </a:solidFill>
                <a:latin typeface="Times" pitchFamily="-65" charset="0"/>
              </a:rPr>
              <a:t>supporting. </a:t>
            </a:r>
          </a:p>
          <a:p>
            <a:pPr>
              <a:buFontTx/>
              <a:buChar char="•"/>
            </a:pPr>
            <a:r>
              <a:rPr lang="en-US">
                <a:solidFill>
                  <a:srgbClr val="000000"/>
                </a:solidFill>
                <a:latin typeface="Times" pitchFamily="-65" charset="0"/>
              </a:rPr>
              <a:t>Order getters and order takers obtain orders on behalf of a company. </a:t>
            </a:r>
          </a:p>
          <a:p>
            <a:pPr>
              <a:buFontTx/>
              <a:buChar char="•"/>
            </a:pPr>
            <a:r>
              <a:rPr lang="en-US">
                <a:solidFill>
                  <a:srgbClr val="000000"/>
                </a:solidFill>
                <a:latin typeface="Times" pitchFamily="-65" charset="0"/>
              </a:rPr>
              <a:t>Supporting salespeople are not directly interested in orders; their function is to help the order-oriented salespeople.</a:t>
            </a:r>
          </a:p>
          <a:p>
            <a:pPr>
              <a:buFontTx/>
              <a:buChar char="•"/>
            </a:pPr>
            <a:r>
              <a:rPr lang="en-US">
                <a:solidFill>
                  <a:srgbClr val="000000"/>
                </a:solidFill>
                <a:latin typeface="Times" pitchFamily="-65" charset="0"/>
              </a:rPr>
              <a:t>In some cases, a single salesperson will do all three tasks.  </a:t>
            </a:r>
          </a:p>
          <a:p>
            <a:pPr>
              <a:buFontTx/>
              <a:buChar char="•"/>
            </a:pPr>
            <a:r>
              <a:rPr lang="en-US">
                <a:solidFill>
                  <a:srgbClr val="000000"/>
                </a:solidFill>
                <a:latin typeface="Times" pitchFamily="-65" charset="0"/>
              </a:rPr>
              <a:t>In other cases, particularly in large companies that depend heavily on personal selling, the tasks are divided among a number of sales professionals. </a:t>
            </a:r>
          </a:p>
          <a:p>
            <a:r>
              <a:rPr lang="en-US" b="1" i="1">
                <a:solidFill>
                  <a:srgbClr val="000000"/>
                </a:solidFill>
                <a:latin typeface="Times" pitchFamily="-65" charset="0"/>
              </a:rPr>
              <a:t>Discussion Question:</a:t>
            </a:r>
            <a:r>
              <a:rPr lang="en-US" i="1">
                <a:solidFill>
                  <a:srgbClr val="000000"/>
                </a:solidFill>
                <a:latin typeface="Times" pitchFamily="-65" charset="0"/>
              </a:rPr>
              <a:t> What are the pros and cons of having a salesperson perform all three basic tasks, compared to dividing the tasks up among several salespeople?</a:t>
            </a:r>
          </a:p>
        </p:txBody>
      </p:sp>
    </p:spTree>
    <p:extLst>
      <p:ext uri="{BB962C8B-B14F-4D97-AF65-F5344CB8AC3E}">
        <p14:creationId xmlns:p14="http://schemas.microsoft.com/office/powerpoint/2010/main" val="3515806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13973F0-11C4-B446-9CB3-F7C394C60BFA}" type="slidenum">
              <a:rPr lang="en-US"/>
              <a:pPr/>
              <a:t>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a:lnSpc>
                <a:spcPct val="80000"/>
              </a:lnSpc>
            </a:pPr>
            <a:r>
              <a:rPr lang="en-US" u="sng" dirty="0" smtClean="0">
                <a:solidFill>
                  <a:srgbClr val="000000"/>
                </a:solidFill>
                <a:latin typeface="Arial" pitchFamily="34" charset="0"/>
                <a:cs typeface="Arial" pitchFamily="34" charset="0"/>
              </a:rPr>
              <a:t>Order getters</a:t>
            </a:r>
            <a:r>
              <a:rPr lang="en-US" dirty="0" smtClean="0">
                <a:solidFill>
                  <a:srgbClr val="000000"/>
                </a:solidFill>
                <a:latin typeface="Arial" pitchFamily="34" charset="0"/>
                <a:cs typeface="Arial" pitchFamily="34" charset="0"/>
              </a:rPr>
              <a:t>: are concerned with establishing business relationships with new customers and developing new business. </a:t>
            </a:r>
            <a:r>
              <a:rPr lang="en-US" u="sng" dirty="0" smtClean="0">
                <a:solidFill>
                  <a:srgbClr val="000000"/>
                </a:solidFill>
                <a:latin typeface="Arial" pitchFamily="34" charset="0"/>
                <a:cs typeface="Arial" pitchFamily="34" charset="0"/>
              </a:rPr>
              <a:t>Order-getting</a:t>
            </a:r>
            <a:r>
              <a:rPr lang="en-US" dirty="0" smtClean="0">
                <a:solidFill>
                  <a:srgbClr val="000000"/>
                </a:solidFill>
                <a:latin typeface="Arial" pitchFamily="34" charset="0"/>
                <a:cs typeface="Arial" pitchFamily="34" charset="0"/>
              </a:rPr>
              <a:t>: seeking possible buyers with a well-organized sales presentation designed to sell a good, service, or idea. </a:t>
            </a:r>
          </a:p>
          <a:p>
            <a:pPr>
              <a:lnSpc>
                <a:spcPct val="80000"/>
              </a:lnSpc>
            </a:pPr>
            <a:endParaRPr lang="en-US" dirty="0" smtClean="0">
              <a:solidFill>
                <a:srgbClr val="000000"/>
              </a:solidFill>
              <a:latin typeface="Arial" pitchFamily="34" charset="0"/>
              <a:cs typeface="Arial" pitchFamily="34" charset="0"/>
            </a:endParaRPr>
          </a:p>
          <a:p>
            <a:pPr>
              <a:lnSpc>
                <a:spcPct val="80000"/>
              </a:lnSpc>
            </a:pPr>
            <a:r>
              <a:rPr lang="en-US" b="1" dirty="0" smtClean="0">
                <a:solidFill>
                  <a:srgbClr val="000000"/>
                </a:solidFill>
                <a:latin typeface="Arial" pitchFamily="34" charset="0"/>
                <a:cs typeface="Arial" pitchFamily="34" charset="0"/>
              </a:rPr>
              <a:t>Key Issues</a:t>
            </a:r>
          </a:p>
          <a:p>
            <a:pPr>
              <a:lnSpc>
                <a:spcPct val="80000"/>
              </a:lnSpc>
              <a:buFontTx/>
              <a:buChar char="•"/>
            </a:pPr>
            <a:r>
              <a:rPr lang="en-US" dirty="0" smtClean="0">
                <a:solidFill>
                  <a:srgbClr val="000000"/>
                </a:solidFill>
                <a:latin typeface="Arial" pitchFamily="34" charset="0"/>
                <a:cs typeface="Arial" pitchFamily="34" charset="0"/>
              </a:rPr>
              <a:t> Order getters must be experts about every aspect of their products.</a:t>
            </a:r>
          </a:p>
          <a:p>
            <a:pPr>
              <a:lnSpc>
                <a:spcPct val="80000"/>
              </a:lnSpc>
            </a:pPr>
            <a:r>
              <a:rPr lang="en-US" b="1" dirty="0" smtClean="0">
                <a:solidFill>
                  <a:srgbClr val="000000"/>
                </a:solidFill>
                <a:latin typeface="Arial" pitchFamily="34" charset="0"/>
                <a:cs typeface="Arial" pitchFamily="34" charset="0"/>
                <a:sym typeface="Wingdings" pitchFamily="2" charset="2"/>
              </a:rPr>
              <a:t> </a:t>
            </a:r>
            <a:r>
              <a:rPr lang="en-US" u="sng" dirty="0" smtClean="0">
                <a:solidFill>
                  <a:srgbClr val="000000"/>
                </a:solidFill>
                <a:latin typeface="Arial" pitchFamily="34" charset="0"/>
                <a:cs typeface="Arial" pitchFamily="34" charset="0"/>
              </a:rPr>
              <a:t>Producers’ order getters find new market opportunities</a:t>
            </a:r>
            <a:r>
              <a:rPr lang="en-US" dirty="0" smtClean="0">
                <a:solidFill>
                  <a:srgbClr val="000000"/>
                </a:solidFill>
                <a:latin typeface="Arial" pitchFamily="34" charset="0"/>
                <a:cs typeface="Arial" pitchFamily="34" charset="0"/>
              </a:rPr>
              <a:t>—new prospects, new accounts, and new channels of distribution. </a:t>
            </a:r>
          </a:p>
          <a:p>
            <a:pPr marL="728663" lvl="1" indent="-279400">
              <a:lnSpc>
                <a:spcPct val="80000"/>
              </a:lnSpc>
              <a:buFontTx/>
              <a:buChar char="•"/>
            </a:pPr>
            <a:r>
              <a:rPr lang="en-US" dirty="0" smtClean="0">
                <a:solidFill>
                  <a:srgbClr val="000000"/>
                </a:solidFill>
                <a:latin typeface="Arial" pitchFamily="34" charset="0"/>
                <a:cs typeface="Arial" pitchFamily="34" charset="0"/>
              </a:rPr>
              <a:t>Good order getters are problem solvers. </a:t>
            </a:r>
          </a:p>
          <a:p>
            <a:pPr marL="728663" lvl="1" indent="-279400">
              <a:lnSpc>
                <a:spcPct val="80000"/>
              </a:lnSpc>
              <a:buFontTx/>
              <a:buChar char="•"/>
            </a:pPr>
            <a:r>
              <a:rPr lang="en-US" dirty="0" smtClean="0">
                <a:solidFill>
                  <a:srgbClr val="000000"/>
                </a:solidFill>
                <a:latin typeface="Arial" pitchFamily="34" charset="0"/>
                <a:cs typeface="Arial" pitchFamily="34" charset="0"/>
              </a:rPr>
              <a:t>Many producers give their order getters special training so they will understand their customers’ needs and the products that need to be sold. </a:t>
            </a:r>
          </a:p>
          <a:p>
            <a:pPr marL="728663" lvl="1" indent="-279400">
              <a:lnSpc>
                <a:spcPct val="80000"/>
              </a:lnSpc>
              <a:buFontTx/>
              <a:buChar char="•"/>
            </a:pPr>
            <a:endParaRPr lang="en-US" dirty="0" smtClean="0">
              <a:solidFill>
                <a:srgbClr val="000000"/>
              </a:solidFill>
              <a:latin typeface="Arial" pitchFamily="34" charset="0"/>
              <a:cs typeface="Arial" pitchFamily="34" charset="0"/>
            </a:endParaRPr>
          </a:p>
          <a:p>
            <a:pPr>
              <a:lnSpc>
                <a:spcPct val="80000"/>
              </a:lnSpc>
            </a:pPr>
            <a:r>
              <a:rPr lang="en-US" b="1" i="1" dirty="0" smtClean="0">
                <a:solidFill>
                  <a:srgbClr val="000000"/>
                </a:solidFill>
                <a:latin typeface="Arial" pitchFamily="34" charset="0"/>
                <a:cs typeface="Arial" pitchFamily="34" charset="0"/>
              </a:rPr>
              <a:t>Discussion Question: In selling services, the customer cannot inspect the service before purchase. How can an order-getting sales rep get the consumer to buy a service sight unseen?</a:t>
            </a:r>
          </a:p>
          <a:p>
            <a:pPr>
              <a:lnSpc>
                <a:spcPct val="80000"/>
              </a:lnSpc>
            </a:pPr>
            <a:endParaRPr lang="en-US" b="1" i="1" dirty="0" smtClean="0">
              <a:solidFill>
                <a:srgbClr val="000000"/>
              </a:solidFill>
              <a:latin typeface="Arial" pitchFamily="34" charset="0"/>
              <a:cs typeface="Arial" pitchFamily="34" charset="0"/>
            </a:endParaRPr>
          </a:p>
          <a:p>
            <a:pPr>
              <a:lnSpc>
                <a:spcPct val="80000"/>
              </a:lnSpc>
            </a:pPr>
            <a:r>
              <a:rPr lang="en-US" b="1" dirty="0" smtClean="0">
                <a:solidFill>
                  <a:srgbClr val="000000"/>
                </a:solidFill>
                <a:latin typeface="Arial" pitchFamily="34" charset="0"/>
                <a:cs typeface="Arial" pitchFamily="34" charset="0"/>
                <a:sym typeface="Wingdings" pitchFamily="2" charset="2"/>
              </a:rPr>
              <a:t> </a:t>
            </a:r>
            <a:r>
              <a:rPr lang="en-US" u="sng" dirty="0" smtClean="0">
                <a:solidFill>
                  <a:srgbClr val="000000"/>
                </a:solidFill>
                <a:latin typeface="Arial" pitchFamily="34" charset="0"/>
                <a:cs typeface="Arial" pitchFamily="34" charset="0"/>
              </a:rPr>
              <a:t>Wholesalers’ order getters</a:t>
            </a:r>
            <a:r>
              <a:rPr lang="en-US" dirty="0" smtClean="0">
                <a:solidFill>
                  <a:srgbClr val="000000"/>
                </a:solidFill>
                <a:latin typeface="Arial" pitchFamily="34" charset="0"/>
                <a:cs typeface="Arial" pitchFamily="34" charset="0"/>
              </a:rPr>
              <a:t> work closely with producers and retailers. </a:t>
            </a:r>
          </a:p>
          <a:p>
            <a:pPr marL="728663" lvl="1" indent="-279400">
              <a:lnSpc>
                <a:spcPct val="80000"/>
              </a:lnSpc>
              <a:buFontTx/>
              <a:buChar char="•"/>
            </a:pPr>
            <a:r>
              <a:rPr lang="en-US" dirty="0" smtClean="0">
                <a:solidFill>
                  <a:srgbClr val="000000"/>
                </a:solidFill>
                <a:latin typeface="Arial" pitchFamily="34" charset="0"/>
                <a:cs typeface="Arial" pitchFamily="34" charset="0"/>
              </a:rPr>
              <a:t>In a sense, they </a:t>
            </a:r>
            <a:r>
              <a:rPr lang="en-US" u="sng" dirty="0" smtClean="0">
                <a:solidFill>
                  <a:srgbClr val="000000"/>
                </a:solidFill>
                <a:latin typeface="Arial" pitchFamily="34" charset="0"/>
                <a:cs typeface="Arial" pitchFamily="34" charset="0"/>
              </a:rPr>
              <a:t>almost hand the product to the customer</a:t>
            </a:r>
            <a:r>
              <a:rPr lang="en-US" dirty="0" smtClean="0">
                <a:solidFill>
                  <a:srgbClr val="000000"/>
                </a:solidFill>
                <a:latin typeface="Arial" pitchFamily="34" charset="0"/>
                <a:cs typeface="Arial" pitchFamily="34" charset="0"/>
              </a:rPr>
              <a:t>. </a:t>
            </a:r>
          </a:p>
          <a:p>
            <a:pPr marL="728663" lvl="1" indent="-279400">
              <a:lnSpc>
                <a:spcPct val="80000"/>
              </a:lnSpc>
              <a:buFontTx/>
              <a:buChar char="•"/>
            </a:pPr>
            <a:r>
              <a:rPr lang="en-US" dirty="0" smtClean="0">
                <a:solidFill>
                  <a:srgbClr val="000000"/>
                </a:solidFill>
                <a:latin typeface="Arial" pitchFamily="34" charset="0"/>
                <a:cs typeface="Arial" pitchFamily="34" charset="0"/>
              </a:rPr>
              <a:t>Salespeople for </a:t>
            </a:r>
            <a:r>
              <a:rPr lang="en-US" u="sng" dirty="0" smtClean="0">
                <a:solidFill>
                  <a:srgbClr val="000000"/>
                </a:solidFill>
                <a:latin typeface="Arial" pitchFamily="34" charset="0"/>
                <a:cs typeface="Arial" pitchFamily="34" charset="0"/>
              </a:rPr>
              <a:t>agent wholesalers are often order getters</a:t>
            </a:r>
            <a:r>
              <a:rPr lang="en-US" dirty="0" smtClean="0">
                <a:solidFill>
                  <a:srgbClr val="000000"/>
                </a:solidFill>
                <a:latin typeface="Arial" pitchFamily="34" charset="0"/>
                <a:cs typeface="Arial" pitchFamily="34" charset="0"/>
              </a:rPr>
              <a:t>.</a:t>
            </a:r>
          </a:p>
          <a:p>
            <a:pPr>
              <a:lnSpc>
                <a:spcPct val="80000"/>
              </a:lnSpc>
            </a:pPr>
            <a:r>
              <a:rPr lang="en-US" b="1" dirty="0" smtClean="0">
                <a:solidFill>
                  <a:srgbClr val="000000"/>
                </a:solidFill>
                <a:latin typeface="Arial" pitchFamily="34" charset="0"/>
                <a:cs typeface="Arial" pitchFamily="34" charset="0"/>
                <a:sym typeface="Wingdings" pitchFamily="2" charset="2"/>
              </a:rPr>
              <a:t> </a:t>
            </a:r>
            <a:r>
              <a:rPr lang="en-US" u="sng" dirty="0" smtClean="0">
                <a:solidFill>
                  <a:srgbClr val="000000"/>
                </a:solidFill>
                <a:latin typeface="Arial" pitchFamily="34" charset="0"/>
                <a:cs typeface="Arial" pitchFamily="34" charset="0"/>
              </a:rPr>
              <a:t>Retail order getters influence consumer behavior</a:t>
            </a:r>
            <a:r>
              <a:rPr lang="en-US" dirty="0" smtClean="0">
                <a:solidFill>
                  <a:srgbClr val="000000"/>
                </a:solidFill>
                <a:latin typeface="Arial" pitchFamily="34" charset="0"/>
                <a:cs typeface="Arial" pitchFamily="34" charset="0"/>
              </a:rPr>
              <a:t> and help to move products from the market introduction stage to the market growth stage of the product life cycle, especially for heterogeneous shopping products and unsought products. </a:t>
            </a:r>
          </a:p>
        </p:txBody>
      </p:sp>
    </p:spTree>
    <p:extLst>
      <p:ext uri="{BB962C8B-B14F-4D97-AF65-F5344CB8AC3E}">
        <p14:creationId xmlns:p14="http://schemas.microsoft.com/office/powerpoint/2010/main" val="3150919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0" y="6858000"/>
            <a:ext cx="9144000" cy="0"/>
          </a:xfrm>
          <a:prstGeom prst="line">
            <a:avLst/>
          </a:prstGeom>
          <a:noFill/>
          <a:ln w="9525">
            <a:solidFill>
              <a:schemeClr val="tx1"/>
            </a:solidFill>
            <a:round/>
            <a:headEnd/>
            <a:tailEnd/>
          </a:ln>
          <a:effectLst/>
        </p:spPr>
        <p:txBody>
          <a:bodyPr/>
          <a:lstStyle/>
          <a:p>
            <a:pPr>
              <a:defRPr/>
            </a:pPr>
            <a:endParaRPr lang="en-US">
              <a:ea typeface="+mn-ea"/>
            </a:endParaRPr>
          </a:p>
        </p:txBody>
      </p:sp>
      <p:sp>
        <p:nvSpPr>
          <p:cNvPr id="5" name="Line 9"/>
          <p:cNvSpPr>
            <a:spLocks noChangeShapeType="1"/>
          </p:cNvSpPr>
          <p:nvPr userDrawn="1"/>
        </p:nvSpPr>
        <p:spPr bwMode="auto">
          <a:xfrm>
            <a:off x="0" y="990600"/>
            <a:ext cx="9144000" cy="0"/>
          </a:xfrm>
          <a:prstGeom prst="line">
            <a:avLst/>
          </a:prstGeom>
          <a:noFill/>
          <a:ln w="9525">
            <a:solidFill>
              <a:schemeClr val="tx1"/>
            </a:solidFill>
            <a:round/>
            <a:headEnd/>
            <a:tailEnd/>
          </a:ln>
          <a:effectLst/>
        </p:spPr>
        <p:txBody>
          <a:bodyPr/>
          <a:lstStyle/>
          <a:p>
            <a:pPr>
              <a:defRPr/>
            </a:pPr>
            <a:endParaRPr lang="en-US">
              <a:ea typeface="+mn-ea"/>
            </a:endParaRPr>
          </a:p>
        </p:txBody>
      </p:sp>
      <p:pic>
        <p:nvPicPr>
          <p:cNvPr id="6" name="Picture 10" descr="pan view slide top"/>
          <p:cNvPicPr>
            <a:picLocks noChangeAspect="1" noChangeArrowheads="1"/>
          </p:cNvPicPr>
          <p:nvPr userDrawn="1"/>
        </p:nvPicPr>
        <p:blipFill>
          <a:blip r:embed="rId2"/>
          <a:srcRect/>
          <a:stretch>
            <a:fillRect/>
          </a:stretch>
        </p:blipFill>
        <p:spPr bwMode="auto">
          <a:xfrm>
            <a:off x="0" y="5715000"/>
            <a:ext cx="9144000" cy="1143000"/>
          </a:xfrm>
          <a:prstGeom prst="rect">
            <a:avLst/>
          </a:prstGeom>
          <a:noFill/>
          <a:ln w="9525">
            <a:noFill/>
            <a:miter lim="800000"/>
            <a:headEnd/>
            <a:tailEnd/>
          </a:ln>
        </p:spPr>
      </p:pic>
      <p:sp>
        <p:nvSpPr>
          <p:cNvPr id="120834" name="Rectangle 2"/>
          <p:cNvSpPr>
            <a:spLocks noGrp="1" noChangeArrowheads="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12083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7" name="Rectangle 4"/>
          <p:cNvSpPr>
            <a:spLocks noGrp="1" noChangeArrowheads="1"/>
          </p:cNvSpPr>
          <p:nvPr>
            <p:ph type="dt" sz="half" idx="10"/>
          </p:nvPr>
        </p:nvSpPr>
        <p:spPr>
          <a:xfrm>
            <a:off x="457200" y="6245225"/>
            <a:ext cx="2133600" cy="476250"/>
          </a:xfrm>
        </p:spPr>
        <p:txBody>
          <a:bodyPr/>
          <a:lstStyle>
            <a:lvl1pPr>
              <a:defRPr/>
            </a:lvl1pPr>
          </a:lstStyle>
          <a:p>
            <a:endParaRPr lang="en-US"/>
          </a:p>
        </p:txBody>
      </p:sp>
      <p:sp>
        <p:nvSpPr>
          <p:cNvPr id="8" name="Rectangle 5"/>
          <p:cNvSpPr>
            <a:spLocks noGrp="1" noChangeArrowheads="1"/>
          </p:cNvSpPr>
          <p:nvPr>
            <p:ph type="ftr" sz="quarter" idx="11"/>
          </p:nvPr>
        </p:nvSpPr>
        <p:spPr>
          <a:xfrm>
            <a:off x="3124200" y="6245225"/>
            <a:ext cx="2895600" cy="476250"/>
          </a:xfrm>
        </p:spPr>
        <p:txBody>
          <a:bodyPr/>
          <a:lstStyle>
            <a:lvl1pPr>
              <a:defRPr/>
            </a:lvl1pPr>
          </a:lstStyle>
          <a:p>
            <a:endParaRPr lang="en-US"/>
          </a:p>
        </p:txBody>
      </p:sp>
      <p:sp>
        <p:nvSpPr>
          <p:cNvPr id="9" name="Rectangle 6"/>
          <p:cNvSpPr>
            <a:spLocks noGrp="1" noChangeArrowheads="1"/>
          </p:cNvSpPr>
          <p:nvPr>
            <p:ph type="sldNum" sz="quarter" idx="12"/>
          </p:nvPr>
        </p:nvSpPr>
        <p:spPr>
          <a:xfrm>
            <a:off x="6553200" y="6245225"/>
            <a:ext cx="2133600" cy="476250"/>
          </a:xfrm>
        </p:spPr>
        <p:txBody>
          <a:bodyPr/>
          <a:lstStyle>
            <a:lvl1pPr>
              <a:defRPr/>
            </a:lvl1pPr>
          </a:lstStyle>
          <a:p>
            <a:fld id="{770170B4-42AE-4AB0-BBD6-E6B0977DC14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3356EAB-8C12-4C71-A999-788031DD6E9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
            <a:ext cx="22098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770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80EAAF9-9048-42C4-A402-64CE3DC4B98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3F5E6BAE-C988-42E2-8481-0BC0FD03FE4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50535C-752D-4102-9388-97E74976F2D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192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192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97435A4-0A72-4968-BB9A-50A208E5178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C015E268-D36E-42E0-A675-6B79B3C1CC8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49F91504-FC29-4A83-BA08-47E54AD01ED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D53391A8-FC84-4770-AA2C-2347F380965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4C44ED3-1FAE-4CE5-ABCA-97081F6A8A6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B247644-BB09-4281-87FF-BA2D22E6699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839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219200"/>
            <a:ext cx="77724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1ADEFB0-FE79-4C0A-85DB-EEA0EBF1F058}" type="slidenum">
              <a:rPr lang="en-US"/>
              <a:pPr/>
              <a:t>‹#›</a:t>
            </a:fld>
            <a:endParaRPr lang="en-US"/>
          </a:p>
        </p:txBody>
      </p:sp>
      <p:sp>
        <p:nvSpPr>
          <p:cNvPr id="1032" name="Line 8"/>
          <p:cNvSpPr>
            <a:spLocks noChangeShapeType="1"/>
          </p:cNvSpPr>
          <p:nvPr userDrawn="1"/>
        </p:nvSpPr>
        <p:spPr bwMode="auto">
          <a:xfrm>
            <a:off x="0" y="6858000"/>
            <a:ext cx="9144000" cy="0"/>
          </a:xfrm>
          <a:prstGeom prst="line">
            <a:avLst/>
          </a:prstGeom>
          <a:noFill/>
          <a:ln w="9525">
            <a:solidFill>
              <a:schemeClr val="tx1"/>
            </a:solidFill>
            <a:round/>
            <a:headEnd/>
            <a:tailEnd/>
          </a:ln>
          <a:effectLst/>
        </p:spPr>
        <p:txBody>
          <a:bodyPr/>
          <a:lstStyle/>
          <a:p>
            <a:pPr>
              <a:defRPr/>
            </a:pPr>
            <a:endParaRPr lang="en-US">
              <a:ea typeface="+mn-ea"/>
            </a:endParaRPr>
          </a:p>
        </p:txBody>
      </p:sp>
      <p:sp>
        <p:nvSpPr>
          <p:cNvPr id="1033" name="Line 9"/>
          <p:cNvSpPr>
            <a:spLocks noChangeShapeType="1"/>
          </p:cNvSpPr>
          <p:nvPr userDrawn="1"/>
        </p:nvSpPr>
        <p:spPr bwMode="auto">
          <a:xfrm>
            <a:off x="0" y="990600"/>
            <a:ext cx="9144000" cy="0"/>
          </a:xfrm>
          <a:prstGeom prst="line">
            <a:avLst/>
          </a:prstGeom>
          <a:noFill/>
          <a:ln w="9525">
            <a:solidFill>
              <a:schemeClr val="tx1"/>
            </a:solidFill>
            <a:round/>
            <a:headEnd/>
            <a:tailEnd/>
          </a:ln>
          <a:effectLst/>
        </p:spPr>
        <p:txBody>
          <a:bodyPr/>
          <a:lstStyle/>
          <a:p>
            <a:pPr>
              <a:defRPr/>
            </a:pPr>
            <a:endParaRPr lang="en-US">
              <a:ea typeface="+mn-ea"/>
            </a:endParaRPr>
          </a:p>
        </p:txBody>
      </p:sp>
      <p:pic>
        <p:nvPicPr>
          <p:cNvPr id="2" name="Picture 10" descr="pan view slide top"/>
          <p:cNvPicPr>
            <a:picLocks noChangeAspect="1" noChangeArrowheads="1"/>
          </p:cNvPicPr>
          <p:nvPr userDrawn="1"/>
        </p:nvPicPr>
        <p:blipFill>
          <a:blip r:embed="rId13"/>
          <a:srcRect/>
          <a:stretch>
            <a:fillRect/>
          </a:stretch>
        </p:blipFill>
        <p:spPr bwMode="auto">
          <a:xfrm>
            <a:off x="0" y="5715000"/>
            <a:ext cx="9144000" cy="1143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chemeClr val="tx2"/>
          </a:solidFill>
          <a:latin typeface="Arial" pitchFamily="-65" charset="0"/>
          <a:ea typeface="ＭＳ Ｐゴシック" charset="-128"/>
          <a:cs typeface="ＭＳ Ｐゴシック" charset="-128"/>
        </a:defRPr>
      </a:lvl2pPr>
      <a:lvl3pPr algn="l" rtl="0" eaLnBrk="0" fontAlgn="base" hangingPunct="0">
        <a:spcBef>
          <a:spcPct val="0"/>
        </a:spcBef>
        <a:spcAft>
          <a:spcPct val="0"/>
        </a:spcAft>
        <a:defRPr sz="3600" b="1">
          <a:solidFill>
            <a:schemeClr val="tx2"/>
          </a:solidFill>
          <a:latin typeface="Arial" pitchFamily="-65" charset="0"/>
          <a:ea typeface="ＭＳ Ｐゴシック" charset="-128"/>
          <a:cs typeface="ＭＳ Ｐゴシック" charset="-128"/>
        </a:defRPr>
      </a:lvl3pPr>
      <a:lvl4pPr algn="l" rtl="0" eaLnBrk="0" fontAlgn="base" hangingPunct="0">
        <a:spcBef>
          <a:spcPct val="0"/>
        </a:spcBef>
        <a:spcAft>
          <a:spcPct val="0"/>
        </a:spcAft>
        <a:defRPr sz="3600" b="1">
          <a:solidFill>
            <a:schemeClr val="tx2"/>
          </a:solidFill>
          <a:latin typeface="Arial" pitchFamily="-65" charset="0"/>
          <a:ea typeface="ＭＳ Ｐゴシック" charset="-128"/>
          <a:cs typeface="ＭＳ Ｐゴシック" charset="-128"/>
        </a:defRPr>
      </a:lvl4pPr>
      <a:lvl5pPr algn="l" rtl="0" eaLnBrk="0" fontAlgn="base" hangingPunct="0">
        <a:spcBef>
          <a:spcPct val="0"/>
        </a:spcBef>
        <a:spcAft>
          <a:spcPct val="0"/>
        </a:spcAft>
        <a:defRPr sz="3600" b="1">
          <a:solidFill>
            <a:schemeClr val="tx2"/>
          </a:solidFill>
          <a:latin typeface="Arial" pitchFamily="-65" charset="0"/>
          <a:ea typeface="ＭＳ Ｐゴシック" charset="-128"/>
          <a:cs typeface="ＭＳ Ｐゴシック" charset="-128"/>
        </a:defRPr>
      </a:lvl5pPr>
      <a:lvl6pPr marL="457200" algn="l" rtl="0" fontAlgn="base">
        <a:spcBef>
          <a:spcPct val="0"/>
        </a:spcBef>
        <a:spcAft>
          <a:spcPct val="0"/>
        </a:spcAft>
        <a:defRPr sz="3600" b="1">
          <a:solidFill>
            <a:schemeClr val="tx2"/>
          </a:solidFill>
          <a:latin typeface="Arial" pitchFamily="-65" charset="0"/>
        </a:defRPr>
      </a:lvl6pPr>
      <a:lvl7pPr marL="914400" algn="l" rtl="0" fontAlgn="base">
        <a:spcBef>
          <a:spcPct val="0"/>
        </a:spcBef>
        <a:spcAft>
          <a:spcPct val="0"/>
        </a:spcAft>
        <a:defRPr sz="3600" b="1">
          <a:solidFill>
            <a:schemeClr val="tx2"/>
          </a:solidFill>
          <a:latin typeface="Arial" pitchFamily="-65" charset="0"/>
        </a:defRPr>
      </a:lvl7pPr>
      <a:lvl8pPr marL="1371600" algn="l" rtl="0" fontAlgn="base">
        <a:spcBef>
          <a:spcPct val="0"/>
        </a:spcBef>
        <a:spcAft>
          <a:spcPct val="0"/>
        </a:spcAft>
        <a:defRPr sz="3600" b="1">
          <a:solidFill>
            <a:schemeClr val="tx2"/>
          </a:solidFill>
          <a:latin typeface="Arial" pitchFamily="-65" charset="0"/>
        </a:defRPr>
      </a:lvl8pPr>
      <a:lvl9pPr marL="1828800" algn="l" rtl="0" fontAlgn="base">
        <a:spcBef>
          <a:spcPct val="0"/>
        </a:spcBef>
        <a:spcAft>
          <a:spcPct val="0"/>
        </a:spcAft>
        <a:defRPr sz="3600" b="1">
          <a:solidFill>
            <a:schemeClr val="tx2"/>
          </a:solidFill>
          <a:latin typeface="Arial" pitchFamily="-65" charset="0"/>
        </a:defRPr>
      </a:lvl9pPr>
    </p:titleStyle>
    <p:bodyStyle>
      <a:lvl1pPr marL="342900" indent="-342900" algn="l" rtl="0" eaLnBrk="0" fontAlgn="base" hangingPunct="0">
        <a:spcBef>
          <a:spcPct val="20000"/>
        </a:spcBef>
        <a:spcAft>
          <a:spcPct val="2000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2000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2000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2000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2000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2000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2000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2000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2000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1752600"/>
            <a:ext cx="8534400" cy="1470025"/>
          </a:xfrm>
        </p:spPr>
        <p:txBody>
          <a:bodyPr/>
          <a:lstStyle/>
          <a:p>
            <a:pPr eaLnBrk="1" hangingPunct="1"/>
            <a:r>
              <a:rPr lang="en-US"/>
              <a:t>Personal Selling </a:t>
            </a:r>
          </a:p>
        </p:txBody>
      </p:sp>
      <p:sp>
        <p:nvSpPr>
          <p:cNvPr id="3075" name="Rectangle 3"/>
          <p:cNvSpPr>
            <a:spLocks noGrp="1" noChangeArrowheads="1"/>
          </p:cNvSpPr>
          <p:nvPr>
            <p:ph type="subTitle" idx="1"/>
          </p:nvPr>
        </p:nvSpPr>
        <p:spPr>
          <a:xfrm>
            <a:off x="1371600" y="4191000"/>
            <a:ext cx="6400800" cy="1752600"/>
          </a:xfrm>
        </p:spPr>
        <p:txBody>
          <a:bodyPr/>
          <a:lstStyle/>
          <a:p>
            <a:pPr eaLnBrk="1" hangingPunct="1">
              <a:buFont typeface="Times" pitchFamily="-65" charset="0"/>
              <a:buNone/>
            </a:pPr>
            <a:r>
              <a:rPr lang="en-US" dirty="0"/>
              <a:t>BUSI 406</a:t>
            </a:r>
          </a:p>
          <a:p>
            <a:pPr eaLnBrk="1" hangingPunct="1">
              <a:buFont typeface="Times" pitchFamily="-65" charset="0"/>
              <a:buNone/>
            </a:pPr>
            <a:r>
              <a:rPr lang="en-US" smtClean="0"/>
              <a:t>Chapter 14</a:t>
            </a:r>
            <a:endParaRPr lang="en-US" dirty="0"/>
          </a:p>
          <a:p>
            <a:pPr eaLnBrk="1" hangingPunct="1">
              <a:buFont typeface="Times" pitchFamily="-65" charset="0"/>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Order </a:t>
            </a:r>
            <a:r>
              <a:rPr lang="en-US" dirty="0" smtClean="0"/>
              <a:t>Takers – “Farmers”</a:t>
            </a:r>
            <a:endParaRPr lang="en-US" dirty="0"/>
          </a:p>
        </p:txBody>
      </p:sp>
      <p:sp>
        <p:nvSpPr>
          <p:cNvPr id="16387" name="Text Box 4"/>
          <p:cNvSpPr txBox="1">
            <a:spLocks noChangeArrowheads="1"/>
          </p:cNvSpPr>
          <p:nvPr/>
        </p:nvSpPr>
        <p:spPr bwMode="auto">
          <a:xfrm>
            <a:off x="152400" y="4968442"/>
            <a:ext cx="3863975" cy="646331"/>
          </a:xfrm>
          <a:prstGeom prst="rect">
            <a:avLst/>
          </a:prstGeom>
          <a:solidFill>
            <a:srgbClr val="99CCFF"/>
          </a:solidFill>
          <a:ln w="9525">
            <a:solidFill>
              <a:schemeClr val="tx1"/>
            </a:solidFill>
            <a:miter lim="800000"/>
            <a:headEnd/>
            <a:tailEnd/>
          </a:ln>
        </p:spPr>
        <p:txBody>
          <a:bodyPr>
            <a:prstTxWarp prst="textNoShape">
              <a:avLst/>
            </a:prstTxWarp>
            <a:spAutoFit/>
          </a:bodyPr>
          <a:lstStyle/>
          <a:p>
            <a:pPr algn="ctr">
              <a:spcBef>
                <a:spcPct val="50000"/>
              </a:spcBef>
            </a:pPr>
            <a:r>
              <a:rPr lang="en-US" sz="1800" dirty="0">
                <a:latin typeface="+mj-lt"/>
              </a:rPr>
              <a:t>Order takers nurture relationships to keep the business </a:t>
            </a:r>
            <a:r>
              <a:rPr lang="en-US" sz="1800" dirty="0" smtClean="0">
                <a:latin typeface="+mj-lt"/>
              </a:rPr>
              <a:t>coming</a:t>
            </a:r>
            <a:endParaRPr lang="en-US" sz="1800" dirty="0">
              <a:latin typeface="+mj-lt"/>
            </a:endParaRPr>
          </a:p>
        </p:txBody>
      </p:sp>
      <p:sp>
        <p:nvSpPr>
          <p:cNvPr id="39" name="Line 14"/>
          <p:cNvSpPr>
            <a:spLocks noChangeShapeType="1"/>
          </p:cNvSpPr>
          <p:nvPr/>
        </p:nvSpPr>
        <p:spPr bwMode="auto">
          <a:xfrm>
            <a:off x="3435350" y="3478875"/>
            <a:ext cx="1295400" cy="609600"/>
          </a:xfrm>
          <a:prstGeom prst="line">
            <a:avLst/>
          </a:prstGeom>
          <a:noFill/>
          <a:ln w="38100">
            <a:solidFill>
              <a:schemeClr val="tx1"/>
            </a:solidFill>
            <a:round/>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40" name="AutoShape 15"/>
          <p:cNvSpPr>
            <a:spLocks noChangeArrowheads="1"/>
          </p:cNvSpPr>
          <p:nvPr/>
        </p:nvSpPr>
        <p:spPr bwMode="auto">
          <a:xfrm>
            <a:off x="4730750" y="2286000"/>
            <a:ext cx="3962400" cy="990600"/>
          </a:xfrm>
          <a:prstGeom prst="roundRect">
            <a:avLst>
              <a:gd name="adj" fmla="val 33495"/>
            </a:avLst>
          </a:prstGeom>
          <a:solidFill>
            <a:srgbClr val="1D9EFF"/>
          </a:solidFill>
          <a:ln w="38100">
            <a:solidFill>
              <a:srgbClr val="1D9EFF"/>
            </a:solid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spcBef>
                <a:spcPct val="50000"/>
              </a:spcBef>
            </a:pPr>
            <a:r>
              <a:rPr lang="en-US" altLang="en-US" sz="2200" dirty="0"/>
              <a:t>Producers’ Order Takers </a:t>
            </a:r>
            <a:r>
              <a:rPr lang="en-US" altLang="en-US" sz="2200" dirty="0" smtClean="0"/>
              <a:t>Train, Explain, &amp; Collaborate</a:t>
            </a:r>
            <a:endParaRPr lang="en-US" altLang="en-US" sz="2200" dirty="0"/>
          </a:p>
        </p:txBody>
      </p:sp>
      <p:sp>
        <p:nvSpPr>
          <p:cNvPr id="41" name="Line 16"/>
          <p:cNvSpPr>
            <a:spLocks noChangeShapeType="1"/>
          </p:cNvSpPr>
          <p:nvPr/>
        </p:nvSpPr>
        <p:spPr bwMode="auto">
          <a:xfrm flipV="1">
            <a:off x="3435350" y="2793075"/>
            <a:ext cx="1295400" cy="685800"/>
          </a:xfrm>
          <a:prstGeom prst="line">
            <a:avLst/>
          </a:prstGeom>
          <a:noFill/>
          <a:ln w="38100">
            <a:solidFill>
              <a:schemeClr val="tx1"/>
            </a:solidFill>
            <a:round/>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42" name="AutoShape 17"/>
          <p:cNvSpPr>
            <a:spLocks noChangeArrowheads="1"/>
          </p:cNvSpPr>
          <p:nvPr/>
        </p:nvSpPr>
        <p:spPr bwMode="auto">
          <a:xfrm>
            <a:off x="4730750" y="1040475"/>
            <a:ext cx="3962400" cy="990600"/>
          </a:xfrm>
          <a:prstGeom prst="roundRect">
            <a:avLst>
              <a:gd name="adj" fmla="val 33495"/>
            </a:avLst>
          </a:prstGeom>
          <a:solidFill>
            <a:srgbClr val="1D9EFF"/>
          </a:solidFill>
          <a:ln w="38100">
            <a:solidFill>
              <a:srgbClr val="1D9EFF"/>
            </a:solid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spcBef>
                <a:spcPct val="50000"/>
              </a:spcBef>
            </a:pPr>
            <a:r>
              <a:rPr lang="en-US" altLang="en-US" sz="2200"/>
              <a:t>Order Takers and </a:t>
            </a:r>
            <a:br>
              <a:rPr lang="en-US" altLang="en-US" sz="2200"/>
            </a:br>
            <a:r>
              <a:rPr lang="en-US" altLang="en-US" sz="2200"/>
              <a:t>Order-Taking</a:t>
            </a:r>
          </a:p>
        </p:txBody>
      </p:sp>
      <p:sp>
        <p:nvSpPr>
          <p:cNvPr id="43" name="Line 18"/>
          <p:cNvSpPr>
            <a:spLocks noChangeShapeType="1"/>
          </p:cNvSpPr>
          <p:nvPr/>
        </p:nvSpPr>
        <p:spPr bwMode="auto">
          <a:xfrm flipV="1">
            <a:off x="3435350" y="1497675"/>
            <a:ext cx="1295400" cy="1981200"/>
          </a:xfrm>
          <a:prstGeom prst="line">
            <a:avLst/>
          </a:prstGeom>
          <a:noFill/>
          <a:ln w="38100">
            <a:solidFill>
              <a:schemeClr val="tx1"/>
            </a:solidFill>
            <a:round/>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44" name="AutoShape 19"/>
          <p:cNvSpPr>
            <a:spLocks noChangeArrowheads="1"/>
          </p:cNvSpPr>
          <p:nvPr/>
        </p:nvSpPr>
        <p:spPr bwMode="auto">
          <a:xfrm>
            <a:off x="4730750" y="4876800"/>
            <a:ext cx="3962400" cy="990600"/>
          </a:xfrm>
          <a:prstGeom prst="roundRect">
            <a:avLst>
              <a:gd name="adj" fmla="val 33495"/>
            </a:avLst>
          </a:prstGeom>
          <a:solidFill>
            <a:srgbClr val="1D9EFF"/>
          </a:solidFill>
          <a:ln w="38100">
            <a:solidFill>
              <a:srgbClr val="1D9EFF"/>
            </a:solid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spcBef>
                <a:spcPct val="50000"/>
              </a:spcBef>
            </a:pPr>
            <a:r>
              <a:rPr lang="en-US" altLang="en-US" sz="2200"/>
              <a:t>Retail Order Takers Are Often Poor Sales Clerks</a:t>
            </a:r>
          </a:p>
        </p:txBody>
      </p:sp>
      <p:sp>
        <p:nvSpPr>
          <p:cNvPr id="45" name="Line 20"/>
          <p:cNvSpPr>
            <a:spLocks noChangeShapeType="1"/>
          </p:cNvSpPr>
          <p:nvPr/>
        </p:nvSpPr>
        <p:spPr bwMode="auto">
          <a:xfrm>
            <a:off x="3435350" y="3478875"/>
            <a:ext cx="1295400" cy="1905000"/>
          </a:xfrm>
          <a:prstGeom prst="line">
            <a:avLst/>
          </a:prstGeom>
          <a:noFill/>
          <a:ln w="38100">
            <a:solidFill>
              <a:schemeClr val="tx1"/>
            </a:solidFill>
            <a:round/>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pic>
        <p:nvPicPr>
          <p:cNvPr id="46" name="Picture 45" descr="selling"/>
          <p:cNvPicPr>
            <a:picLocks noChangeAspect="1" noChangeArrowheads="1"/>
          </p:cNvPicPr>
          <p:nvPr/>
        </p:nvPicPr>
        <p:blipFill>
          <a:blip r:embed="rId3"/>
          <a:srcRect/>
          <a:stretch>
            <a:fillRect/>
          </a:stretch>
        </p:blipFill>
        <p:spPr bwMode="auto">
          <a:xfrm>
            <a:off x="450850" y="1967575"/>
            <a:ext cx="2971800" cy="2971800"/>
          </a:xfrm>
          <a:prstGeom prst="rect">
            <a:avLst/>
          </a:prstGeom>
          <a:noFill/>
          <a:ln w="9525">
            <a:noFill/>
            <a:miter lim="800000"/>
            <a:headEnd/>
            <a:tailEnd/>
          </a:ln>
        </p:spPr>
      </p:pic>
      <p:sp>
        <p:nvSpPr>
          <p:cNvPr id="47" name="Oval 46"/>
          <p:cNvSpPr>
            <a:spLocks noChangeArrowheads="1"/>
          </p:cNvSpPr>
          <p:nvPr/>
        </p:nvSpPr>
        <p:spPr bwMode="auto">
          <a:xfrm>
            <a:off x="450850" y="1954875"/>
            <a:ext cx="2971800" cy="2971800"/>
          </a:xfrm>
          <a:prstGeom prst="ellipse">
            <a:avLst/>
          </a:prstGeom>
          <a:noFill/>
          <a:ln w="38100">
            <a:solidFill>
              <a:schemeClr val="tx1"/>
            </a:solidFill>
            <a:round/>
            <a:headEnd/>
            <a:tailEnd/>
          </a:ln>
          <a:effectLst/>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defRPr/>
            </a:pPr>
            <a:endParaRPr lang="en-US" sz="2200" dirty="0">
              <a:effectLst>
                <a:outerShdw blurRad="38100" dist="38100" dir="2700000" algn="tl">
                  <a:srgbClr val="C0C0C0"/>
                </a:outerShdw>
              </a:effectLst>
              <a:latin typeface="Arial" charset="0"/>
              <a:cs typeface="Arial" charset="0"/>
            </a:endParaRPr>
          </a:p>
        </p:txBody>
      </p:sp>
      <p:sp>
        <p:nvSpPr>
          <p:cNvPr id="14" name="AutoShape 15"/>
          <p:cNvSpPr>
            <a:spLocks noChangeArrowheads="1"/>
          </p:cNvSpPr>
          <p:nvPr/>
        </p:nvSpPr>
        <p:spPr bwMode="auto">
          <a:xfrm>
            <a:off x="4730750" y="3593175"/>
            <a:ext cx="3962400" cy="990600"/>
          </a:xfrm>
          <a:prstGeom prst="roundRect">
            <a:avLst>
              <a:gd name="adj" fmla="val 33495"/>
            </a:avLst>
          </a:prstGeom>
          <a:solidFill>
            <a:srgbClr val="1D9EFF"/>
          </a:solidFill>
          <a:ln w="38100">
            <a:solidFill>
              <a:srgbClr val="1D9EFF"/>
            </a:solid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spcBef>
                <a:spcPct val="50000"/>
              </a:spcBef>
            </a:pPr>
            <a:r>
              <a:rPr lang="en-US" altLang="en-US" sz="2200" dirty="0" smtClean="0"/>
              <a:t>Wholesalers’ </a:t>
            </a:r>
            <a:r>
              <a:rPr lang="en-US" altLang="en-US" sz="2200" dirty="0"/>
              <a:t>Order Takers </a:t>
            </a:r>
            <a:r>
              <a:rPr lang="en-US" altLang="en-US" sz="2200" dirty="0" smtClean="0"/>
              <a:t>Focus on Mindshare -&gt; </a:t>
            </a:r>
            <a:r>
              <a:rPr lang="en-US" altLang="en-US" sz="2200" dirty="0" err="1" smtClean="0"/>
              <a:t>Marketshare</a:t>
            </a:r>
            <a:endParaRPr lang="en-US" altLang="en-US" sz="2200" dirty="0"/>
          </a:p>
        </p:txBody>
      </p:sp>
    </p:spTree>
    <p:extLst>
      <p:ext uri="{BB962C8B-B14F-4D97-AF65-F5344CB8AC3E}">
        <p14:creationId xmlns:p14="http://schemas.microsoft.com/office/powerpoint/2010/main" val="3994187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Supporting</a:t>
            </a:r>
          </a:p>
        </p:txBody>
      </p:sp>
      <p:sp>
        <p:nvSpPr>
          <p:cNvPr id="17411" name="Text Box 4"/>
          <p:cNvSpPr txBox="1">
            <a:spLocks noChangeArrowheads="1"/>
          </p:cNvSpPr>
          <p:nvPr/>
        </p:nvSpPr>
        <p:spPr bwMode="auto">
          <a:xfrm>
            <a:off x="5867400" y="3737237"/>
            <a:ext cx="3048000" cy="1562100"/>
          </a:xfrm>
          <a:prstGeom prst="rect">
            <a:avLst/>
          </a:prstGeom>
          <a:solidFill>
            <a:srgbClr val="99CCFF"/>
          </a:solidFill>
          <a:ln w="9525">
            <a:solidFill>
              <a:schemeClr val="tx1"/>
            </a:solidFill>
            <a:miter lim="800000"/>
            <a:headEnd/>
            <a:tailEnd/>
          </a:ln>
        </p:spPr>
        <p:txBody>
          <a:bodyPr>
            <a:prstTxWarp prst="textNoShape">
              <a:avLst/>
            </a:prstTxWarp>
            <a:spAutoFit/>
          </a:bodyPr>
          <a:lstStyle/>
          <a:p>
            <a:pPr algn="ctr"/>
            <a:r>
              <a:rPr lang="en-US" dirty="0">
                <a:latin typeface="+mj-lt"/>
              </a:rPr>
              <a:t>Supporting sales </a:t>
            </a:r>
          </a:p>
          <a:p>
            <a:pPr algn="ctr"/>
            <a:r>
              <a:rPr lang="en-US" dirty="0">
                <a:latin typeface="+mj-lt"/>
              </a:rPr>
              <a:t>force informs </a:t>
            </a:r>
          </a:p>
          <a:p>
            <a:pPr algn="ctr"/>
            <a:r>
              <a:rPr lang="en-US" dirty="0">
                <a:latin typeface="+mj-lt"/>
              </a:rPr>
              <a:t>and promotes </a:t>
            </a:r>
          </a:p>
          <a:p>
            <a:pPr algn="ctr"/>
            <a:r>
              <a:rPr lang="en-US" dirty="0">
                <a:latin typeface="+mj-lt"/>
              </a:rPr>
              <a:t>in the </a:t>
            </a:r>
            <a:r>
              <a:rPr lang="en-US" dirty="0" smtClean="0">
                <a:latin typeface="+mj-lt"/>
              </a:rPr>
              <a:t>channel</a:t>
            </a:r>
            <a:endParaRPr lang="en-US" dirty="0">
              <a:latin typeface="+mj-lt"/>
            </a:endParaRPr>
          </a:p>
        </p:txBody>
      </p:sp>
      <p:sp>
        <p:nvSpPr>
          <p:cNvPr id="16" name="AutoShape 27"/>
          <p:cNvSpPr>
            <a:spLocks noChangeArrowheads="1"/>
          </p:cNvSpPr>
          <p:nvPr/>
        </p:nvSpPr>
        <p:spPr bwMode="auto">
          <a:xfrm>
            <a:off x="4267200" y="1070237"/>
            <a:ext cx="2819400" cy="990600"/>
          </a:xfrm>
          <a:prstGeom prst="roundRect">
            <a:avLst>
              <a:gd name="adj" fmla="val 39264"/>
            </a:avLst>
          </a:prstGeom>
          <a:solidFill>
            <a:srgbClr val="73A533"/>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r>
              <a:rPr lang="en-US">
                <a:latin typeface="+mj-lt"/>
              </a:rPr>
              <a:t>Technical Specialists</a:t>
            </a:r>
          </a:p>
        </p:txBody>
      </p:sp>
      <p:grpSp>
        <p:nvGrpSpPr>
          <p:cNvPr id="2" name="Group 33"/>
          <p:cNvGrpSpPr>
            <a:grpSpLocks/>
          </p:cNvGrpSpPr>
          <p:nvPr/>
        </p:nvGrpSpPr>
        <p:grpSpPr bwMode="auto">
          <a:xfrm>
            <a:off x="4267200" y="1070237"/>
            <a:ext cx="2819400" cy="2057400"/>
            <a:chOff x="3360" y="960"/>
            <a:chExt cx="1776" cy="1296"/>
          </a:xfrm>
        </p:grpSpPr>
        <p:sp>
          <p:nvSpPr>
            <p:cNvPr id="18" name="AutoShape 22"/>
            <p:cNvSpPr>
              <a:spLocks noChangeArrowheads="1"/>
            </p:cNvSpPr>
            <p:nvPr/>
          </p:nvSpPr>
          <p:spPr bwMode="auto">
            <a:xfrm>
              <a:off x="3360" y="960"/>
              <a:ext cx="1776" cy="624"/>
            </a:xfrm>
            <a:prstGeom prst="roundRect">
              <a:avLst>
                <a:gd name="adj" fmla="val 39264"/>
              </a:avLst>
            </a:prstGeom>
            <a:solidFill>
              <a:srgbClr val="CDE7D4"/>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r>
                <a:rPr lang="en-US">
                  <a:latin typeface="+mj-lt"/>
                </a:rPr>
                <a:t>Technical Specialists</a:t>
              </a:r>
            </a:p>
          </p:txBody>
        </p:sp>
        <p:sp>
          <p:nvSpPr>
            <p:cNvPr id="17423" name="Line 23"/>
            <p:cNvSpPr>
              <a:spLocks noChangeShapeType="1"/>
            </p:cNvSpPr>
            <p:nvPr/>
          </p:nvSpPr>
          <p:spPr bwMode="auto">
            <a:xfrm flipH="1">
              <a:off x="3408" y="1584"/>
              <a:ext cx="816" cy="672"/>
            </a:xfrm>
            <a:prstGeom prst="line">
              <a:avLst/>
            </a:prstGeom>
            <a:noFill/>
            <a:ln w="38100">
              <a:solidFill>
                <a:schemeClr val="tx1"/>
              </a:solidFill>
              <a:round/>
              <a:headEnd/>
              <a:tailEnd type="triangle" w="med" len="med"/>
            </a:ln>
          </p:spPr>
          <p:txBody>
            <a:bodyPr>
              <a:prstTxWarp prst="textNoShape">
                <a:avLst/>
              </a:prstTxWarp>
            </a:bodyPr>
            <a:lstStyle/>
            <a:p>
              <a:endParaRPr lang="en-US">
                <a:latin typeface="+mj-lt"/>
              </a:endParaRPr>
            </a:p>
          </p:txBody>
        </p:sp>
      </p:grpSp>
      <p:grpSp>
        <p:nvGrpSpPr>
          <p:cNvPr id="3" name="Group 34"/>
          <p:cNvGrpSpPr>
            <a:grpSpLocks/>
          </p:cNvGrpSpPr>
          <p:nvPr/>
        </p:nvGrpSpPr>
        <p:grpSpPr bwMode="auto">
          <a:xfrm>
            <a:off x="381000" y="1070237"/>
            <a:ext cx="2667000" cy="2057400"/>
            <a:chOff x="624" y="960"/>
            <a:chExt cx="1680" cy="1296"/>
          </a:xfrm>
        </p:grpSpPr>
        <p:sp>
          <p:nvSpPr>
            <p:cNvPr id="21" name="AutoShape 25"/>
            <p:cNvSpPr>
              <a:spLocks noChangeArrowheads="1"/>
            </p:cNvSpPr>
            <p:nvPr/>
          </p:nvSpPr>
          <p:spPr bwMode="auto">
            <a:xfrm>
              <a:off x="624" y="960"/>
              <a:ext cx="1632" cy="624"/>
            </a:xfrm>
            <a:prstGeom prst="roundRect">
              <a:avLst>
                <a:gd name="adj" fmla="val 29806"/>
              </a:avLst>
            </a:prstGeom>
            <a:solidFill>
              <a:srgbClr val="73A533"/>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r>
                <a:rPr lang="en-US">
                  <a:latin typeface="+mj-lt"/>
                </a:rPr>
                <a:t>Missionary Salespeople</a:t>
              </a:r>
            </a:p>
          </p:txBody>
        </p:sp>
        <p:sp>
          <p:nvSpPr>
            <p:cNvPr id="17421" name="Line 26"/>
            <p:cNvSpPr>
              <a:spLocks noChangeShapeType="1"/>
            </p:cNvSpPr>
            <p:nvPr/>
          </p:nvSpPr>
          <p:spPr bwMode="auto">
            <a:xfrm>
              <a:off x="1440" y="1584"/>
              <a:ext cx="864" cy="672"/>
            </a:xfrm>
            <a:prstGeom prst="line">
              <a:avLst/>
            </a:prstGeom>
            <a:noFill/>
            <a:ln w="38100">
              <a:solidFill>
                <a:schemeClr val="tx1"/>
              </a:solidFill>
              <a:round/>
              <a:headEnd/>
              <a:tailEnd type="triangle" w="med" len="med"/>
            </a:ln>
          </p:spPr>
          <p:txBody>
            <a:bodyPr>
              <a:prstTxWarp prst="textNoShape">
                <a:avLst/>
              </a:prstTxWarp>
            </a:bodyPr>
            <a:lstStyle/>
            <a:p>
              <a:endParaRPr lang="en-US">
                <a:latin typeface="+mj-lt"/>
              </a:endParaRPr>
            </a:p>
          </p:txBody>
        </p:sp>
      </p:grpSp>
      <p:sp>
        <p:nvSpPr>
          <p:cNvPr id="23" name="AutoShape 28"/>
          <p:cNvSpPr>
            <a:spLocks noChangeArrowheads="1"/>
          </p:cNvSpPr>
          <p:nvPr/>
        </p:nvSpPr>
        <p:spPr bwMode="auto">
          <a:xfrm>
            <a:off x="381000" y="1070237"/>
            <a:ext cx="2590800" cy="990600"/>
          </a:xfrm>
          <a:prstGeom prst="roundRect">
            <a:avLst>
              <a:gd name="adj" fmla="val 29806"/>
            </a:avLst>
          </a:prstGeom>
          <a:solidFill>
            <a:srgbClr val="CDE7D4"/>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r>
              <a:rPr lang="en-US">
                <a:latin typeface="+mj-lt"/>
              </a:rPr>
              <a:t>Missionary Salespeople</a:t>
            </a:r>
          </a:p>
        </p:txBody>
      </p:sp>
      <p:grpSp>
        <p:nvGrpSpPr>
          <p:cNvPr id="4" name="Group 35"/>
          <p:cNvGrpSpPr>
            <a:grpSpLocks/>
          </p:cNvGrpSpPr>
          <p:nvPr/>
        </p:nvGrpSpPr>
        <p:grpSpPr bwMode="auto">
          <a:xfrm>
            <a:off x="2438400" y="4042037"/>
            <a:ext cx="2590800" cy="1828800"/>
            <a:chOff x="2064" y="2928"/>
            <a:chExt cx="1632" cy="1152"/>
          </a:xfrm>
        </p:grpSpPr>
        <p:sp>
          <p:nvSpPr>
            <p:cNvPr id="17418" name="Line 30"/>
            <p:cNvSpPr>
              <a:spLocks noChangeShapeType="1"/>
            </p:cNvSpPr>
            <p:nvPr/>
          </p:nvSpPr>
          <p:spPr bwMode="auto">
            <a:xfrm flipV="1">
              <a:off x="2880" y="2928"/>
              <a:ext cx="0" cy="528"/>
            </a:xfrm>
            <a:prstGeom prst="line">
              <a:avLst/>
            </a:prstGeom>
            <a:noFill/>
            <a:ln w="38100">
              <a:solidFill>
                <a:schemeClr val="tx1"/>
              </a:solidFill>
              <a:round/>
              <a:headEnd/>
              <a:tailEnd type="triangle" w="med" len="med"/>
            </a:ln>
          </p:spPr>
          <p:txBody>
            <a:bodyPr>
              <a:prstTxWarp prst="textNoShape">
                <a:avLst/>
              </a:prstTxWarp>
            </a:bodyPr>
            <a:lstStyle/>
            <a:p>
              <a:endParaRPr lang="en-US">
                <a:latin typeface="+mj-lt"/>
              </a:endParaRPr>
            </a:p>
          </p:txBody>
        </p:sp>
        <p:sp>
          <p:nvSpPr>
            <p:cNvPr id="26" name="AutoShape 31"/>
            <p:cNvSpPr>
              <a:spLocks noChangeArrowheads="1"/>
            </p:cNvSpPr>
            <p:nvPr/>
          </p:nvSpPr>
          <p:spPr bwMode="auto">
            <a:xfrm>
              <a:off x="2064" y="3456"/>
              <a:ext cx="1632" cy="624"/>
            </a:xfrm>
            <a:prstGeom prst="roundRect">
              <a:avLst>
                <a:gd name="adj" fmla="val 32694"/>
              </a:avLst>
            </a:prstGeom>
            <a:solidFill>
              <a:srgbClr val="73A533"/>
            </a:solidFill>
            <a:ln w="38100">
              <a:solidFill>
                <a:schemeClr val="tx1"/>
              </a:solidFill>
              <a:round/>
              <a:headEnd/>
              <a:tailEnd/>
            </a:ln>
            <a:effectLst>
              <a:outerShdw blurRad="63500" dist="89803" dir="2700000" algn="ctr" rotWithShape="0">
                <a:srgbClr val="000000">
                  <a:alpha val="74998"/>
                </a:srgbClr>
              </a:outerShdw>
            </a:effectLst>
          </p:spPr>
          <p:txBody>
            <a:bodyPr anchor="ctr">
              <a:prstTxWarp prst="textNoShape">
                <a:avLst/>
              </a:prstTxWarp>
            </a:bodyPr>
            <a:lstStyle/>
            <a:p>
              <a:pPr algn="ctr"/>
              <a:r>
                <a:rPr lang="en-US">
                  <a:latin typeface="+mj-lt"/>
                </a:rPr>
                <a:t>Customer Service Reps</a:t>
              </a:r>
            </a:p>
          </p:txBody>
        </p:sp>
      </p:grpSp>
      <p:sp>
        <p:nvSpPr>
          <p:cNvPr id="27" name="Oval 32"/>
          <p:cNvSpPr>
            <a:spLocks noChangeArrowheads="1"/>
          </p:cNvSpPr>
          <p:nvPr/>
        </p:nvSpPr>
        <p:spPr bwMode="auto">
          <a:xfrm>
            <a:off x="2590800" y="2183075"/>
            <a:ext cx="2286000" cy="2087562"/>
          </a:xfrm>
          <a:prstGeom prst="ellipse">
            <a:avLst/>
          </a:prstGeom>
          <a:solidFill>
            <a:schemeClr val="hlink"/>
          </a:solidFill>
          <a:ln w="38100">
            <a:solidFill>
              <a:schemeClr val="tx1"/>
            </a:solidFill>
            <a:round/>
            <a:headEnd/>
            <a:tailEnd/>
          </a:ln>
          <a:effectLst>
            <a:outerShdw dist="71842" dir="2700000" algn="ctr" rotWithShape="0">
              <a:schemeClr val="tx1"/>
            </a:outerShdw>
          </a:effectLst>
        </p:spPr>
        <p:txBody>
          <a:bodyPr wrap="none" anchor="ctr">
            <a:prstTxWarp prst="textNoShape">
              <a:avLst/>
            </a:prstTxWarp>
          </a:bodyPr>
          <a:lstStyle/>
          <a:p>
            <a:pPr algn="ctr"/>
            <a:r>
              <a:rPr lang="en-US" sz="2600" b="1">
                <a:latin typeface="+mj-lt"/>
              </a:rPr>
              <a:t>Supporting</a:t>
            </a:r>
            <a:br>
              <a:rPr lang="en-US" sz="2600" b="1">
                <a:latin typeface="+mj-lt"/>
              </a:rPr>
            </a:br>
            <a:r>
              <a:rPr lang="en-US" sz="2600" b="1">
                <a:latin typeface="+mj-lt"/>
              </a:rPr>
              <a:t>Sales</a:t>
            </a:r>
            <a:br>
              <a:rPr lang="en-US" sz="2600" b="1">
                <a:latin typeface="+mj-lt"/>
              </a:rPr>
            </a:br>
            <a:r>
              <a:rPr lang="en-US" sz="2600" b="1">
                <a:latin typeface="+mj-lt"/>
              </a:rPr>
              <a:t>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out)">
                                      <p:cBhvr>
                                        <p:cTn id="7" dur="500"/>
                                        <p:tgtEl>
                                          <p:spTgt spid="2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3"/>
                                        </p:tgtEl>
                                        <p:attrNameLst>
                                          <p:attrName>style.visibility</p:attrName>
                                        </p:attrNameLst>
                                      </p:cBhvr>
                                      <p:to>
                                        <p:strVal val="visible"/>
                                      </p:to>
                                    </p:se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
                                        </p:tgtEl>
                                        <p:attrNameLst>
                                          <p:attrName>style.visibility</p:attrName>
                                        </p:attrNameLst>
                                      </p:cBhvr>
                                      <p:to>
                                        <p:strVal val="visible"/>
                                      </p:to>
                                    </p:se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23" grpId="0" animBg="1" autoUpdateAnimBg="0"/>
      <p:bldP spid="2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2800" dirty="0"/>
              <a:t>Customer Service Promotes the Next Purchase</a:t>
            </a:r>
          </a:p>
        </p:txBody>
      </p:sp>
      <p:sp>
        <p:nvSpPr>
          <p:cNvPr id="23" name="Line 13"/>
          <p:cNvSpPr>
            <a:spLocks noChangeShapeType="1"/>
          </p:cNvSpPr>
          <p:nvPr/>
        </p:nvSpPr>
        <p:spPr bwMode="auto">
          <a:xfrm flipH="1">
            <a:off x="5181600" y="2019300"/>
            <a:ext cx="1295400" cy="1066800"/>
          </a:xfrm>
          <a:prstGeom prst="line">
            <a:avLst/>
          </a:prstGeom>
          <a:noFill/>
          <a:ln w="38100">
            <a:solidFill>
              <a:schemeClr val="tx1"/>
            </a:solidFill>
            <a:round/>
            <a:headEnd/>
            <a:tailEnd type="triangle" w="med" len="me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24" name="Line 11"/>
          <p:cNvSpPr>
            <a:spLocks noChangeShapeType="1"/>
          </p:cNvSpPr>
          <p:nvPr/>
        </p:nvSpPr>
        <p:spPr bwMode="auto">
          <a:xfrm>
            <a:off x="2514600" y="2019300"/>
            <a:ext cx="1371600" cy="1066800"/>
          </a:xfrm>
          <a:prstGeom prst="line">
            <a:avLst/>
          </a:prstGeom>
          <a:noFill/>
          <a:ln w="38100">
            <a:solidFill>
              <a:schemeClr val="tx1"/>
            </a:solidFill>
            <a:round/>
            <a:headEnd/>
            <a:tailEnd type="triangle" w="med" len="me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25" name="AutoShape 10"/>
          <p:cNvSpPr>
            <a:spLocks noChangeArrowheads="1"/>
          </p:cNvSpPr>
          <p:nvPr/>
        </p:nvSpPr>
        <p:spPr bwMode="auto">
          <a:xfrm>
            <a:off x="1219200" y="1078575"/>
            <a:ext cx="2590800" cy="990600"/>
          </a:xfrm>
          <a:prstGeom prst="roundRect">
            <a:avLst>
              <a:gd name="adj" fmla="val 29806"/>
            </a:avLst>
          </a:prstGeom>
          <a:solidFill>
            <a:schemeClr val="accent6">
              <a:lumMod val="40000"/>
              <a:lumOff val="60000"/>
            </a:schemeClr>
          </a:solidFill>
          <a:ln w="38100">
            <a:solidFill>
              <a:schemeClr val="tx1"/>
            </a:solid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200"/>
              <a:t>Not the product</a:t>
            </a:r>
          </a:p>
        </p:txBody>
      </p:sp>
      <p:sp>
        <p:nvSpPr>
          <p:cNvPr id="26" name="AutoShape 12"/>
          <p:cNvSpPr>
            <a:spLocks noChangeArrowheads="1"/>
          </p:cNvSpPr>
          <p:nvPr/>
        </p:nvSpPr>
        <p:spPr bwMode="auto">
          <a:xfrm>
            <a:off x="5105400" y="1078575"/>
            <a:ext cx="2819400" cy="990600"/>
          </a:xfrm>
          <a:prstGeom prst="roundRect">
            <a:avLst>
              <a:gd name="adj" fmla="val 39264"/>
            </a:avLst>
          </a:prstGeom>
          <a:solidFill>
            <a:schemeClr val="accent6">
              <a:lumMod val="40000"/>
              <a:lumOff val="60000"/>
            </a:schemeClr>
          </a:solidFill>
          <a:ln w="38100">
            <a:solidFill>
              <a:schemeClr val="tx1"/>
            </a:solid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400"/>
              <a:t>Part of promotion</a:t>
            </a:r>
          </a:p>
        </p:txBody>
      </p:sp>
      <p:sp>
        <p:nvSpPr>
          <p:cNvPr id="27" name="Line 14"/>
          <p:cNvSpPr>
            <a:spLocks noChangeShapeType="1"/>
          </p:cNvSpPr>
          <p:nvPr/>
        </p:nvSpPr>
        <p:spPr bwMode="auto">
          <a:xfrm flipV="1">
            <a:off x="4572000" y="4000500"/>
            <a:ext cx="0" cy="838200"/>
          </a:xfrm>
          <a:prstGeom prst="line">
            <a:avLst/>
          </a:prstGeom>
          <a:noFill/>
          <a:ln w="38100">
            <a:solidFill>
              <a:schemeClr val="tx1"/>
            </a:solidFill>
            <a:round/>
            <a:headEnd/>
            <a:tailEnd type="triangle" w="med" len="me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28" name="AutoShape 15"/>
          <p:cNvSpPr>
            <a:spLocks noChangeArrowheads="1"/>
          </p:cNvSpPr>
          <p:nvPr/>
        </p:nvSpPr>
        <p:spPr bwMode="auto">
          <a:xfrm>
            <a:off x="3276600" y="4738950"/>
            <a:ext cx="2590800" cy="990600"/>
          </a:xfrm>
          <a:prstGeom prst="roundRect">
            <a:avLst>
              <a:gd name="adj" fmla="val 32694"/>
            </a:avLst>
          </a:prstGeom>
          <a:solidFill>
            <a:schemeClr val="accent6">
              <a:lumMod val="40000"/>
              <a:lumOff val="60000"/>
            </a:schemeClr>
          </a:solidFill>
          <a:ln w="38100">
            <a:solidFill>
              <a:schemeClr val="tx1"/>
            </a:solidFill>
            <a:round/>
            <a:headEnd/>
            <a:tailEnd/>
          </a:ln>
          <a:effectLst>
            <a:outerShdw dist="89803" dir="2700000" algn="ctr" rotWithShape="0">
              <a:srgbClr val="000000"/>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200"/>
              <a:t>Reps are customer advocates</a:t>
            </a:r>
          </a:p>
        </p:txBody>
      </p:sp>
      <p:sp>
        <p:nvSpPr>
          <p:cNvPr id="29" name="Oval 28"/>
          <p:cNvSpPr>
            <a:spLocks noChangeArrowheads="1"/>
          </p:cNvSpPr>
          <p:nvPr/>
        </p:nvSpPr>
        <p:spPr bwMode="auto">
          <a:xfrm>
            <a:off x="3429000" y="2141538"/>
            <a:ext cx="2286000" cy="2087562"/>
          </a:xfrm>
          <a:prstGeom prst="ellipse">
            <a:avLst/>
          </a:prstGeom>
          <a:solidFill>
            <a:srgbClr val="99CC00"/>
          </a:solidFill>
          <a:ln w="38100">
            <a:solidFill>
              <a:schemeClr val="tx1"/>
            </a:solidFill>
            <a:round/>
            <a:headEnd/>
            <a:tailEnd/>
          </a:ln>
          <a:effectLst>
            <a:innerShdw blurRad="114300">
              <a:prstClr val="black"/>
            </a:innerShdw>
          </a:effectLst>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defRPr/>
            </a:pPr>
            <a:endParaRPr lang="en-US" sz="2400" b="1" dirty="0">
              <a:latin typeface="Arial" charset="0"/>
              <a:cs typeface="Arial" charset="0"/>
            </a:endParaRPr>
          </a:p>
          <a:p>
            <a:pPr>
              <a:defRPr/>
            </a:pPr>
            <a:r>
              <a:rPr lang="en-US" sz="2400" b="1" dirty="0">
                <a:latin typeface="Arial" charset="0"/>
                <a:cs typeface="Arial" charset="0"/>
              </a:rPr>
              <a:t>What is</a:t>
            </a:r>
          </a:p>
          <a:p>
            <a:pPr>
              <a:defRPr/>
            </a:pPr>
            <a:r>
              <a:rPr lang="en-US" sz="2400" b="1" dirty="0">
                <a:latin typeface="Arial" charset="0"/>
                <a:cs typeface="Arial" charset="0"/>
              </a:rPr>
              <a:t> customer</a:t>
            </a:r>
          </a:p>
          <a:p>
            <a:pPr>
              <a:defRPr/>
            </a:pPr>
            <a:r>
              <a:rPr lang="en-US" sz="2400" b="1" dirty="0">
                <a:latin typeface="Arial" charset="0"/>
                <a:cs typeface="Arial" charset="0"/>
              </a:rPr>
              <a:t> service?</a:t>
            </a:r>
          </a:p>
          <a:p>
            <a:pPr>
              <a:defRPr/>
            </a:pPr>
            <a:endParaRPr lang="en-US" sz="2400" b="1" dirty="0">
              <a:solidFill>
                <a:schemeClr val="bg1"/>
              </a:solidFill>
              <a:latin typeface="Arial" charset="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Structure and Responsibility</a:t>
            </a:r>
          </a:p>
        </p:txBody>
      </p:sp>
      <p:grpSp>
        <p:nvGrpSpPr>
          <p:cNvPr id="29" name="Group 28"/>
          <p:cNvGrpSpPr>
            <a:grpSpLocks/>
          </p:cNvGrpSpPr>
          <p:nvPr/>
        </p:nvGrpSpPr>
        <p:grpSpPr bwMode="auto">
          <a:xfrm>
            <a:off x="3301206" y="2683900"/>
            <a:ext cx="2374900" cy="2368550"/>
            <a:chOff x="2064" y="1584"/>
            <a:chExt cx="1688" cy="1683"/>
          </a:xfrm>
        </p:grpSpPr>
        <p:pic>
          <p:nvPicPr>
            <p:cNvPr id="52" name="Picture 51" descr="business-phone"/>
            <p:cNvPicPr>
              <a:picLocks noChangeAspect="1" noChangeArrowheads="1"/>
            </p:cNvPicPr>
            <p:nvPr/>
          </p:nvPicPr>
          <p:blipFill>
            <a:blip r:embed="rId3"/>
            <a:srcRect/>
            <a:stretch>
              <a:fillRect/>
            </a:stretch>
          </p:blipFill>
          <p:spPr bwMode="auto">
            <a:xfrm>
              <a:off x="2072" y="1584"/>
              <a:ext cx="1680" cy="1680"/>
            </a:xfrm>
            <a:prstGeom prst="rect">
              <a:avLst/>
            </a:prstGeom>
            <a:blipFill dpi="0" rotWithShape="1">
              <a:blip r:embed="rId4"/>
              <a:srcRect/>
              <a:stretch>
                <a:fillRect/>
              </a:stretch>
            </a:blipFill>
            <a:ln w="9525">
              <a:noFill/>
              <a:miter lim="800000"/>
              <a:headEnd/>
              <a:tailEnd/>
            </a:ln>
          </p:spPr>
        </p:pic>
        <p:sp>
          <p:nvSpPr>
            <p:cNvPr id="53" name="Oval 52" descr="map picture"/>
            <p:cNvSpPr>
              <a:spLocks noChangeArrowheads="1"/>
            </p:cNvSpPr>
            <p:nvPr/>
          </p:nvSpPr>
          <p:spPr bwMode="auto">
            <a:xfrm>
              <a:off x="2064" y="1584"/>
              <a:ext cx="1680" cy="1683"/>
            </a:xfrm>
            <a:prstGeom prst="ellipse">
              <a:avLst/>
            </a:prstGeom>
            <a:blipFill dpi="0" rotWithShape="1">
              <a:blip r:embed="rId4"/>
              <a:srcRect/>
              <a:stretch>
                <a:fillRect/>
              </a:stretch>
            </a:blipFill>
            <a:ln w="38100">
              <a:solidFill>
                <a:schemeClr val="tx1"/>
              </a:solidFill>
              <a:round/>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sz="2800" b="1"/>
            </a:p>
          </p:txBody>
        </p:sp>
      </p:grpSp>
      <p:sp>
        <p:nvSpPr>
          <p:cNvPr id="31" name="Line 13"/>
          <p:cNvSpPr>
            <a:spLocks noChangeShapeType="1"/>
          </p:cNvSpPr>
          <p:nvPr/>
        </p:nvSpPr>
        <p:spPr bwMode="auto">
          <a:xfrm flipV="1">
            <a:off x="4520406" y="5058800"/>
            <a:ext cx="0" cy="152400"/>
          </a:xfrm>
          <a:prstGeom prst="line">
            <a:avLst/>
          </a:prstGeom>
          <a:noFill/>
          <a:ln w="38100">
            <a:solidFill>
              <a:schemeClr val="tx1"/>
            </a:solidFill>
            <a:round/>
            <a:headEnd/>
            <a:tailEn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33" name="AutoShape 14"/>
          <p:cNvSpPr>
            <a:spLocks noChangeArrowheads="1"/>
          </p:cNvSpPr>
          <p:nvPr/>
        </p:nvSpPr>
        <p:spPr bwMode="auto">
          <a:xfrm>
            <a:off x="6196806" y="4271400"/>
            <a:ext cx="2286000" cy="1295400"/>
          </a:xfrm>
          <a:prstGeom prst="roundRect">
            <a:avLst>
              <a:gd name="adj" fmla="val 16667"/>
            </a:avLst>
          </a:prstGeom>
          <a:solidFill>
            <a:schemeClr val="accent6">
              <a:lumMod val="40000"/>
              <a:lumOff val="60000"/>
            </a:schemeClr>
          </a:solidFill>
          <a:ln w="38100">
            <a:solidFill>
              <a:schemeClr val="tx1"/>
            </a:solidFill>
            <a:round/>
            <a:headEnd/>
            <a:tailEnd/>
          </a:ln>
          <a:effectLst>
            <a:outerShdw dist="71842"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lnSpc>
                <a:spcPct val="85000"/>
              </a:lnSpc>
            </a:pPr>
            <a:r>
              <a:rPr lang="en-US" sz="2200" dirty="0" smtClean="0"/>
              <a:t>Inbound</a:t>
            </a:r>
            <a:r>
              <a:rPr lang="en-US" sz="2200" smtClean="0"/>
              <a:t>/Outbound</a:t>
            </a:r>
          </a:p>
          <a:p>
            <a:pPr>
              <a:lnSpc>
                <a:spcPct val="85000"/>
              </a:lnSpc>
            </a:pPr>
            <a:r>
              <a:rPr lang="en-US" sz="2200" smtClean="0"/>
              <a:t>Telemarketing</a:t>
            </a:r>
            <a:endParaRPr lang="en-US" sz="2200" dirty="0"/>
          </a:p>
        </p:txBody>
      </p:sp>
      <p:sp>
        <p:nvSpPr>
          <p:cNvPr id="35" name="Line 15"/>
          <p:cNvSpPr>
            <a:spLocks noChangeShapeType="1"/>
          </p:cNvSpPr>
          <p:nvPr/>
        </p:nvSpPr>
        <p:spPr bwMode="auto">
          <a:xfrm flipH="1">
            <a:off x="5434806" y="2823600"/>
            <a:ext cx="762000" cy="381000"/>
          </a:xfrm>
          <a:prstGeom prst="line">
            <a:avLst/>
          </a:prstGeom>
          <a:noFill/>
          <a:ln w="38100">
            <a:solidFill>
              <a:schemeClr val="tx1"/>
            </a:solidFill>
            <a:round/>
            <a:headEnd/>
            <a:tailEn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36" name="Line 17"/>
          <p:cNvSpPr>
            <a:spLocks noChangeShapeType="1"/>
          </p:cNvSpPr>
          <p:nvPr/>
        </p:nvSpPr>
        <p:spPr bwMode="auto">
          <a:xfrm>
            <a:off x="4520406" y="2518800"/>
            <a:ext cx="0" cy="152400"/>
          </a:xfrm>
          <a:prstGeom prst="line">
            <a:avLst/>
          </a:prstGeom>
          <a:noFill/>
          <a:ln w="38100">
            <a:solidFill>
              <a:schemeClr val="tx1"/>
            </a:solidFill>
            <a:round/>
            <a:headEnd/>
            <a:tailEn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37" name="Line 18"/>
          <p:cNvSpPr>
            <a:spLocks noChangeShapeType="1"/>
          </p:cNvSpPr>
          <p:nvPr/>
        </p:nvSpPr>
        <p:spPr bwMode="auto">
          <a:xfrm>
            <a:off x="2678906" y="2823600"/>
            <a:ext cx="838200" cy="457200"/>
          </a:xfrm>
          <a:prstGeom prst="line">
            <a:avLst/>
          </a:prstGeom>
          <a:noFill/>
          <a:ln w="38100">
            <a:solidFill>
              <a:schemeClr val="tx1"/>
            </a:solidFill>
            <a:round/>
            <a:headEnd/>
            <a:tailEn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39" name="AutoShape 19">
            <a:hlinkHover r:id="" action="ppaction://macro?name=changecolor"/>
          </p:cNvPr>
          <p:cNvSpPr>
            <a:spLocks noChangeArrowheads="1"/>
          </p:cNvSpPr>
          <p:nvPr/>
        </p:nvSpPr>
        <p:spPr bwMode="auto">
          <a:xfrm>
            <a:off x="405606" y="2214000"/>
            <a:ext cx="2286000" cy="1295400"/>
          </a:xfrm>
          <a:prstGeom prst="roundRect">
            <a:avLst>
              <a:gd name="adj" fmla="val 16667"/>
            </a:avLst>
          </a:prstGeom>
          <a:solidFill>
            <a:schemeClr val="accent6">
              <a:lumMod val="40000"/>
              <a:lumOff val="60000"/>
            </a:schemeClr>
          </a:solidFill>
          <a:ln w="38100">
            <a:solidFill>
              <a:schemeClr val="tx1"/>
            </a:solidFill>
            <a:round/>
            <a:headEnd/>
            <a:tailEnd/>
          </a:ln>
          <a:effectLst>
            <a:outerShdw dist="71842"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lnSpc>
                <a:spcPct val="85000"/>
              </a:lnSpc>
            </a:pPr>
            <a:r>
              <a:rPr lang="en-US" sz="2200"/>
              <a:t>Team Selling</a:t>
            </a:r>
          </a:p>
        </p:txBody>
      </p:sp>
      <p:sp>
        <p:nvSpPr>
          <p:cNvPr id="41" name="Line 21"/>
          <p:cNvSpPr>
            <a:spLocks noChangeShapeType="1"/>
          </p:cNvSpPr>
          <p:nvPr/>
        </p:nvSpPr>
        <p:spPr bwMode="auto">
          <a:xfrm flipV="1">
            <a:off x="2678906" y="4652400"/>
            <a:ext cx="927100" cy="381000"/>
          </a:xfrm>
          <a:prstGeom prst="line">
            <a:avLst/>
          </a:prstGeom>
          <a:noFill/>
          <a:ln w="38100">
            <a:solidFill>
              <a:schemeClr val="tx1"/>
            </a:solidFill>
            <a:round/>
            <a:headEnd/>
            <a:tailEn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43" name="AutoShape 22"/>
          <p:cNvSpPr>
            <a:spLocks noChangeArrowheads="1"/>
          </p:cNvSpPr>
          <p:nvPr/>
        </p:nvSpPr>
        <p:spPr bwMode="auto">
          <a:xfrm>
            <a:off x="3377406" y="5185800"/>
            <a:ext cx="2286000" cy="1295400"/>
          </a:xfrm>
          <a:prstGeom prst="roundRect">
            <a:avLst>
              <a:gd name="adj" fmla="val 16667"/>
            </a:avLst>
          </a:prstGeom>
          <a:solidFill>
            <a:schemeClr val="accent6">
              <a:lumMod val="40000"/>
              <a:lumOff val="60000"/>
            </a:schemeClr>
          </a:solidFill>
          <a:ln w="38100">
            <a:solidFill>
              <a:schemeClr val="tx1"/>
            </a:solidFill>
            <a:round/>
            <a:headEnd/>
            <a:tailEnd/>
          </a:ln>
          <a:effectLst>
            <a:outerShdw dist="71842"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lnSpc>
                <a:spcPct val="85000"/>
              </a:lnSpc>
            </a:pPr>
            <a:r>
              <a:rPr lang="en-US" sz="2200"/>
              <a:t>Sales Territories</a:t>
            </a:r>
          </a:p>
        </p:txBody>
      </p:sp>
      <p:sp>
        <p:nvSpPr>
          <p:cNvPr id="44" name="AutoShape 23"/>
          <p:cNvSpPr>
            <a:spLocks noChangeArrowheads="1"/>
          </p:cNvSpPr>
          <p:nvPr/>
        </p:nvSpPr>
        <p:spPr bwMode="auto">
          <a:xfrm>
            <a:off x="6196806" y="2214000"/>
            <a:ext cx="2286000" cy="1295400"/>
          </a:xfrm>
          <a:prstGeom prst="roundRect">
            <a:avLst>
              <a:gd name="adj" fmla="val 16667"/>
            </a:avLst>
          </a:prstGeom>
          <a:solidFill>
            <a:schemeClr val="accent6">
              <a:lumMod val="40000"/>
              <a:lumOff val="60000"/>
            </a:schemeClr>
          </a:solidFill>
          <a:ln w="38100">
            <a:solidFill>
              <a:schemeClr val="tx1"/>
            </a:solidFill>
            <a:round/>
            <a:headEnd/>
            <a:tailEnd/>
          </a:ln>
          <a:effectLst>
            <a:outerShdw dist="71842"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lnSpc>
                <a:spcPct val="85000"/>
              </a:lnSpc>
            </a:pPr>
            <a:r>
              <a:rPr lang="en-US" sz="2200" dirty="0"/>
              <a:t>Major Accounts Sales Force</a:t>
            </a:r>
          </a:p>
        </p:txBody>
      </p:sp>
      <p:sp>
        <p:nvSpPr>
          <p:cNvPr id="47" name="Line 24"/>
          <p:cNvSpPr>
            <a:spLocks noChangeShapeType="1"/>
          </p:cNvSpPr>
          <p:nvPr/>
        </p:nvSpPr>
        <p:spPr bwMode="auto">
          <a:xfrm flipH="1" flipV="1">
            <a:off x="5434806" y="4576200"/>
            <a:ext cx="762000" cy="381000"/>
          </a:xfrm>
          <a:prstGeom prst="line">
            <a:avLst/>
          </a:prstGeom>
          <a:noFill/>
          <a:ln w="38100">
            <a:solidFill>
              <a:schemeClr val="tx1"/>
            </a:solidFill>
            <a:round/>
            <a:headEnd/>
            <a:tailEn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49" name="AutoShape 16"/>
          <p:cNvSpPr>
            <a:spLocks noChangeArrowheads="1"/>
          </p:cNvSpPr>
          <p:nvPr/>
        </p:nvSpPr>
        <p:spPr bwMode="auto">
          <a:xfrm>
            <a:off x="3377406" y="1223400"/>
            <a:ext cx="2286000" cy="1295400"/>
          </a:xfrm>
          <a:prstGeom prst="roundRect">
            <a:avLst>
              <a:gd name="adj" fmla="val 16667"/>
            </a:avLst>
          </a:prstGeom>
          <a:solidFill>
            <a:schemeClr val="accent6">
              <a:lumMod val="40000"/>
              <a:lumOff val="60000"/>
            </a:schemeClr>
          </a:solidFill>
          <a:ln w="38100">
            <a:solidFill>
              <a:schemeClr val="tx1"/>
            </a:solidFill>
            <a:round/>
            <a:headEnd/>
            <a:tailEnd/>
          </a:ln>
          <a:effectLst>
            <a:outerShdw dist="71842"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lnSpc>
                <a:spcPct val="85000"/>
              </a:lnSpc>
            </a:pPr>
            <a:r>
              <a:rPr lang="en-US" sz="2200" dirty="0"/>
              <a:t>Different Markets, Different Tasks</a:t>
            </a:r>
          </a:p>
        </p:txBody>
      </p:sp>
      <p:sp>
        <p:nvSpPr>
          <p:cNvPr id="50" name="AutoShape 20"/>
          <p:cNvSpPr>
            <a:spLocks noChangeArrowheads="1"/>
          </p:cNvSpPr>
          <p:nvPr/>
        </p:nvSpPr>
        <p:spPr bwMode="auto">
          <a:xfrm>
            <a:off x="405606" y="4271400"/>
            <a:ext cx="2286000" cy="1295400"/>
          </a:xfrm>
          <a:prstGeom prst="roundRect">
            <a:avLst>
              <a:gd name="adj" fmla="val 16667"/>
            </a:avLst>
          </a:prstGeom>
          <a:solidFill>
            <a:schemeClr val="accent6">
              <a:lumMod val="40000"/>
              <a:lumOff val="60000"/>
            </a:schemeClr>
          </a:solidFill>
          <a:ln w="38100">
            <a:solidFill>
              <a:schemeClr val="tx1"/>
            </a:solidFill>
            <a:round/>
            <a:headEnd/>
            <a:tailEnd/>
          </a:ln>
          <a:effectLst>
            <a:outerShdw dist="71842"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lnSpc>
                <a:spcPct val="85000"/>
              </a:lnSpc>
            </a:pPr>
            <a:r>
              <a:rPr lang="en-US" sz="2200"/>
              <a:t>Sales Force Size and Workload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2400" dirty="0"/>
              <a:t>Using the Internet as a Substitute for Personal Selling</a:t>
            </a:r>
          </a:p>
        </p:txBody>
      </p:sp>
      <p:sp>
        <p:nvSpPr>
          <p:cNvPr id="22" name="AutoShape 17"/>
          <p:cNvSpPr>
            <a:spLocks noChangeArrowheads="1"/>
          </p:cNvSpPr>
          <p:nvPr/>
        </p:nvSpPr>
        <p:spPr bwMode="auto">
          <a:xfrm>
            <a:off x="3314700" y="1066800"/>
            <a:ext cx="2514600" cy="1524000"/>
          </a:xfrm>
          <a:prstGeom prst="roundRect">
            <a:avLst>
              <a:gd name="adj" fmla="val 14069"/>
            </a:avLst>
          </a:prstGeom>
          <a:solidFill>
            <a:srgbClr val="CD9BFF"/>
          </a:solidFill>
          <a:ln w="57150">
            <a:noFill/>
            <a:round/>
            <a:headEnd/>
            <a:tailEnd/>
          </a:ln>
          <a:effectLst>
            <a:outerShdw dist="10776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Emphasis on standardized </a:t>
            </a:r>
          </a:p>
          <a:p>
            <a:r>
              <a:rPr lang="en-US" sz="2000"/>
              <a:t>e-commerce (with customer service)</a:t>
            </a:r>
          </a:p>
        </p:txBody>
      </p:sp>
      <p:sp>
        <p:nvSpPr>
          <p:cNvPr id="23" name="AutoShape 17"/>
          <p:cNvSpPr>
            <a:spLocks noChangeArrowheads="1"/>
          </p:cNvSpPr>
          <p:nvPr/>
        </p:nvSpPr>
        <p:spPr bwMode="auto">
          <a:xfrm>
            <a:off x="3314700" y="2895600"/>
            <a:ext cx="2514600" cy="1524000"/>
          </a:xfrm>
          <a:prstGeom prst="roundRect">
            <a:avLst>
              <a:gd name="adj" fmla="val 14069"/>
            </a:avLst>
          </a:prstGeom>
          <a:solidFill>
            <a:srgbClr val="FFFF8B"/>
          </a:solidFill>
          <a:ln w="57150">
            <a:noFill/>
            <a:round/>
            <a:headEnd/>
            <a:tailEnd/>
          </a:ln>
          <a:effectLst>
            <a:outerShdw dist="10776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Emphasis on digital self-service</a:t>
            </a:r>
          </a:p>
        </p:txBody>
      </p:sp>
      <p:sp>
        <p:nvSpPr>
          <p:cNvPr id="24" name="AutoShape 17"/>
          <p:cNvSpPr>
            <a:spLocks noChangeArrowheads="1"/>
          </p:cNvSpPr>
          <p:nvPr/>
        </p:nvSpPr>
        <p:spPr bwMode="auto">
          <a:xfrm>
            <a:off x="6210300" y="2895600"/>
            <a:ext cx="2514600" cy="1524000"/>
          </a:xfrm>
          <a:prstGeom prst="roundRect">
            <a:avLst>
              <a:gd name="adj" fmla="val 14069"/>
            </a:avLst>
          </a:prstGeom>
          <a:solidFill>
            <a:srgbClr val="CD9BFF"/>
          </a:solidFill>
          <a:ln w="57150">
            <a:noFill/>
            <a:round/>
            <a:headEnd/>
            <a:tailEnd/>
          </a:ln>
          <a:effectLst>
            <a:outerShdw dist="10776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Emphasis on personal selling</a:t>
            </a:r>
          </a:p>
        </p:txBody>
      </p:sp>
      <p:sp>
        <p:nvSpPr>
          <p:cNvPr id="25" name="AutoShape 17"/>
          <p:cNvSpPr>
            <a:spLocks noChangeArrowheads="1"/>
          </p:cNvSpPr>
          <p:nvPr/>
        </p:nvSpPr>
        <p:spPr bwMode="auto">
          <a:xfrm>
            <a:off x="6210300" y="1066800"/>
            <a:ext cx="2514600" cy="1524000"/>
          </a:xfrm>
          <a:prstGeom prst="roundRect">
            <a:avLst>
              <a:gd name="adj" fmla="val 14069"/>
            </a:avLst>
          </a:prstGeom>
          <a:solidFill>
            <a:srgbClr val="CD9BFF"/>
          </a:solidFill>
          <a:ln w="57150">
            <a:noFill/>
            <a:round/>
            <a:headEnd/>
            <a:tailEnd/>
          </a:ln>
          <a:effectLst>
            <a:outerShdw dist="10776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Emphasis on both personal selling &amp; customized </a:t>
            </a:r>
          </a:p>
          <a:p>
            <a:r>
              <a:rPr lang="en-US" sz="2000"/>
              <a:t>e-commerce</a:t>
            </a:r>
          </a:p>
        </p:txBody>
      </p:sp>
      <p:sp>
        <p:nvSpPr>
          <p:cNvPr id="26" name="TextBox 2"/>
          <p:cNvSpPr txBox="1">
            <a:spLocks noChangeArrowheads="1"/>
          </p:cNvSpPr>
          <p:nvPr/>
        </p:nvSpPr>
        <p:spPr bwMode="auto">
          <a:xfrm>
            <a:off x="114300" y="1143000"/>
            <a:ext cx="2209800" cy="2554288"/>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lgn="r"/>
            <a:r>
              <a:rPr lang="en-US" sz="2000"/>
              <a:t>Standardized information exchanged on a recurring basis (orders, invoices, delivery status, product information prices</a:t>
            </a:r>
          </a:p>
        </p:txBody>
      </p:sp>
      <p:sp>
        <p:nvSpPr>
          <p:cNvPr id="27" name="TextBox 15"/>
          <p:cNvSpPr txBox="1">
            <a:spLocks noChangeArrowheads="1"/>
          </p:cNvSpPr>
          <p:nvPr/>
        </p:nvSpPr>
        <p:spPr bwMode="auto">
          <a:xfrm>
            <a:off x="1828800" y="5083175"/>
            <a:ext cx="7200900" cy="708025"/>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Relationship building required</a:t>
            </a:r>
          </a:p>
          <a:p>
            <a:r>
              <a:rPr lang="en-US" sz="2000"/>
              <a:t>(problem solving, coordination, support, cooperation)</a:t>
            </a:r>
          </a:p>
        </p:txBody>
      </p:sp>
      <p:sp>
        <p:nvSpPr>
          <p:cNvPr id="28" name="TextBox 16"/>
          <p:cNvSpPr txBox="1">
            <a:spLocks noChangeArrowheads="1"/>
          </p:cNvSpPr>
          <p:nvPr/>
        </p:nvSpPr>
        <p:spPr bwMode="auto">
          <a:xfrm>
            <a:off x="4076700" y="4606925"/>
            <a:ext cx="990600" cy="400050"/>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i="1"/>
              <a:t>Low</a:t>
            </a:r>
          </a:p>
        </p:txBody>
      </p:sp>
      <p:sp>
        <p:nvSpPr>
          <p:cNvPr id="29" name="TextBox 17"/>
          <p:cNvSpPr txBox="1">
            <a:spLocks noChangeArrowheads="1"/>
          </p:cNvSpPr>
          <p:nvPr/>
        </p:nvSpPr>
        <p:spPr bwMode="auto">
          <a:xfrm>
            <a:off x="2400300" y="3486150"/>
            <a:ext cx="990600" cy="400050"/>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i="1"/>
              <a:t>Low</a:t>
            </a:r>
          </a:p>
        </p:txBody>
      </p:sp>
      <p:sp>
        <p:nvSpPr>
          <p:cNvPr id="30" name="TextBox 18"/>
          <p:cNvSpPr txBox="1">
            <a:spLocks noChangeArrowheads="1"/>
          </p:cNvSpPr>
          <p:nvPr/>
        </p:nvSpPr>
        <p:spPr bwMode="auto">
          <a:xfrm>
            <a:off x="2400300" y="1600200"/>
            <a:ext cx="990600" cy="400050"/>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i="1"/>
              <a:t>High</a:t>
            </a:r>
          </a:p>
        </p:txBody>
      </p:sp>
      <p:sp>
        <p:nvSpPr>
          <p:cNvPr id="31" name="TextBox 19"/>
          <p:cNvSpPr txBox="1">
            <a:spLocks noChangeArrowheads="1"/>
          </p:cNvSpPr>
          <p:nvPr/>
        </p:nvSpPr>
        <p:spPr bwMode="auto">
          <a:xfrm>
            <a:off x="6972300" y="4606925"/>
            <a:ext cx="990600" cy="400050"/>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i="1"/>
              <a:t>High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Hiring Salespeople</a:t>
            </a:r>
          </a:p>
        </p:txBody>
      </p:sp>
      <p:pic>
        <p:nvPicPr>
          <p:cNvPr id="22531" name="Picture 4" descr="MCBD19832_0000[1]"/>
          <p:cNvPicPr>
            <a:picLocks noChangeAspect="1" noChangeArrowheads="1"/>
          </p:cNvPicPr>
          <p:nvPr/>
        </p:nvPicPr>
        <p:blipFill>
          <a:blip r:embed="rId3"/>
          <a:srcRect/>
          <a:stretch>
            <a:fillRect/>
          </a:stretch>
        </p:blipFill>
        <p:spPr bwMode="auto">
          <a:xfrm>
            <a:off x="7052040" y="3859991"/>
            <a:ext cx="1835150" cy="1833563"/>
          </a:xfrm>
          <a:prstGeom prst="rect">
            <a:avLst/>
          </a:prstGeom>
          <a:noFill/>
          <a:ln w="9525">
            <a:noFill/>
            <a:miter lim="800000"/>
            <a:headEnd/>
            <a:tailEnd/>
          </a:ln>
        </p:spPr>
      </p:pic>
      <p:sp>
        <p:nvSpPr>
          <p:cNvPr id="22532" name="Rectangle 8"/>
          <p:cNvSpPr>
            <a:spLocks noGrp="1" noChangeArrowheads="1"/>
          </p:cNvSpPr>
          <p:nvPr>
            <p:ph type="body" idx="1"/>
          </p:nvPr>
        </p:nvSpPr>
        <p:spPr/>
        <p:txBody>
          <a:bodyPr/>
          <a:lstStyle/>
          <a:p>
            <a:pPr eaLnBrk="1" hangingPunct="1"/>
            <a:r>
              <a:rPr lang="en-US" sz="2800" dirty="0">
                <a:solidFill>
                  <a:srgbClr val="000000"/>
                </a:solidFill>
              </a:rPr>
              <a:t>Hiring good salespeople is hard to do</a:t>
            </a:r>
          </a:p>
          <a:p>
            <a:pPr eaLnBrk="1" hangingPunct="1"/>
            <a:r>
              <a:rPr lang="en-US" sz="2800" dirty="0">
                <a:solidFill>
                  <a:srgbClr val="000000"/>
                </a:solidFill>
              </a:rPr>
              <a:t>Companies constantly update lists of possible job </a:t>
            </a:r>
            <a:r>
              <a:rPr lang="en-US" sz="2800" dirty="0" smtClean="0">
                <a:solidFill>
                  <a:srgbClr val="000000"/>
                </a:solidFill>
              </a:rPr>
              <a:t>candidates</a:t>
            </a:r>
          </a:p>
          <a:p>
            <a:pPr lvl="1" eaLnBrk="1" hangingPunct="1">
              <a:buClr>
                <a:srgbClr val="000000"/>
              </a:buClr>
              <a:buFontTx/>
              <a:buChar char="»"/>
            </a:pPr>
            <a:r>
              <a:rPr lang="en-US" sz="2400" dirty="0">
                <a:solidFill>
                  <a:srgbClr val="000000"/>
                </a:solidFill>
              </a:rPr>
              <a:t>They invite applications at the company’s </a:t>
            </a:r>
            <a:r>
              <a:rPr lang="en-US" sz="2400" dirty="0" smtClean="0">
                <a:solidFill>
                  <a:srgbClr val="000000"/>
                </a:solidFill>
              </a:rPr>
              <a:t>website </a:t>
            </a:r>
            <a:endParaRPr lang="en-US" sz="2400" dirty="0">
              <a:solidFill>
                <a:srgbClr val="000000"/>
              </a:solidFill>
            </a:endParaRPr>
          </a:p>
          <a:p>
            <a:pPr lvl="1" eaLnBrk="1" hangingPunct="1">
              <a:buClr>
                <a:srgbClr val="000000"/>
              </a:buClr>
              <a:buFontTx/>
              <a:buChar char="»"/>
            </a:pPr>
            <a:r>
              <a:rPr lang="en-US" sz="2400" dirty="0">
                <a:solidFill>
                  <a:srgbClr val="000000"/>
                </a:solidFill>
              </a:rPr>
              <a:t>They schedule candidates for multiple interviews, do background checks, and may even use psychological </a:t>
            </a:r>
            <a:r>
              <a:rPr lang="en-US" sz="2400" dirty="0" smtClean="0">
                <a:solidFill>
                  <a:srgbClr val="000000"/>
                </a:solidFill>
              </a:rPr>
              <a:t>tests </a:t>
            </a:r>
            <a:endParaRPr lang="en-US" sz="2400" dirty="0">
              <a:solidFill>
                <a:srgbClr val="000000"/>
              </a:solidFill>
            </a:endParaRPr>
          </a:p>
          <a:p>
            <a:pPr eaLnBrk="1" hangingPunct="1"/>
            <a:endParaRPr lang="en-US" sz="2800" dirty="0">
              <a:solidFill>
                <a:srgbClr val="000000"/>
              </a:solidFill>
            </a:endParaRPr>
          </a:p>
          <a:p>
            <a:pPr eaLnBrk="1" hangingPunct="1"/>
            <a:endParaRPr lang="en-US" sz="2800" dirty="0"/>
          </a:p>
          <a:p>
            <a:pPr eaLnBrk="1" hangingPunct="1"/>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Hiring Salespeople</a:t>
            </a:r>
          </a:p>
        </p:txBody>
      </p:sp>
      <p:graphicFrame>
        <p:nvGraphicFramePr>
          <p:cNvPr id="3" name="Diagram 2"/>
          <p:cNvGraphicFramePr/>
          <p:nvPr>
            <p:extLst>
              <p:ext uri="{D42A27DB-BD31-4B8C-83A1-F6EECF244321}">
                <p14:modId xmlns:p14="http://schemas.microsoft.com/office/powerpoint/2010/main" val="1806462240"/>
              </p:ext>
            </p:extLst>
          </p:nvPr>
        </p:nvGraphicFramePr>
        <p:xfrm>
          <a:off x="3116385" y="1680307"/>
          <a:ext cx="3809999" cy="3565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p:cNvGrpSpPr/>
          <p:nvPr/>
        </p:nvGrpSpPr>
        <p:grpSpPr>
          <a:xfrm>
            <a:off x="5285154" y="4685323"/>
            <a:ext cx="3100792" cy="830997"/>
            <a:chOff x="5285154" y="4685323"/>
            <a:chExt cx="3100792" cy="830997"/>
          </a:xfrm>
        </p:grpSpPr>
        <p:sp>
          <p:nvSpPr>
            <p:cNvPr id="7" name="TextBox 6"/>
            <p:cNvSpPr txBox="1"/>
            <p:nvPr/>
          </p:nvSpPr>
          <p:spPr>
            <a:xfrm>
              <a:off x="6482861" y="4685323"/>
              <a:ext cx="1903085" cy="830997"/>
            </a:xfrm>
            <a:prstGeom prst="rect">
              <a:avLst/>
            </a:prstGeom>
            <a:noFill/>
          </p:spPr>
          <p:txBody>
            <a:bodyPr wrap="none" rtlCol="0">
              <a:spAutoFit/>
            </a:bodyPr>
            <a:lstStyle/>
            <a:p>
              <a:pPr marL="342900" indent="-342900">
                <a:buFont typeface="Arial"/>
                <a:buChar char="•"/>
              </a:pPr>
              <a:r>
                <a:rPr lang="en-US" dirty="0" smtClean="0"/>
                <a:t>Education</a:t>
              </a:r>
            </a:p>
            <a:p>
              <a:pPr marL="342900" indent="-342900">
                <a:buFont typeface="Arial"/>
                <a:buChar char="•"/>
              </a:pPr>
              <a:r>
                <a:rPr lang="en-US" dirty="0" smtClean="0"/>
                <a:t>Experience</a:t>
              </a:r>
            </a:p>
          </p:txBody>
        </p:sp>
        <p:sp>
          <p:nvSpPr>
            <p:cNvPr id="5" name="Bent-Up Arrow 4"/>
            <p:cNvSpPr/>
            <p:nvPr/>
          </p:nvSpPr>
          <p:spPr>
            <a:xfrm flipH="1">
              <a:off x="5285154" y="4919785"/>
              <a:ext cx="976923" cy="482600"/>
            </a:xfrm>
            <a:prstGeom prst="bentUpArrow">
              <a:avLst/>
            </a:prstGeom>
            <a:solidFill>
              <a:srgbClr val="3333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475154" y="2979615"/>
            <a:ext cx="2119923" cy="830997"/>
            <a:chOff x="1475154" y="2979615"/>
            <a:chExt cx="2119923" cy="830997"/>
          </a:xfrm>
        </p:grpSpPr>
        <p:sp>
          <p:nvSpPr>
            <p:cNvPr id="4" name="TextBox 3"/>
            <p:cNvSpPr txBox="1"/>
            <p:nvPr/>
          </p:nvSpPr>
          <p:spPr>
            <a:xfrm>
              <a:off x="1475154" y="2979615"/>
              <a:ext cx="1159292" cy="830997"/>
            </a:xfrm>
            <a:prstGeom prst="rect">
              <a:avLst/>
            </a:prstGeom>
            <a:noFill/>
          </p:spPr>
          <p:txBody>
            <a:bodyPr wrap="none" rtlCol="0">
              <a:spAutoFit/>
            </a:bodyPr>
            <a:lstStyle/>
            <a:p>
              <a:pPr marL="342900" indent="-342900">
                <a:buFont typeface="Arial"/>
                <a:buChar char="•"/>
              </a:pPr>
              <a:r>
                <a:rPr lang="en-US" dirty="0" smtClean="0"/>
                <a:t>Time</a:t>
              </a:r>
            </a:p>
            <a:p>
              <a:pPr marL="342900" indent="-342900">
                <a:buFont typeface="Arial"/>
                <a:buChar char="•"/>
              </a:pPr>
              <a:r>
                <a:rPr lang="en-US" dirty="0" smtClean="0"/>
                <a:t>Cost</a:t>
              </a:r>
              <a:endParaRPr lang="en-US" dirty="0"/>
            </a:p>
          </p:txBody>
        </p:sp>
        <p:sp>
          <p:nvSpPr>
            <p:cNvPr id="6" name="Left Arrow 5"/>
            <p:cNvSpPr/>
            <p:nvPr/>
          </p:nvSpPr>
          <p:spPr>
            <a:xfrm>
              <a:off x="2735385" y="3302000"/>
              <a:ext cx="859692" cy="205154"/>
            </a:xfrm>
            <a:prstGeom prst="leftArrow">
              <a:avLst/>
            </a:prstGeom>
            <a:solidFill>
              <a:srgbClr val="3333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Training Salespeople</a:t>
            </a:r>
          </a:p>
        </p:txBody>
      </p:sp>
      <p:grpSp>
        <p:nvGrpSpPr>
          <p:cNvPr id="2" name="Group 1052"/>
          <p:cNvGrpSpPr>
            <a:grpSpLocks/>
          </p:cNvGrpSpPr>
          <p:nvPr/>
        </p:nvGrpSpPr>
        <p:grpSpPr bwMode="auto">
          <a:xfrm>
            <a:off x="3556000" y="2799560"/>
            <a:ext cx="5181600" cy="1447800"/>
            <a:chOff x="2208" y="1968"/>
            <a:chExt cx="3264" cy="912"/>
          </a:xfrm>
        </p:grpSpPr>
        <p:sp>
          <p:nvSpPr>
            <p:cNvPr id="17" name="AutoShape 1053"/>
            <p:cNvSpPr>
              <a:spLocks noChangeArrowheads="1"/>
            </p:cNvSpPr>
            <p:nvPr/>
          </p:nvSpPr>
          <p:spPr bwMode="auto">
            <a:xfrm>
              <a:off x="2976" y="1968"/>
              <a:ext cx="2496" cy="912"/>
            </a:xfrm>
            <a:prstGeom prst="roundRect">
              <a:avLst>
                <a:gd name="adj" fmla="val 32213"/>
              </a:avLst>
            </a:prstGeom>
            <a:solidFill>
              <a:srgbClr val="73A533"/>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sz="2800">
                  <a:latin typeface="+mj-lt"/>
                </a:rPr>
                <a:t>Trained, Not Born</a:t>
              </a:r>
            </a:p>
          </p:txBody>
        </p:sp>
        <p:sp>
          <p:nvSpPr>
            <p:cNvPr id="24591" name="Line 1054"/>
            <p:cNvSpPr>
              <a:spLocks noChangeShapeType="1"/>
            </p:cNvSpPr>
            <p:nvPr/>
          </p:nvSpPr>
          <p:spPr bwMode="auto">
            <a:xfrm>
              <a:off x="2208" y="2400"/>
              <a:ext cx="768" cy="0"/>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grpSp>
      <p:sp>
        <p:nvSpPr>
          <p:cNvPr id="19" name="AutoShape 1055"/>
          <p:cNvSpPr>
            <a:spLocks noChangeArrowheads="1"/>
          </p:cNvSpPr>
          <p:nvPr/>
        </p:nvSpPr>
        <p:spPr bwMode="auto">
          <a:xfrm>
            <a:off x="4775200" y="2799560"/>
            <a:ext cx="3962400" cy="1447800"/>
          </a:xfrm>
          <a:prstGeom prst="roundRect">
            <a:avLst>
              <a:gd name="adj" fmla="val 32213"/>
            </a:avLst>
          </a:prstGeom>
          <a:solidFill>
            <a:srgbClr val="CDE7D4"/>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sz="2800">
                <a:latin typeface="+mj-lt"/>
              </a:rPr>
              <a:t>Trained, Not Born</a:t>
            </a:r>
          </a:p>
        </p:txBody>
      </p:sp>
      <p:grpSp>
        <p:nvGrpSpPr>
          <p:cNvPr id="3" name="Group 1056"/>
          <p:cNvGrpSpPr>
            <a:grpSpLocks/>
          </p:cNvGrpSpPr>
          <p:nvPr/>
        </p:nvGrpSpPr>
        <p:grpSpPr bwMode="auto">
          <a:xfrm>
            <a:off x="3556000" y="1046960"/>
            <a:ext cx="5181600" cy="2438400"/>
            <a:chOff x="2208" y="864"/>
            <a:chExt cx="3264" cy="1536"/>
          </a:xfrm>
        </p:grpSpPr>
        <p:sp>
          <p:nvSpPr>
            <p:cNvPr id="21" name="AutoShape 1057"/>
            <p:cNvSpPr>
              <a:spLocks noChangeArrowheads="1"/>
            </p:cNvSpPr>
            <p:nvPr/>
          </p:nvSpPr>
          <p:spPr bwMode="auto">
            <a:xfrm>
              <a:off x="2976" y="864"/>
              <a:ext cx="2496" cy="912"/>
            </a:xfrm>
            <a:prstGeom prst="roundRect">
              <a:avLst>
                <a:gd name="adj" fmla="val 32213"/>
              </a:avLst>
            </a:prstGeom>
            <a:solidFill>
              <a:srgbClr val="73A533"/>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sz="2800">
                  <a:latin typeface="+mj-lt"/>
                </a:rPr>
                <a:t>Specific, Written Job Description</a:t>
              </a:r>
            </a:p>
          </p:txBody>
        </p:sp>
        <p:sp>
          <p:nvSpPr>
            <p:cNvPr id="24589" name="Line 1058"/>
            <p:cNvSpPr>
              <a:spLocks noChangeShapeType="1"/>
            </p:cNvSpPr>
            <p:nvPr/>
          </p:nvSpPr>
          <p:spPr bwMode="auto">
            <a:xfrm flipV="1">
              <a:off x="2208" y="1296"/>
              <a:ext cx="768" cy="1104"/>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grpSp>
      <p:sp>
        <p:nvSpPr>
          <p:cNvPr id="23" name="AutoShape 1059"/>
          <p:cNvSpPr>
            <a:spLocks noChangeArrowheads="1"/>
          </p:cNvSpPr>
          <p:nvPr/>
        </p:nvSpPr>
        <p:spPr bwMode="auto">
          <a:xfrm>
            <a:off x="4775200" y="1046960"/>
            <a:ext cx="3962400" cy="1447800"/>
          </a:xfrm>
          <a:prstGeom prst="roundRect">
            <a:avLst>
              <a:gd name="adj" fmla="val 32213"/>
            </a:avLst>
          </a:prstGeom>
          <a:solidFill>
            <a:srgbClr val="CDE7D4"/>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sz="2800">
                <a:latin typeface="+mj-lt"/>
              </a:rPr>
              <a:t>Specific, Written Job Description</a:t>
            </a:r>
          </a:p>
        </p:txBody>
      </p:sp>
      <p:grpSp>
        <p:nvGrpSpPr>
          <p:cNvPr id="4" name="Group 1060"/>
          <p:cNvGrpSpPr>
            <a:grpSpLocks/>
          </p:cNvGrpSpPr>
          <p:nvPr/>
        </p:nvGrpSpPr>
        <p:grpSpPr bwMode="auto">
          <a:xfrm>
            <a:off x="3556000" y="3485360"/>
            <a:ext cx="5181600" cy="2514600"/>
            <a:chOff x="2208" y="2400"/>
            <a:chExt cx="3264" cy="1584"/>
          </a:xfrm>
        </p:grpSpPr>
        <p:sp>
          <p:nvSpPr>
            <p:cNvPr id="25" name="AutoShape 1061"/>
            <p:cNvSpPr>
              <a:spLocks noChangeArrowheads="1"/>
            </p:cNvSpPr>
            <p:nvPr/>
          </p:nvSpPr>
          <p:spPr bwMode="auto">
            <a:xfrm>
              <a:off x="2976" y="3072"/>
              <a:ext cx="2496" cy="912"/>
            </a:xfrm>
            <a:prstGeom prst="roundRect">
              <a:avLst>
                <a:gd name="adj" fmla="val 32213"/>
              </a:avLst>
            </a:prstGeom>
            <a:solidFill>
              <a:srgbClr val="73A533"/>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sz="2800">
                  <a:latin typeface="+mj-lt"/>
                </a:rPr>
                <a:t>All Salespeople Need Training</a:t>
              </a:r>
            </a:p>
          </p:txBody>
        </p:sp>
        <p:sp>
          <p:nvSpPr>
            <p:cNvPr id="24587" name="Line 1062"/>
            <p:cNvSpPr>
              <a:spLocks noChangeShapeType="1"/>
            </p:cNvSpPr>
            <p:nvPr/>
          </p:nvSpPr>
          <p:spPr bwMode="auto">
            <a:xfrm>
              <a:off x="2208" y="2400"/>
              <a:ext cx="768" cy="1152"/>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grpSp>
      <p:pic>
        <p:nvPicPr>
          <p:cNvPr id="24584" name="Picture 1069" descr="training"/>
          <p:cNvPicPr>
            <a:picLocks noChangeAspect="1" noChangeArrowheads="1"/>
          </p:cNvPicPr>
          <p:nvPr/>
        </p:nvPicPr>
        <p:blipFill>
          <a:blip r:embed="rId3"/>
          <a:srcRect/>
          <a:stretch>
            <a:fillRect/>
          </a:stretch>
        </p:blipFill>
        <p:spPr bwMode="auto">
          <a:xfrm>
            <a:off x="393700" y="1834360"/>
            <a:ext cx="3327400" cy="3327400"/>
          </a:xfrm>
          <a:prstGeom prst="rect">
            <a:avLst/>
          </a:prstGeom>
          <a:noFill/>
          <a:ln w="9525">
            <a:noFill/>
            <a:miter lim="800000"/>
            <a:headEnd/>
            <a:tailEnd/>
          </a:ln>
        </p:spPr>
      </p:pic>
      <p:sp>
        <p:nvSpPr>
          <p:cNvPr id="28" name="Oval 1064"/>
          <p:cNvSpPr>
            <a:spLocks noChangeArrowheads="1"/>
          </p:cNvSpPr>
          <p:nvPr/>
        </p:nvSpPr>
        <p:spPr bwMode="auto">
          <a:xfrm>
            <a:off x="379413" y="1821660"/>
            <a:ext cx="3328987" cy="3328988"/>
          </a:xfrm>
          <a:prstGeom prst="ellipse">
            <a:avLst/>
          </a:prstGeom>
          <a:noFill/>
          <a:ln w="38100">
            <a:solidFill>
              <a:schemeClr val="tx1"/>
            </a:solidFill>
            <a:round/>
            <a:headEnd/>
            <a:tailEnd/>
          </a:ln>
          <a:effectLst/>
        </p:spPr>
        <p:txBody>
          <a:bodyPr wrap="none" anchor="ctr">
            <a:prstTxWarp prst="textNoShape">
              <a:avLst/>
            </a:prstTxWarp>
          </a:bodyPr>
          <a:lstStyle/>
          <a:p>
            <a:pPr algn="ctr"/>
            <a:endParaRPr lang="en-US">
              <a:effectLst>
                <a:outerShdw blurRad="38100" dist="38100" dir="2700000" algn="tl">
                  <a:srgbClr val="DDDDDD"/>
                </a:outerShdw>
              </a:effectLst>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3"/>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9"/>
                                        </p:tgtEl>
                                        <p:attrNameLst>
                                          <p:attrName>style.visibility</p:attrName>
                                        </p:attrNameLst>
                                      </p:cBhvr>
                                      <p:to>
                                        <p:strVal val="visible"/>
                                      </p:to>
                                    </p:se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2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Training Salespeople</a:t>
            </a:r>
          </a:p>
        </p:txBody>
      </p:sp>
      <p:sp>
        <p:nvSpPr>
          <p:cNvPr id="25603" name="Rectangle 3"/>
          <p:cNvSpPr>
            <a:spLocks noGrp="1" noChangeArrowheads="1"/>
          </p:cNvSpPr>
          <p:nvPr>
            <p:ph type="body" idx="1"/>
          </p:nvPr>
        </p:nvSpPr>
        <p:spPr>
          <a:xfrm>
            <a:off x="609600" y="1060431"/>
            <a:ext cx="7772400" cy="4191000"/>
          </a:xfrm>
        </p:spPr>
        <p:txBody>
          <a:bodyPr/>
          <a:lstStyle/>
          <a:p>
            <a:pPr eaLnBrk="1" hangingPunct="1">
              <a:lnSpc>
                <a:spcPct val="80000"/>
              </a:lnSpc>
            </a:pPr>
            <a:r>
              <a:rPr lang="en-US" sz="2000" dirty="0"/>
              <a:t>Why do you train salespeople?</a:t>
            </a:r>
          </a:p>
          <a:p>
            <a:pPr lvl="1" eaLnBrk="1" hangingPunct="1">
              <a:lnSpc>
                <a:spcPct val="80000"/>
              </a:lnSpc>
            </a:pPr>
            <a:r>
              <a:rPr lang="en-US" sz="1800" dirty="0"/>
              <a:t>More effective sales calls</a:t>
            </a:r>
          </a:p>
          <a:p>
            <a:pPr lvl="1" eaLnBrk="1" hangingPunct="1">
              <a:lnSpc>
                <a:spcPct val="80000"/>
              </a:lnSpc>
            </a:pPr>
            <a:r>
              <a:rPr lang="en-US" sz="1800" dirty="0"/>
              <a:t>Better interaction with customers</a:t>
            </a:r>
          </a:p>
          <a:p>
            <a:pPr lvl="1" eaLnBrk="1" hangingPunct="1">
              <a:lnSpc>
                <a:spcPct val="80000"/>
              </a:lnSpc>
            </a:pPr>
            <a:r>
              <a:rPr lang="en-US" sz="1800" dirty="0"/>
              <a:t>More effective at closing sales</a:t>
            </a:r>
          </a:p>
          <a:p>
            <a:pPr eaLnBrk="1" hangingPunct="1">
              <a:lnSpc>
                <a:spcPct val="80000"/>
              </a:lnSpc>
            </a:pPr>
            <a:r>
              <a:rPr lang="en-US" sz="2000" dirty="0">
                <a:solidFill>
                  <a:srgbClr val="000000"/>
                </a:solidFill>
              </a:rPr>
              <a:t>Where do you perform the training?</a:t>
            </a:r>
          </a:p>
          <a:p>
            <a:pPr lvl="1" eaLnBrk="1" hangingPunct="1">
              <a:lnSpc>
                <a:spcPct val="80000"/>
              </a:lnSpc>
            </a:pPr>
            <a:r>
              <a:rPr lang="en-US" sz="1800" dirty="0">
                <a:solidFill>
                  <a:srgbClr val="000000"/>
                </a:solidFill>
              </a:rPr>
              <a:t>Classroom – Lectures, Case studies &amp; </a:t>
            </a:r>
            <a:r>
              <a:rPr lang="en-US" sz="1800" dirty="0" smtClean="0">
                <a:solidFill>
                  <a:srgbClr val="000000"/>
                </a:solidFill>
              </a:rPr>
              <a:t>Video recorded </a:t>
            </a:r>
            <a:r>
              <a:rPr lang="en-US" sz="1800" dirty="0">
                <a:solidFill>
                  <a:srgbClr val="000000"/>
                </a:solidFill>
              </a:rPr>
              <a:t>trial presentations and demonstrations</a:t>
            </a:r>
          </a:p>
          <a:p>
            <a:pPr lvl="1" eaLnBrk="1" hangingPunct="1">
              <a:lnSpc>
                <a:spcPct val="80000"/>
              </a:lnSpc>
            </a:pPr>
            <a:r>
              <a:rPr lang="en-US" sz="1800" dirty="0">
                <a:solidFill>
                  <a:srgbClr val="000000"/>
                </a:solidFill>
              </a:rPr>
              <a:t>On the job - Observation of effective salespeople &amp; Coaching from sales supervisors</a:t>
            </a:r>
          </a:p>
          <a:p>
            <a:pPr eaLnBrk="1" hangingPunct="1">
              <a:lnSpc>
                <a:spcPct val="80000"/>
              </a:lnSpc>
            </a:pPr>
            <a:r>
              <a:rPr lang="en-US" sz="2000" dirty="0">
                <a:solidFill>
                  <a:srgbClr val="000000"/>
                </a:solidFill>
              </a:rPr>
              <a:t>How much training is enough?</a:t>
            </a:r>
          </a:p>
          <a:p>
            <a:pPr lvl="1" eaLnBrk="1" hangingPunct="1">
              <a:lnSpc>
                <a:spcPct val="80000"/>
              </a:lnSpc>
            </a:pPr>
            <a:r>
              <a:rPr lang="en-US" sz="1800" dirty="0">
                <a:solidFill>
                  <a:srgbClr val="000000"/>
                </a:solidFill>
              </a:rPr>
              <a:t>Training never ends</a:t>
            </a:r>
          </a:p>
          <a:p>
            <a:pPr lvl="2" eaLnBrk="1" hangingPunct="1">
              <a:lnSpc>
                <a:spcPct val="80000"/>
              </a:lnSpc>
            </a:pPr>
            <a:r>
              <a:rPr lang="en-US" sz="1600" dirty="0">
                <a:solidFill>
                  <a:srgbClr val="000000"/>
                </a:solidFill>
              </a:rPr>
              <a:t>Sales meetings</a:t>
            </a:r>
          </a:p>
          <a:p>
            <a:pPr lvl="2" eaLnBrk="1" hangingPunct="1">
              <a:lnSpc>
                <a:spcPct val="80000"/>
              </a:lnSpc>
            </a:pPr>
            <a:r>
              <a:rPr lang="en-US" sz="1600" dirty="0">
                <a:solidFill>
                  <a:srgbClr val="000000"/>
                </a:solidFill>
              </a:rPr>
              <a:t>Conventions</a:t>
            </a:r>
          </a:p>
          <a:p>
            <a:pPr lvl="2" eaLnBrk="1" hangingPunct="1">
              <a:lnSpc>
                <a:spcPct val="80000"/>
              </a:lnSpc>
            </a:pPr>
            <a:r>
              <a:rPr lang="en-US" sz="1600" dirty="0">
                <a:solidFill>
                  <a:srgbClr val="000000"/>
                </a:solidFill>
              </a:rPr>
              <a:t>Internal communications</a:t>
            </a:r>
          </a:p>
          <a:p>
            <a:pPr lvl="2" eaLnBrk="1" hangingPunct="1">
              <a:lnSpc>
                <a:spcPct val="80000"/>
              </a:lnSpc>
            </a:pPr>
            <a:r>
              <a:rPr lang="en-US" sz="1600" dirty="0"/>
              <a:t>Refresher Training Sessions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Training Salespeople</a:t>
            </a:r>
          </a:p>
        </p:txBody>
      </p:sp>
      <p:pic>
        <p:nvPicPr>
          <p:cNvPr id="3" name="Picture 21" descr="per25231_p1515"/>
          <p:cNvPicPr>
            <a:picLocks noChangeAspect="1" noChangeArrowheads="1"/>
          </p:cNvPicPr>
          <p:nvPr/>
        </p:nvPicPr>
        <p:blipFill>
          <a:blip r:embed="rId3"/>
          <a:srcRect/>
          <a:stretch>
            <a:fillRect/>
          </a:stretch>
        </p:blipFill>
        <p:spPr bwMode="auto">
          <a:xfrm>
            <a:off x="2667000" y="988937"/>
            <a:ext cx="3810000" cy="5081587"/>
          </a:xfrm>
          <a:prstGeom prst="rect">
            <a:avLst/>
          </a:prstGeom>
          <a:noFill/>
          <a:effectLst>
            <a:outerShdw dist="89803" dir="2700000" algn="ctr" rotWithShape="0">
              <a:schemeClr val="tx1"/>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200" dirty="0"/>
              <a:t>Strategy Planning &amp;</a:t>
            </a:r>
            <a:r>
              <a:rPr lang="en-US" sz="3200" dirty="0" smtClean="0"/>
              <a:t> Personal </a:t>
            </a:r>
            <a:r>
              <a:rPr lang="en-US" sz="3200" dirty="0"/>
              <a:t>Selling</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293414" y="940022"/>
            <a:ext cx="2121617" cy="146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Line 24"/>
          <p:cNvSpPr>
            <a:spLocks noChangeShapeType="1"/>
          </p:cNvSpPr>
          <p:nvPr/>
        </p:nvSpPr>
        <p:spPr bwMode="auto">
          <a:xfrm flipH="1" flipV="1">
            <a:off x="3429374" y="4078678"/>
            <a:ext cx="0" cy="533400"/>
          </a:xfrm>
          <a:prstGeom prst="line">
            <a:avLst/>
          </a:prstGeom>
          <a:noFill/>
          <a:ln w="38100">
            <a:solidFill>
              <a:srgbClr val="F0AD00"/>
            </a:solidFill>
            <a:round/>
            <a:headEnd/>
            <a:tailEn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51" name="Line 20"/>
          <p:cNvSpPr>
            <a:spLocks noChangeShapeType="1"/>
          </p:cNvSpPr>
          <p:nvPr/>
        </p:nvSpPr>
        <p:spPr bwMode="auto">
          <a:xfrm flipH="1" flipV="1">
            <a:off x="1276723" y="2536532"/>
            <a:ext cx="7526337" cy="87995"/>
          </a:xfrm>
          <a:prstGeom prst="line">
            <a:avLst/>
          </a:prstGeom>
          <a:noFill/>
          <a:ln w="38100">
            <a:solidFill>
              <a:srgbClr val="F0AD00"/>
            </a:solidFill>
            <a:round/>
            <a:headEnd/>
            <a:tailEn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52" name="Line 24"/>
          <p:cNvSpPr>
            <a:spLocks noChangeShapeType="1"/>
          </p:cNvSpPr>
          <p:nvPr/>
        </p:nvSpPr>
        <p:spPr bwMode="auto">
          <a:xfrm flipH="1" flipV="1">
            <a:off x="8782424" y="1716478"/>
            <a:ext cx="0" cy="914400"/>
          </a:xfrm>
          <a:prstGeom prst="line">
            <a:avLst/>
          </a:prstGeom>
          <a:noFill/>
          <a:ln w="38100">
            <a:solidFill>
              <a:srgbClr val="F0AD00"/>
            </a:solidFill>
            <a:round/>
            <a:headEnd/>
            <a:tailEn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53" name="AutoShape 38"/>
          <p:cNvSpPr>
            <a:spLocks noChangeArrowheads="1"/>
          </p:cNvSpPr>
          <p:nvPr/>
        </p:nvSpPr>
        <p:spPr bwMode="auto">
          <a:xfrm>
            <a:off x="2362999" y="2956760"/>
            <a:ext cx="2071005" cy="1350339"/>
          </a:xfrm>
          <a:prstGeom prst="roundRect">
            <a:avLst>
              <a:gd name="adj" fmla="val 16667"/>
            </a:avLst>
          </a:prstGeom>
          <a:solidFill>
            <a:srgbClr val="6BB76D"/>
          </a:solidFill>
          <a:ln w="38100">
            <a:solidFill>
              <a:srgbClr val="F0AD00"/>
            </a:solidFill>
            <a:prstDash val="solid"/>
            <a:round/>
            <a:headEnd/>
            <a:tailEnd/>
          </a:ln>
        </p:spPr>
        <p:txBody>
          <a:bodyPr anchor="ct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rPr>
              <a:t>CH 14:  Personal Selling and Customer Service</a:t>
            </a:r>
          </a:p>
        </p:txBody>
      </p:sp>
      <p:sp>
        <p:nvSpPr>
          <p:cNvPr id="54" name="Line 39"/>
          <p:cNvSpPr>
            <a:spLocks noChangeShapeType="1"/>
          </p:cNvSpPr>
          <p:nvPr/>
        </p:nvSpPr>
        <p:spPr bwMode="auto">
          <a:xfrm rot="16200000" flipH="1" flipV="1">
            <a:off x="3222008" y="2742193"/>
            <a:ext cx="413027" cy="1703"/>
          </a:xfrm>
          <a:prstGeom prst="line">
            <a:avLst/>
          </a:prstGeom>
          <a:solidFill>
            <a:srgbClr val="6BB76D"/>
          </a:solidFill>
          <a:ln w="38100">
            <a:solidFill>
              <a:srgbClr val="F0AD00"/>
            </a:solidFill>
            <a:prstDash val="solid"/>
            <a:round/>
            <a:headEnd/>
            <a:tailEnd type="triangle" w="med" len="med"/>
          </a:ln>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73" name="AutoShape 41"/>
          <p:cNvSpPr>
            <a:spLocks noChangeArrowheads="1"/>
          </p:cNvSpPr>
          <p:nvPr/>
        </p:nvSpPr>
        <p:spPr bwMode="auto">
          <a:xfrm>
            <a:off x="76574" y="2965759"/>
            <a:ext cx="2224088" cy="1341339"/>
          </a:xfrm>
          <a:prstGeom prst="roundRect">
            <a:avLst>
              <a:gd name="adj" fmla="val 16667"/>
            </a:avLst>
          </a:prstGeom>
          <a:solidFill>
            <a:srgbClr val="6BB76D"/>
          </a:solidFill>
          <a:ln w="38100">
            <a:solidFill>
              <a:srgbClr val="F0AD00"/>
            </a:solidFill>
            <a:prstDash val="sysDot"/>
            <a:round/>
            <a:headEnd/>
            <a:tailEnd/>
          </a:ln>
        </p:spPr>
        <p:txBody>
          <a:bodyPr anchor="ct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rPr>
              <a:t>CH 13: Promotion </a:t>
            </a:r>
            <a:r>
              <a:rPr kumimoji="0" lang="en-US" sz="1800" b="1" i="0" u="none" strike="noStrike" kern="1200" cap="none" spc="0" normalizeH="0" baseline="0" noProof="0" dirty="0" smtClean="0">
                <a:ln>
                  <a:noFill/>
                </a:ln>
                <a:solidFill>
                  <a:sysClr val="window" lastClr="FFFFFF"/>
                </a:solidFill>
                <a:effectLst/>
                <a:uLnTx/>
                <a:uFillTx/>
                <a:latin typeface="Arial" charset="0"/>
                <a:ea typeface="+mn-ea"/>
                <a:cs typeface="Arial" charset="0"/>
              </a:rPr>
              <a:t>Intro </a:t>
            </a:r>
            <a:r>
              <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rPr>
              <a:t>to Integrated Marketing Communications</a:t>
            </a:r>
          </a:p>
        </p:txBody>
      </p:sp>
      <p:sp>
        <p:nvSpPr>
          <p:cNvPr id="80" name="Line 42"/>
          <p:cNvSpPr>
            <a:spLocks noChangeShapeType="1"/>
          </p:cNvSpPr>
          <p:nvPr/>
        </p:nvSpPr>
        <p:spPr bwMode="auto">
          <a:xfrm rot="16200000" flipH="1">
            <a:off x="1078891" y="2735444"/>
            <a:ext cx="400613" cy="2787"/>
          </a:xfrm>
          <a:prstGeom prst="line">
            <a:avLst/>
          </a:prstGeom>
          <a:solidFill>
            <a:srgbClr val="6BB76D"/>
          </a:solidFill>
          <a:ln w="38100">
            <a:solidFill>
              <a:srgbClr val="F0AD00"/>
            </a:solidFill>
            <a:prstDash val="sysDot"/>
            <a:round/>
            <a:headEnd/>
            <a:tailEnd type="triangle" w="med" len="med"/>
          </a:ln>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81" name="Line 20"/>
          <p:cNvSpPr>
            <a:spLocks noChangeShapeType="1"/>
          </p:cNvSpPr>
          <p:nvPr/>
        </p:nvSpPr>
        <p:spPr bwMode="auto">
          <a:xfrm flipH="1">
            <a:off x="1276724" y="4612078"/>
            <a:ext cx="6519863" cy="0"/>
          </a:xfrm>
          <a:prstGeom prst="line">
            <a:avLst/>
          </a:prstGeom>
          <a:noFill/>
          <a:ln w="38100">
            <a:solidFill>
              <a:srgbClr val="F0AD00"/>
            </a:solidFill>
            <a:round/>
            <a:headEnd/>
            <a:tailEn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82" name="AutoShape 26"/>
          <p:cNvSpPr>
            <a:spLocks noChangeArrowheads="1"/>
          </p:cNvSpPr>
          <p:nvPr/>
        </p:nvSpPr>
        <p:spPr bwMode="auto">
          <a:xfrm>
            <a:off x="365499" y="4906896"/>
            <a:ext cx="2011363" cy="768802"/>
          </a:xfrm>
          <a:prstGeom prst="roundRect">
            <a:avLst>
              <a:gd name="adj" fmla="val 16667"/>
            </a:avLst>
          </a:prstGeom>
          <a:solidFill>
            <a:srgbClr val="6BB76D"/>
          </a:solidFill>
          <a:ln w="38100">
            <a:solidFill>
              <a:srgbClr val="F0AD00"/>
            </a:solidFill>
            <a:round/>
            <a:headEnd/>
            <a:tailEnd/>
          </a:ln>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ysClr val="window" lastClr="FFFFFF"/>
                </a:solidFill>
                <a:effectLst/>
                <a:uLnTx/>
                <a:uFillTx/>
                <a:latin typeface="Arial" charset="0"/>
                <a:ea typeface="+mn-ea"/>
                <a:cs typeface="Arial" charset="0"/>
              </a:rPr>
              <a:t>Importance of personal selling</a:t>
            </a:r>
            <a:endPar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83" name="AutoShape 29"/>
          <p:cNvSpPr>
            <a:spLocks noChangeArrowheads="1"/>
          </p:cNvSpPr>
          <p:nvPr/>
        </p:nvSpPr>
        <p:spPr bwMode="auto">
          <a:xfrm>
            <a:off x="2503862" y="4910073"/>
            <a:ext cx="2011363" cy="768802"/>
          </a:xfrm>
          <a:prstGeom prst="roundRect">
            <a:avLst>
              <a:gd name="adj" fmla="val 16667"/>
            </a:avLst>
          </a:prstGeom>
          <a:solidFill>
            <a:srgbClr val="6BB76D"/>
          </a:solidFill>
          <a:ln w="38100">
            <a:solidFill>
              <a:srgbClr val="F0AD00"/>
            </a:solidFill>
            <a:round/>
            <a:headEnd/>
            <a:tailEnd/>
          </a:ln>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ysClr val="window" lastClr="FFFFFF"/>
                </a:solidFill>
                <a:effectLst/>
                <a:uLnTx/>
                <a:uFillTx/>
                <a:latin typeface="Arial" charset="0"/>
                <a:ea typeface="+mn-ea"/>
                <a:cs typeface="Arial" charset="0"/>
              </a:rPr>
              <a:t>Personal selling tasks</a:t>
            </a:r>
            <a:endPar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84" name="AutoShape 32"/>
          <p:cNvSpPr>
            <a:spLocks noChangeArrowheads="1"/>
          </p:cNvSpPr>
          <p:nvPr/>
        </p:nvSpPr>
        <p:spPr bwMode="auto">
          <a:xfrm>
            <a:off x="4642224" y="4913250"/>
            <a:ext cx="2011363" cy="768802"/>
          </a:xfrm>
          <a:prstGeom prst="roundRect">
            <a:avLst>
              <a:gd name="adj" fmla="val 16667"/>
            </a:avLst>
          </a:prstGeom>
          <a:solidFill>
            <a:srgbClr val="6BB76D"/>
          </a:solidFill>
          <a:ln w="38100">
            <a:solidFill>
              <a:srgbClr val="F0AD00"/>
            </a:solidFill>
            <a:round/>
            <a:headEnd/>
            <a:tailEnd/>
          </a:ln>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ysClr val="window" lastClr="FFFFFF"/>
                </a:solidFill>
                <a:effectLst/>
                <a:uLnTx/>
                <a:uFillTx/>
                <a:latin typeface="Arial" charset="0"/>
                <a:ea typeface="+mn-ea"/>
                <a:cs typeface="Arial" charset="0"/>
              </a:rPr>
              <a:t>Strategy decisions</a:t>
            </a:r>
            <a:endPar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85" name="AutoShape 35"/>
          <p:cNvSpPr>
            <a:spLocks noChangeArrowheads="1"/>
          </p:cNvSpPr>
          <p:nvPr/>
        </p:nvSpPr>
        <p:spPr bwMode="auto">
          <a:xfrm>
            <a:off x="6782174" y="4916426"/>
            <a:ext cx="2011363" cy="768802"/>
          </a:xfrm>
          <a:prstGeom prst="roundRect">
            <a:avLst>
              <a:gd name="adj" fmla="val 16667"/>
            </a:avLst>
          </a:prstGeom>
          <a:solidFill>
            <a:srgbClr val="6BB76D"/>
          </a:solidFill>
          <a:ln w="38100">
            <a:solidFill>
              <a:srgbClr val="F0AD00"/>
            </a:solidFill>
            <a:round/>
            <a:headEnd/>
            <a:tailEnd/>
          </a:ln>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ysClr val="window" lastClr="FFFFFF"/>
                </a:solidFill>
                <a:effectLst/>
                <a:uLnTx/>
                <a:uFillTx/>
                <a:latin typeface="Arial" charset="0"/>
                <a:ea typeface="+mn-ea"/>
                <a:cs typeface="Arial" charset="0"/>
              </a:rPr>
              <a:t>Personal selling process</a:t>
            </a:r>
            <a:endPar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86" name="Line 42"/>
          <p:cNvSpPr>
            <a:spLocks noChangeShapeType="1"/>
          </p:cNvSpPr>
          <p:nvPr/>
        </p:nvSpPr>
        <p:spPr bwMode="auto">
          <a:xfrm rot="16200000" flipH="1" flipV="1">
            <a:off x="1140107" y="4767114"/>
            <a:ext cx="312922" cy="1588"/>
          </a:xfrm>
          <a:prstGeom prst="line">
            <a:avLst/>
          </a:prstGeom>
          <a:solidFill>
            <a:srgbClr val="6BB76D"/>
          </a:solidFill>
          <a:ln w="38100">
            <a:solidFill>
              <a:srgbClr val="F0AD00"/>
            </a:solidFill>
            <a:round/>
            <a:headEnd/>
            <a:tailEnd type="triangle" w="med" len="med"/>
          </a:ln>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87" name="Line 42"/>
          <p:cNvSpPr>
            <a:spLocks noChangeShapeType="1"/>
          </p:cNvSpPr>
          <p:nvPr/>
        </p:nvSpPr>
        <p:spPr bwMode="auto">
          <a:xfrm rot="16200000" flipH="1" flipV="1">
            <a:off x="3273707" y="4767114"/>
            <a:ext cx="312922" cy="1588"/>
          </a:xfrm>
          <a:prstGeom prst="line">
            <a:avLst/>
          </a:prstGeom>
          <a:solidFill>
            <a:srgbClr val="6BB76D"/>
          </a:solidFill>
          <a:ln w="38100">
            <a:solidFill>
              <a:srgbClr val="F0AD00"/>
            </a:solidFill>
            <a:round/>
            <a:headEnd/>
            <a:tailEnd type="triangle" w="med" len="med"/>
          </a:ln>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88" name="Line 42"/>
          <p:cNvSpPr>
            <a:spLocks noChangeShapeType="1"/>
          </p:cNvSpPr>
          <p:nvPr/>
        </p:nvSpPr>
        <p:spPr bwMode="auto">
          <a:xfrm rot="16200000" flipH="1" flipV="1">
            <a:off x="5483507" y="4767114"/>
            <a:ext cx="312922" cy="1588"/>
          </a:xfrm>
          <a:prstGeom prst="line">
            <a:avLst/>
          </a:prstGeom>
          <a:solidFill>
            <a:srgbClr val="6BB76D"/>
          </a:solidFill>
          <a:ln w="38100">
            <a:solidFill>
              <a:srgbClr val="F0AD00"/>
            </a:solidFill>
            <a:round/>
            <a:headEnd/>
            <a:tailEnd type="triangle" w="med" len="med"/>
          </a:ln>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89" name="Line 42"/>
          <p:cNvSpPr>
            <a:spLocks noChangeShapeType="1"/>
          </p:cNvSpPr>
          <p:nvPr/>
        </p:nvSpPr>
        <p:spPr bwMode="auto">
          <a:xfrm rot="16200000" flipH="1" flipV="1">
            <a:off x="7612660" y="4764255"/>
            <a:ext cx="320228" cy="0"/>
          </a:xfrm>
          <a:prstGeom prst="line">
            <a:avLst/>
          </a:prstGeom>
          <a:solidFill>
            <a:srgbClr val="6BB76D"/>
          </a:solidFill>
          <a:ln w="38100">
            <a:solidFill>
              <a:srgbClr val="F0AD00"/>
            </a:solidFill>
            <a:round/>
            <a:headEnd/>
            <a:tailEnd type="triangle" w="med" len="med"/>
          </a:ln>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90" name="Line 24"/>
          <p:cNvSpPr>
            <a:spLocks noChangeShapeType="1"/>
          </p:cNvSpPr>
          <p:nvPr/>
        </p:nvSpPr>
        <p:spPr bwMode="auto">
          <a:xfrm flipV="1">
            <a:off x="8382374" y="1716478"/>
            <a:ext cx="422275" cy="0"/>
          </a:xfrm>
          <a:prstGeom prst="line">
            <a:avLst/>
          </a:prstGeom>
          <a:noFill/>
          <a:ln w="38100">
            <a:solidFill>
              <a:srgbClr val="F0AD00"/>
            </a:solidFill>
            <a:round/>
            <a:headEnd/>
            <a:tailEn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91" name="AutoShape 22"/>
          <p:cNvSpPr>
            <a:spLocks noChangeArrowheads="1"/>
          </p:cNvSpPr>
          <p:nvPr/>
        </p:nvSpPr>
        <p:spPr bwMode="auto">
          <a:xfrm>
            <a:off x="4536516" y="2981661"/>
            <a:ext cx="1981200" cy="1325437"/>
          </a:xfrm>
          <a:prstGeom prst="roundRect">
            <a:avLst>
              <a:gd name="adj" fmla="val 16667"/>
            </a:avLst>
          </a:prstGeom>
          <a:solidFill>
            <a:srgbClr val="6BB76D"/>
          </a:solidFill>
          <a:ln w="38100">
            <a:solidFill>
              <a:srgbClr val="F0AD00"/>
            </a:solidFill>
            <a:prstDash val="sysDot"/>
            <a:round/>
            <a:headEnd/>
            <a:tailEnd/>
          </a:ln>
          <a:effectLst/>
        </p:spPr>
        <p:txBody>
          <a:bodyPr anchor="ct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rPr>
              <a:t>CH 15:  </a:t>
            </a:r>
            <a:r>
              <a:rPr kumimoji="0" lang="en-US" sz="1800" b="1" i="0" u="none" strike="noStrike" kern="1200" cap="none" spc="0" normalizeH="0" baseline="0" noProof="0" dirty="0" smtClean="0">
                <a:ln>
                  <a:noFill/>
                </a:ln>
                <a:solidFill>
                  <a:sysClr val="window" lastClr="FFFFFF"/>
                </a:solidFill>
                <a:effectLst/>
                <a:uLnTx/>
                <a:uFillTx/>
                <a:latin typeface="Arial" charset="0"/>
                <a:ea typeface="+mn-ea"/>
                <a:cs typeface="Arial" charset="0"/>
              </a:rPr>
              <a:t>Advertising, Publicity, </a:t>
            </a:r>
            <a:r>
              <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rPr>
              <a:t>&amp; Sales Promotion</a:t>
            </a:r>
            <a:r>
              <a:rPr kumimoji="0" lang="en-US" sz="1800" b="1" i="0" u="none" strike="noStrike" kern="1200" cap="none" spc="0" normalizeH="0" baseline="0" noProof="0" dirty="0">
                <a:ln>
                  <a:noFill/>
                </a:ln>
                <a:solidFill>
                  <a:sysClr val="window" lastClr="FFFFFF"/>
                </a:solidFill>
                <a:effectLst>
                  <a:outerShdw blurRad="38100" dist="38100" dir="2700000" algn="tl">
                    <a:srgbClr val="000000"/>
                  </a:outerShdw>
                </a:effectLst>
                <a:uLnTx/>
                <a:uFillTx/>
                <a:latin typeface="Arial" charset="0"/>
                <a:ea typeface="+mn-ea"/>
                <a:cs typeface="Arial" charset="0"/>
              </a:rPr>
              <a:t> </a:t>
            </a:r>
          </a:p>
        </p:txBody>
      </p:sp>
      <p:sp>
        <p:nvSpPr>
          <p:cNvPr id="92" name="Line 39"/>
          <p:cNvSpPr>
            <a:spLocks noChangeShapeType="1"/>
          </p:cNvSpPr>
          <p:nvPr/>
        </p:nvSpPr>
        <p:spPr bwMode="auto">
          <a:xfrm rot="16200000" flipH="1" flipV="1">
            <a:off x="5370050" y="2794423"/>
            <a:ext cx="312674" cy="1458"/>
          </a:xfrm>
          <a:prstGeom prst="line">
            <a:avLst/>
          </a:prstGeom>
          <a:solidFill>
            <a:srgbClr val="6BB76D"/>
          </a:solidFill>
          <a:ln w="38100">
            <a:solidFill>
              <a:srgbClr val="F0AD00"/>
            </a:solidFill>
            <a:prstDash val="sysDot"/>
            <a:round/>
            <a:headEnd/>
            <a:tailEnd type="triangle" w="med" len="med"/>
          </a:ln>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93" name="AutoShape 38"/>
          <p:cNvSpPr>
            <a:spLocks noChangeArrowheads="1"/>
          </p:cNvSpPr>
          <p:nvPr/>
        </p:nvSpPr>
        <p:spPr bwMode="auto">
          <a:xfrm>
            <a:off x="6629516" y="2955339"/>
            <a:ext cx="2437909" cy="1344454"/>
          </a:xfrm>
          <a:prstGeom prst="roundRect">
            <a:avLst>
              <a:gd name="adj" fmla="val 16667"/>
            </a:avLst>
          </a:prstGeom>
          <a:solidFill>
            <a:srgbClr val="6BB76D"/>
          </a:solidFill>
          <a:ln w="38100">
            <a:solidFill>
              <a:srgbClr val="F0AD00"/>
            </a:solidFill>
            <a:prstDash val="sysDot"/>
            <a:round/>
            <a:headEnd/>
            <a:tailEnd/>
          </a:ln>
        </p:spPr>
        <p:txBody>
          <a:bodyPr anchor="ct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rPr>
              <a:t>CH </a:t>
            </a:r>
            <a:r>
              <a:rPr kumimoji="0" lang="en-US" sz="1800" b="1" i="0" u="none" strike="noStrike" kern="1200" cap="none" spc="0" normalizeH="0" baseline="0" noProof="0" dirty="0" smtClean="0">
                <a:ln>
                  <a:noFill/>
                </a:ln>
                <a:solidFill>
                  <a:sysClr val="window" lastClr="FFFFFF"/>
                </a:solidFill>
                <a:effectLst/>
                <a:uLnTx/>
                <a:uFillTx/>
                <a:latin typeface="Arial" charset="0"/>
                <a:ea typeface="+mn-ea"/>
                <a:cs typeface="Arial" charset="0"/>
              </a:rPr>
              <a:t>16:  Publicity: Promotion Using Owned, Earned, and Social Media</a:t>
            </a:r>
            <a:endParaRPr kumimoji="0" lang="en-US" sz="1800" b="1"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
        <p:nvSpPr>
          <p:cNvPr id="94" name="Line 39"/>
          <p:cNvSpPr>
            <a:spLocks noChangeShapeType="1"/>
          </p:cNvSpPr>
          <p:nvPr/>
        </p:nvSpPr>
        <p:spPr bwMode="auto">
          <a:xfrm rot="16200000" flipH="1" flipV="1">
            <a:off x="7573422" y="2788704"/>
            <a:ext cx="317291" cy="1639"/>
          </a:xfrm>
          <a:prstGeom prst="line">
            <a:avLst/>
          </a:prstGeom>
          <a:solidFill>
            <a:srgbClr val="6BB76D"/>
          </a:solidFill>
          <a:ln w="38100">
            <a:solidFill>
              <a:srgbClr val="F0AD00"/>
            </a:solidFill>
            <a:prstDash val="sysDot"/>
            <a:round/>
            <a:headEnd/>
            <a:tailEnd type="triangle" w="med" len="med"/>
          </a:ln>
          <a:extLst/>
        </p:spPr>
        <p:txBody>
          <a:bodyPr/>
          <a:lstStyle>
            <a:defPPr>
              <a:defRPr lang="en-US"/>
            </a:defPPr>
            <a:lvl1pPr algn="ctr" rtl="0" fontAlgn="base">
              <a:spcBef>
                <a:spcPct val="0"/>
              </a:spcBef>
              <a:spcAft>
                <a:spcPct val="0"/>
              </a:spcAft>
              <a:defRPr sz="3600" kern="1200">
                <a:solidFill>
                  <a:schemeClr val="tx1"/>
                </a:solidFill>
                <a:latin typeface="Arial" charset="0"/>
                <a:ea typeface="+mn-ea"/>
                <a:cs typeface="Arial" charset="0"/>
              </a:defRPr>
            </a:lvl1pPr>
            <a:lvl2pPr marL="457200" algn="ctr" rtl="0" fontAlgn="base">
              <a:spcBef>
                <a:spcPct val="0"/>
              </a:spcBef>
              <a:spcAft>
                <a:spcPct val="0"/>
              </a:spcAft>
              <a:defRPr sz="3600" kern="1200">
                <a:solidFill>
                  <a:schemeClr val="tx1"/>
                </a:solidFill>
                <a:latin typeface="Arial" charset="0"/>
                <a:ea typeface="+mn-ea"/>
                <a:cs typeface="Arial" charset="0"/>
              </a:defRPr>
            </a:lvl2pPr>
            <a:lvl3pPr marL="914400" algn="ctr" rtl="0" fontAlgn="base">
              <a:spcBef>
                <a:spcPct val="0"/>
              </a:spcBef>
              <a:spcAft>
                <a:spcPct val="0"/>
              </a:spcAft>
              <a:defRPr sz="3600" kern="1200">
                <a:solidFill>
                  <a:schemeClr val="tx1"/>
                </a:solidFill>
                <a:latin typeface="Arial" charset="0"/>
                <a:ea typeface="+mn-ea"/>
                <a:cs typeface="Arial" charset="0"/>
              </a:defRPr>
            </a:lvl3pPr>
            <a:lvl4pPr marL="1371600" algn="ctr" rtl="0" fontAlgn="base">
              <a:spcBef>
                <a:spcPct val="0"/>
              </a:spcBef>
              <a:spcAft>
                <a:spcPct val="0"/>
              </a:spcAft>
              <a:defRPr sz="3600" kern="1200">
                <a:solidFill>
                  <a:schemeClr val="tx1"/>
                </a:solidFill>
                <a:latin typeface="Arial" charset="0"/>
                <a:ea typeface="+mn-ea"/>
                <a:cs typeface="Arial" charset="0"/>
              </a:defRPr>
            </a:lvl4pPr>
            <a:lvl5pPr marL="1828800" algn="ctr"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200" dirty="0"/>
              <a:t>Compensating and Motivating Salespeople</a:t>
            </a:r>
          </a:p>
        </p:txBody>
      </p:sp>
      <p:grpSp>
        <p:nvGrpSpPr>
          <p:cNvPr id="2" name="Group 2090"/>
          <p:cNvGrpSpPr>
            <a:grpSpLocks/>
          </p:cNvGrpSpPr>
          <p:nvPr/>
        </p:nvGrpSpPr>
        <p:grpSpPr bwMode="auto">
          <a:xfrm>
            <a:off x="3313416" y="4279479"/>
            <a:ext cx="2667000" cy="1295400"/>
            <a:chOff x="2064" y="3264"/>
            <a:chExt cx="1680" cy="816"/>
          </a:xfrm>
        </p:grpSpPr>
        <p:sp>
          <p:nvSpPr>
            <p:cNvPr id="30" name="AutoShape 2071"/>
            <p:cNvSpPr>
              <a:spLocks noChangeArrowheads="1"/>
            </p:cNvSpPr>
            <p:nvPr/>
          </p:nvSpPr>
          <p:spPr bwMode="auto">
            <a:xfrm>
              <a:off x="2064" y="3504"/>
              <a:ext cx="1680" cy="576"/>
            </a:xfrm>
            <a:prstGeom prst="roundRect">
              <a:avLst>
                <a:gd name="adj" fmla="val 32213"/>
              </a:avLst>
            </a:prstGeom>
            <a:solidFill>
              <a:srgbClr val="73A533"/>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a:latin typeface="+mj-lt"/>
                </a:rPr>
                <a:t>Straight Commission</a:t>
              </a:r>
            </a:p>
          </p:txBody>
        </p:sp>
        <p:sp>
          <p:nvSpPr>
            <p:cNvPr id="27677" name="Line 2078"/>
            <p:cNvSpPr>
              <a:spLocks noChangeShapeType="1"/>
            </p:cNvSpPr>
            <p:nvPr/>
          </p:nvSpPr>
          <p:spPr bwMode="auto">
            <a:xfrm flipV="1">
              <a:off x="2880" y="3264"/>
              <a:ext cx="0" cy="240"/>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grpSp>
      <p:sp>
        <p:nvSpPr>
          <p:cNvPr id="32" name="AutoShape 2083"/>
          <p:cNvSpPr>
            <a:spLocks noChangeArrowheads="1"/>
          </p:cNvSpPr>
          <p:nvPr/>
        </p:nvSpPr>
        <p:spPr bwMode="auto">
          <a:xfrm>
            <a:off x="3313416" y="4660479"/>
            <a:ext cx="2667000" cy="914400"/>
          </a:xfrm>
          <a:prstGeom prst="roundRect">
            <a:avLst>
              <a:gd name="adj" fmla="val 32213"/>
            </a:avLst>
          </a:prstGeom>
          <a:solidFill>
            <a:srgbClr val="CDE7D4"/>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dirty="0">
                <a:latin typeface="+mj-lt"/>
              </a:rPr>
              <a:t>Straight Commission</a:t>
            </a:r>
          </a:p>
        </p:txBody>
      </p:sp>
      <p:grpSp>
        <p:nvGrpSpPr>
          <p:cNvPr id="3" name="Group 2089"/>
          <p:cNvGrpSpPr>
            <a:grpSpLocks/>
          </p:cNvGrpSpPr>
          <p:nvPr/>
        </p:nvGrpSpPr>
        <p:grpSpPr bwMode="auto">
          <a:xfrm>
            <a:off x="417816" y="3898479"/>
            <a:ext cx="4191000" cy="1676400"/>
            <a:chOff x="240" y="3024"/>
            <a:chExt cx="2640" cy="1056"/>
          </a:xfrm>
        </p:grpSpPr>
        <p:sp>
          <p:nvSpPr>
            <p:cNvPr id="34" name="AutoShape 2070"/>
            <p:cNvSpPr>
              <a:spLocks noChangeArrowheads="1"/>
            </p:cNvSpPr>
            <p:nvPr/>
          </p:nvSpPr>
          <p:spPr bwMode="auto">
            <a:xfrm>
              <a:off x="240" y="3504"/>
              <a:ext cx="1680" cy="576"/>
            </a:xfrm>
            <a:prstGeom prst="roundRect">
              <a:avLst>
                <a:gd name="adj" fmla="val 32213"/>
              </a:avLst>
            </a:prstGeom>
            <a:solidFill>
              <a:srgbClr val="73A533"/>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a:latin typeface="+mj-lt"/>
                </a:rPr>
                <a:t>Straight Salary</a:t>
              </a:r>
            </a:p>
          </p:txBody>
        </p:sp>
        <p:sp>
          <p:nvSpPr>
            <p:cNvPr id="27673" name="Line 2076"/>
            <p:cNvSpPr>
              <a:spLocks noChangeShapeType="1"/>
            </p:cNvSpPr>
            <p:nvPr/>
          </p:nvSpPr>
          <p:spPr bwMode="auto">
            <a:xfrm>
              <a:off x="2880" y="3024"/>
              <a:ext cx="0" cy="240"/>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sp>
          <p:nvSpPr>
            <p:cNvPr id="27674" name="Line 2077"/>
            <p:cNvSpPr>
              <a:spLocks noChangeShapeType="1"/>
            </p:cNvSpPr>
            <p:nvPr/>
          </p:nvSpPr>
          <p:spPr bwMode="auto">
            <a:xfrm flipV="1">
              <a:off x="1056" y="3264"/>
              <a:ext cx="0" cy="240"/>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sp>
          <p:nvSpPr>
            <p:cNvPr id="27675" name="Line 2080"/>
            <p:cNvSpPr>
              <a:spLocks noChangeShapeType="1"/>
            </p:cNvSpPr>
            <p:nvPr/>
          </p:nvSpPr>
          <p:spPr bwMode="auto">
            <a:xfrm>
              <a:off x="1056" y="3264"/>
              <a:ext cx="1824" cy="0"/>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grpSp>
      <p:sp>
        <p:nvSpPr>
          <p:cNvPr id="38" name="AutoShape 2082"/>
          <p:cNvSpPr>
            <a:spLocks noChangeArrowheads="1"/>
          </p:cNvSpPr>
          <p:nvPr/>
        </p:nvSpPr>
        <p:spPr bwMode="auto">
          <a:xfrm>
            <a:off x="417816" y="4660479"/>
            <a:ext cx="2667000" cy="914400"/>
          </a:xfrm>
          <a:prstGeom prst="roundRect">
            <a:avLst>
              <a:gd name="adj" fmla="val 32213"/>
            </a:avLst>
          </a:prstGeom>
          <a:solidFill>
            <a:srgbClr val="CDE7D4"/>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a:latin typeface="+mj-lt"/>
              </a:rPr>
              <a:t>Straight Salary</a:t>
            </a:r>
          </a:p>
        </p:txBody>
      </p:sp>
      <p:grpSp>
        <p:nvGrpSpPr>
          <p:cNvPr id="4" name="Group 2094"/>
          <p:cNvGrpSpPr>
            <a:grpSpLocks/>
          </p:cNvGrpSpPr>
          <p:nvPr/>
        </p:nvGrpSpPr>
        <p:grpSpPr bwMode="auto">
          <a:xfrm>
            <a:off x="381000" y="1071684"/>
            <a:ext cx="8458200" cy="2827338"/>
            <a:chOff x="240" y="768"/>
            <a:chExt cx="5328" cy="1781"/>
          </a:xfrm>
        </p:grpSpPr>
        <p:pic>
          <p:nvPicPr>
            <p:cNvPr id="27664" name="Picture 2093" descr="luxury-triad"/>
            <p:cNvPicPr>
              <a:picLocks noChangeAspect="1" noChangeArrowheads="1"/>
            </p:cNvPicPr>
            <p:nvPr/>
          </p:nvPicPr>
          <p:blipFill>
            <a:blip r:embed="rId3"/>
            <a:srcRect/>
            <a:stretch>
              <a:fillRect/>
            </a:stretch>
          </p:blipFill>
          <p:spPr bwMode="auto">
            <a:xfrm>
              <a:off x="2103" y="971"/>
              <a:ext cx="1578" cy="1578"/>
            </a:xfrm>
            <a:prstGeom prst="rect">
              <a:avLst/>
            </a:prstGeom>
            <a:noFill/>
            <a:ln w="9525">
              <a:noFill/>
              <a:miter lim="800000"/>
              <a:headEnd/>
              <a:tailEnd/>
            </a:ln>
          </p:spPr>
        </p:pic>
        <p:grpSp>
          <p:nvGrpSpPr>
            <p:cNvPr id="5" name="Group 2085"/>
            <p:cNvGrpSpPr>
              <a:grpSpLocks/>
            </p:cNvGrpSpPr>
            <p:nvPr/>
          </p:nvGrpSpPr>
          <p:grpSpPr bwMode="auto">
            <a:xfrm>
              <a:off x="240" y="768"/>
              <a:ext cx="1872" cy="720"/>
              <a:chOff x="240" y="768"/>
              <a:chExt cx="1872" cy="720"/>
            </a:xfrm>
          </p:grpSpPr>
          <p:sp>
            <p:nvSpPr>
              <p:cNvPr id="46" name="AutoShape 2066"/>
              <p:cNvSpPr>
                <a:spLocks noChangeArrowheads="1"/>
              </p:cNvSpPr>
              <p:nvPr/>
            </p:nvSpPr>
            <p:spPr bwMode="auto">
              <a:xfrm>
                <a:off x="240" y="768"/>
                <a:ext cx="1680" cy="576"/>
              </a:xfrm>
              <a:prstGeom prst="roundRect">
                <a:avLst>
                  <a:gd name="adj" fmla="val 32213"/>
                </a:avLst>
              </a:prstGeom>
              <a:solidFill>
                <a:srgbClr val="73A533"/>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a:latin typeface="+mj-lt"/>
                  </a:rPr>
                  <a:t>Level of Compensation</a:t>
                </a:r>
              </a:p>
            </p:txBody>
          </p:sp>
          <p:sp>
            <p:nvSpPr>
              <p:cNvPr id="27671" name="Line 2074"/>
              <p:cNvSpPr>
                <a:spLocks noChangeShapeType="1"/>
              </p:cNvSpPr>
              <p:nvPr/>
            </p:nvSpPr>
            <p:spPr bwMode="auto">
              <a:xfrm>
                <a:off x="1872" y="1296"/>
                <a:ext cx="240" cy="192"/>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grpSp>
        <p:grpSp>
          <p:nvGrpSpPr>
            <p:cNvPr id="6" name="Group 2086"/>
            <p:cNvGrpSpPr>
              <a:grpSpLocks/>
            </p:cNvGrpSpPr>
            <p:nvPr/>
          </p:nvGrpSpPr>
          <p:grpSpPr bwMode="auto">
            <a:xfrm>
              <a:off x="3648" y="768"/>
              <a:ext cx="1920" cy="720"/>
              <a:chOff x="3648" y="768"/>
              <a:chExt cx="1920" cy="720"/>
            </a:xfrm>
          </p:grpSpPr>
          <p:sp>
            <p:nvSpPr>
              <p:cNvPr id="44" name="AutoShape 2073"/>
              <p:cNvSpPr>
                <a:spLocks noChangeArrowheads="1"/>
              </p:cNvSpPr>
              <p:nvPr/>
            </p:nvSpPr>
            <p:spPr bwMode="auto">
              <a:xfrm>
                <a:off x="3888" y="768"/>
                <a:ext cx="1680" cy="576"/>
              </a:xfrm>
              <a:prstGeom prst="roundRect">
                <a:avLst>
                  <a:gd name="adj" fmla="val 32213"/>
                </a:avLst>
              </a:prstGeom>
              <a:solidFill>
                <a:srgbClr val="73A533"/>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a:latin typeface="+mj-lt"/>
                  </a:rPr>
                  <a:t>Method of Payment</a:t>
                </a:r>
              </a:p>
            </p:txBody>
          </p:sp>
          <p:sp>
            <p:nvSpPr>
              <p:cNvPr id="27669" name="Line 2075"/>
              <p:cNvSpPr>
                <a:spLocks noChangeShapeType="1"/>
              </p:cNvSpPr>
              <p:nvPr/>
            </p:nvSpPr>
            <p:spPr bwMode="auto">
              <a:xfrm flipH="1">
                <a:off x="3648" y="1296"/>
                <a:ext cx="288" cy="192"/>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grpSp>
      </p:grpSp>
      <p:grpSp>
        <p:nvGrpSpPr>
          <p:cNvPr id="7" name="Group 2092"/>
          <p:cNvGrpSpPr>
            <a:grpSpLocks/>
          </p:cNvGrpSpPr>
          <p:nvPr/>
        </p:nvGrpSpPr>
        <p:grpSpPr bwMode="auto">
          <a:xfrm>
            <a:off x="381000" y="1071684"/>
            <a:ext cx="8458200" cy="914400"/>
            <a:chOff x="240" y="768"/>
            <a:chExt cx="5328" cy="576"/>
          </a:xfrm>
        </p:grpSpPr>
        <p:sp>
          <p:nvSpPr>
            <p:cNvPr id="49" name="AutoShape 2081"/>
            <p:cNvSpPr>
              <a:spLocks noChangeArrowheads="1"/>
            </p:cNvSpPr>
            <p:nvPr/>
          </p:nvSpPr>
          <p:spPr bwMode="auto">
            <a:xfrm>
              <a:off x="240" y="768"/>
              <a:ext cx="1680" cy="576"/>
            </a:xfrm>
            <a:prstGeom prst="roundRect">
              <a:avLst>
                <a:gd name="adj" fmla="val 32213"/>
              </a:avLst>
            </a:prstGeom>
            <a:solidFill>
              <a:srgbClr val="CDE7D4"/>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a:latin typeface="+mj-lt"/>
                </a:rPr>
                <a:t>Level of Compensation</a:t>
              </a:r>
            </a:p>
          </p:txBody>
        </p:sp>
        <p:sp>
          <p:nvSpPr>
            <p:cNvPr id="50" name="AutoShape 2084"/>
            <p:cNvSpPr>
              <a:spLocks noChangeArrowheads="1"/>
            </p:cNvSpPr>
            <p:nvPr/>
          </p:nvSpPr>
          <p:spPr bwMode="auto">
            <a:xfrm>
              <a:off x="3888" y="768"/>
              <a:ext cx="1680" cy="576"/>
            </a:xfrm>
            <a:prstGeom prst="roundRect">
              <a:avLst>
                <a:gd name="adj" fmla="val 32213"/>
              </a:avLst>
            </a:prstGeom>
            <a:solidFill>
              <a:srgbClr val="CDE7D4"/>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a:latin typeface="+mj-lt"/>
                </a:rPr>
                <a:t>Method of Payment</a:t>
              </a:r>
            </a:p>
          </p:txBody>
        </p:sp>
      </p:grpSp>
      <p:sp>
        <p:nvSpPr>
          <p:cNvPr id="27657" name="Text Box 2064"/>
          <p:cNvSpPr txBox="1">
            <a:spLocks noChangeArrowheads="1"/>
          </p:cNvSpPr>
          <p:nvPr/>
        </p:nvSpPr>
        <p:spPr bwMode="auto">
          <a:xfrm>
            <a:off x="0" y="6934200"/>
            <a:ext cx="9144000" cy="228600"/>
          </a:xfrm>
          <a:prstGeom prst="rect">
            <a:avLst/>
          </a:prstGeom>
          <a:noFill/>
          <a:ln w="9525">
            <a:noFill/>
            <a:miter lim="800000"/>
            <a:headEnd/>
            <a:tailEnd/>
          </a:ln>
        </p:spPr>
        <p:txBody>
          <a:bodyPr>
            <a:prstTxWarp prst="textNoShape">
              <a:avLst/>
            </a:prstTxWarp>
            <a:spAutoFit/>
          </a:bodyPr>
          <a:lstStyle/>
          <a:p>
            <a:pPr algn="ctr"/>
            <a:endParaRPr lang="en-US" sz="900">
              <a:latin typeface="Times New Roman" pitchFamily="-65" charset="0"/>
            </a:endParaRPr>
          </a:p>
        </p:txBody>
      </p:sp>
      <p:grpSp>
        <p:nvGrpSpPr>
          <p:cNvPr id="8" name="Group 2091"/>
          <p:cNvGrpSpPr>
            <a:grpSpLocks/>
          </p:cNvGrpSpPr>
          <p:nvPr/>
        </p:nvGrpSpPr>
        <p:grpSpPr bwMode="auto">
          <a:xfrm>
            <a:off x="4608816" y="4279479"/>
            <a:ext cx="4267200" cy="1295400"/>
            <a:chOff x="2880" y="3264"/>
            <a:chExt cx="2688" cy="816"/>
          </a:xfrm>
        </p:grpSpPr>
        <p:sp>
          <p:nvSpPr>
            <p:cNvPr id="53" name="AutoShape 2072"/>
            <p:cNvSpPr>
              <a:spLocks noChangeArrowheads="1"/>
            </p:cNvSpPr>
            <p:nvPr/>
          </p:nvSpPr>
          <p:spPr bwMode="auto">
            <a:xfrm>
              <a:off x="3888" y="3504"/>
              <a:ext cx="1680" cy="576"/>
            </a:xfrm>
            <a:prstGeom prst="roundRect">
              <a:avLst>
                <a:gd name="adj" fmla="val 32213"/>
              </a:avLst>
            </a:prstGeom>
            <a:solidFill>
              <a:srgbClr val="73A533"/>
            </a:solidFill>
            <a:ln w="38100">
              <a:solidFill>
                <a:schemeClr val="tx1"/>
              </a:solidFill>
              <a:round/>
              <a:headEnd/>
              <a:tailEnd/>
            </a:ln>
            <a:effectLst>
              <a:outerShdw dist="89803" dir="2700000" algn="ctr" rotWithShape="0">
                <a:schemeClr val="tx1"/>
              </a:outerShdw>
            </a:effectLst>
          </p:spPr>
          <p:txBody>
            <a:bodyPr anchor="ctr">
              <a:prstTxWarp prst="textNoShape">
                <a:avLst/>
              </a:prstTxWarp>
            </a:bodyPr>
            <a:lstStyle/>
            <a:p>
              <a:pPr algn="ctr">
                <a:spcBef>
                  <a:spcPct val="50000"/>
                </a:spcBef>
              </a:pPr>
              <a:r>
                <a:rPr lang="en-US">
                  <a:latin typeface="+mj-lt"/>
                </a:rPr>
                <a:t>Combination Plan</a:t>
              </a:r>
            </a:p>
          </p:txBody>
        </p:sp>
        <p:sp>
          <p:nvSpPr>
            <p:cNvPr id="27660" name="Line 2079"/>
            <p:cNvSpPr>
              <a:spLocks noChangeShapeType="1"/>
            </p:cNvSpPr>
            <p:nvPr/>
          </p:nvSpPr>
          <p:spPr bwMode="auto">
            <a:xfrm flipV="1">
              <a:off x="4800" y="3264"/>
              <a:ext cx="0" cy="240"/>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sp>
          <p:nvSpPr>
            <p:cNvPr id="27661" name="Line 2088"/>
            <p:cNvSpPr>
              <a:spLocks noChangeShapeType="1"/>
            </p:cNvSpPr>
            <p:nvPr/>
          </p:nvSpPr>
          <p:spPr bwMode="auto">
            <a:xfrm>
              <a:off x="2880" y="3264"/>
              <a:ext cx="1920" cy="0"/>
            </a:xfrm>
            <a:prstGeom prst="line">
              <a:avLst/>
            </a:prstGeom>
            <a:noFill/>
            <a:ln w="38100">
              <a:solidFill>
                <a:schemeClr val="tx1"/>
              </a:solidFill>
              <a:round/>
              <a:headEnd/>
              <a:tailEnd/>
            </a:ln>
          </p:spPr>
          <p:txBody>
            <a:bodyPr>
              <a:prstTxWarp prst="textNoShape">
                <a:avLst/>
              </a:prstTxWarp>
            </a:bodyPr>
            <a:lstStyle/>
            <a:p>
              <a:endParaRPr lang="en-US">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7"/>
                                        </p:tgtEl>
                                        <p:attrNameLst>
                                          <p:attrName>style.visibility</p:attrName>
                                        </p:attrNameLst>
                                      </p:cBhvr>
                                      <p:to>
                                        <p:strVal val="visible"/>
                                      </p:to>
                                    </p:se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8"/>
                                        </p:tgtEl>
                                        <p:attrNameLst>
                                          <p:attrName>style.visibility</p:attrName>
                                        </p:attrNameLst>
                                      </p:cBhvr>
                                      <p:to>
                                        <p:strVal val="visible"/>
                                      </p:to>
                                    </p:se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2"/>
                                        </p:tgtEl>
                                        <p:attrNameLst>
                                          <p:attrName>style.visibility</p:attrName>
                                        </p:attrNameLst>
                                      </p:cBhvr>
                                      <p:to>
                                        <p:strVal val="visible"/>
                                      </p:to>
                                    </p:se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autoUpdateAnimBg="0"/>
      <p:bldP spid="3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Three Basic</a:t>
            </a:r>
            <a:r>
              <a:rPr lang="en-US" dirty="0" smtClean="0"/>
              <a:t> Compensation </a:t>
            </a:r>
            <a:r>
              <a:rPr lang="en-US" dirty="0"/>
              <a:t>Methods</a:t>
            </a:r>
          </a:p>
        </p:txBody>
      </p:sp>
      <p:sp>
        <p:nvSpPr>
          <p:cNvPr id="21" name="AutoShape 19"/>
          <p:cNvSpPr>
            <a:spLocks noChangeArrowheads="1"/>
          </p:cNvSpPr>
          <p:nvPr/>
        </p:nvSpPr>
        <p:spPr bwMode="auto">
          <a:xfrm>
            <a:off x="361950" y="1032138"/>
            <a:ext cx="8420100" cy="4594225"/>
          </a:xfrm>
          <a:prstGeom prst="roundRect">
            <a:avLst>
              <a:gd name="adj" fmla="val 9463"/>
            </a:avLst>
          </a:prstGeom>
          <a:solidFill>
            <a:srgbClr val="FFFF8B"/>
          </a:solidFill>
          <a:ln w="38100">
            <a:no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spcBef>
                <a:spcPct val="50000"/>
              </a:spcBef>
            </a:pPr>
            <a:endParaRPr lang="en-US" altLang="en-US" sz="2800"/>
          </a:p>
        </p:txBody>
      </p:sp>
      <p:cxnSp>
        <p:nvCxnSpPr>
          <p:cNvPr id="22" name="Straight Connector 21"/>
          <p:cNvCxnSpPr>
            <a:cxnSpLocks noChangeShapeType="1"/>
          </p:cNvCxnSpPr>
          <p:nvPr/>
        </p:nvCxnSpPr>
        <p:spPr bwMode="auto">
          <a:xfrm>
            <a:off x="1657350" y="1587763"/>
            <a:ext cx="0" cy="3048000"/>
          </a:xfrm>
          <a:prstGeom prst="line">
            <a:avLst/>
          </a:prstGeom>
          <a:noFill/>
          <a:ln w="38100" algn="ctr">
            <a:solidFill>
              <a:schemeClr val="tx1"/>
            </a:solidFill>
            <a:round/>
            <a:headEnd/>
            <a:tailEnd/>
          </a:ln>
          <a:effectLst/>
        </p:spPr>
      </p:cxnSp>
      <p:cxnSp>
        <p:nvCxnSpPr>
          <p:cNvPr id="23" name="Straight Connector 22"/>
          <p:cNvCxnSpPr>
            <a:cxnSpLocks noChangeShapeType="1"/>
          </p:cNvCxnSpPr>
          <p:nvPr/>
        </p:nvCxnSpPr>
        <p:spPr bwMode="auto">
          <a:xfrm flipH="1">
            <a:off x="1657350" y="4635763"/>
            <a:ext cx="5105400" cy="0"/>
          </a:xfrm>
          <a:prstGeom prst="line">
            <a:avLst/>
          </a:prstGeom>
          <a:noFill/>
          <a:ln w="38100" algn="ctr">
            <a:solidFill>
              <a:schemeClr val="tx1"/>
            </a:solidFill>
            <a:round/>
            <a:headEnd/>
            <a:tailEnd/>
          </a:ln>
          <a:effectLst/>
        </p:spPr>
      </p:cxnSp>
      <p:sp>
        <p:nvSpPr>
          <p:cNvPr id="24" name="TextBox 7"/>
          <p:cNvSpPr txBox="1">
            <a:spLocks noChangeArrowheads="1"/>
          </p:cNvSpPr>
          <p:nvPr/>
        </p:nvSpPr>
        <p:spPr bwMode="auto">
          <a:xfrm rot="16200000">
            <a:off x="-265113" y="2911739"/>
            <a:ext cx="2568575" cy="400050"/>
          </a:xfrm>
          <a:prstGeom prst="rect">
            <a:avLst/>
          </a:prstGeom>
          <a:noFill/>
          <a:ln w="9525">
            <a:noFill/>
            <a:miter lim="800000"/>
            <a:headEnd/>
            <a:tailEnd/>
          </a:ln>
        </p:spPr>
        <p:txBody>
          <a:bodyPr wrap="none">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Total selling expense</a:t>
            </a:r>
          </a:p>
        </p:txBody>
      </p:sp>
      <p:sp>
        <p:nvSpPr>
          <p:cNvPr id="25" name="TextBox 11"/>
          <p:cNvSpPr txBox="1">
            <a:spLocks noChangeArrowheads="1"/>
          </p:cNvSpPr>
          <p:nvPr/>
        </p:nvSpPr>
        <p:spPr bwMode="auto">
          <a:xfrm>
            <a:off x="2967038" y="4864363"/>
            <a:ext cx="1724025" cy="400050"/>
          </a:xfrm>
          <a:prstGeom prst="rect">
            <a:avLst/>
          </a:prstGeom>
          <a:noFill/>
          <a:ln w="9525">
            <a:noFill/>
            <a:miter lim="800000"/>
            <a:headEnd/>
            <a:tailEnd/>
          </a:ln>
        </p:spPr>
        <p:txBody>
          <a:bodyPr wrap="none">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Sales volume</a:t>
            </a:r>
          </a:p>
        </p:txBody>
      </p:sp>
      <p:sp>
        <p:nvSpPr>
          <p:cNvPr id="26" name="TextBox 13"/>
          <p:cNvSpPr txBox="1">
            <a:spLocks noChangeArrowheads="1"/>
          </p:cNvSpPr>
          <p:nvPr/>
        </p:nvSpPr>
        <p:spPr bwMode="auto">
          <a:xfrm>
            <a:off x="1365250" y="4667513"/>
            <a:ext cx="327025" cy="400050"/>
          </a:xfrm>
          <a:prstGeom prst="rect">
            <a:avLst/>
          </a:prstGeom>
          <a:noFill/>
          <a:ln w="9525">
            <a:noFill/>
            <a:miter lim="800000"/>
            <a:headEnd/>
            <a:tailEnd/>
          </a:ln>
        </p:spPr>
        <p:txBody>
          <a:bodyPr wrap="none">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0</a:t>
            </a:r>
          </a:p>
        </p:txBody>
      </p:sp>
      <p:grpSp>
        <p:nvGrpSpPr>
          <p:cNvPr id="27" name="Group 26"/>
          <p:cNvGrpSpPr>
            <a:grpSpLocks/>
          </p:cNvGrpSpPr>
          <p:nvPr/>
        </p:nvGrpSpPr>
        <p:grpSpPr bwMode="auto">
          <a:xfrm>
            <a:off x="1657350" y="1624275"/>
            <a:ext cx="7037389" cy="3011486"/>
            <a:chOff x="1752601" y="2170769"/>
            <a:chExt cx="7037694" cy="3010831"/>
          </a:xfrm>
        </p:grpSpPr>
        <p:sp>
          <p:nvSpPr>
            <p:cNvPr id="34" name="TextBox 12"/>
            <p:cNvSpPr txBox="1">
              <a:spLocks noChangeArrowheads="1"/>
            </p:cNvSpPr>
            <p:nvPr/>
          </p:nvSpPr>
          <p:spPr bwMode="auto">
            <a:xfrm>
              <a:off x="6297304" y="2170769"/>
              <a:ext cx="2492991" cy="400110"/>
            </a:xfrm>
            <a:prstGeom prst="rect">
              <a:avLst/>
            </a:prstGeom>
            <a:noFill/>
            <a:ln w="9525">
              <a:noFill/>
              <a:miter lim="800000"/>
              <a:headEnd/>
              <a:tailEnd/>
            </a:ln>
          </p:spPr>
          <p:txBody>
            <a:bodyPr wrap="none">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Straight commission</a:t>
              </a:r>
            </a:p>
          </p:txBody>
        </p:sp>
        <p:cxnSp>
          <p:nvCxnSpPr>
            <p:cNvPr id="35" name="Straight Connector 34"/>
            <p:cNvCxnSpPr>
              <a:cxnSpLocks noChangeShapeType="1"/>
            </p:cNvCxnSpPr>
            <p:nvPr/>
          </p:nvCxnSpPr>
          <p:spPr bwMode="auto">
            <a:xfrm flipV="1">
              <a:off x="1752601" y="2374011"/>
              <a:ext cx="4544703" cy="2807589"/>
            </a:xfrm>
            <a:prstGeom prst="line">
              <a:avLst/>
            </a:prstGeom>
            <a:noFill/>
            <a:ln w="38100" algn="ctr">
              <a:solidFill>
                <a:srgbClr val="FF0000"/>
              </a:solidFill>
              <a:round/>
              <a:headEnd/>
              <a:tailEnd/>
            </a:ln>
            <a:effectLst/>
          </p:spPr>
        </p:cxnSp>
      </p:grpSp>
      <p:grpSp>
        <p:nvGrpSpPr>
          <p:cNvPr id="28" name="Group 27"/>
          <p:cNvGrpSpPr>
            <a:grpSpLocks/>
          </p:cNvGrpSpPr>
          <p:nvPr/>
        </p:nvGrpSpPr>
        <p:grpSpPr bwMode="auto">
          <a:xfrm>
            <a:off x="1657350" y="2940313"/>
            <a:ext cx="6400799" cy="400050"/>
            <a:chOff x="1752601" y="3486090"/>
            <a:chExt cx="6400799" cy="400110"/>
          </a:xfrm>
        </p:grpSpPr>
        <p:sp>
          <p:nvSpPr>
            <p:cNvPr id="32" name="TextBox 15"/>
            <p:cNvSpPr txBox="1">
              <a:spLocks noChangeArrowheads="1"/>
            </p:cNvSpPr>
            <p:nvPr/>
          </p:nvSpPr>
          <p:spPr bwMode="auto">
            <a:xfrm>
              <a:off x="6330464" y="3486090"/>
              <a:ext cx="1822936" cy="400110"/>
            </a:xfrm>
            <a:prstGeom prst="rect">
              <a:avLst/>
            </a:prstGeom>
            <a:noFill/>
            <a:ln w="9525">
              <a:noFill/>
              <a:miter lim="800000"/>
              <a:headEnd/>
              <a:tailEnd/>
            </a:ln>
          </p:spPr>
          <p:txBody>
            <a:bodyPr wrap="none">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Straight salary</a:t>
              </a:r>
            </a:p>
          </p:txBody>
        </p:sp>
        <p:cxnSp>
          <p:nvCxnSpPr>
            <p:cNvPr id="33" name="Straight Connector 32"/>
            <p:cNvCxnSpPr>
              <a:cxnSpLocks noChangeShapeType="1"/>
            </p:cNvCxnSpPr>
            <p:nvPr/>
          </p:nvCxnSpPr>
          <p:spPr bwMode="auto">
            <a:xfrm>
              <a:off x="1752601" y="3657601"/>
              <a:ext cx="4544703" cy="9918"/>
            </a:xfrm>
            <a:prstGeom prst="line">
              <a:avLst/>
            </a:prstGeom>
            <a:noFill/>
            <a:ln w="38100" algn="ctr">
              <a:solidFill>
                <a:srgbClr val="92D050"/>
              </a:solidFill>
              <a:round/>
              <a:headEnd/>
              <a:tailEnd/>
            </a:ln>
            <a:effectLst/>
          </p:spPr>
        </p:cxnSp>
      </p:grpSp>
      <p:grpSp>
        <p:nvGrpSpPr>
          <p:cNvPr id="29" name="Group 28"/>
          <p:cNvGrpSpPr>
            <a:grpSpLocks/>
          </p:cNvGrpSpPr>
          <p:nvPr/>
        </p:nvGrpSpPr>
        <p:grpSpPr bwMode="auto">
          <a:xfrm>
            <a:off x="1657351" y="2254517"/>
            <a:ext cx="6726239" cy="1684340"/>
            <a:chOff x="1752601" y="2800290"/>
            <a:chExt cx="6726711" cy="1683700"/>
          </a:xfrm>
        </p:grpSpPr>
        <p:sp>
          <p:nvSpPr>
            <p:cNvPr id="30" name="TextBox 14"/>
            <p:cNvSpPr txBox="1">
              <a:spLocks noChangeArrowheads="1"/>
            </p:cNvSpPr>
            <p:nvPr/>
          </p:nvSpPr>
          <p:spPr bwMode="auto">
            <a:xfrm>
              <a:off x="6297304" y="2800290"/>
              <a:ext cx="2182008" cy="400110"/>
            </a:xfrm>
            <a:prstGeom prst="rect">
              <a:avLst/>
            </a:prstGeom>
            <a:noFill/>
            <a:ln w="9525">
              <a:noFill/>
              <a:miter lim="800000"/>
              <a:headEnd/>
              <a:tailEnd/>
            </a:ln>
          </p:spPr>
          <p:txBody>
            <a:bodyPr wrap="none">
              <a:spAutoFit/>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r>
                <a:rPr lang="en-US" sz="2000"/>
                <a:t>Combination plan</a:t>
              </a:r>
            </a:p>
          </p:txBody>
        </p:sp>
        <p:cxnSp>
          <p:nvCxnSpPr>
            <p:cNvPr id="31" name="Straight Connector 30"/>
            <p:cNvCxnSpPr>
              <a:cxnSpLocks noChangeShapeType="1"/>
            </p:cNvCxnSpPr>
            <p:nvPr/>
          </p:nvCxnSpPr>
          <p:spPr bwMode="auto">
            <a:xfrm flipV="1">
              <a:off x="1752601" y="2971800"/>
              <a:ext cx="4577863" cy="1512190"/>
            </a:xfrm>
            <a:prstGeom prst="line">
              <a:avLst/>
            </a:prstGeom>
            <a:noFill/>
            <a:ln w="38100" algn="ctr">
              <a:solidFill>
                <a:srgbClr val="63AEF3"/>
              </a:solidFill>
              <a:round/>
              <a:headEnd/>
              <a:tailEnd/>
            </a:ln>
            <a:effectLst/>
          </p:spPr>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4000" dirty="0" smtClean="0"/>
              <a:t>Prospecting </a:t>
            </a:r>
            <a:r>
              <a:rPr lang="en-US" sz="4000" dirty="0"/>
              <a:t>&amp; Selling</a:t>
            </a:r>
          </a:p>
        </p:txBody>
      </p:sp>
      <p:sp>
        <p:nvSpPr>
          <p:cNvPr id="5" name="AutoShape 18"/>
          <p:cNvSpPr>
            <a:spLocks noChangeArrowheads="1"/>
          </p:cNvSpPr>
          <p:nvPr/>
        </p:nvSpPr>
        <p:spPr bwMode="auto">
          <a:xfrm rot="10800000">
            <a:off x="5993475" y="2858175"/>
            <a:ext cx="762000" cy="762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4988 h 21600"/>
              <a:gd name="T14" fmla="*/ 20646 w 21600"/>
              <a:gd name="T15" fmla="*/ 7170 h 21600"/>
            </a:gdLst>
            <a:ahLst/>
            <a:cxnLst>
              <a:cxn ang="T8">
                <a:pos x="T0" y="T1"/>
              </a:cxn>
              <a:cxn ang="T9">
                <a:pos x="T2" y="T3"/>
              </a:cxn>
              <a:cxn ang="T10">
                <a:pos x="T4" y="T5"/>
              </a:cxn>
              <a:cxn ang="T11">
                <a:pos x="T6" y="T7"/>
              </a:cxn>
            </a:cxnLst>
            <a:rect l="T12" t="T13" r="T14" b="T15"/>
            <a:pathLst>
              <a:path w="21600" h="21600">
                <a:moveTo>
                  <a:pt x="21600" y="6079"/>
                </a:moveTo>
                <a:lnTo>
                  <a:pt x="16282" y="0"/>
                </a:lnTo>
                <a:lnTo>
                  <a:pt x="16282" y="4988"/>
                </a:lnTo>
                <a:lnTo>
                  <a:pt x="12427" y="4988"/>
                </a:lnTo>
                <a:cubicBezTo>
                  <a:pt x="5564" y="4988"/>
                  <a:pt x="0" y="8198"/>
                  <a:pt x="0" y="12158"/>
                </a:cubicBezTo>
                <a:lnTo>
                  <a:pt x="0" y="21600"/>
                </a:lnTo>
                <a:lnTo>
                  <a:pt x="2230" y="21600"/>
                </a:lnTo>
                <a:lnTo>
                  <a:pt x="2230" y="12158"/>
                </a:lnTo>
                <a:cubicBezTo>
                  <a:pt x="2230" y="9403"/>
                  <a:pt x="6795" y="7170"/>
                  <a:pt x="12427" y="7170"/>
                </a:cubicBezTo>
                <a:lnTo>
                  <a:pt x="16282" y="7170"/>
                </a:lnTo>
                <a:lnTo>
                  <a:pt x="16282" y="12158"/>
                </a:lnTo>
                <a:lnTo>
                  <a:pt x="21600" y="6079"/>
                </a:lnTo>
                <a:close/>
              </a:path>
            </a:pathLst>
          </a:custGeom>
          <a:solidFill>
            <a:schemeClr val="tx1"/>
          </a:solidFill>
          <a:ln w="9525">
            <a:solidFill>
              <a:schemeClr val="tx2"/>
            </a:solidFill>
            <a:miter lim="800000"/>
            <a:headEnd/>
            <a:tailEnd/>
          </a:ln>
        </p:spPr>
        <p:txBody>
          <a:bodyPr wrap="none" anchor="ctr"/>
          <a:lstStyle/>
          <a:p>
            <a:pPr algn="ctr"/>
            <a:endParaRPr lang="en-US"/>
          </a:p>
        </p:txBody>
      </p:sp>
      <p:sp>
        <p:nvSpPr>
          <p:cNvPr id="6" name="AutoShape 17"/>
          <p:cNvSpPr>
            <a:spLocks noChangeArrowheads="1"/>
          </p:cNvSpPr>
          <p:nvPr/>
        </p:nvSpPr>
        <p:spPr bwMode="auto">
          <a:xfrm rot="10800000" flipH="1">
            <a:off x="2335875" y="2858175"/>
            <a:ext cx="9144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4988 h 21600"/>
              <a:gd name="T14" fmla="*/ 20646 w 21600"/>
              <a:gd name="T15" fmla="*/ 7170 h 21600"/>
            </a:gdLst>
            <a:ahLst/>
            <a:cxnLst>
              <a:cxn ang="T8">
                <a:pos x="T0" y="T1"/>
              </a:cxn>
              <a:cxn ang="T9">
                <a:pos x="T2" y="T3"/>
              </a:cxn>
              <a:cxn ang="T10">
                <a:pos x="T4" y="T5"/>
              </a:cxn>
              <a:cxn ang="T11">
                <a:pos x="T6" y="T7"/>
              </a:cxn>
            </a:cxnLst>
            <a:rect l="T12" t="T13" r="T14" b="T15"/>
            <a:pathLst>
              <a:path w="21600" h="21600">
                <a:moveTo>
                  <a:pt x="21600" y="6079"/>
                </a:moveTo>
                <a:lnTo>
                  <a:pt x="16282" y="0"/>
                </a:lnTo>
                <a:lnTo>
                  <a:pt x="16282" y="4988"/>
                </a:lnTo>
                <a:lnTo>
                  <a:pt x="12427" y="4988"/>
                </a:lnTo>
                <a:cubicBezTo>
                  <a:pt x="5564" y="4988"/>
                  <a:pt x="0" y="8198"/>
                  <a:pt x="0" y="12158"/>
                </a:cubicBezTo>
                <a:lnTo>
                  <a:pt x="0" y="21600"/>
                </a:lnTo>
                <a:lnTo>
                  <a:pt x="2230" y="21600"/>
                </a:lnTo>
                <a:lnTo>
                  <a:pt x="2230" y="12158"/>
                </a:lnTo>
                <a:cubicBezTo>
                  <a:pt x="2230" y="9403"/>
                  <a:pt x="6795" y="7170"/>
                  <a:pt x="12427" y="7170"/>
                </a:cubicBezTo>
                <a:lnTo>
                  <a:pt x="16282" y="7170"/>
                </a:lnTo>
                <a:lnTo>
                  <a:pt x="16282" y="12158"/>
                </a:lnTo>
                <a:lnTo>
                  <a:pt x="21600" y="6079"/>
                </a:lnTo>
                <a:close/>
              </a:path>
            </a:pathLst>
          </a:custGeom>
          <a:solidFill>
            <a:schemeClr val="tx1"/>
          </a:solidFill>
          <a:ln w="9525">
            <a:solidFill>
              <a:schemeClr val="tx2"/>
            </a:solidFill>
            <a:miter lim="800000"/>
            <a:headEnd/>
            <a:tailEnd/>
          </a:ln>
        </p:spPr>
        <p:txBody>
          <a:bodyPr wrap="none" anchor="ctr"/>
          <a:lstStyle/>
          <a:p>
            <a:pPr algn="ctr"/>
            <a:endParaRPr lang="en-US"/>
          </a:p>
        </p:txBody>
      </p:sp>
      <p:sp>
        <p:nvSpPr>
          <p:cNvPr id="7" name="AutoShape 3"/>
          <p:cNvSpPr>
            <a:spLocks noChangeArrowheads="1"/>
          </p:cNvSpPr>
          <p:nvPr/>
        </p:nvSpPr>
        <p:spPr bwMode="auto">
          <a:xfrm>
            <a:off x="278475" y="1867575"/>
            <a:ext cx="3810000" cy="914400"/>
          </a:xfrm>
          <a:prstGeom prst="roundRect">
            <a:avLst>
              <a:gd name="adj" fmla="val 19583"/>
            </a:avLst>
          </a:prstGeom>
          <a:solidFill>
            <a:srgbClr val="B4E840"/>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p>
            <a:pPr algn="ctr">
              <a:defRPr/>
            </a:pPr>
            <a:r>
              <a:rPr lang="en-US" sz="2000" b="1" dirty="0">
                <a:latin typeface="Arial" charset="0"/>
                <a:cs typeface="Arial" charset="0"/>
              </a:rPr>
              <a:t>Prospect for new customers</a:t>
            </a:r>
          </a:p>
        </p:txBody>
      </p:sp>
      <p:sp>
        <p:nvSpPr>
          <p:cNvPr id="8" name="AutoShape 15"/>
          <p:cNvSpPr>
            <a:spLocks noChangeArrowheads="1"/>
          </p:cNvSpPr>
          <p:nvPr/>
        </p:nvSpPr>
        <p:spPr bwMode="auto">
          <a:xfrm>
            <a:off x="5155275" y="1867575"/>
            <a:ext cx="3810000" cy="914400"/>
          </a:xfrm>
          <a:prstGeom prst="roundRect">
            <a:avLst>
              <a:gd name="adj" fmla="val 19583"/>
            </a:avLst>
          </a:prstGeom>
          <a:solidFill>
            <a:srgbClr val="B4E840"/>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p>
            <a:pPr algn="ctr">
              <a:defRPr/>
            </a:pPr>
            <a:r>
              <a:rPr lang="en-US" sz="2000" b="1" dirty="0">
                <a:latin typeface="Arial" charset="0"/>
                <a:cs typeface="Arial" charset="0"/>
              </a:rPr>
              <a:t>Evaluate needs of established customers and business opportunity</a:t>
            </a:r>
          </a:p>
        </p:txBody>
      </p:sp>
      <p:sp>
        <p:nvSpPr>
          <p:cNvPr id="10" name="AutoShape 22"/>
          <p:cNvSpPr>
            <a:spLocks noChangeArrowheads="1"/>
          </p:cNvSpPr>
          <p:nvPr/>
        </p:nvSpPr>
        <p:spPr bwMode="auto">
          <a:xfrm>
            <a:off x="4469475" y="3848775"/>
            <a:ext cx="228600" cy="304800"/>
          </a:xfrm>
          <a:prstGeom prst="downArrow">
            <a:avLst>
              <a:gd name="adj1" fmla="val 13889"/>
              <a:gd name="adj2" fmla="val 39580"/>
            </a:avLst>
          </a:prstGeom>
          <a:solidFill>
            <a:schemeClr val="tx1"/>
          </a:solidFill>
          <a:ln w="38100" algn="ctr">
            <a:solidFill>
              <a:schemeClr val="tx1"/>
            </a:solidFill>
            <a:miter lim="800000"/>
            <a:headEnd/>
            <a:tailEnd/>
          </a:ln>
        </p:spPr>
        <p:txBody>
          <a:bodyPr wrap="none" anchor="ctr"/>
          <a:lstStyle/>
          <a:p>
            <a:pPr algn="ctr"/>
            <a:endParaRPr lang="en-US"/>
          </a:p>
        </p:txBody>
      </p:sp>
      <p:sp>
        <p:nvSpPr>
          <p:cNvPr id="11" name="AutoShape 16"/>
          <p:cNvSpPr>
            <a:spLocks noChangeArrowheads="1"/>
          </p:cNvSpPr>
          <p:nvPr/>
        </p:nvSpPr>
        <p:spPr bwMode="auto">
          <a:xfrm>
            <a:off x="3326475" y="2934375"/>
            <a:ext cx="2590800" cy="914400"/>
          </a:xfrm>
          <a:prstGeom prst="roundRect">
            <a:avLst>
              <a:gd name="adj" fmla="val 19583"/>
            </a:avLst>
          </a:prstGeom>
          <a:solidFill>
            <a:srgbClr val="B4E840"/>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p>
            <a:pPr algn="ctr">
              <a:defRPr/>
            </a:pPr>
            <a:r>
              <a:rPr lang="en-US" sz="2000" b="1" dirty="0">
                <a:latin typeface="Arial" charset="0"/>
                <a:cs typeface="Arial" charset="0"/>
              </a:rPr>
              <a:t>Set effort priorities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Prospecting &amp; Selling</a:t>
            </a:r>
            <a:endParaRPr lang="en-US" dirty="0"/>
          </a:p>
        </p:txBody>
      </p:sp>
      <p:sp>
        <p:nvSpPr>
          <p:cNvPr id="6" name="AutoShape 19"/>
          <p:cNvSpPr>
            <a:spLocks noChangeArrowheads="1"/>
          </p:cNvSpPr>
          <p:nvPr/>
        </p:nvSpPr>
        <p:spPr bwMode="auto">
          <a:xfrm>
            <a:off x="1471350" y="3967975"/>
            <a:ext cx="6324600" cy="1295400"/>
          </a:xfrm>
          <a:prstGeom prst="roundRect">
            <a:avLst>
              <a:gd name="adj" fmla="val 19583"/>
            </a:avLst>
          </a:prstGeom>
          <a:solidFill>
            <a:srgbClr val="F69F1E"/>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p>
            <a:pPr marL="173038" indent="-173038" algn="ctr">
              <a:defRPr/>
            </a:pPr>
            <a:r>
              <a:rPr lang="en-US" sz="2000" b="1" dirty="0">
                <a:latin typeface="Arial" charset="0"/>
                <a:cs typeface="Arial" charset="0"/>
              </a:rPr>
              <a:t>Preplan sales call and presentation(s)</a:t>
            </a:r>
          </a:p>
          <a:p>
            <a:pPr marL="173038" indent="-173038" algn="ctr">
              <a:buFontTx/>
              <a:buChar char="•"/>
              <a:defRPr/>
            </a:pPr>
            <a:r>
              <a:rPr lang="en-US" sz="2000" dirty="0">
                <a:latin typeface="Arial" charset="0"/>
                <a:cs typeface="Arial" charset="0"/>
              </a:rPr>
              <a:t>Prepared presentation</a:t>
            </a:r>
          </a:p>
          <a:p>
            <a:pPr marL="173038" indent="-173038" algn="ctr">
              <a:buFontTx/>
              <a:buChar char="•"/>
              <a:defRPr/>
            </a:pPr>
            <a:r>
              <a:rPr lang="en-US" sz="2000" dirty="0">
                <a:latin typeface="Arial" charset="0"/>
                <a:cs typeface="Arial" charset="0"/>
              </a:rPr>
              <a:t>Consultative selling approach</a:t>
            </a:r>
          </a:p>
          <a:p>
            <a:pPr marL="173038" indent="-173038" algn="ctr">
              <a:buFontTx/>
              <a:buChar char="•"/>
              <a:defRPr/>
            </a:pPr>
            <a:r>
              <a:rPr lang="en-US" sz="2000" dirty="0">
                <a:latin typeface="Arial" charset="0"/>
                <a:cs typeface="Arial" charset="0"/>
              </a:rPr>
              <a:t>Selling formula approach</a:t>
            </a:r>
          </a:p>
        </p:txBody>
      </p:sp>
      <p:sp>
        <p:nvSpPr>
          <p:cNvPr id="7" name="AutoShape 22"/>
          <p:cNvSpPr>
            <a:spLocks noChangeArrowheads="1"/>
          </p:cNvSpPr>
          <p:nvPr/>
        </p:nvSpPr>
        <p:spPr bwMode="auto">
          <a:xfrm>
            <a:off x="4519350" y="2119775"/>
            <a:ext cx="228600" cy="304800"/>
          </a:xfrm>
          <a:prstGeom prst="downArrow">
            <a:avLst>
              <a:gd name="adj1" fmla="val 13889"/>
              <a:gd name="adj2" fmla="val 39580"/>
            </a:avLst>
          </a:prstGeom>
          <a:solidFill>
            <a:schemeClr val="tx1"/>
          </a:solidFill>
          <a:ln w="38100" algn="ctr">
            <a:solidFill>
              <a:schemeClr val="tx1"/>
            </a:solidFill>
            <a:miter lim="800000"/>
            <a:headEnd/>
            <a:tailEnd/>
          </a:ln>
        </p:spPr>
        <p:txBody>
          <a:bodyPr wrap="none" anchor="ctr"/>
          <a:lstStyle/>
          <a:p>
            <a:pPr algn="ctr"/>
            <a:endParaRPr lang="en-US"/>
          </a:p>
        </p:txBody>
      </p:sp>
      <p:sp>
        <p:nvSpPr>
          <p:cNvPr id="8" name="AutoShape 16"/>
          <p:cNvSpPr>
            <a:spLocks noChangeArrowheads="1"/>
          </p:cNvSpPr>
          <p:nvPr/>
        </p:nvSpPr>
        <p:spPr bwMode="auto">
          <a:xfrm>
            <a:off x="3376350" y="1188750"/>
            <a:ext cx="2590800" cy="914400"/>
          </a:xfrm>
          <a:prstGeom prst="roundRect">
            <a:avLst>
              <a:gd name="adj" fmla="val 19583"/>
            </a:avLst>
          </a:prstGeom>
          <a:solidFill>
            <a:srgbClr val="B4E840"/>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p>
            <a:pPr algn="ctr">
              <a:defRPr/>
            </a:pPr>
            <a:r>
              <a:rPr lang="en-US" sz="2000" b="1" dirty="0">
                <a:latin typeface="Arial" charset="0"/>
                <a:cs typeface="Arial" charset="0"/>
              </a:rPr>
              <a:t>Set effort priorities</a:t>
            </a:r>
          </a:p>
        </p:txBody>
      </p:sp>
      <p:sp>
        <p:nvSpPr>
          <p:cNvPr id="9" name="AutoShape 20"/>
          <p:cNvSpPr>
            <a:spLocks noChangeArrowheads="1"/>
          </p:cNvSpPr>
          <p:nvPr/>
        </p:nvSpPr>
        <p:spPr bwMode="auto">
          <a:xfrm>
            <a:off x="1471350" y="2493850"/>
            <a:ext cx="6324600" cy="1066800"/>
          </a:xfrm>
          <a:prstGeom prst="roundRect">
            <a:avLst>
              <a:gd name="adj" fmla="val 19583"/>
            </a:avLst>
          </a:prstGeom>
          <a:solidFill>
            <a:srgbClr val="F69F1E"/>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p>
            <a:pPr marL="173038" indent="-173038" algn="ctr">
              <a:defRPr/>
            </a:pPr>
            <a:r>
              <a:rPr lang="en-US" sz="2000" b="1" dirty="0">
                <a:latin typeface="Arial" charset="0"/>
                <a:cs typeface="Arial" charset="0"/>
              </a:rPr>
              <a:t>Select target customer</a:t>
            </a:r>
          </a:p>
          <a:p>
            <a:pPr marL="173038" indent="-173038" algn="ctr">
              <a:defRPr/>
            </a:pPr>
            <a:r>
              <a:rPr lang="en-US" sz="2000" dirty="0">
                <a:latin typeface="Arial" charset="0"/>
                <a:cs typeface="Arial" charset="0"/>
              </a:rPr>
              <a:t>Identify who influences purchase decision and/or who is involved in buyer-seller relationship</a:t>
            </a:r>
          </a:p>
        </p:txBody>
      </p:sp>
      <p:sp>
        <p:nvSpPr>
          <p:cNvPr id="10" name="AutoShape 22"/>
          <p:cNvSpPr>
            <a:spLocks noChangeArrowheads="1"/>
          </p:cNvSpPr>
          <p:nvPr/>
        </p:nvSpPr>
        <p:spPr bwMode="auto">
          <a:xfrm>
            <a:off x="4519350" y="3610525"/>
            <a:ext cx="228600" cy="304800"/>
          </a:xfrm>
          <a:prstGeom prst="downArrow">
            <a:avLst>
              <a:gd name="adj1" fmla="val 13889"/>
              <a:gd name="adj2" fmla="val 39580"/>
            </a:avLst>
          </a:prstGeom>
          <a:solidFill>
            <a:schemeClr val="tx1"/>
          </a:solidFill>
          <a:ln w="38100" algn="ctr">
            <a:solidFill>
              <a:schemeClr val="tx1"/>
            </a:solidFill>
            <a:miter lim="800000"/>
            <a:headEnd/>
            <a:tailEnd/>
          </a:ln>
        </p:spPr>
        <p:txBody>
          <a:bodyPr wrap="none" anchor="ctr"/>
          <a:lstStyle/>
          <a:p>
            <a:pPr algn="ctr"/>
            <a:endParaRPr lang="en-US"/>
          </a:p>
        </p:txBody>
      </p:sp>
      <p:sp>
        <p:nvSpPr>
          <p:cNvPr id="11" name="AutoShape 22"/>
          <p:cNvSpPr>
            <a:spLocks noChangeArrowheads="1"/>
          </p:cNvSpPr>
          <p:nvPr/>
        </p:nvSpPr>
        <p:spPr bwMode="auto">
          <a:xfrm>
            <a:off x="4519350" y="5372825"/>
            <a:ext cx="228600" cy="304800"/>
          </a:xfrm>
          <a:prstGeom prst="downArrow">
            <a:avLst>
              <a:gd name="adj1" fmla="val 13889"/>
              <a:gd name="adj2" fmla="val 39580"/>
            </a:avLst>
          </a:prstGeom>
          <a:solidFill>
            <a:schemeClr val="tx1"/>
          </a:solidFill>
          <a:ln w="38100" algn="ctr">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Sales </a:t>
            </a:r>
            <a:r>
              <a:rPr lang="en-US" dirty="0" smtClean="0"/>
              <a:t>Presentations</a:t>
            </a:r>
            <a:endParaRPr lang="en-US" dirty="0"/>
          </a:p>
        </p:txBody>
      </p:sp>
      <p:grpSp>
        <p:nvGrpSpPr>
          <p:cNvPr id="102" name="Group 101"/>
          <p:cNvGrpSpPr/>
          <p:nvPr/>
        </p:nvGrpSpPr>
        <p:grpSpPr>
          <a:xfrm>
            <a:off x="484960" y="1194627"/>
            <a:ext cx="8148551" cy="4400492"/>
            <a:chOff x="190500" y="1181103"/>
            <a:chExt cx="8839200" cy="5330822"/>
          </a:xfrm>
        </p:grpSpPr>
        <p:grpSp>
          <p:nvGrpSpPr>
            <p:cNvPr id="103" name="Group 4"/>
            <p:cNvGrpSpPr>
              <a:grpSpLocks/>
            </p:cNvGrpSpPr>
            <p:nvPr/>
          </p:nvGrpSpPr>
          <p:grpSpPr bwMode="auto">
            <a:xfrm>
              <a:off x="647700" y="3848100"/>
              <a:ext cx="1981200" cy="1835150"/>
              <a:chOff x="336" y="2400"/>
              <a:chExt cx="1248" cy="1256"/>
            </a:xfrm>
          </p:grpSpPr>
          <p:pic>
            <p:nvPicPr>
              <p:cNvPr id="117" name="Picture 5" descr="sellingformula"/>
              <p:cNvPicPr>
                <a:picLocks noChangeAspect="1" noChangeArrowheads="1"/>
              </p:cNvPicPr>
              <p:nvPr/>
            </p:nvPicPr>
            <p:blipFill>
              <a:blip r:embed="rId3"/>
              <a:srcRect/>
              <a:stretch>
                <a:fillRect/>
              </a:stretch>
            </p:blipFill>
            <p:spPr bwMode="auto">
              <a:xfrm>
                <a:off x="336" y="2408"/>
                <a:ext cx="1248" cy="1248"/>
              </a:xfrm>
              <a:prstGeom prst="rect">
                <a:avLst/>
              </a:prstGeom>
              <a:noFill/>
              <a:ln w="9525">
                <a:noFill/>
                <a:miter lim="800000"/>
                <a:headEnd/>
                <a:tailEnd/>
              </a:ln>
            </p:spPr>
          </p:pic>
          <p:sp>
            <p:nvSpPr>
              <p:cNvPr id="118" name="Oval 6"/>
              <p:cNvSpPr>
                <a:spLocks noChangeArrowheads="1"/>
              </p:cNvSpPr>
              <p:nvPr/>
            </p:nvSpPr>
            <p:spPr bwMode="auto">
              <a:xfrm>
                <a:off x="336" y="2400"/>
                <a:ext cx="1248" cy="1248"/>
              </a:xfrm>
              <a:prstGeom prst="ellipse">
                <a:avLst/>
              </a:prstGeom>
              <a:noFill/>
              <a:ln w="38100">
                <a:solidFill>
                  <a:schemeClr val="tx1"/>
                </a:solidFill>
                <a:round/>
                <a:headEnd/>
                <a:tailEnd/>
              </a:ln>
              <a:effectLst/>
            </p:spPr>
            <p:txBody>
              <a:bodyPr wrap="none" anchor="ctr"/>
              <a:lstStyle/>
              <a:p>
                <a:pPr algn="ctr">
                  <a:defRPr/>
                </a:pPr>
                <a:endParaRPr lang="en-US" sz="2000" dirty="0">
                  <a:effectLst>
                    <a:outerShdw blurRad="38100" dist="38100" dir="2700000" algn="tl">
                      <a:srgbClr val="C0C0C0"/>
                    </a:outerShdw>
                  </a:effectLst>
                  <a:latin typeface="+mj-lt"/>
                  <a:cs typeface="Arial" charset="0"/>
                </a:endParaRPr>
              </a:p>
            </p:txBody>
          </p:sp>
        </p:grpSp>
        <p:sp>
          <p:nvSpPr>
            <p:cNvPr id="104" name="Line 7"/>
            <p:cNvSpPr>
              <a:spLocks noChangeShapeType="1"/>
            </p:cNvSpPr>
            <p:nvPr/>
          </p:nvSpPr>
          <p:spPr bwMode="auto">
            <a:xfrm flipH="1">
              <a:off x="2247900" y="3009900"/>
              <a:ext cx="1371600" cy="981075"/>
            </a:xfrm>
            <a:prstGeom prst="line">
              <a:avLst/>
            </a:prstGeom>
            <a:noFill/>
            <a:ln w="38100">
              <a:solidFill>
                <a:schemeClr val="tx1"/>
              </a:solidFill>
              <a:round/>
              <a:headEnd/>
              <a:tailEnd/>
            </a:ln>
          </p:spPr>
          <p:txBody>
            <a:bodyPr/>
            <a:lstStyle/>
            <a:p>
              <a:pPr algn="ctr"/>
              <a:endParaRPr lang="en-US" sz="2000">
                <a:latin typeface="+mj-lt"/>
              </a:endParaRPr>
            </a:p>
          </p:txBody>
        </p:sp>
        <p:sp>
          <p:nvSpPr>
            <p:cNvPr id="105" name="Line 8"/>
            <p:cNvSpPr>
              <a:spLocks noChangeShapeType="1"/>
            </p:cNvSpPr>
            <p:nvPr/>
          </p:nvSpPr>
          <p:spPr bwMode="auto">
            <a:xfrm>
              <a:off x="4533900" y="3009900"/>
              <a:ext cx="0" cy="800100"/>
            </a:xfrm>
            <a:prstGeom prst="line">
              <a:avLst/>
            </a:prstGeom>
            <a:noFill/>
            <a:ln w="38100">
              <a:solidFill>
                <a:schemeClr val="tx1"/>
              </a:solidFill>
              <a:round/>
              <a:headEnd/>
              <a:tailEnd/>
            </a:ln>
          </p:spPr>
          <p:txBody>
            <a:bodyPr/>
            <a:lstStyle/>
            <a:p>
              <a:pPr algn="ctr"/>
              <a:endParaRPr lang="en-US" sz="2000">
                <a:latin typeface="+mj-lt"/>
              </a:endParaRPr>
            </a:p>
          </p:txBody>
        </p:sp>
        <p:grpSp>
          <p:nvGrpSpPr>
            <p:cNvPr id="106" name="Group 9"/>
            <p:cNvGrpSpPr>
              <a:grpSpLocks/>
            </p:cNvGrpSpPr>
            <p:nvPr/>
          </p:nvGrpSpPr>
          <p:grpSpPr bwMode="auto">
            <a:xfrm>
              <a:off x="3543300" y="3848100"/>
              <a:ext cx="1981200" cy="1822450"/>
              <a:chOff x="2256" y="2400"/>
              <a:chExt cx="1248" cy="1248"/>
            </a:xfrm>
          </p:grpSpPr>
          <p:pic>
            <p:nvPicPr>
              <p:cNvPr id="115" name="Picture 10" descr="consultative"/>
              <p:cNvPicPr>
                <a:picLocks noChangeAspect="1" noChangeArrowheads="1"/>
              </p:cNvPicPr>
              <p:nvPr/>
            </p:nvPicPr>
            <p:blipFill>
              <a:blip r:embed="rId4"/>
              <a:srcRect/>
              <a:stretch>
                <a:fillRect/>
              </a:stretch>
            </p:blipFill>
            <p:spPr bwMode="auto">
              <a:xfrm>
                <a:off x="2256" y="2400"/>
                <a:ext cx="1248" cy="1248"/>
              </a:xfrm>
              <a:prstGeom prst="rect">
                <a:avLst/>
              </a:prstGeom>
              <a:noFill/>
              <a:ln w="9525">
                <a:noFill/>
                <a:miter lim="800000"/>
                <a:headEnd/>
                <a:tailEnd/>
              </a:ln>
            </p:spPr>
          </p:pic>
          <p:sp>
            <p:nvSpPr>
              <p:cNvPr id="116" name="Oval 11"/>
              <p:cNvSpPr>
                <a:spLocks noChangeArrowheads="1"/>
              </p:cNvSpPr>
              <p:nvPr/>
            </p:nvSpPr>
            <p:spPr bwMode="auto">
              <a:xfrm>
                <a:off x="2256" y="2400"/>
                <a:ext cx="1248" cy="1248"/>
              </a:xfrm>
              <a:prstGeom prst="ellipse">
                <a:avLst/>
              </a:prstGeom>
              <a:noFill/>
              <a:ln w="38100">
                <a:solidFill>
                  <a:schemeClr val="tx1"/>
                </a:solidFill>
                <a:round/>
                <a:headEnd/>
                <a:tailEnd/>
              </a:ln>
              <a:effectLst/>
            </p:spPr>
            <p:txBody>
              <a:bodyPr wrap="none" anchor="ctr"/>
              <a:lstStyle/>
              <a:p>
                <a:pPr algn="ctr">
                  <a:defRPr/>
                </a:pPr>
                <a:endParaRPr lang="en-US" sz="2000" dirty="0">
                  <a:effectLst>
                    <a:outerShdw blurRad="38100" dist="38100" dir="2700000" algn="tl">
                      <a:srgbClr val="C0C0C0"/>
                    </a:outerShdw>
                  </a:effectLst>
                  <a:latin typeface="+mj-lt"/>
                  <a:cs typeface="Arial" charset="0"/>
                </a:endParaRPr>
              </a:p>
            </p:txBody>
          </p:sp>
        </p:grpSp>
        <p:sp>
          <p:nvSpPr>
            <p:cNvPr id="107" name="AutoShape 12"/>
            <p:cNvSpPr>
              <a:spLocks noChangeArrowheads="1"/>
            </p:cNvSpPr>
            <p:nvPr/>
          </p:nvSpPr>
          <p:spPr bwMode="auto">
            <a:xfrm>
              <a:off x="3238500" y="5600700"/>
              <a:ext cx="2590800" cy="911225"/>
            </a:xfrm>
            <a:prstGeom prst="roundRect">
              <a:avLst>
                <a:gd name="adj" fmla="val 32694"/>
              </a:avLst>
            </a:prstGeom>
            <a:solidFill>
              <a:srgbClr val="CD9BFF"/>
            </a:solidFill>
            <a:ln w="38100">
              <a:solidFill>
                <a:srgbClr val="CD9BFF"/>
              </a:solidFill>
              <a:round/>
              <a:headEnd/>
              <a:tailEnd/>
            </a:ln>
            <a:effectLst>
              <a:outerShdw dist="89803" dir="2700000" algn="ctr" rotWithShape="0">
                <a:srgbClr val="000000"/>
              </a:outerShdw>
            </a:effectLst>
          </p:spPr>
          <p:txBody>
            <a:bodyPr anchor="ctr"/>
            <a:lstStyle/>
            <a:p>
              <a:pPr algn="ctr"/>
              <a:r>
                <a:rPr lang="en-US" sz="2000">
                  <a:latin typeface="+mj-lt"/>
                </a:rPr>
                <a:t>Consultative Approach</a:t>
              </a:r>
            </a:p>
          </p:txBody>
        </p:sp>
        <p:grpSp>
          <p:nvGrpSpPr>
            <p:cNvPr id="108" name="Group 13"/>
            <p:cNvGrpSpPr>
              <a:grpSpLocks/>
            </p:cNvGrpSpPr>
            <p:nvPr/>
          </p:nvGrpSpPr>
          <p:grpSpPr bwMode="auto">
            <a:xfrm>
              <a:off x="6667500" y="3848100"/>
              <a:ext cx="1981200" cy="1822450"/>
              <a:chOff x="4128" y="2400"/>
              <a:chExt cx="1248" cy="1248"/>
            </a:xfrm>
          </p:grpSpPr>
          <p:pic>
            <p:nvPicPr>
              <p:cNvPr id="113" name="Picture 14" descr="prepared"/>
              <p:cNvPicPr>
                <a:picLocks noChangeAspect="1" noChangeArrowheads="1"/>
              </p:cNvPicPr>
              <p:nvPr/>
            </p:nvPicPr>
            <p:blipFill>
              <a:blip r:embed="rId5"/>
              <a:srcRect/>
              <a:stretch>
                <a:fillRect/>
              </a:stretch>
            </p:blipFill>
            <p:spPr bwMode="auto">
              <a:xfrm>
                <a:off x="4136" y="2408"/>
                <a:ext cx="1232" cy="1232"/>
              </a:xfrm>
              <a:prstGeom prst="rect">
                <a:avLst/>
              </a:prstGeom>
              <a:noFill/>
              <a:ln w="9525">
                <a:noFill/>
                <a:miter lim="800000"/>
                <a:headEnd/>
                <a:tailEnd/>
              </a:ln>
            </p:spPr>
          </p:pic>
          <p:sp>
            <p:nvSpPr>
              <p:cNvPr id="114" name="Oval 15"/>
              <p:cNvSpPr>
                <a:spLocks noChangeArrowheads="1"/>
              </p:cNvSpPr>
              <p:nvPr/>
            </p:nvSpPr>
            <p:spPr bwMode="auto">
              <a:xfrm>
                <a:off x="4128" y="2400"/>
                <a:ext cx="1248" cy="1248"/>
              </a:xfrm>
              <a:prstGeom prst="ellipse">
                <a:avLst/>
              </a:prstGeom>
              <a:noFill/>
              <a:ln w="38100">
                <a:solidFill>
                  <a:schemeClr val="tx1"/>
                </a:solidFill>
                <a:round/>
                <a:headEnd/>
                <a:tailEnd/>
              </a:ln>
              <a:effectLst/>
            </p:spPr>
            <p:txBody>
              <a:bodyPr wrap="none" anchor="ctr"/>
              <a:lstStyle/>
              <a:p>
                <a:pPr algn="ctr">
                  <a:defRPr/>
                </a:pPr>
                <a:endParaRPr lang="en-US" sz="2000" dirty="0">
                  <a:effectLst>
                    <a:outerShdw blurRad="38100" dist="38100" dir="2700000" algn="tl">
                      <a:srgbClr val="C0C0C0"/>
                    </a:outerShdw>
                  </a:effectLst>
                  <a:latin typeface="+mj-lt"/>
                  <a:cs typeface="Arial" charset="0"/>
                </a:endParaRPr>
              </a:p>
            </p:txBody>
          </p:sp>
        </p:grpSp>
        <p:sp>
          <p:nvSpPr>
            <p:cNvPr id="109" name="Line 16"/>
            <p:cNvSpPr>
              <a:spLocks noChangeShapeType="1"/>
            </p:cNvSpPr>
            <p:nvPr/>
          </p:nvSpPr>
          <p:spPr bwMode="auto">
            <a:xfrm rot="4500000" flipH="1">
              <a:off x="5668963" y="2938463"/>
              <a:ext cx="1460500" cy="1073150"/>
            </a:xfrm>
            <a:prstGeom prst="line">
              <a:avLst/>
            </a:prstGeom>
            <a:noFill/>
            <a:ln w="38100">
              <a:solidFill>
                <a:schemeClr val="tx1"/>
              </a:solidFill>
              <a:round/>
              <a:headEnd/>
              <a:tailEnd/>
            </a:ln>
          </p:spPr>
          <p:txBody>
            <a:bodyPr/>
            <a:lstStyle/>
            <a:p>
              <a:pPr algn="ctr"/>
              <a:endParaRPr lang="en-US" sz="2000">
                <a:latin typeface="+mj-lt"/>
              </a:endParaRPr>
            </a:p>
          </p:txBody>
        </p:sp>
        <p:sp>
          <p:nvSpPr>
            <p:cNvPr id="110" name="AutoShape 17"/>
            <p:cNvSpPr>
              <a:spLocks noChangeArrowheads="1"/>
            </p:cNvSpPr>
            <p:nvPr/>
          </p:nvSpPr>
          <p:spPr bwMode="auto">
            <a:xfrm>
              <a:off x="6438900" y="5600700"/>
              <a:ext cx="2590800" cy="911225"/>
            </a:xfrm>
            <a:prstGeom prst="roundRect">
              <a:avLst>
                <a:gd name="adj" fmla="val 32694"/>
              </a:avLst>
            </a:prstGeom>
            <a:solidFill>
              <a:srgbClr val="CD9BFF"/>
            </a:solidFill>
            <a:ln w="38100">
              <a:solidFill>
                <a:srgbClr val="CD9BFF"/>
              </a:solidFill>
              <a:round/>
              <a:headEnd/>
              <a:tailEnd/>
            </a:ln>
            <a:effectLst>
              <a:outerShdw dist="89803" dir="2700000" algn="ctr" rotWithShape="0">
                <a:srgbClr val="000000"/>
              </a:outerShdw>
            </a:effectLst>
          </p:spPr>
          <p:txBody>
            <a:bodyPr anchor="ctr"/>
            <a:lstStyle/>
            <a:p>
              <a:pPr algn="ctr"/>
              <a:r>
                <a:rPr lang="en-US" sz="2000">
                  <a:latin typeface="+mj-lt"/>
                </a:rPr>
                <a:t>Selling Formula Approach</a:t>
              </a:r>
            </a:p>
          </p:txBody>
        </p:sp>
        <p:sp>
          <p:nvSpPr>
            <p:cNvPr id="111" name="AutoShape 18"/>
            <p:cNvSpPr>
              <a:spLocks noChangeArrowheads="1"/>
            </p:cNvSpPr>
            <p:nvPr/>
          </p:nvSpPr>
          <p:spPr bwMode="auto">
            <a:xfrm>
              <a:off x="190500" y="5600700"/>
              <a:ext cx="2590800" cy="911225"/>
            </a:xfrm>
            <a:prstGeom prst="roundRect">
              <a:avLst>
                <a:gd name="adj" fmla="val 32694"/>
              </a:avLst>
            </a:prstGeom>
            <a:solidFill>
              <a:srgbClr val="CD9BFF"/>
            </a:solidFill>
            <a:ln w="38100">
              <a:solidFill>
                <a:srgbClr val="CD9BFF"/>
              </a:solidFill>
              <a:round/>
              <a:headEnd/>
              <a:tailEnd/>
            </a:ln>
            <a:effectLst>
              <a:outerShdw dist="89803" dir="2700000" algn="ctr" rotWithShape="0">
                <a:srgbClr val="000000"/>
              </a:outerShdw>
            </a:effectLst>
          </p:spPr>
          <p:txBody>
            <a:bodyPr anchor="ctr"/>
            <a:lstStyle/>
            <a:p>
              <a:pPr algn="ctr"/>
              <a:r>
                <a:rPr lang="en-US" sz="2000" dirty="0">
                  <a:latin typeface="+mj-lt"/>
                </a:rPr>
                <a:t>Prepared Approach</a:t>
              </a:r>
            </a:p>
          </p:txBody>
        </p:sp>
        <p:sp>
          <p:nvSpPr>
            <p:cNvPr id="112" name="Oval 19"/>
            <p:cNvSpPr>
              <a:spLocks noChangeArrowheads="1"/>
            </p:cNvSpPr>
            <p:nvPr/>
          </p:nvSpPr>
          <p:spPr bwMode="auto">
            <a:xfrm>
              <a:off x="3314700" y="1181103"/>
              <a:ext cx="2438400" cy="2113344"/>
            </a:xfrm>
            <a:prstGeom prst="ellipse">
              <a:avLst/>
            </a:prstGeom>
            <a:solidFill>
              <a:srgbClr val="FFFF8B"/>
            </a:solidFill>
            <a:ln w="38100">
              <a:solidFill>
                <a:srgbClr val="FFFF8B"/>
              </a:solidFill>
              <a:round/>
              <a:headEnd/>
              <a:tailEnd/>
            </a:ln>
            <a:effectLst>
              <a:innerShdw blurRad="114300">
                <a:prstClr val="black"/>
              </a:innerShdw>
            </a:effectLst>
          </p:spPr>
          <p:txBody>
            <a:bodyPr wrap="none" anchor="ctr"/>
            <a:lstStyle/>
            <a:p>
              <a:pPr algn="ctr">
                <a:defRPr/>
              </a:pPr>
              <a:r>
                <a:rPr lang="en-US" sz="2000" b="1" dirty="0">
                  <a:latin typeface="+mj-lt"/>
                  <a:cs typeface="Arial" charset="0"/>
                </a:rPr>
                <a:t>Three</a:t>
              </a:r>
              <a:br>
                <a:rPr lang="en-US" sz="2000" b="1" dirty="0">
                  <a:latin typeface="+mj-lt"/>
                  <a:cs typeface="Arial" charset="0"/>
                </a:rPr>
              </a:br>
              <a:r>
                <a:rPr lang="en-US" sz="2000" b="1" dirty="0">
                  <a:latin typeface="+mj-lt"/>
                  <a:cs typeface="Arial" charset="0"/>
                </a:rPr>
                <a:t>Presentation</a:t>
              </a:r>
              <a:br>
                <a:rPr lang="en-US" sz="2000" b="1" dirty="0">
                  <a:latin typeface="+mj-lt"/>
                  <a:cs typeface="Arial" charset="0"/>
                </a:rPr>
              </a:br>
              <a:r>
                <a:rPr lang="en-US" sz="2000" b="1" dirty="0">
                  <a:latin typeface="+mj-lt"/>
                  <a:cs typeface="Arial" charset="0"/>
                </a:rPr>
                <a:t>Approaches</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t>Personal Selling Process</a:t>
            </a:r>
          </a:p>
        </p:txBody>
      </p:sp>
      <p:sp>
        <p:nvSpPr>
          <p:cNvPr id="5" name="Line 26"/>
          <p:cNvSpPr>
            <a:spLocks noChangeShapeType="1"/>
          </p:cNvSpPr>
          <p:nvPr/>
        </p:nvSpPr>
        <p:spPr bwMode="auto">
          <a:xfrm>
            <a:off x="4549775" y="1635575"/>
            <a:ext cx="0" cy="228600"/>
          </a:xfrm>
          <a:prstGeom prst="line">
            <a:avLst/>
          </a:prstGeom>
          <a:noFill/>
          <a:ln w="38100">
            <a:solidFill>
              <a:schemeClr val="tx1"/>
            </a:solidFill>
            <a:round/>
            <a:headEnd/>
            <a:tailEnd type="triangle" w="med" len="me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8" name="Line 25"/>
          <p:cNvSpPr>
            <a:spLocks noChangeShapeType="1"/>
          </p:cNvSpPr>
          <p:nvPr/>
        </p:nvSpPr>
        <p:spPr bwMode="auto">
          <a:xfrm>
            <a:off x="4554538" y="2321375"/>
            <a:ext cx="0" cy="228600"/>
          </a:xfrm>
          <a:prstGeom prst="line">
            <a:avLst/>
          </a:prstGeom>
          <a:noFill/>
          <a:ln w="38100">
            <a:solidFill>
              <a:schemeClr val="tx1"/>
            </a:solidFill>
            <a:round/>
            <a:headEnd/>
            <a:tailEnd type="triangle" w="med" len="me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10" name="AutoShape 19"/>
          <p:cNvSpPr>
            <a:spLocks noChangeArrowheads="1"/>
          </p:cNvSpPr>
          <p:nvPr/>
        </p:nvSpPr>
        <p:spPr bwMode="auto">
          <a:xfrm>
            <a:off x="6378575" y="1102175"/>
            <a:ext cx="2559050" cy="457200"/>
          </a:xfrm>
          <a:prstGeom prst="roundRect">
            <a:avLst>
              <a:gd name="adj" fmla="val 19583"/>
            </a:avLst>
          </a:prstGeom>
          <a:solidFill>
            <a:srgbClr val="B4E840"/>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defRPr/>
            </a:pPr>
            <a:r>
              <a:rPr lang="en-US" sz="2000" b="1" dirty="0">
                <a:latin typeface="Arial" charset="0"/>
                <a:cs typeface="Arial" charset="0"/>
              </a:rPr>
              <a:t>Evaluate needs</a:t>
            </a:r>
          </a:p>
        </p:txBody>
      </p:sp>
      <p:sp>
        <p:nvSpPr>
          <p:cNvPr id="11" name="AutoShape 20"/>
          <p:cNvSpPr>
            <a:spLocks noChangeArrowheads="1"/>
          </p:cNvSpPr>
          <p:nvPr/>
        </p:nvSpPr>
        <p:spPr bwMode="auto">
          <a:xfrm>
            <a:off x="1806575" y="2549975"/>
            <a:ext cx="5484813" cy="457200"/>
          </a:xfrm>
          <a:prstGeom prst="roundRect">
            <a:avLst>
              <a:gd name="adj" fmla="val 19583"/>
            </a:avLst>
          </a:prstGeom>
          <a:solidFill>
            <a:srgbClr val="F69F1E"/>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marL="173038" indent="-173038">
              <a:defRPr/>
            </a:pPr>
            <a:r>
              <a:rPr lang="en-US" sz="2000" b="1" dirty="0">
                <a:latin typeface="Arial" charset="0"/>
                <a:cs typeface="Arial" charset="0"/>
              </a:rPr>
              <a:t>Preplan sales call and presentation(s)</a:t>
            </a:r>
          </a:p>
        </p:txBody>
      </p:sp>
      <p:sp>
        <p:nvSpPr>
          <p:cNvPr id="12" name="AutoShape 21"/>
          <p:cNvSpPr>
            <a:spLocks noChangeArrowheads="1"/>
          </p:cNvSpPr>
          <p:nvPr/>
        </p:nvSpPr>
        <p:spPr bwMode="auto">
          <a:xfrm>
            <a:off x="3108325" y="1102175"/>
            <a:ext cx="2925763" cy="457200"/>
          </a:xfrm>
          <a:prstGeom prst="roundRect">
            <a:avLst>
              <a:gd name="adj" fmla="val 19583"/>
            </a:avLst>
          </a:prstGeom>
          <a:solidFill>
            <a:srgbClr val="B4E840"/>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defRPr/>
            </a:pPr>
            <a:r>
              <a:rPr lang="en-US" sz="2000" b="1" dirty="0">
                <a:latin typeface="Arial" charset="0"/>
                <a:cs typeface="Arial" charset="0"/>
              </a:rPr>
              <a:t>Set effort priorities</a:t>
            </a:r>
          </a:p>
        </p:txBody>
      </p:sp>
      <p:sp>
        <p:nvSpPr>
          <p:cNvPr id="13" name="AutoShape 22"/>
          <p:cNvSpPr>
            <a:spLocks noChangeArrowheads="1"/>
          </p:cNvSpPr>
          <p:nvPr/>
        </p:nvSpPr>
        <p:spPr bwMode="auto">
          <a:xfrm>
            <a:off x="1806575" y="1864175"/>
            <a:ext cx="5484813" cy="457200"/>
          </a:xfrm>
          <a:prstGeom prst="roundRect">
            <a:avLst>
              <a:gd name="adj" fmla="val 19583"/>
            </a:avLst>
          </a:prstGeom>
          <a:solidFill>
            <a:srgbClr val="F69F1E"/>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marL="173038" indent="-173038">
              <a:defRPr/>
            </a:pPr>
            <a:r>
              <a:rPr lang="en-US" sz="2000" b="1" dirty="0">
                <a:latin typeface="Arial" charset="0"/>
                <a:cs typeface="Arial" charset="0"/>
              </a:rPr>
              <a:t>Select target customer</a:t>
            </a:r>
          </a:p>
        </p:txBody>
      </p:sp>
      <p:sp>
        <p:nvSpPr>
          <p:cNvPr id="14" name="Line 23"/>
          <p:cNvSpPr>
            <a:spLocks noChangeShapeType="1"/>
          </p:cNvSpPr>
          <p:nvPr/>
        </p:nvSpPr>
        <p:spPr bwMode="auto">
          <a:xfrm>
            <a:off x="2720975" y="1406975"/>
            <a:ext cx="381000" cy="0"/>
          </a:xfrm>
          <a:prstGeom prst="line">
            <a:avLst/>
          </a:prstGeom>
          <a:noFill/>
          <a:ln w="38100">
            <a:solidFill>
              <a:schemeClr val="tx1"/>
            </a:solidFill>
            <a:round/>
            <a:headEnd/>
            <a:tailEnd type="triangle" w="med" len="me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15" name="Line 24"/>
          <p:cNvSpPr>
            <a:spLocks noChangeShapeType="1"/>
          </p:cNvSpPr>
          <p:nvPr/>
        </p:nvSpPr>
        <p:spPr bwMode="auto">
          <a:xfrm flipH="1">
            <a:off x="6073775" y="1330775"/>
            <a:ext cx="228600" cy="0"/>
          </a:xfrm>
          <a:prstGeom prst="line">
            <a:avLst/>
          </a:prstGeom>
          <a:noFill/>
          <a:ln w="38100">
            <a:solidFill>
              <a:schemeClr val="tx1"/>
            </a:solidFill>
            <a:round/>
            <a:headEnd/>
            <a:tailEnd type="triangle" w="med" len="me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16" name="AutoShape 27"/>
          <p:cNvSpPr>
            <a:spLocks noChangeArrowheads="1"/>
          </p:cNvSpPr>
          <p:nvPr/>
        </p:nvSpPr>
        <p:spPr bwMode="auto">
          <a:xfrm>
            <a:off x="206375" y="1102175"/>
            <a:ext cx="2559050" cy="457200"/>
          </a:xfrm>
          <a:prstGeom prst="roundRect">
            <a:avLst>
              <a:gd name="adj" fmla="val 19583"/>
            </a:avLst>
          </a:prstGeom>
          <a:solidFill>
            <a:srgbClr val="B4E840"/>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defRPr/>
            </a:pPr>
            <a:r>
              <a:rPr lang="en-US" sz="2000" b="1" dirty="0">
                <a:latin typeface="Arial" charset="0"/>
                <a:cs typeface="Arial" charset="0"/>
              </a:rPr>
              <a:t>Prospect</a:t>
            </a:r>
          </a:p>
        </p:txBody>
      </p:sp>
      <p:sp>
        <p:nvSpPr>
          <p:cNvPr id="17" name="AutoShape 29"/>
          <p:cNvSpPr>
            <a:spLocks noChangeArrowheads="1"/>
          </p:cNvSpPr>
          <p:nvPr/>
        </p:nvSpPr>
        <p:spPr bwMode="auto">
          <a:xfrm>
            <a:off x="1349375" y="4791650"/>
            <a:ext cx="6324600" cy="990600"/>
          </a:xfrm>
          <a:prstGeom prst="roundRect">
            <a:avLst>
              <a:gd name="adj" fmla="val 19583"/>
            </a:avLst>
          </a:prstGeom>
          <a:solidFill>
            <a:srgbClr val="63AEF3"/>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marL="173038" indent="-173038">
              <a:defRPr/>
            </a:pPr>
            <a:r>
              <a:rPr lang="en-US" sz="2000" b="1" dirty="0">
                <a:latin typeface="Arial" charset="0"/>
                <a:cs typeface="Arial" charset="0"/>
              </a:rPr>
              <a:t>Close the sale (get action)</a:t>
            </a:r>
          </a:p>
        </p:txBody>
      </p:sp>
      <p:sp>
        <p:nvSpPr>
          <p:cNvPr id="18" name="AutoShape 32"/>
          <p:cNvSpPr>
            <a:spLocks noChangeArrowheads="1"/>
          </p:cNvSpPr>
          <p:nvPr/>
        </p:nvSpPr>
        <p:spPr bwMode="auto">
          <a:xfrm>
            <a:off x="1349375" y="3264875"/>
            <a:ext cx="6324600" cy="1219200"/>
          </a:xfrm>
          <a:prstGeom prst="roundRect">
            <a:avLst>
              <a:gd name="adj" fmla="val 19583"/>
            </a:avLst>
          </a:prstGeom>
          <a:solidFill>
            <a:srgbClr val="63AEF3"/>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marL="173038" indent="-173038">
              <a:defRPr/>
            </a:pPr>
            <a:r>
              <a:rPr lang="en-US" sz="2000" b="1" dirty="0">
                <a:latin typeface="Arial" charset="0"/>
                <a:cs typeface="Arial" charset="0"/>
              </a:rPr>
              <a:t>Make sales presentation</a:t>
            </a:r>
          </a:p>
          <a:p>
            <a:pPr marL="173038" indent="-173038">
              <a:buFontTx/>
              <a:buChar char="•"/>
              <a:defRPr/>
            </a:pPr>
            <a:r>
              <a:rPr lang="en-US" sz="2000" dirty="0">
                <a:latin typeface="Arial" charset="0"/>
                <a:cs typeface="Arial" charset="0"/>
              </a:rPr>
              <a:t>Create interest</a:t>
            </a:r>
          </a:p>
          <a:p>
            <a:pPr marL="173038" indent="-173038">
              <a:buFontTx/>
              <a:buChar char="•"/>
              <a:defRPr/>
            </a:pPr>
            <a:r>
              <a:rPr lang="en-US" sz="2000" dirty="0">
                <a:latin typeface="Arial" charset="0"/>
                <a:cs typeface="Arial" charset="0"/>
              </a:rPr>
              <a:t>Overcome problems/objections</a:t>
            </a:r>
          </a:p>
          <a:p>
            <a:pPr marL="173038" indent="-173038">
              <a:buFontTx/>
              <a:buChar char="•"/>
              <a:defRPr/>
            </a:pPr>
            <a:r>
              <a:rPr lang="en-US" sz="2000" dirty="0">
                <a:latin typeface="Arial" charset="0"/>
                <a:cs typeface="Arial" charset="0"/>
              </a:rPr>
              <a:t>Arouse desire</a:t>
            </a:r>
          </a:p>
        </p:txBody>
      </p:sp>
      <p:sp>
        <p:nvSpPr>
          <p:cNvPr id="20" name="Line 25"/>
          <p:cNvSpPr>
            <a:spLocks noChangeShapeType="1"/>
          </p:cNvSpPr>
          <p:nvPr/>
        </p:nvSpPr>
        <p:spPr bwMode="auto">
          <a:xfrm>
            <a:off x="4590563" y="3005775"/>
            <a:ext cx="0" cy="228600"/>
          </a:xfrm>
          <a:prstGeom prst="line">
            <a:avLst/>
          </a:prstGeom>
          <a:noFill/>
          <a:ln w="38100">
            <a:solidFill>
              <a:schemeClr val="tx1"/>
            </a:solidFill>
            <a:round/>
            <a:headEnd/>
            <a:tailEnd type="triangle" w="med" len="me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21" name="Line 25"/>
          <p:cNvSpPr>
            <a:spLocks noChangeShapeType="1"/>
          </p:cNvSpPr>
          <p:nvPr/>
        </p:nvSpPr>
        <p:spPr bwMode="auto">
          <a:xfrm>
            <a:off x="4573938" y="4535275"/>
            <a:ext cx="0" cy="228600"/>
          </a:xfrm>
          <a:prstGeom prst="line">
            <a:avLst/>
          </a:prstGeom>
          <a:noFill/>
          <a:ln w="38100">
            <a:solidFill>
              <a:schemeClr val="tx1"/>
            </a:solidFill>
            <a:round/>
            <a:headEnd/>
            <a:tailEnd type="triangle" w="med" len="med"/>
          </a:ln>
        </p:spPr>
        <p:txBody>
          <a:bodyP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25" y="308950"/>
            <a:ext cx="8839200" cy="838200"/>
          </a:xfrm>
        </p:spPr>
        <p:txBody>
          <a:bodyPr/>
          <a:lstStyle/>
          <a:p>
            <a:r>
              <a:rPr lang="en-US" dirty="0" smtClean="0"/>
              <a:t>Personal Selling Process</a:t>
            </a:r>
            <a:endParaRPr lang="en-US" dirty="0"/>
          </a:p>
        </p:txBody>
      </p:sp>
      <p:sp>
        <p:nvSpPr>
          <p:cNvPr id="46" name="AutoShape 27"/>
          <p:cNvSpPr>
            <a:spLocks noChangeArrowheads="1"/>
          </p:cNvSpPr>
          <p:nvPr/>
        </p:nvSpPr>
        <p:spPr bwMode="auto">
          <a:xfrm>
            <a:off x="1626394" y="2089150"/>
            <a:ext cx="5484812" cy="457200"/>
          </a:xfrm>
          <a:prstGeom prst="roundRect">
            <a:avLst>
              <a:gd name="adj" fmla="val 19583"/>
            </a:avLst>
          </a:prstGeom>
          <a:solidFill>
            <a:srgbClr val="63AEF3"/>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marL="173038" indent="-173038">
              <a:defRPr/>
            </a:pPr>
            <a:r>
              <a:rPr lang="en-US" sz="2000" b="1" dirty="0">
                <a:latin typeface="Arial" charset="0"/>
                <a:cs typeface="Arial" charset="0"/>
              </a:rPr>
              <a:t>Close the sale (get action)</a:t>
            </a:r>
          </a:p>
        </p:txBody>
      </p:sp>
      <p:sp>
        <p:nvSpPr>
          <p:cNvPr id="47" name="AutoShape 28"/>
          <p:cNvSpPr>
            <a:spLocks noChangeArrowheads="1"/>
          </p:cNvSpPr>
          <p:nvPr/>
        </p:nvSpPr>
        <p:spPr bwMode="auto">
          <a:xfrm>
            <a:off x="2082006" y="2622550"/>
            <a:ext cx="152400" cy="304800"/>
          </a:xfrm>
          <a:prstGeom prst="downArrow">
            <a:avLst>
              <a:gd name="adj1" fmla="val 13889"/>
              <a:gd name="adj2" fmla="val 39583"/>
            </a:avLst>
          </a:prstGeom>
          <a:solidFill>
            <a:schemeClr val="tx1"/>
          </a:solidFill>
          <a:ln w="38100" algn="ctr">
            <a:solidFill>
              <a:schemeClr val="tx1"/>
            </a:solidFill>
            <a:miter lim="800000"/>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48" name="AutoShape 31"/>
          <p:cNvSpPr>
            <a:spLocks noChangeArrowheads="1"/>
          </p:cNvSpPr>
          <p:nvPr/>
        </p:nvSpPr>
        <p:spPr bwMode="auto">
          <a:xfrm>
            <a:off x="405606" y="3003550"/>
            <a:ext cx="3427413" cy="1219200"/>
          </a:xfrm>
          <a:prstGeom prst="roundRect">
            <a:avLst>
              <a:gd name="adj" fmla="val 19583"/>
            </a:avLst>
          </a:prstGeom>
          <a:solidFill>
            <a:srgbClr val="9E7FDB"/>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marL="173038" indent="-173038">
              <a:defRPr/>
            </a:pPr>
            <a:r>
              <a:rPr lang="en-US" sz="2000" b="1" dirty="0">
                <a:latin typeface="Arial" charset="0"/>
                <a:cs typeface="Arial" charset="0"/>
              </a:rPr>
              <a:t>Follow up after sales call to establish relationship</a:t>
            </a:r>
          </a:p>
        </p:txBody>
      </p:sp>
      <p:sp>
        <p:nvSpPr>
          <p:cNvPr id="49" name="AutoShape 33"/>
          <p:cNvSpPr>
            <a:spLocks noChangeArrowheads="1"/>
          </p:cNvSpPr>
          <p:nvPr/>
        </p:nvSpPr>
        <p:spPr bwMode="auto">
          <a:xfrm>
            <a:off x="4901406" y="3003550"/>
            <a:ext cx="3427413" cy="1219200"/>
          </a:xfrm>
          <a:prstGeom prst="roundRect">
            <a:avLst>
              <a:gd name="adj" fmla="val 19583"/>
            </a:avLst>
          </a:prstGeom>
          <a:solidFill>
            <a:srgbClr val="9E7FDB"/>
          </a:solidFill>
          <a:ln w="38100">
            <a:solidFill>
              <a:schemeClr val="bg1"/>
            </a:solidFill>
            <a:round/>
            <a:headEnd/>
            <a:tailEnd/>
          </a:ln>
          <a:effectLst>
            <a:outerShdw blurRad="63500" sx="102000" sy="102000" algn="ctr" rotWithShape="0">
              <a:prstClr val="black">
                <a:alpha val="40000"/>
              </a:prstClr>
            </a:outerShdw>
          </a:effectLst>
        </p:spPr>
        <p:txBody>
          <a:bodyPr lIns="274320" rIns="274320"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marL="173038" indent="-173038">
              <a:defRPr/>
            </a:pPr>
            <a:r>
              <a:rPr lang="en-US" sz="2000" b="1" dirty="0">
                <a:latin typeface="Arial" charset="0"/>
                <a:cs typeface="Arial" charset="0"/>
              </a:rPr>
              <a:t>Follow-up after the purchase to maintain and enhance relationship</a:t>
            </a:r>
          </a:p>
        </p:txBody>
      </p:sp>
      <p:sp>
        <p:nvSpPr>
          <p:cNvPr id="56" name="AutoShape 28"/>
          <p:cNvSpPr>
            <a:spLocks noChangeArrowheads="1"/>
          </p:cNvSpPr>
          <p:nvPr/>
        </p:nvSpPr>
        <p:spPr bwMode="auto">
          <a:xfrm>
            <a:off x="6501606" y="2622550"/>
            <a:ext cx="152400" cy="304800"/>
          </a:xfrm>
          <a:prstGeom prst="downArrow">
            <a:avLst>
              <a:gd name="adj1" fmla="val 13889"/>
              <a:gd name="adj2" fmla="val 39583"/>
            </a:avLst>
          </a:prstGeom>
          <a:solidFill>
            <a:schemeClr val="tx1"/>
          </a:solidFill>
          <a:ln w="38100" algn="ctr">
            <a:solidFill>
              <a:schemeClr val="tx1"/>
            </a:solidFill>
            <a:miter lim="800000"/>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Key Take-Aways</a:t>
            </a:r>
          </a:p>
        </p:txBody>
      </p:sp>
      <p:sp>
        <p:nvSpPr>
          <p:cNvPr id="35843" name="Rectangle 3"/>
          <p:cNvSpPr>
            <a:spLocks noGrp="1" noChangeArrowheads="1"/>
          </p:cNvSpPr>
          <p:nvPr>
            <p:ph type="body" idx="1"/>
          </p:nvPr>
        </p:nvSpPr>
        <p:spPr/>
        <p:txBody>
          <a:bodyPr/>
          <a:lstStyle/>
          <a:p>
            <a:pPr eaLnBrk="1" hangingPunct="1"/>
            <a:r>
              <a:rPr lang="en-US" dirty="0"/>
              <a:t>Personal selling is the company’s link to customers, and is very important!</a:t>
            </a:r>
          </a:p>
          <a:p>
            <a:pPr eaLnBrk="1" hangingPunct="1"/>
            <a:r>
              <a:rPr lang="en-US" dirty="0"/>
              <a:t>Three types of personal selling - order getters, order takers, and </a:t>
            </a:r>
            <a:r>
              <a:rPr lang="en-US" dirty="0" smtClean="0"/>
              <a:t>supporting</a:t>
            </a:r>
            <a:endParaRPr lang="en-US" dirty="0"/>
          </a:p>
          <a:p>
            <a:pPr eaLnBrk="1" hangingPunct="1"/>
            <a:r>
              <a:rPr lang="en-US" dirty="0"/>
              <a:t>Training and compensating salespeople are keys to their success (and thus the company’s success</a:t>
            </a:r>
            <a:r>
              <a:rPr lang="en-US" dirty="0" smtClean="0"/>
              <a:t>)</a:t>
            </a:r>
            <a:endParaRPr lang="en-US" dirty="0"/>
          </a:p>
          <a:p>
            <a:pPr eaLnBrk="1" hangingPunct="1">
              <a:buFont typeface="Times" pitchFamily="-65" charset="0"/>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Agenda</a:t>
            </a:r>
            <a:endParaRPr lang="en-US" dirty="0"/>
          </a:p>
        </p:txBody>
      </p:sp>
      <p:pic>
        <p:nvPicPr>
          <p:cNvPr id="11267" name="Picture 6" descr="pe01498_"/>
          <p:cNvPicPr>
            <a:picLocks noChangeAspect="1" noChangeArrowheads="1"/>
          </p:cNvPicPr>
          <p:nvPr/>
        </p:nvPicPr>
        <p:blipFill>
          <a:blip r:embed="rId3"/>
          <a:srcRect/>
          <a:stretch>
            <a:fillRect/>
          </a:stretch>
        </p:blipFill>
        <p:spPr bwMode="auto">
          <a:xfrm>
            <a:off x="6629400" y="990600"/>
            <a:ext cx="2514600" cy="2428875"/>
          </a:xfrm>
          <a:prstGeom prst="rect">
            <a:avLst/>
          </a:prstGeom>
          <a:noFill/>
          <a:ln w="9525">
            <a:noFill/>
            <a:miter lim="800000"/>
            <a:headEnd/>
            <a:tailEnd/>
          </a:ln>
        </p:spPr>
      </p:pic>
      <p:sp>
        <p:nvSpPr>
          <p:cNvPr id="11268" name="Rectangle 7"/>
          <p:cNvSpPr>
            <a:spLocks noGrp="1" noChangeArrowheads="1"/>
          </p:cNvSpPr>
          <p:nvPr>
            <p:ph type="body" idx="1"/>
          </p:nvPr>
        </p:nvSpPr>
        <p:spPr>
          <a:xfrm>
            <a:off x="457200" y="1981200"/>
            <a:ext cx="8229600" cy="4525963"/>
          </a:xfrm>
        </p:spPr>
        <p:txBody>
          <a:bodyPr/>
          <a:lstStyle/>
          <a:p>
            <a:pPr eaLnBrk="1" hangingPunct="1">
              <a:lnSpc>
                <a:spcPct val="90000"/>
              </a:lnSpc>
            </a:pPr>
            <a:r>
              <a:rPr lang="en-US" sz="2800" dirty="0"/>
              <a:t>Personal Selling</a:t>
            </a:r>
          </a:p>
          <a:p>
            <a:pPr lvl="1" eaLnBrk="1" hangingPunct="1">
              <a:lnSpc>
                <a:spcPct val="90000"/>
              </a:lnSpc>
            </a:pPr>
            <a:r>
              <a:rPr lang="en-US" sz="2400" dirty="0"/>
              <a:t>What is personal selling?</a:t>
            </a:r>
          </a:p>
          <a:p>
            <a:pPr lvl="1" eaLnBrk="1" hangingPunct="1">
              <a:lnSpc>
                <a:spcPct val="90000"/>
              </a:lnSpc>
            </a:pPr>
            <a:r>
              <a:rPr lang="en-US" sz="2400" dirty="0"/>
              <a:t>Types of personal selling</a:t>
            </a:r>
          </a:p>
          <a:p>
            <a:pPr lvl="1" eaLnBrk="1" hangingPunct="1">
              <a:lnSpc>
                <a:spcPct val="90000"/>
              </a:lnSpc>
            </a:pPr>
            <a:r>
              <a:rPr lang="en-US" sz="2400" dirty="0"/>
              <a:t>Managing and compensating salespeople</a:t>
            </a:r>
          </a:p>
          <a:p>
            <a:pPr lvl="1" eaLnBrk="1" hangingPunct="1">
              <a:lnSpc>
                <a:spcPct val="90000"/>
              </a:lnSpc>
            </a:pPr>
            <a:r>
              <a:rPr lang="en-US" sz="2400" dirty="0"/>
              <a:t>Personal selling process</a:t>
            </a:r>
          </a:p>
          <a:p>
            <a:pPr lvl="1" eaLnBrk="1" hangingPunct="1">
              <a:lnSpc>
                <a:spcPct val="90000"/>
              </a:lnSpc>
            </a:pPr>
            <a:r>
              <a:rPr lang="en-US" sz="2400" dirty="0"/>
              <a:t>Sales presentation approaches</a:t>
            </a:r>
          </a:p>
          <a:p>
            <a:pPr eaLnBrk="1" hangingPunct="1">
              <a:lnSpc>
                <a:spcPct val="90000"/>
              </a:lnSpc>
            </a:pP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Personal Selling</a:t>
            </a:r>
          </a:p>
        </p:txBody>
      </p:sp>
      <p:sp>
        <p:nvSpPr>
          <p:cNvPr id="12291" name="Rectangle 3"/>
          <p:cNvSpPr>
            <a:spLocks noGrp="1" noChangeArrowheads="1"/>
          </p:cNvSpPr>
          <p:nvPr>
            <p:ph type="body" idx="1"/>
          </p:nvPr>
        </p:nvSpPr>
        <p:spPr/>
        <p:txBody>
          <a:bodyPr/>
          <a:lstStyle/>
          <a:p>
            <a:pPr eaLnBrk="1" hangingPunct="1"/>
            <a:r>
              <a:rPr lang="en-US"/>
              <a:t>Personal selling is the company’s link to customers</a:t>
            </a:r>
          </a:p>
          <a:p>
            <a:pPr lvl="1" eaLnBrk="1" hangingPunct="1"/>
            <a:r>
              <a:rPr lang="en-US"/>
              <a:t>Customer’s perceptions of the company</a:t>
            </a:r>
          </a:p>
          <a:p>
            <a:pPr lvl="1" eaLnBrk="1" hangingPunct="1"/>
            <a:r>
              <a:rPr lang="en-US"/>
              <a:t>Relationship builders (good salespeople help customers buy)</a:t>
            </a:r>
          </a:p>
          <a:p>
            <a:pPr lvl="1" eaLnBrk="1" hangingPunct="1"/>
            <a:endParaRPr lang="en-US"/>
          </a:p>
        </p:txBody>
      </p:sp>
      <p:pic>
        <p:nvPicPr>
          <p:cNvPr id="12292" name="Picture 4" descr="pe02212_"/>
          <p:cNvPicPr>
            <a:picLocks noChangeAspect="1" noChangeArrowheads="1"/>
          </p:cNvPicPr>
          <p:nvPr/>
        </p:nvPicPr>
        <p:blipFill>
          <a:blip r:embed="rId3"/>
          <a:srcRect/>
          <a:stretch>
            <a:fillRect/>
          </a:stretch>
        </p:blipFill>
        <p:spPr bwMode="auto">
          <a:xfrm>
            <a:off x="2362200" y="4413250"/>
            <a:ext cx="4648200" cy="244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Selling in Context</a:t>
            </a:r>
            <a:endParaRPr lang="en-US" dirty="0"/>
          </a:p>
        </p:txBody>
      </p:sp>
      <p:sp>
        <p:nvSpPr>
          <p:cNvPr id="3" name="Rectangle 2"/>
          <p:cNvSpPr/>
          <p:nvPr/>
        </p:nvSpPr>
        <p:spPr>
          <a:xfrm>
            <a:off x="534562" y="1561513"/>
            <a:ext cx="6260123" cy="56270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Company Infrastructure</a:t>
            </a:r>
            <a:endParaRPr lang="en-US" dirty="0"/>
          </a:p>
        </p:txBody>
      </p:sp>
      <p:sp>
        <p:nvSpPr>
          <p:cNvPr id="4" name="Rectangle 3"/>
          <p:cNvSpPr/>
          <p:nvPr/>
        </p:nvSpPr>
        <p:spPr>
          <a:xfrm>
            <a:off x="534562" y="2150021"/>
            <a:ext cx="6260123" cy="56270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Human Resource Management</a:t>
            </a:r>
            <a:endParaRPr lang="en-US" dirty="0"/>
          </a:p>
        </p:txBody>
      </p:sp>
      <p:sp>
        <p:nvSpPr>
          <p:cNvPr id="5" name="Rectangle 4"/>
          <p:cNvSpPr/>
          <p:nvPr/>
        </p:nvSpPr>
        <p:spPr>
          <a:xfrm>
            <a:off x="534562" y="2752597"/>
            <a:ext cx="6260123" cy="56270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Technology Development</a:t>
            </a:r>
            <a:endParaRPr lang="en-US" dirty="0"/>
          </a:p>
        </p:txBody>
      </p:sp>
      <p:sp>
        <p:nvSpPr>
          <p:cNvPr id="6" name="Rectangle 5"/>
          <p:cNvSpPr/>
          <p:nvPr/>
        </p:nvSpPr>
        <p:spPr>
          <a:xfrm>
            <a:off x="534562" y="3341105"/>
            <a:ext cx="6260123" cy="56270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Procurement</a:t>
            </a:r>
            <a:endParaRPr lang="en-US" dirty="0"/>
          </a:p>
        </p:txBody>
      </p:sp>
      <p:sp>
        <p:nvSpPr>
          <p:cNvPr id="23" name="Freeform 19"/>
          <p:cNvSpPr>
            <a:spLocks/>
          </p:cNvSpPr>
          <p:nvPr/>
        </p:nvSpPr>
        <p:spPr bwMode="auto">
          <a:xfrm>
            <a:off x="5700624" y="3979237"/>
            <a:ext cx="1450243" cy="1270579"/>
          </a:xfrm>
          <a:custGeom>
            <a:avLst/>
            <a:gdLst>
              <a:gd name="T0" fmla="*/ 0 w 815"/>
              <a:gd name="T1" fmla="*/ 0 h 546"/>
              <a:gd name="T2" fmla="*/ 384646 w 815"/>
              <a:gd name="T3" fmla="*/ 780257 h 546"/>
              <a:gd name="T4" fmla="*/ 0 w 815"/>
              <a:gd name="T5" fmla="*/ 1560513 h 546"/>
              <a:gd name="T6" fmla="*/ 1379045 w 815"/>
              <a:gd name="T7" fmla="*/ 1560513 h 546"/>
              <a:gd name="T8" fmla="*/ 1781175 w 815"/>
              <a:gd name="T9" fmla="*/ 780257 h 546"/>
              <a:gd name="T10" fmla="*/ 1379045 w 815"/>
              <a:gd name="T11" fmla="*/ 0 h 546"/>
              <a:gd name="T12" fmla="*/ 0 w 815"/>
              <a:gd name="T13" fmla="*/ 0 h 546"/>
              <a:gd name="T14" fmla="*/ 0 60000 65536"/>
              <a:gd name="T15" fmla="*/ 0 60000 65536"/>
              <a:gd name="T16" fmla="*/ 0 60000 65536"/>
              <a:gd name="T17" fmla="*/ 0 60000 65536"/>
              <a:gd name="T18" fmla="*/ 0 60000 65536"/>
              <a:gd name="T19" fmla="*/ 0 60000 65536"/>
              <a:gd name="T20" fmla="*/ 0 60000 65536"/>
              <a:gd name="T21" fmla="*/ 0 w 815"/>
              <a:gd name="T22" fmla="*/ 0 h 546"/>
              <a:gd name="T23" fmla="*/ 815 w 815"/>
              <a:gd name="T24" fmla="*/ 546 h 5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5" h="546">
                <a:moveTo>
                  <a:pt x="0" y="0"/>
                </a:moveTo>
                <a:lnTo>
                  <a:pt x="176" y="273"/>
                </a:lnTo>
                <a:lnTo>
                  <a:pt x="0" y="546"/>
                </a:lnTo>
                <a:lnTo>
                  <a:pt x="631" y="546"/>
                </a:lnTo>
                <a:lnTo>
                  <a:pt x="815" y="273"/>
                </a:lnTo>
                <a:lnTo>
                  <a:pt x="631" y="0"/>
                </a:lnTo>
                <a:lnTo>
                  <a:pt x="0" y="0"/>
                </a:lnTo>
                <a:close/>
              </a:path>
            </a:pathLst>
          </a:custGeom>
          <a:solidFill>
            <a:srgbClr val="003366"/>
          </a:solidFill>
          <a:ln w="19050">
            <a:solidFill>
              <a:srgbClr val="808080"/>
            </a:solidFill>
            <a:round/>
            <a:headEnd/>
            <a:tailEnd/>
          </a:ln>
        </p:spPr>
        <p:txBody>
          <a:bodyPr/>
          <a:lstStyle/>
          <a:p>
            <a:endParaRPr lang="en-US" sz="1200"/>
          </a:p>
        </p:txBody>
      </p:sp>
      <p:sp>
        <p:nvSpPr>
          <p:cNvPr id="24" name="Rectangle 20"/>
          <p:cNvSpPr>
            <a:spLocks noChangeArrowheads="1"/>
          </p:cNvSpPr>
          <p:nvPr/>
        </p:nvSpPr>
        <p:spPr bwMode="gray">
          <a:xfrm>
            <a:off x="5805321" y="4395087"/>
            <a:ext cx="1339083" cy="462307"/>
          </a:xfrm>
          <a:prstGeom prst="rect">
            <a:avLst/>
          </a:prstGeom>
          <a:noFill/>
          <a:ln w="9525">
            <a:noFill/>
            <a:miter lim="800000"/>
            <a:headEnd/>
            <a:tailEnd/>
          </a:ln>
        </p:spPr>
        <p:txBody>
          <a:bodyPr lIns="92075" tIns="46038" rIns="92075" bIns="46038">
            <a:spAutoFit/>
          </a:bodyPr>
          <a:lstStyle/>
          <a:p>
            <a:pPr algn="ctr" eaLnBrk="0" hangingPunct="0"/>
            <a:r>
              <a:rPr lang="en-US" sz="1200" b="1" dirty="0">
                <a:solidFill>
                  <a:srgbClr val="FFFFFF"/>
                </a:solidFill>
                <a:latin typeface="Arial" charset="0"/>
              </a:rPr>
              <a:t>Service and Support</a:t>
            </a:r>
          </a:p>
        </p:txBody>
      </p:sp>
      <p:sp>
        <p:nvSpPr>
          <p:cNvPr id="25" name="Freeform 25"/>
          <p:cNvSpPr>
            <a:spLocks/>
          </p:cNvSpPr>
          <p:nvPr/>
        </p:nvSpPr>
        <p:spPr bwMode="auto">
          <a:xfrm>
            <a:off x="505861" y="3979237"/>
            <a:ext cx="1278334" cy="1270579"/>
          </a:xfrm>
          <a:custGeom>
            <a:avLst/>
            <a:gdLst>
              <a:gd name="T0" fmla="*/ 0 w 719"/>
              <a:gd name="T1" fmla="*/ 1560513 h 546"/>
              <a:gd name="T2" fmla="*/ 0 w 719"/>
              <a:gd name="T3" fmla="*/ 0 h 546"/>
              <a:gd name="T4" fmla="*/ 1187901 w 719"/>
              <a:gd name="T5" fmla="*/ 0 h 546"/>
              <a:gd name="T6" fmla="*/ 1570038 w 719"/>
              <a:gd name="T7" fmla="*/ 780257 h 546"/>
              <a:gd name="T8" fmla="*/ 1187901 w 719"/>
              <a:gd name="T9" fmla="*/ 1560513 h 546"/>
              <a:gd name="T10" fmla="*/ 0 w 719"/>
              <a:gd name="T11" fmla="*/ 1560513 h 546"/>
              <a:gd name="T12" fmla="*/ 0 60000 65536"/>
              <a:gd name="T13" fmla="*/ 0 60000 65536"/>
              <a:gd name="T14" fmla="*/ 0 60000 65536"/>
              <a:gd name="T15" fmla="*/ 0 60000 65536"/>
              <a:gd name="T16" fmla="*/ 0 60000 65536"/>
              <a:gd name="T17" fmla="*/ 0 60000 65536"/>
              <a:gd name="T18" fmla="*/ 0 w 719"/>
              <a:gd name="T19" fmla="*/ 0 h 546"/>
              <a:gd name="T20" fmla="*/ 719 w 719"/>
              <a:gd name="T21" fmla="*/ 546 h 546"/>
            </a:gdLst>
            <a:ahLst/>
            <a:cxnLst>
              <a:cxn ang="T12">
                <a:pos x="T0" y="T1"/>
              </a:cxn>
              <a:cxn ang="T13">
                <a:pos x="T2" y="T3"/>
              </a:cxn>
              <a:cxn ang="T14">
                <a:pos x="T4" y="T5"/>
              </a:cxn>
              <a:cxn ang="T15">
                <a:pos x="T6" y="T7"/>
              </a:cxn>
              <a:cxn ang="T16">
                <a:pos x="T8" y="T9"/>
              </a:cxn>
              <a:cxn ang="T17">
                <a:pos x="T10" y="T11"/>
              </a:cxn>
            </a:cxnLst>
            <a:rect l="T18" t="T19" r="T20" b="T21"/>
            <a:pathLst>
              <a:path w="719" h="546">
                <a:moveTo>
                  <a:pt x="0" y="546"/>
                </a:moveTo>
                <a:lnTo>
                  <a:pt x="0" y="0"/>
                </a:lnTo>
                <a:lnTo>
                  <a:pt x="544" y="0"/>
                </a:lnTo>
                <a:lnTo>
                  <a:pt x="719" y="273"/>
                </a:lnTo>
                <a:lnTo>
                  <a:pt x="544" y="546"/>
                </a:lnTo>
                <a:lnTo>
                  <a:pt x="0" y="546"/>
                </a:lnTo>
                <a:close/>
              </a:path>
            </a:pathLst>
          </a:custGeom>
          <a:solidFill>
            <a:srgbClr val="FF0000"/>
          </a:solidFill>
          <a:ln w="19050">
            <a:solidFill>
              <a:srgbClr val="808080"/>
            </a:solidFill>
            <a:round/>
            <a:headEnd/>
            <a:tailEnd/>
          </a:ln>
        </p:spPr>
        <p:txBody>
          <a:bodyPr/>
          <a:lstStyle/>
          <a:p>
            <a:endParaRPr lang="en-US" sz="1200"/>
          </a:p>
        </p:txBody>
      </p:sp>
      <p:sp>
        <p:nvSpPr>
          <p:cNvPr id="26" name="Rectangle 26"/>
          <p:cNvSpPr>
            <a:spLocks noChangeArrowheads="1"/>
          </p:cNvSpPr>
          <p:nvPr/>
        </p:nvSpPr>
        <p:spPr bwMode="gray">
          <a:xfrm>
            <a:off x="442526" y="4198707"/>
            <a:ext cx="1337790" cy="831639"/>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sz="1200" b="1" dirty="0" smtClean="0">
                <a:solidFill>
                  <a:schemeClr val="tx2"/>
                </a:solidFill>
                <a:latin typeface="Arial" charset="0"/>
              </a:rPr>
              <a:t>Offerings /</a:t>
            </a:r>
          </a:p>
          <a:p>
            <a:pPr algn="ctr" eaLnBrk="0" hangingPunct="0">
              <a:spcBef>
                <a:spcPct val="50000"/>
              </a:spcBef>
            </a:pPr>
            <a:r>
              <a:rPr lang="en-US" sz="1200" b="1" dirty="0" smtClean="0">
                <a:solidFill>
                  <a:schemeClr val="tx2"/>
                </a:solidFill>
                <a:latin typeface="Arial" charset="0"/>
              </a:rPr>
              <a:t>Inbound</a:t>
            </a:r>
          </a:p>
          <a:p>
            <a:pPr algn="ctr" eaLnBrk="0" hangingPunct="0">
              <a:spcBef>
                <a:spcPct val="50000"/>
              </a:spcBef>
            </a:pPr>
            <a:r>
              <a:rPr lang="en-US" sz="1200" b="1" dirty="0" smtClean="0">
                <a:solidFill>
                  <a:schemeClr val="tx2"/>
                </a:solidFill>
                <a:latin typeface="Arial" charset="0"/>
              </a:rPr>
              <a:t>Logistics</a:t>
            </a:r>
            <a:endParaRPr lang="en-US" sz="1200" b="1" dirty="0">
              <a:solidFill>
                <a:schemeClr val="tx2"/>
              </a:solidFill>
              <a:latin typeface="Arial" charset="0"/>
            </a:endParaRPr>
          </a:p>
        </p:txBody>
      </p:sp>
      <p:sp>
        <p:nvSpPr>
          <p:cNvPr id="27" name="Freeform 31"/>
          <p:cNvSpPr>
            <a:spLocks/>
          </p:cNvSpPr>
          <p:nvPr/>
        </p:nvSpPr>
        <p:spPr bwMode="gray">
          <a:xfrm>
            <a:off x="1704056" y="3993455"/>
            <a:ext cx="1452828" cy="1262823"/>
          </a:xfrm>
          <a:custGeom>
            <a:avLst/>
            <a:gdLst>
              <a:gd name="T0" fmla="*/ 0 w 816"/>
              <a:gd name="T1" fmla="*/ 0 h 546"/>
              <a:gd name="T2" fmla="*/ 402353 w 816"/>
              <a:gd name="T3" fmla="*/ 775494 h 546"/>
              <a:gd name="T4" fmla="*/ 0 w 816"/>
              <a:gd name="T5" fmla="*/ 1550987 h 546"/>
              <a:gd name="T6" fmla="*/ 1399490 w 816"/>
              <a:gd name="T7" fmla="*/ 1550987 h 546"/>
              <a:gd name="T8" fmla="*/ 1784350 w 816"/>
              <a:gd name="T9" fmla="*/ 775494 h 546"/>
              <a:gd name="T10" fmla="*/ 1399490 w 816"/>
              <a:gd name="T11" fmla="*/ 0 h 546"/>
              <a:gd name="T12" fmla="*/ 0 w 816"/>
              <a:gd name="T13" fmla="*/ 0 h 546"/>
              <a:gd name="T14" fmla="*/ 0 60000 65536"/>
              <a:gd name="T15" fmla="*/ 0 60000 65536"/>
              <a:gd name="T16" fmla="*/ 0 60000 65536"/>
              <a:gd name="T17" fmla="*/ 0 60000 65536"/>
              <a:gd name="T18" fmla="*/ 0 60000 65536"/>
              <a:gd name="T19" fmla="*/ 0 60000 65536"/>
              <a:gd name="T20" fmla="*/ 0 60000 65536"/>
              <a:gd name="T21" fmla="*/ 0 w 816"/>
              <a:gd name="T22" fmla="*/ 0 h 546"/>
              <a:gd name="T23" fmla="*/ 816 w 816"/>
              <a:gd name="T24" fmla="*/ 546 h 5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6" h="546">
                <a:moveTo>
                  <a:pt x="0" y="0"/>
                </a:moveTo>
                <a:lnTo>
                  <a:pt x="184" y="273"/>
                </a:lnTo>
                <a:lnTo>
                  <a:pt x="0" y="546"/>
                </a:lnTo>
                <a:lnTo>
                  <a:pt x="640" y="546"/>
                </a:lnTo>
                <a:lnTo>
                  <a:pt x="816" y="273"/>
                </a:lnTo>
                <a:lnTo>
                  <a:pt x="640" y="0"/>
                </a:lnTo>
                <a:lnTo>
                  <a:pt x="0" y="0"/>
                </a:lnTo>
                <a:close/>
              </a:path>
            </a:pathLst>
          </a:custGeom>
          <a:solidFill>
            <a:srgbClr val="0000FF"/>
          </a:solidFill>
          <a:ln w="19050">
            <a:solidFill>
              <a:srgbClr val="808080"/>
            </a:solidFill>
            <a:round/>
            <a:headEnd/>
            <a:tailEnd/>
          </a:ln>
        </p:spPr>
        <p:txBody>
          <a:bodyPr/>
          <a:lstStyle/>
          <a:p>
            <a:endParaRPr lang="en-US" sz="1200"/>
          </a:p>
        </p:txBody>
      </p:sp>
      <p:sp>
        <p:nvSpPr>
          <p:cNvPr id="28" name="Rectangle 32"/>
          <p:cNvSpPr>
            <a:spLocks noChangeArrowheads="1"/>
          </p:cNvSpPr>
          <p:nvPr/>
        </p:nvSpPr>
        <p:spPr bwMode="gray">
          <a:xfrm>
            <a:off x="1851407" y="4461007"/>
            <a:ext cx="1337790" cy="277641"/>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sz="1200" b="1" dirty="0">
                <a:solidFill>
                  <a:srgbClr val="FFFFFF"/>
                </a:solidFill>
                <a:latin typeface="Arial" charset="0"/>
              </a:rPr>
              <a:t>Marketing</a:t>
            </a:r>
          </a:p>
        </p:txBody>
      </p:sp>
      <p:sp>
        <p:nvSpPr>
          <p:cNvPr id="29" name="Freeform 36"/>
          <p:cNvSpPr>
            <a:spLocks/>
          </p:cNvSpPr>
          <p:nvPr/>
        </p:nvSpPr>
        <p:spPr bwMode="auto">
          <a:xfrm>
            <a:off x="4380929" y="3979237"/>
            <a:ext cx="1464461" cy="1270579"/>
          </a:xfrm>
          <a:custGeom>
            <a:avLst/>
            <a:gdLst>
              <a:gd name="T0" fmla="*/ 0 w 824"/>
              <a:gd name="T1" fmla="*/ 0 h 546"/>
              <a:gd name="T2" fmla="*/ 401638 w 824"/>
              <a:gd name="T3" fmla="*/ 780257 h 546"/>
              <a:gd name="T4" fmla="*/ 0 w 824"/>
              <a:gd name="T5" fmla="*/ 1560513 h 546"/>
              <a:gd name="T6" fmla="*/ 1397000 w 824"/>
              <a:gd name="T7" fmla="*/ 1560513 h 546"/>
              <a:gd name="T8" fmla="*/ 1798638 w 824"/>
              <a:gd name="T9" fmla="*/ 780257 h 546"/>
              <a:gd name="T10" fmla="*/ 1397000 w 824"/>
              <a:gd name="T11" fmla="*/ 0 h 546"/>
              <a:gd name="T12" fmla="*/ 0 w 824"/>
              <a:gd name="T13" fmla="*/ 0 h 546"/>
              <a:gd name="T14" fmla="*/ 0 60000 65536"/>
              <a:gd name="T15" fmla="*/ 0 60000 65536"/>
              <a:gd name="T16" fmla="*/ 0 60000 65536"/>
              <a:gd name="T17" fmla="*/ 0 60000 65536"/>
              <a:gd name="T18" fmla="*/ 0 60000 65536"/>
              <a:gd name="T19" fmla="*/ 0 60000 65536"/>
              <a:gd name="T20" fmla="*/ 0 60000 65536"/>
              <a:gd name="T21" fmla="*/ 0 w 824"/>
              <a:gd name="T22" fmla="*/ 0 h 546"/>
              <a:gd name="T23" fmla="*/ 824 w 824"/>
              <a:gd name="T24" fmla="*/ 546 h 5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4" h="546">
                <a:moveTo>
                  <a:pt x="0" y="0"/>
                </a:moveTo>
                <a:lnTo>
                  <a:pt x="184" y="273"/>
                </a:lnTo>
                <a:lnTo>
                  <a:pt x="0" y="546"/>
                </a:lnTo>
                <a:lnTo>
                  <a:pt x="640" y="546"/>
                </a:lnTo>
                <a:lnTo>
                  <a:pt x="824" y="273"/>
                </a:lnTo>
                <a:lnTo>
                  <a:pt x="640" y="0"/>
                </a:lnTo>
                <a:lnTo>
                  <a:pt x="0" y="0"/>
                </a:lnTo>
                <a:close/>
              </a:path>
            </a:pathLst>
          </a:custGeom>
          <a:solidFill>
            <a:srgbClr val="FFFF00"/>
          </a:solidFill>
          <a:ln w="19050">
            <a:solidFill>
              <a:srgbClr val="808080"/>
            </a:solidFill>
            <a:round/>
            <a:headEnd/>
            <a:tailEnd/>
          </a:ln>
        </p:spPr>
        <p:txBody>
          <a:bodyPr/>
          <a:lstStyle/>
          <a:p>
            <a:endParaRPr lang="en-US" sz="1200"/>
          </a:p>
        </p:txBody>
      </p:sp>
      <p:sp>
        <p:nvSpPr>
          <p:cNvPr id="30" name="Rectangle 37"/>
          <p:cNvSpPr>
            <a:spLocks noChangeArrowheads="1"/>
          </p:cNvSpPr>
          <p:nvPr/>
        </p:nvSpPr>
        <p:spPr bwMode="auto">
          <a:xfrm>
            <a:off x="4590323" y="4444204"/>
            <a:ext cx="1337791" cy="277641"/>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sz="1200" b="1" dirty="0" err="1" smtClean="0">
                <a:latin typeface="Arial" charset="0"/>
              </a:rPr>
              <a:t>Implement’n</a:t>
            </a:r>
            <a:endParaRPr lang="en-US" sz="1200" b="1" dirty="0">
              <a:latin typeface="Arial" charset="0"/>
            </a:endParaRPr>
          </a:p>
        </p:txBody>
      </p:sp>
      <p:sp>
        <p:nvSpPr>
          <p:cNvPr id="31" name="Freeform 43"/>
          <p:cNvSpPr>
            <a:spLocks/>
          </p:cNvSpPr>
          <p:nvPr/>
        </p:nvSpPr>
        <p:spPr bwMode="auto">
          <a:xfrm>
            <a:off x="3032799" y="3979237"/>
            <a:ext cx="1448950" cy="1270579"/>
          </a:xfrm>
          <a:custGeom>
            <a:avLst/>
            <a:gdLst>
              <a:gd name="T0" fmla="*/ 0 w 815"/>
              <a:gd name="T1" fmla="*/ 0 h 546"/>
              <a:gd name="T2" fmla="*/ 401772 w 815"/>
              <a:gd name="T3" fmla="*/ 780257 h 546"/>
              <a:gd name="T4" fmla="*/ 0 w 815"/>
              <a:gd name="T5" fmla="*/ 1560513 h 546"/>
              <a:gd name="T6" fmla="*/ 1395284 w 815"/>
              <a:gd name="T7" fmla="*/ 1560513 h 546"/>
              <a:gd name="T8" fmla="*/ 1779587 w 815"/>
              <a:gd name="T9" fmla="*/ 780257 h 546"/>
              <a:gd name="T10" fmla="*/ 1395284 w 815"/>
              <a:gd name="T11" fmla="*/ 0 h 546"/>
              <a:gd name="T12" fmla="*/ 0 w 815"/>
              <a:gd name="T13" fmla="*/ 0 h 546"/>
              <a:gd name="T14" fmla="*/ 0 60000 65536"/>
              <a:gd name="T15" fmla="*/ 0 60000 65536"/>
              <a:gd name="T16" fmla="*/ 0 60000 65536"/>
              <a:gd name="T17" fmla="*/ 0 60000 65536"/>
              <a:gd name="T18" fmla="*/ 0 60000 65536"/>
              <a:gd name="T19" fmla="*/ 0 60000 65536"/>
              <a:gd name="T20" fmla="*/ 0 60000 65536"/>
              <a:gd name="T21" fmla="*/ 0 w 815"/>
              <a:gd name="T22" fmla="*/ 0 h 546"/>
              <a:gd name="T23" fmla="*/ 815 w 815"/>
              <a:gd name="T24" fmla="*/ 546 h 5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5" h="546">
                <a:moveTo>
                  <a:pt x="0" y="0"/>
                </a:moveTo>
                <a:lnTo>
                  <a:pt x="184" y="273"/>
                </a:lnTo>
                <a:lnTo>
                  <a:pt x="0" y="546"/>
                </a:lnTo>
                <a:lnTo>
                  <a:pt x="639" y="546"/>
                </a:lnTo>
                <a:lnTo>
                  <a:pt x="815" y="273"/>
                </a:lnTo>
                <a:lnTo>
                  <a:pt x="639" y="0"/>
                </a:lnTo>
                <a:lnTo>
                  <a:pt x="0" y="0"/>
                </a:lnTo>
                <a:close/>
              </a:path>
            </a:pathLst>
          </a:custGeom>
          <a:solidFill>
            <a:srgbClr val="99CC00"/>
          </a:solidFill>
          <a:ln w="19050">
            <a:solidFill>
              <a:srgbClr val="808080"/>
            </a:solidFill>
            <a:round/>
            <a:headEnd/>
            <a:tailEnd/>
          </a:ln>
        </p:spPr>
        <p:txBody>
          <a:bodyPr/>
          <a:lstStyle/>
          <a:p>
            <a:endParaRPr lang="en-US" sz="1200"/>
          </a:p>
        </p:txBody>
      </p:sp>
      <p:sp>
        <p:nvSpPr>
          <p:cNvPr id="32" name="Rectangle 44"/>
          <p:cNvSpPr>
            <a:spLocks noChangeArrowheads="1"/>
          </p:cNvSpPr>
          <p:nvPr/>
        </p:nvSpPr>
        <p:spPr bwMode="gray">
          <a:xfrm>
            <a:off x="3168516" y="4449374"/>
            <a:ext cx="1340376" cy="462307"/>
          </a:xfrm>
          <a:prstGeom prst="rect">
            <a:avLst/>
          </a:prstGeom>
          <a:noFill/>
          <a:ln w="9525">
            <a:noFill/>
            <a:miter lim="800000"/>
            <a:headEnd/>
            <a:tailEnd/>
          </a:ln>
        </p:spPr>
        <p:txBody>
          <a:bodyPr lIns="92075" tIns="46038" rIns="92075" bIns="46038">
            <a:spAutoFit/>
          </a:bodyPr>
          <a:lstStyle/>
          <a:p>
            <a:pPr algn="ctr" eaLnBrk="0" hangingPunct="0"/>
            <a:r>
              <a:rPr lang="en-US" sz="1200" b="1" dirty="0" smtClean="0">
                <a:solidFill>
                  <a:schemeClr val="tx2"/>
                </a:solidFill>
                <a:latin typeface="Arial" charset="0"/>
              </a:rPr>
              <a:t>Personal</a:t>
            </a:r>
          </a:p>
          <a:p>
            <a:pPr algn="ctr" eaLnBrk="0" hangingPunct="0"/>
            <a:r>
              <a:rPr lang="en-US" sz="1200" b="1" dirty="0" smtClean="0">
                <a:solidFill>
                  <a:schemeClr val="tx2"/>
                </a:solidFill>
                <a:latin typeface="Arial" charset="0"/>
              </a:rPr>
              <a:t>Selling</a:t>
            </a:r>
            <a:endParaRPr lang="en-US" sz="1200" b="1" dirty="0">
              <a:solidFill>
                <a:schemeClr val="tx2"/>
              </a:solidFill>
              <a:latin typeface="Arial" charset="0"/>
            </a:endParaRPr>
          </a:p>
        </p:txBody>
      </p:sp>
      <p:cxnSp>
        <p:nvCxnSpPr>
          <p:cNvPr id="35" name="Straight Connector 34"/>
          <p:cNvCxnSpPr/>
          <p:nvPr/>
        </p:nvCxnSpPr>
        <p:spPr>
          <a:xfrm rot="16200000" flipH="1">
            <a:off x="6759526" y="1582615"/>
            <a:ext cx="1885071" cy="1842867"/>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flipH="1" flipV="1">
            <a:off x="6807846" y="3435881"/>
            <a:ext cx="1812288" cy="181045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8154" y="5416057"/>
            <a:ext cx="3465885" cy="276999"/>
          </a:xfrm>
          <a:prstGeom prst="rect">
            <a:avLst/>
          </a:prstGeom>
          <a:noFill/>
        </p:spPr>
        <p:txBody>
          <a:bodyPr wrap="none" rtlCol="0">
            <a:spAutoFit/>
          </a:bodyPr>
          <a:lstStyle/>
          <a:p>
            <a:r>
              <a:rPr lang="en-US" sz="1200" dirty="0" smtClean="0"/>
              <a:t>Adapted from The Value Chain: Michael Porter 1985</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Selling in Reality</a:t>
            </a:r>
            <a:endParaRPr lang="en-US" dirty="0"/>
          </a:p>
        </p:txBody>
      </p:sp>
      <p:sp>
        <p:nvSpPr>
          <p:cNvPr id="3" name="Rectangle 2"/>
          <p:cNvSpPr/>
          <p:nvPr/>
        </p:nvSpPr>
        <p:spPr>
          <a:xfrm>
            <a:off x="534562" y="1561513"/>
            <a:ext cx="6260123" cy="56270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Company Infrastructure</a:t>
            </a:r>
            <a:endParaRPr lang="en-US" dirty="0"/>
          </a:p>
        </p:txBody>
      </p:sp>
      <p:sp>
        <p:nvSpPr>
          <p:cNvPr id="4" name="Rectangle 3"/>
          <p:cNvSpPr/>
          <p:nvPr/>
        </p:nvSpPr>
        <p:spPr>
          <a:xfrm>
            <a:off x="534562" y="2150021"/>
            <a:ext cx="6260123" cy="56270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Human Resource Management</a:t>
            </a:r>
            <a:endParaRPr lang="en-US" dirty="0"/>
          </a:p>
        </p:txBody>
      </p:sp>
      <p:sp>
        <p:nvSpPr>
          <p:cNvPr id="5" name="Rectangle 4"/>
          <p:cNvSpPr/>
          <p:nvPr/>
        </p:nvSpPr>
        <p:spPr>
          <a:xfrm>
            <a:off x="534562" y="2752597"/>
            <a:ext cx="6260123" cy="56270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Technology Development</a:t>
            </a:r>
            <a:endParaRPr lang="en-US" dirty="0"/>
          </a:p>
        </p:txBody>
      </p:sp>
      <p:sp>
        <p:nvSpPr>
          <p:cNvPr id="6" name="Rectangle 5"/>
          <p:cNvSpPr/>
          <p:nvPr/>
        </p:nvSpPr>
        <p:spPr>
          <a:xfrm>
            <a:off x="534562" y="3341105"/>
            <a:ext cx="6260123" cy="56270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Procurement</a:t>
            </a:r>
            <a:endParaRPr lang="en-US" dirty="0"/>
          </a:p>
        </p:txBody>
      </p:sp>
      <p:grpSp>
        <p:nvGrpSpPr>
          <p:cNvPr id="7" name="Group 19"/>
          <p:cNvGrpSpPr/>
          <p:nvPr/>
        </p:nvGrpSpPr>
        <p:grpSpPr>
          <a:xfrm>
            <a:off x="470662" y="4176187"/>
            <a:ext cx="2131863" cy="998611"/>
            <a:chOff x="442526" y="3979237"/>
            <a:chExt cx="2802145" cy="1312586"/>
          </a:xfrm>
        </p:grpSpPr>
        <p:sp>
          <p:nvSpPr>
            <p:cNvPr id="25" name="Freeform 25"/>
            <p:cNvSpPr>
              <a:spLocks/>
            </p:cNvSpPr>
            <p:nvPr/>
          </p:nvSpPr>
          <p:spPr bwMode="auto">
            <a:xfrm>
              <a:off x="505861" y="3979237"/>
              <a:ext cx="1278334" cy="1270579"/>
            </a:xfrm>
            <a:custGeom>
              <a:avLst/>
              <a:gdLst>
                <a:gd name="T0" fmla="*/ 0 w 719"/>
                <a:gd name="T1" fmla="*/ 1560513 h 546"/>
                <a:gd name="T2" fmla="*/ 0 w 719"/>
                <a:gd name="T3" fmla="*/ 0 h 546"/>
                <a:gd name="T4" fmla="*/ 1187901 w 719"/>
                <a:gd name="T5" fmla="*/ 0 h 546"/>
                <a:gd name="T6" fmla="*/ 1570038 w 719"/>
                <a:gd name="T7" fmla="*/ 780257 h 546"/>
                <a:gd name="T8" fmla="*/ 1187901 w 719"/>
                <a:gd name="T9" fmla="*/ 1560513 h 546"/>
                <a:gd name="T10" fmla="*/ 0 w 719"/>
                <a:gd name="T11" fmla="*/ 1560513 h 546"/>
                <a:gd name="T12" fmla="*/ 0 60000 65536"/>
                <a:gd name="T13" fmla="*/ 0 60000 65536"/>
                <a:gd name="T14" fmla="*/ 0 60000 65536"/>
                <a:gd name="T15" fmla="*/ 0 60000 65536"/>
                <a:gd name="T16" fmla="*/ 0 60000 65536"/>
                <a:gd name="T17" fmla="*/ 0 60000 65536"/>
                <a:gd name="T18" fmla="*/ 0 w 719"/>
                <a:gd name="T19" fmla="*/ 0 h 546"/>
                <a:gd name="T20" fmla="*/ 719 w 719"/>
                <a:gd name="T21" fmla="*/ 546 h 546"/>
              </a:gdLst>
              <a:ahLst/>
              <a:cxnLst>
                <a:cxn ang="T12">
                  <a:pos x="T0" y="T1"/>
                </a:cxn>
                <a:cxn ang="T13">
                  <a:pos x="T2" y="T3"/>
                </a:cxn>
                <a:cxn ang="T14">
                  <a:pos x="T4" y="T5"/>
                </a:cxn>
                <a:cxn ang="T15">
                  <a:pos x="T6" y="T7"/>
                </a:cxn>
                <a:cxn ang="T16">
                  <a:pos x="T8" y="T9"/>
                </a:cxn>
                <a:cxn ang="T17">
                  <a:pos x="T10" y="T11"/>
                </a:cxn>
              </a:cxnLst>
              <a:rect l="T18" t="T19" r="T20" b="T21"/>
              <a:pathLst>
                <a:path w="719" h="546">
                  <a:moveTo>
                    <a:pt x="0" y="546"/>
                  </a:moveTo>
                  <a:lnTo>
                    <a:pt x="0" y="0"/>
                  </a:lnTo>
                  <a:lnTo>
                    <a:pt x="544" y="0"/>
                  </a:lnTo>
                  <a:lnTo>
                    <a:pt x="719" y="273"/>
                  </a:lnTo>
                  <a:lnTo>
                    <a:pt x="544" y="546"/>
                  </a:lnTo>
                  <a:lnTo>
                    <a:pt x="0" y="546"/>
                  </a:lnTo>
                  <a:close/>
                </a:path>
              </a:pathLst>
            </a:custGeom>
            <a:solidFill>
              <a:srgbClr val="FF0000"/>
            </a:solidFill>
            <a:ln w="19050">
              <a:solidFill>
                <a:srgbClr val="808080"/>
              </a:solidFill>
              <a:round/>
              <a:headEnd/>
              <a:tailEnd/>
            </a:ln>
          </p:spPr>
          <p:txBody>
            <a:bodyPr/>
            <a:lstStyle/>
            <a:p>
              <a:endParaRPr lang="en-US" sz="1600"/>
            </a:p>
          </p:txBody>
        </p:sp>
        <p:sp>
          <p:nvSpPr>
            <p:cNvPr id="26" name="Rectangle 26"/>
            <p:cNvSpPr>
              <a:spLocks noChangeArrowheads="1"/>
            </p:cNvSpPr>
            <p:nvPr/>
          </p:nvSpPr>
          <p:spPr bwMode="gray">
            <a:xfrm>
              <a:off x="442526" y="4198707"/>
              <a:ext cx="1337790" cy="1093116"/>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sz="1200" b="1" dirty="0" smtClean="0">
                  <a:solidFill>
                    <a:schemeClr val="tx2"/>
                  </a:solidFill>
                  <a:latin typeface="Arial" charset="0"/>
                </a:rPr>
                <a:t>Offerings /</a:t>
              </a:r>
            </a:p>
            <a:p>
              <a:pPr algn="ctr" eaLnBrk="0" hangingPunct="0">
                <a:spcBef>
                  <a:spcPct val="50000"/>
                </a:spcBef>
              </a:pPr>
              <a:r>
                <a:rPr lang="en-US" sz="1200" b="1" dirty="0" smtClean="0">
                  <a:solidFill>
                    <a:schemeClr val="tx2"/>
                  </a:solidFill>
                  <a:latin typeface="Arial" charset="0"/>
                </a:rPr>
                <a:t>Inbound</a:t>
              </a:r>
            </a:p>
            <a:p>
              <a:pPr algn="ctr" eaLnBrk="0" hangingPunct="0">
                <a:spcBef>
                  <a:spcPct val="50000"/>
                </a:spcBef>
              </a:pPr>
              <a:r>
                <a:rPr lang="en-US" sz="1200" b="1" dirty="0" smtClean="0">
                  <a:solidFill>
                    <a:schemeClr val="tx2"/>
                  </a:solidFill>
                  <a:latin typeface="Arial" charset="0"/>
                </a:rPr>
                <a:t>Logistics</a:t>
              </a:r>
              <a:endParaRPr lang="en-US" sz="1200" b="1" dirty="0">
                <a:solidFill>
                  <a:schemeClr val="tx2"/>
                </a:solidFill>
                <a:latin typeface="Arial" charset="0"/>
              </a:endParaRPr>
            </a:p>
          </p:txBody>
        </p:sp>
        <p:sp>
          <p:nvSpPr>
            <p:cNvPr id="27" name="Freeform 31"/>
            <p:cNvSpPr>
              <a:spLocks/>
            </p:cNvSpPr>
            <p:nvPr/>
          </p:nvSpPr>
          <p:spPr bwMode="gray">
            <a:xfrm>
              <a:off x="1704056" y="3993455"/>
              <a:ext cx="1452828" cy="1262823"/>
            </a:xfrm>
            <a:custGeom>
              <a:avLst/>
              <a:gdLst>
                <a:gd name="T0" fmla="*/ 0 w 816"/>
                <a:gd name="T1" fmla="*/ 0 h 546"/>
                <a:gd name="T2" fmla="*/ 402353 w 816"/>
                <a:gd name="T3" fmla="*/ 775494 h 546"/>
                <a:gd name="T4" fmla="*/ 0 w 816"/>
                <a:gd name="T5" fmla="*/ 1550987 h 546"/>
                <a:gd name="T6" fmla="*/ 1399490 w 816"/>
                <a:gd name="T7" fmla="*/ 1550987 h 546"/>
                <a:gd name="T8" fmla="*/ 1784350 w 816"/>
                <a:gd name="T9" fmla="*/ 775494 h 546"/>
                <a:gd name="T10" fmla="*/ 1399490 w 816"/>
                <a:gd name="T11" fmla="*/ 0 h 546"/>
                <a:gd name="T12" fmla="*/ 0 w 816"/>
                <a:gd name="T13" fmla="*/ 0 h 546"/>
                <a:gd name="T14" fmla="*/ 0 60000 65536"/>
                <a:gd name="T15" fmla="*/ 0 60000 65536"/>
                <a:gd name="T16" fmla="*/ 0 60000 65536"/>
                <a:gd name="T17" fmla="*/ 0 60000 65536"/>
                <a:gd name="T18" fmla="*/ 0 60000 65536"/>
                <a:gd name="T19" fmla="*/ 0 60000 65536"/>
                <a:gd name="T20" fmla="*/ 0 60000 65536"/>
                <a:gd name="T21" fmla="*/ 0 w 816"/>
                <a:gd name="T22" fmla="*/ 0 h 546"/>
                <a:gd name="T23" fmla="*/ 816 w 816"/>
                <a:gd name="T24" fmla="*/ 546 h 5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6" h="546">
                  <a:moveTo>
                    <a:pt x="0" y="0"/>
                  </a:moveTo>
                  <a:lnTo>
                    <a:pt x="184" y="273"/>
                  </a:lnTo>
                  <a:lnTo>
                    <a:pt x="0" y="546"/>
                  </a:lnTo>
                  <a:lnTo>
                    <a:pt x="640" y="546"/>
                  </a:lnTo>
                  <a:lnTo>
                    <a:pt x="816" y="273"/>
                  </a:lnTo>
                  <a:lnTo>
                    <a:pt x="640" y="0"/>
                  </a:lnTo>
                  <a:lnTo>
                    <a:pt x="0" y="0"/>
                  </a:lnTo>
                  <a:close/>
                </a:path>
              </a:pathLst>
            </a:custGeom>
            <a:solidFill>
              <a:srgbClr val="0000FF"/>
            </a:solidFill>
            <a:ln w="19050">
              <a:solidFill>
                <a:srgbClr val="808080"/>
              </a:solidFill>
              <a:round/>
              <a:headEnd/>
              <a:tailEnd/>
            </a:ln>
          </p:spPr>
          <p:txBody>
            <a:bodyPr/>
            <a:lstStyle/>
            <a:p>
              <a:endParaRPr lang="en-US" sz="1600"/>
            </a:p>
          </p:txBody>
        </p:sp>
        <p:sp>
          <p:nvSpPr>
            <p:cNvPr id="28" name="Rectangle 32"/>
            <p:cNvSpPr>
              <a:spLocks noChangeArrowheads="1"/>
            </p:cNvSpPr>
            <p:nvPr/>
          </p:nvSpPr>
          <p:spPr bwMode="gray">
            <a:xfrm>
              <a:off x="1906880" y="4461010"/>
              <a:ext cx="1337791" cy="364935"/>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sz="1200" b="1" dirty="0">
                  <a:solidFill>
                    <a:srgbClr val="FFFFFF"/>
                  </a:solidFill>
                  <a:latin typeface="Arial" charset="0"/>
                </a:rPr>
                <a:t>Marketing</a:t>
              </a:r>
            </a:p>
          </p:txBody>
        </p:sp>
      </p:grpSp>
      <p:grpSp>
        <p:nvGrpSpPr>
          <p:cNvPr id="8" name="Group 20"/>
          <p:cNvGrpSpPr/>
          <p:nvPr/>
        </p:nvGrpSpPr>
        <p:grpSpPr>
          <a:xfrm>
            <a:off x="4943649" y="4148053"/>
            <a:ext cx="2118345" cy="971691"/>
            <a:chOff x="4380929" y="3979237"/>
            <a:chExt cx="2769938" cy="1270579"/>
          </a:xfrm>
        </p:grpSpPr>
        <p:sp>
          <p:nvSpPr>
            <p:cNvPr id="23" name="Freeform 19"/>
            <p:cNvSpPr>
              <a:spLocks/>
            </p:cNvSpPr>
            <p:nvPr/>
          </p:nvSpPr>
          <p:spPr bwMode="auto">
            <a:xfrm>
              <a:off x="5700624" y="3979237"/>
              <a:ext cx="1450243" cy="1270579"/>
            </a:xfrm>
            <a:custGeom>
              <a:avLst/>
              <a:gdLst>
                <a:gd name="T0" fmla="*/ 0 w 815"/>
                <a:gd name="T1" fmla="*/ 0 h 546"/>
                <a:gd name="T2" fmla="*/ 384646 w 815"/>
                <a:gd name="T3" fmla="*/ 780257 h 546"/>
                <a:gd name="T4" fmla="*/ 0 w 815"/>
                <a:gd name="T5" fmla="*/ 1560513 h 546"/>
                <a:gd name="T6" fmla="*/ 1379045 w 815"/>
                <a:gd name="T7" fmla="*/ 1560513 h 546"/>
                <a:gd name="T8" fmla="*/ 1781175 w 815"/>
                <a:gd name="T9" fmla="*/ 780257 h 546"/>
                <a:gd name="T10" fmla="*/ 1379045 w 815"/>
                <a:gd name="T11" fmla="*/ 0 h 546"/>
                <a:gd name="T12" fmla="*/ 0 w 815"/>
                <a:gd name="T13" fmla="*/ 0 h 546"/>
                <a:gd name="T14" fmla="*/ 0 60000 65536"/>
                <a:gd name="T15" fmla="*/ 0 60000 65536"/>
                <a:gd name="T16" fmla="*/ 0 60000 65536"/>
                <a:gd name="T17" fmla="*/ 0 60000 65536"/>
                <a:gd name="T18" fmla="*/ 0 60000 65536"/>
                <a:gd name="T19" fmla="*/ 0 60000 65536"/>
                <a:gd name="T20" fmla="*/ 0 60000 65536"/>
                <a:gd name="T21" fmla="*/ 0 w 815"/>
                <a:gd name="T22" fmla="*/ 0 h 546"/>
                <a:gd name="T23" fmla="*/ 815 w 815"/>
                <a:gd name="T24" fmla="*/ 546 h 5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5" h="546">
                  <a:moveTo>
                    <a:pt x="0" y="0"/>
                  </a:moveTo>
                  <a:lnTo>
                    <a:pt x="176" y="273"/>
                  </a:lnTo>
                  <a:lnTo>
                    <a:pt x="0" y="546"/>
                  </a:lnTo>
                  <a:lnTo>
                    <a:pt x="631" y="546"/>
                  </a:lnTo>
                  <a:lnTo>
                    <a:pt x="815" y="273"/>
                  </a:lnTo>
                  <a:lnTo>
                    <a:pt x="631" y="0"/>
                  </a:lnTo>
                  <a:lnTo>
                    <a:pt x="0" y="0"/>
                  </a:lnTo>
                  <a:close/>
                </a:path>
              </a:pathLst>
            </a:custGeom>
            <a:solidFill>
              <a:srgbClr val="003366"/>
            </a:solidFill>
            <a:ln w="19050">
              <a:solidFill>
                <a:srgbClr val="808080"/>
              </a:solidFill>
              <a:round/>
              <a:headEnd/>
              <a:tailEnd/>
            </a:ln>
          </p:spPr>
          <p:txBody>
            <a:bodyPr/>
            <a:lstStyle/>
            <a:p>
              <a:endParaRPr lang="en-US" sz="1600"/>
            </a:p>
          </p:txBody>
        </p:sp>
        <p:sp>
          <p:nvSpPr>
            <p:cNvPr id="24" name="Rectangle 20"/>
            <p:cNvSpPr>
              <a:spLocks noChangeArrowheads="1"/>
            </p:cNvSpPr>
            <p:nvPr/>
          </p:nvSpPr>
          <p:spPr bwMode="gray">
            <a:xfrm>
              <a:off x="5805321" y="4229528"/>
              <a:ext cx="1339084" cy="845979"/>
            </a:xfrm>
            <a:prstGeom prst="rect">
              <a:avLst/>
            </a:prstGeom>
            <a:noFill/>
            <a:ln w="9525">
              <a:noFill/>
              <a:miter lim="800000"/>
              <a:headEnd/>
              <a:tailEnd/>
            </a:ln>
          </p:spPr>
          <p:txBody>
            <a:bodyPr lIns="92075" tIns="46038" rIns="92075" bIns="46038">
              <a:spAutoFit/>
            </a:bodyPr>
            <a:lstStyle/>
            <a:p>
              <a:pPr algn="ctr" eaLnBrk="0" hangingPunct="0"/>
              <a:r>
                <a:rPr lang="en-US" sz="1200" b="1" dirty="0">
                  <a:solidFill>
                    <a:srgbClr val="FFFFFF"/>
                  </a:solidFill>
                  <a:latin typeface="Arial" charset="0"/>
                </a:rPr>
                <a:t>Service and Support</a:t>
              </a:r>
            </a:p>
          </p:txBody>
        </p:sp>
        <p:sp>
          <p:nvSpPr>
            <p:cNvPr id="29" name="Freeform 36"/>
            <p:cNvSpPr>
              <a:spLocks/>
            </p:cNvSpPr>
            <p:nvPr/>
          </p:nvSpPr>
          <p:spPr bwMode="auto">
            <a:xfrm>
              <a:off x="4380929" y="3979237"/>
              <a:ext cx="1464461" cy="1270579"/>
            </a:xfrm>
            <a:custGeom>
              <a:avLst/>
              <a:gdLst>
                <a:gd name="T0" fmla="*/ 0 w 824"/>
                <a:gd name="T1" fmla="*/ 0 h 546"/>
                <a:gd name="T2" fmla="*/ 401638 w 824"/>
                <a:gd name="T3" fmla="*/ 780257 h 546"/>
                <a:gd name="T4" fmla="*/ 0 w 824"/>
                <a:gd name="T5" fmla="*/ 1560513 h 546"/>
                <a:gd name="T6" fmla="*/ 1397000 w 824"/>
                <a:gd name="T7" fmla="*/ 1560513 h 546"/>
                <a:gd name="T8" fmla="*/ 1798638 w 824"/>
                <a:gd name="T9" fmla="*/ 780257 h 546"/>
                <a:gd name="T10" fmla="*/ 1397000 w 824"/>
                <a:gd name="T11" fmla="*/ 0 h 546"/>
                <a:gd name="T12" fmla="*/ 0 w 824"/>
                <a:gd name="T13" fmla="*/ 0 h 546"/>
                <a:gd name="T14" fmla="*/ 0 60000 65536"/>
                <a:gd name="T15" fmla="*/ 0 60000 65536"/>
                <a:gd name="T16" fmla="*/ 0 60000 65536"/>
                <a:gd name="T17" fmla="*/ 0 60000 65536"/>
                <a:gd name="T18" fmla="*/ 0 60000 65536"/>
                <a:gd name="T19" fmla="*/ 0 60000 65536"/>
                <a:gd name="T20" fmla="*/ 0 60000 65536"/>
                <a:gd name="T21" fmla="*/ 0 w 824"/>
                <a:gd name="T22" fmla="*/ 0 h 546"/>
                <a:gd name="T23" fmla="*/ 824 w 824"/>
                <a:gd name="T24" fmla="*/ 546 h 5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4" h="546">
                  <a:moveTo>
                    <a:pt x="0" y="0"/>
                  </a:moveTo>
                  <a:lnTo>
                    <a:pt x="184" y="273"/>
                  </a:lnTo>
                  <a:lnTo>
                    <a:pt x="0" y="546"/>
                  </a:lnTo>
                  <a:lnTo>
                    <a:pt x="640" y="546"/>
                  </a:lnTo>
                  <a:lnTo>
                    <a:pt x="824" y="273"/>
                  </a:lnTo>
                  <a:lnTo>
                    <a:pt x="640" y="0"/>
                  </a:lnTo>
                  <a:lnTo>
                    <a:pt x="0" y="0"/>
                  </a:lnTo>
                  <a:close/>
                </a:path>
              </a:pathLst>
            </a:custGeom>
            <a:solidFill>
              <a:srgbClr val="FFFF00"/>
            </a:solidFill>
            <a:ln w="19050">
              <a:solidFill>
                <a:srgbClr val="808080"/>
              </a:solidFill>
              <a:round/>
              <a:headEnd/>
              <a:tailEnd/>
            </a:ln>
          </p:spPr>
          <p:txBody>
            <a:bodyPr/>
            <a:lstStyle/>
            <a:p>
              <a:endParaRPr lang="en-US" sz="1600"/>
            </a:p>
          </p:txBody>
        </p:sp>
        <p:sp>
          <p:nvSpPr>
            <p:cNvPr id="30" name="Rectangle 37"/>
            <p:cNvSpPr>
              <a:spLocks noChangeArrowheads="1"/>
            </p:cNvSpPr>
            <p:nvPr/>
          </p:nvSpPr>
          <p:spPr bwMode="auto">
            <a:xfrm>
              <a:off x="4590323" y="4444205"/>
              <a:ext cx="1337792" cy="443531"/>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sz="1600" b="1" dirty="0" err="1" smtClean="0">
                  <a:latin typeface="Arial" charset="0"/>
                </a:rPr>
                <a:t>Imp’n</a:t>
              </a:r>
              <a:endParaRPr lang="en-US" sz="1600" b="1" dirty="0">
                <a:latin typeface="Arial" charset="0"/>
              </a:endParaRPr>
            </a:p>
          </p:txBody>
        </p:sp>
      </p:grpSp>
      <p:sp>
        <p:nvSpPr>
          <p:cNvPr id="31" name="Freeform 43"/>
          <p:cNvSpPr>
            <a:spLocks/>
          </p:cNvSpPr>
          <p:nvPr/>
        </p:nvSpPr>
        <p:spPr bwMode="auto">
          <a:xfrm>
            <a:off x="3328227" y="3979237"/>
            <a:ext cx="1448950" cy="1270579"/>
          </a:xfrm>
          <a:custGeom>
            <a:avLst/>
            <a:gdLst>
              <a:gd name="T0" fmla="*/ 0 w 815"/>
              <a:gd name="T1" fmla="*/ 0 h 546"/>
              <a:gd name="T2" fmla="*/ 401772 w 815"/>
              <a:gd name="T3" fmla="*/ 780257 h 546"/>
              <a:gd name="T4" fmla="*/ 0 w 815"/>
              <a:gd name="T5" fmla="*/ 1560513 h 546"/>
              <a:gd name="T6" fmla="*/ 1395284 w 815"/>
              <a:gd name="T7" fmla="*/ 1560513 h 546"/>
              <a:gd name="T8" fmla="*/ 1779587 w 815"/>
              <a:gd name="T9" fmla="*/ 780257 h 546"/>
              <a:gd name="T10" fmla="*/ 1395284 w 815"/>
              <a:gd name="T11" fmla="*/ 0 h 546"/>
              <a:gd name="T12" fmla="*/ 0 w 815"/>
              <a:gd name="T13" fmla="*/ 0 h 546"/>
              <a:gd name="T14" fmla="*/ 0 60000 65536"/>
              <a:gd name="T15" fmla="*/ 0 60000 65536"/>
              <a:gd name="T16" fmla="*/ 0 60000 65536"/>
              <a:gd name="T17" fmla="*/ 0 60000 65536"/>
              <a:gd name="T18" fmla="*/ 0 60000 65536"/>
              <a:gd name="T19" fmla="*/ 0 60000 65536"/>
              <a:gd name="T20" fmla="*/ 0 60000 65536"/>
              <a:gd name="T21" fmla="*/ 0 w 815"/>
              <a:gd name="T22" fmla="*/ 0 h 546"/>
              <a:gd name="T23" fmla="*/ 815 w 815"/>
              <a:gd name="T24" fmla="*/ 546 h 5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5" h="546">
                <a:moveTo>
                  <a:pt x="0" y="0"/>
                </a:moveTo>
                <a:lnTo>
                  <a:pt x="184" y="273"/>
                </a:lnTo>
                <a:lnTo>
                  <a:pt x="0" y="546"/>
                </a:lnTo>
                <a:lnTo>
                  <a:pt x="639" y="546"/>
                </a:lnTo>
                <a:lnTo>
                  <a:pt x="815" y="273"/>
                </a:lnTo>
                <a:lnTo>
                  <a:pt x="639" y="0"/>
                </a:lnTo>
                <a:lnTo>
                  <a:pt x="0" y="0"/>
                </a:lnTo>
                <a:close/>
              </a:path>
            </a:pathLst>
          </a:custGeom>
          <a:solidFill>
            <a:srgbClr val="99CC00"/>
          </a:solidFill>
          <a:ln w="19050">
            <a:solidFill>
              <a:srgbClr val="808080"/>
            </a:solidFill>
            <a:round/>
            <a:headEnd/>
            <a:tailEnd/>
          </a:ln>
        </p:spPr>
        <p:txBody>
          <a:bodyPr/>
          <a:lstStyle/>
          <a:p>
            <a:endParaRPr lang="en-US" sz="1600"/>
          </a:p>
        </p:txBody>
      </p:sp>
      <p:cxnSp>
        <p:nvCxnSpPr>
          <p:cNvPr id="35" name="Straight Connector 34"/>
          <p:cNvCxnSpPr/>
          <p:nvPr/>
        </p:nvCxnSpPr>
        <p:spPr>
          <a:xfrm rot="16200000" flipH="1">
            <a:off x="6759526" y="1582615"/>
            <a:ext cx="1885071" cy="1842867"/>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flipH="1" flipV="1">
            <a:off x="6807846" y="3435881"/>
            <a:ext cx="1812288" cy="181045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8154" y="5416057"/>
            <a:ext cx="4556312" cy="338554"/>
          </a:xfrm>
          <a:prstGeom prst="rect">
            <a:avLst/>
          </a:prstGeom>
          <a:noFill/>
        </p:spPr>
        <p:txBody>
          <a:bodyPr wrap="none" rtlCol="0">
            <a:spAutoFit/>
          </a:bodyPr>
          <a:lstStyle/>
          <a:p>
            <a:r>
              <a:rPr lang="en-US" sz="1600" dirty="0" smtClean="0"/>
              <a:t>Adapted from The Value Chain: Michael Porter 1985</a:t>
            </a:r>
            <a:endParaRPr lang="en-US" sz="1600" dirty="0"/>
          </a:p>
        </p:txBody>
      </p:sp>
      <p:sp>
        <p:nvSpPr>
          <p:cNvPr id="22" name="Explosion 2 21"/>
          <p:cNvSpPr/>
          <p:nvPr/>
        </p:nvSpPr>
        <p:spPr>
          <a:xfrm>
            <a:off x="2419643" y="4164037"/>
            <a:ext cx="1378634" cy="872197"/>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p:txBody>
      </p:sp>
      <p:sp>
        <p:nvSpPr>
          <p:cNvPr id="33" name="TextBox 32"/>
          <p:cNvSpPr txBox="1"/>
          <p:nvPr/>
        </p:nvSpPr>
        <p:spPr>
          <a:xfrm>
            <a:off x="2560320" y="4403186"/>
            <a:ext cx="710451" cy="338554"/>
          </a:xfrm>
          <a:prstGeom prst="rect">
            <a:avLst/>
          </a:prstGeom>
          <a:noFill/>
        </p:spPr>
        <p:txBody>
          <a:bodyPr wrap="none" rtlCol="0">
            <a:spAutoFit/>
          </a:bodyPr>
          <a:lstStyle/>
          <a:p>
            <a:r>
              <a:rPr lang="en-US" sz="1600" dirty="0" smtClean="0">
                <a:solidFill>
                  <a:srgbClr val="FF0000"/>
                </a:solidFill>
              </a:rPr>
              <a:t>chasm</a:t>
            </a:r>
            <a:endParaRPr lang="en-US" sz="1600" dirty="0">
              <a:solidFill>
                <a:srgbClr val="FF0000"/>
              </a:solidFill>
            </a:endParaRPr>
          </a:p>
        </p:txBody>
      </p:sp>
      <p:sp>
        <p:nvSpPr>
          <p:cNvPr id="32" name="Rectangle 44"/>
          <p:cNvSpPr>
            <a:spLocks noChangeArrowheads="1"/>
          </p:cNvSpPr>
          <p:nvPr/>
        </p:nvSpPr>
        <p:spPr bwMode="gray">
          <a:xfrm>
            <a:off x="3435808" y="4184759"/>
            <a:ext cx="1340376" cy="585418"/>
          </a:xfrm>
          <a:prstGeom prst="rect">
            <a:avLst/>
          </a:prstGeom>
          <a:noFill/>
          <a:ln w="9525">
            <a:noFill/>
            <a:miter lim="800000"/>
            <a:headEnd/>
            <a:tailEnd/>
          </a:ln>
        </p:spPr>
        <p:txBody>
          <a:bodyPr lIns="92075" tIns="46038" rIns="92075" bIns="46038">
            <a:spAutoFit/>
          </a:bodyPr>
          <a:lstStyle/>
          <a:p>
            <a:pPr algn="ctr" eaLnBrk="0" hangingPunct="0"/>
            <a:r>
              <a:rPr lang="en-US" sz="1600" b="1" dirty="0" smtClean="0">
                <a:solidFill>
                  <a:schemeClr val="tx2"/>
                </a:solidFill>
                <a:latin typeface="Arial" charset="0"/>
              </a:rPr>
              <a:t>Personal</a:t>
            </a:r>
          </a:p>
          <a:p>
            <a:pPr algn="ctr" eaLnBrk="0" hangingPunct="0"/>
            <a:r>
              <a:rPr lang="en-US" sz="1600" b="1" dirty="0" smtClean="0">
                <a:solidFill>
                  <a:schemeClr val="tx2"/>
                </a:solidFill>
                <a:latin typeface="Arial" charset="0"/>
              </a:rPr>
              <a:t>Selling</a:t>
            </a:r>
            <a:endParaRPr lang="en-US" sz="1600" b="1" dirty="0">
              <a:solidFill>
                <a:schemeClr val="tx2"/>
              </a:solidFill>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Why Is Personal Selling Important?</a:t>
            </a:r>
          </a:p>
        </p:txBody>
      </p:sp>
      <p:sp>
        <p:nvSpPr>
          <p:cNvPr id="13315" name="Rectangle 3"/>
          <p:cNvSpPr>
            <a:spLocks noGrp="1" noChangeArrowheads="1"/>
          </p:cNvSpPr>
          <p:nvPr>
            <p:ph type="body" idx="1"/>
          </p:nvPr>
        </p:nvSpPr>
        <p:spPr/>
        <p:txBody>
          <a:bodyPr/>
          <a:lstStyle/>
          <a:p>
            <a:pPr eaLnBrk="1" hangingPunct="1"/>
            <a:r>
              <a:rPr lang="en-US" dirty="0"/>
              <a:t>Personal selling is often a company’s largest single operating </a:t>
            </a:r>
            <a:r>
              <a:rPr lang="en-US" dirty="0" smtClean="0"/>
              <a:t>expense</a:t>
            </a:r>
          </a:p>
          <a:p>
            <a:pPr eaLnBrk="1" hangingPunct="1"/>
            <a:r>
              <a:rPr lang="en-US" dirty="0"/>
              <a:t>In the US, one person out of ten in the total labor force is involved in </a:t>
            </a:r>
            <a:r>
              <a:rPr lang="en-US" dirty="0" smtClean="0"/>
              <a:t>sales</a:t>
            </a:r>
          </a:p>
          <a:p>
            <a:pPr lvl="1" eaLnBrk="1" hangingPunct="1"/>
            <a:r>
              <a:rPr lang="en-US" dirty="0"/>
              <a:t>20 times more people are employed in sales than in advertising!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Types of Personal Selling</a:t>
            </a:r>
          </a:p>
        </p:txBody>
      </p:sp>
      <p:sp>
        <p:nvSpPr>
          <p:cNvPr id="10" name="AutoShape 62"/>
          <p:cNvSpPr>
            <a:spLocks noChangeArrowheads="1"/>
          </p:cNvSpPr>
          <p:nvPr/>
        </p:nvSpPr>
        <p:spPr bwMode="auto">
          <a:xfrm>
            <a:off x="2199240" y="1598572"/>
            <a:ext cx="4837044" cy="3517348"/>
          </a:xfrm>
          <a:prstGeom prst="star16">
            <a:avLst>
              <a:gd name="adj" fmla="val 39009"/>
            </a:avLst>
          </a:prstGeom>
          <a:solidFill>
            <a:srgbClr val="FFFF99"/>
          </a:solidFill>
          <a:ln w="38100">
            <a:solidFill>
              <a:schemeClr val="tx1"/>
            </a:solidFill>
            <a:miter lim="800000"/>
            <a:headEnd/>
            <a:tailEnd/>
          </a:ln>
          <a:effectLst>
            <a:outerShdw dist="107763" dir="2700000" algn="ctr" rotWithShape="0">
              <a:schemeClr val="tx1"/>
            </a:outerShdw>
          </a:effectLst>
        </p:spPr>
        <p:txBody>
          <a:bodyPr wrap="none" anchor="ctr">
            <a:prstTxWarp prst="textNoShape">
              <a:avLst/>
            </a:prstTxWarp>
          </a:bodyPr>
          <a:lstStyle/>
          <a:p>
            <a:pPr algn="ctr"/>
            <a:endParaRPr lang="en-US">
              <a:latin typeface="+mj-lt"/>
            </a:endParaRPr>
          </a:p>
        </p:txBody>
      </p:sp>
      <p:sp>
        <p:nvSpPr>
          <p:cNvPr id="11" name="AutoShape 63"/>
          <p:cNvSpPr>
            <a:spLocks noChangeArrowheads="1"/>
          </p:cNvSpPr>
          <p:nvPr/>
        </p:nvSpPr>
        <p:spPr bwMode="auto">
          <a:xfrm>
            <a:off x="6009240" y="1070970"/>
            <a:ext cx="2186609" cy="1524000"/>
          </a:xfrm>
          <a:prstGeom prst="roundRect">
            <a:avLst>
              <a:gd name="adj" fmla="val 29806"/>
            </a:avLst>
          </a:prstGeom>
          <a:solidFill>
            <a:srgbClr val="73A533"/>
          </a:solidFill>
          <a:ln w="57150">
            <a:solidFill>
              <a:schemeClr val="tx1"/>
            </a:solidFill>
            <a:round/>
            <a:headEnd/>
            <a:tailEnd/>
          </a:ln>
          <a:effectLst>
            <a:outerShdw dist="107763" dir="2700000" algn="ctr" rotWithShape="0">
              <a:schemeClr val="tx1"/>
            </a:outerShdw>
          </a:effectLst>
        </p:spPr>
        <p:txBody>
          <a:bodyPr anchor="ctr">
            <a:prstTxWarp prst="textNoShape">
              <a:avLst/>
            </a:prstTxWarp>
          </a:bodyPr>
          <a:lstStyle/>
          <a:p>
            <a:pPr algn="ctr"/>
            <a:r>
              <a:rPr lang="en-US" sz="2800">
                <a:latin typeface="+mj-lt"/>
              </a:rPr>
              <a:t>Order-Taking</a:t>
            </a:r>
          </a:p>
        </p:txBody>
      </p:sp>
      <p:sp>
        <p:nvSpPr>
          <p:cNvPr id="12" name="AutoShape 66"/>
          <p:cNvSpPr>
            <a:spLocks noChangeArrowheads="1"/>
          </p:cNvSpPr>
          <p:nvPr/>
        </p:nvSpPr>
        <p:spPr bwMode="auto">
          <a:xfrm>
            <a:off x="6009240" y="1070970"/>
            <a:ext cx="2186609" cy="1524000"/>
          </a:xfrm>
          <a:prstGeom prst="roundRect">
            <a:avLst>
              <a:gd name="adj" fmla="val 29806"/>
            </a:avLst>
          </a:prstGeom>
          <a:solidFill>
            <a:srgbClr val="CDE7D4"/>
          </a:solidFill>
          <a:ln w="57150">
            <a:solidFill>
              <a:schemeClr val="tx1"/>
            </a:solidFill>
            <a:round/>
            <a:headEnd/>
            <a:tailEnd/>
          </a:ln>
          <a:effectLst>
            <a:outerShdw dist="107763" dir="2700000" algn="ctr" rotWithShape="0">
              <a:schemeClr val="tx1"/>
            </a:outerShdw>
          </a:effectLst>
        </p:spPr>
        <p:txBody>
          <a:bodyPr anchor="ctr">
            <a:prstTxWarp prst="textNoShape">
              <a:avLst/>
            </a:prstTxWarp>
          </a:bodyPr>
          <a:lstStyle/>
          <a:p>
            <a:pPr algn="ctr"/>
            <a:r>
              <a:rPr lang="en-US" sz="2800">
                <a:latin typeface="+mj-lt"/>
              </a:rPr>
              <a:t>Order-Taking</a:t>
            </a:r>
          </a:p>
        </p:txBody>
      </p:sp>
      <p:sp>
        <p:nvSpPr>
          <p:cNvPr id="13" name="AutoShape 64"/>
          <p:cNvSpPr>
            <a:spLocks noChangeArrowheads="1"/>
          </p:cNvSpPr>
          <p:nvPr/>
        </p:nvSpPr>
        <p:spPr bwMode="auto">
          <a:xfrm>
            <a:off x="1361040" y="1070970"/>
            <a:ext cx="2186609" cy="1524000"/>
          </a:xfrm>
          <a:prstGeom prst="roundRect">
            <a:avLst>
              <a:gd name="adj" fmla="val 29806"/>
            </a:avLst>
          </a:prstGeom>
          <a:solidFill>
            <a:srgbClr val="73A533"/>
          </a:solidFill>
          <a:ln w="57150">
            <a:solidFill>
              <a:schemeClr val="tx1"/>
            </a:solidFill>
            <a:round/>
            <a:headEnd/>
            <a:tailEnd/>
          </a:ln>
          <a:effectLst>
            <a:outerShdw dist="107763" dir="2700000" algn="ctr" rotWithShape="0">
              <a:schemeClr val="tx1"/>
            </a:outerShdw>
          </a:effectLst>
        </p:spPr>
        <p:txBody>
          <a:bodyPr anchor="ctr">
            <a:prstTxWarp prst="textNoShape">
              <a:avLst/>
            </a:prstTxWarp>
          </a:bodyPr>
          <a:lstStyle/>
          <a:p>
            <a:pPr algn="ctr"/>
            <a:r>
              <a:rPr lang="en-US" sz="2800">
                <a:latin typeface="+mj-lt"/>
              </a:rPr>
              <a:t>Order-Getting</a:t>
            </a:r>
          </a:p>
        </p:txBody>
      </p:sp>
      <p:sp>
        <p:nvSpPr>
          <p:cNvPr id="14" name="AutoShape 65"/>
          <p:cNvSpPr>
            <a:spLocks noChangeArrowheads="1"/>
          </p:cNvSpPr>
          <p:nvPr/>
        </p:nvSpPr>
        <p:spPr bwMode="auto">
          <a:xfrm>
            <a:off x="1361040" y="1070970"/>
            <a:ext cx="2186609" cy="1524000"/>
          </a:xfrm>
          <a:prstGeom prst="roundRect">
            <a:avLst>
              <a:gd name="adj" fmla="val 29806"/>
            </a:avLst>
          </a:prstGeom>
          <a:solidFill>
            <a:srgbClr val="CDE7D4"/>
          </a:solidFill>
          <a:ln w="57150">
            <a:solidFill>
              <a:schemeClr val="tx1"/>
            </a:solidFill>
            <a:round/>
            <a:headEnd/>
            <a:tailEnd/>
          </a:ln>
          <a:effectLst>
            <a:outerShdw dist="107763" dir="2700000" algn="ctr" rotWithShape="0">
              <a:schemeClr val="tx1"/>
            </a:outerShdw>
          </a:effectLst>
        </p:spPr>
        <p:txBody>
          <a:bodyPr anchor="ctr">
            <a:prstTxWarp prst="textNoShape">
              <a:avLst/>
            </a:prstTxWarp>
          </a:bodyPr>
          <a:lstStyle/>
          <a:p>
            <a:pPr algn="ctr"/>
            <a:r>
              <a:rPr lang="en-US" sz="2800">
                <a:latin typeface="+mj-lt"/>
              </a:rPr>
              <a:t>Order-Getting</a:t>
            </a:r>
          </a:p>
        </p:txBody>
      </p:sp>
      <p:sp>
        <p:nvSpPr>
          <p:cNvPr id="14344" name="Text Box 18"/>
          <p:cNvSpPr txBox="1">
            <a:spLocks noChangeArrowheads="1"/>
          </p:cNvSpPr>
          <p:nvPr/>
        </p:nvSpPr>
        <p:spPr bwMode="auto">
          <a:xfrm>
            <a:off x="0" y="6858000"/>
            <a:ext cx="9144000" cy="228600"/>
          </a:xfrm>
          <a:prstGeom prst="rect">
            <a:avLst/>
          </a:prstGeom>
          <a:noFill/>
          <a:ln w="9525">
            <a:noFill/>
            <a:miter lim="800000"/>
            <a:headEnd/>
            <a:tailEnd/>
          </a:ln>
        </p:spPr>
        <p:txBody>
          <a:bodyPr>
            <a:prstTxWarp prst="textNoShape">
              <a:avLst/>
            </a:prstTxWarp>
            <a:spAutoFit/>
          </a:bodyPr>
          <a:lstStyle/>
          <a:p>
            <a:pPr algn="ctr"/>
            <a:endParaRPr lang="en-US" sz="900">
              <a:latin typeface="Times New Roman" pitchFamily="-65" charset="0"/>
            </a:endParaRPr>
          </a:p>
        </p:txBody>
      </p:sp>
      <p:sp>
        <p:nvSpPr>
          <p:cNvPr id="16" name="AutoShape 67"/>
          <p:cNvSpPr>
            <a:spLocks noChangeArrowheads="1"/>
          </p:cNvSpPr>
          <p:nvPr/>
        </p:nvSpPr>
        <p:spPr bwMode="auto">
          <a:xfrm>
            <a:off x="3570840" y="4728570"/>
            <a:ext cx="2385391" cy="1524000"/>
          </a:xfrm>
          <a:prstGeom prst="roundRect">
            <a:avLst>
              <a:gd name="adj" fmla="val 29806"/>
            </a:avLst>
          </a:prstGeom>
          <a:solidFill>
            <a:srgbClr val="73A533"/>
          </a:solidFill>
          <a:ln w="57150">
            <a:solidFill>
              <a:schemeClr val="tx1"/>
            </a:solidFill>
            <a:round/>
            <a:headEnd/>
            <a:tailEnd/>
          </a:ln>
          <a:effectLst>
            <a:outerShdw dist="107763" dir="2700000" algn="ctr" rotWithShape="0">
              <a:schemeClr val="tx1"/>
            </a:outerShdw>
          </a:effectLst>
        </p:spPr>
        <p:txBody>
          <a:bodyPr anchor="ctr">
            <a:prstTxWarp prst="textNoShape">
              <a:avLst/>
            </a:prstTxWarp>
          </a:bodyPr>
          <a:lstStyle/>
          <a:p>
            <a:pPr algn="ctr"/>
            <a:r>
              <a:rPr lang="en-US" sz="2800">
                <a:latin typeface="+mj-lt"/>
              </a:rPr>
              <a:t>Supporting</a:t>
            </a:r>
          </a:p>
        </p:txBody>
      </p:sp>
      <p:sp>
        <p:nvSpPr>
          <p:cNvPr id="17" name="Oval 68"/>
          <p:cNvSpPr>
            <a:spLocks noChangeArrowheads="1"/>
          </p:cNvSpPr>
          <p:nvPr/>
        </p:nvSpPr>
        <p:spPr bwMode="auto">
          <a:xfrm>
            <a:off x="3418440" y="2001934"/>
            <a:ext cx="2650435" cy="2650435"/>
          </a:xfrm>
          <a:prstGeom prst="ellipse">
            <a:avLst/>
          </a:prstGeom>
          <a:solidFill>
            <a:schemeClr val="hlink"/>
          </a:solidFill>
          <a:ln w="38100">
            <a:solidFill>
              <a:schemeClr val="tx1"/>
            </a:solidFill>
            <a:round/>
            <a:headEnd/>
            <a:tailEnd/>
          </a:ln>
          <a:effectLst>
            <a:outerShdw dist="71842" dir="2700000" algn="ctr" rotWithShape="0">
              <a:schemeClr val="tx1"/>
            </a:outerShdw>
          </a:effectLst>
        </p:spPr>
        <p:txBody>
          <a:bodyPr wrap="none" anchor="ctr">
            <a:prstTxWarp prst="textNoShape">
              <a:avLst/>
            </a:prstTxWarp>
          </a:bodyPr>
          <a:lstStyle/>
          <a:p>
            <a:pPr algn="ctr"/>
            <a:r>
              <a:rPr lang="en-US" sz="2800" b="1" dirty="0" smtClean="0">
                <a:latin typeface="+mj-lt"/>
              </a:rPr>
              <a:t>Sales Tasks</a:t>
            </a:r>
            <a:endParaRPr lang="en-US" sz="28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2"/>
                                        </p:tgtEl>
                                        <p:attrNameLst>
                                          <p:attrName>style.visibility</p:attrName>
                                        </p:attrNameLst>
                                      </p:cBhvr>
                                      <p:to>
                                        <p:strVal val="visible"/>
                                      </p:to>
                                    </p:se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animBg="1" autoUpdateAnimBg="0"/>
      <p:bldP spid="14" grpId="0" animBg="1" autoUpdateAnimBg="0"/>
      <p:bldP spid="1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Order </a:t>
            </a:r>
            <a:r>
              <a:rPr lang="en-US" dirty="0" smtClean="0"/>
              <a:t>Getters – “Hunters”</a:t>
            </a:r>
            <a:endParaRPr lang="en-US" dirty="0"/>
          </a:p>
        </p:txBody>
      </p:sp>
      <p:sp>
        <p:nvSpPr>
          <p:cNvPr id="15363" name="Text Box 21"/>
          <p:cNvSpPr txBox="1">
            <a:spLocks noChangeArrowheads="1"/>
          </p:cNvSpPr>
          <p:nvPr/>
        </p:nvSpPr>
        <p:spPr bwMode="auto">
          <a:xfrm>
            <a:off x="383775" y="5051011"/>
            <a:ext cx="3276600" cy="646331"/>
          </a:xfrm>
          <a:prstGeom prst="rect">
            <a:avLst/>
          </a:prstGeom>
          <a:solidFill>
            <a:srgbClr val="99CCFF"/>
          </a:solidFill>
          <a:ln w="9525">
            <a:solidFill>
              <a:schemeClr val="tx1"/>
            </a:solidFill>
            <a:miter lim="800000"/>
            <a:headEnd/>
            <a:tailEnd/>
          </a:ln>
        </p:spPr>
        <p:txBody>
          <a:bodyPr>
            <a:prstTxWarp prst="textNoShape">
              <a:avLst/>
            </a:prstTxWarp>
            <a:spAutoFit/>
          </a:bodyPr>
          <a:lstStyle/>
          <a:p>
            <a:pPr algn="ctr"/>
            <a:r>
              <a:rPr lang="en-US" sz="1800" dirty="0">
                <a:latin typeface="+mj-lt"/>
              </a:rPr>
              <a:t>Order getters develop </a:t>
            </a:r>
          </a:p>
          <a:p>
            <a:pPr algn="ctr"/>
            <a:r>
              <a:rPr lang="en-US" sz="1800" dirty="0">
                <a:latin typeface="+mj-lt"/>
              </a:rPr>
              <a:t>new business </a:t>
            </a:r>
            <a:r>
              <a:rPr lang="en-US" sz="1800" dirty="0" smtClean="0">
                <a:latin typeface="+mj-lt"/>
              </a:rPr>
              <a:t>relationships</a:t>
            </a:r>
            <a:endParaRPr lang="en-US" sz="1800" dirty="0">
              <a:latin typeface="+mj-lt"/>
            </a:endParaRPr>
          </a:p>
        </p:txBody>
      </p:sp>
      <p:sp>
        <p:nvSpPr>
          <p:cNvPr id="15371" name="Text Box 10"/>
          <p:cNvSpPr txBox="1">
            <a:spLocks noChangeArrowheads="1"/>
          </p:cNvSpPr>
          <p:nvPr/>
        </p:nvSpPr>
        <p:spPr bwMode="auto">
          <a:xfrm>
            <a:off x="152400" y="6270211"/>
            <a:ext cx="9144000" cy="228600"/>
          </a:xfrm>
          <a:prstGeom prst="rect">
            <a:avLst/>
          </a:prstGeom>
          <a:noFill/>
          <a:ln w="9525">
            <a:noFill/>
            <a:miter lim="800000"/>
            <a:headEnd/>
            <a:tailEnd/>
          </a:ln>
        </p:spPr>
        <p:txBody>
          <a:bodyPr>
            <a:prstTxWarp prst="textNoShape">
              <a:avLst/>
            </a:prstTxWarp>
            <a:spAutoFit/>
          </a:bodyPr>
          <a:lstStyle/>
          <a:p>
            <a:pPr algn="ctr"/>
            <a:endParaRPr lang="en-US" sz="900">
              <a:latin typeface="+mj-lt"/>
            </a:endParaRPr>
          </a:p>
        </p:txBody>
      </p:sp>
      <p:sp>
        <p:nvSpPr>
          <p:cNvPr id="38" name="AutoShape 8"/>
          <p:cNvSpPr>
            <a:spLocks noChangeArrowheads="1"/>
          </p:cNvSpPr>
          <p:nvPr/>
        </p:nvSpPr>
        <p:spPr bwMode="auto">
          <a:xfrm>
            <a:off x="4730750" y="3614650"/>
            <a:ext cx="3962400" cy="990600"/>
          </a:xfrm>
          <a:prstGeom prst="roundRect">
            <a:avLst>
              <a:gd name="adj" fmla="val 33495"/>
            </a:avLst>
          </a:prstGeom>
          <a:solidFill>
            <a:srgbClr val="9FFF81"/>
          </a:solidFill>
          <a:ln w="38100">
            <a:solidFill>
              <a:srgbClr val="9FFF81"/>
            </a:solid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spcBef>
                <a:spcPct val="50000"/>
              </a:spcBef>
            </a:pPr>
            <a:r>
              <a:rPr lang="en-US" altLang="en-US" sz="2200" dirty="0"/>
              <a:t>Wholesalers’ Order Getters </a:t>
            </a:r>
            <a:r>
              <a:rPr lang="en-US" altLang="en-US" sz="2200" dirty="0" smtClean="0"/>
              <a:t>Develop New Channels</a:t>
            </a:r>
            <a:endParaRPr lang="en-US" altLang="en-US" sz="2200" dirty="0"/>
          </a:p>
        </p:txBody>
      </p:sp>
      <p:sp>
        <p:nvSpPr>
          <p:cNvPr id="39" name="Line 9"/>
          <p:cNvSpPr>
            <a:spLocks noChangeShapeType="1"/>
          </p:cNvSpPr>
          <p:nvPr/>
        </p:nvSpPr>
        <p:spPr bwMode="auto">
          <a:xfrm>
            <a:off x="3435350" y="3512125"/>
            <a:ext cx="1295400" cy="609600"/>
          </a:xfrm>
          <a:prstGeom prst="line">
            <a:avLst/>
          </a:prstGeom>
          <a:noFill/>
          <a:ln w="38100">
            <a:solidFill>
              <a:schemeClr val="tx1"/>
            </a:solidFill>
            <a:round/>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40" name="AutoShape 10"/>
          <p:cNvSpPr>
            <a:spLocks noChangeArrowheads="1"/>
          </p:cNvSpPr>
          <p:nvPr/>
        </p:nvSpPr>
        <p:spPr bwMode="auto">
          <a:xfrm>
            <a:off x="4730750" y="2319250"/>
            <a:ext cx="3962400" cy="990600"/>
          </a:xfrm>
          <a:prstGeom prst="roundRect">
            <a:avLst>
              <a:gd name="adj" fmla="val 33495"/>
            </a:avLst>
          </a:prstGeom>
          <a:solidFill>
            <a:srgbClr val="9FFF81"/>
          </a:solidFill>
          <a:ln w="38100">
            <a:solidFill>
              <a:srgbClr val="9FFF81"/>
            </a:solid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spcBef>
                <a:spcPct val="50000"/>
              </a:spcBef>
            </a:pPr>
            <a:r>
              <a:rPr lang="en-US" altLang="en-US" sz="2200"/>
              <a:t>Producers’ Order Getters Find New Opportunities</a:t>
            </a:r>
          </a:p>
        </p:txBody>
      </p:sp>
      <p:sp>
        <p:nvSpPr>
          <p:cNvPr id="41" name="Line 11"/>
          <p:cNvSpPr>
            <a:spLocks noChangeShapeType="1"/>
          </p:cNvSpPr>
          <p:nvPr/>
        </p:nvSpPr>
        <p:spPr bwMode="auto">
          <a:xfrm flipV="1">
            <a:off x="3435350" y="2826325"/>
            <a:ext cx="1295400" cy="685800"/>
          </a:xfrm>
          <a:prstGeom prst="line">
            <a:avLst/>
          </a:prstGeom>
          <a:noFill/>
          <a:ln w="38100">
            <a:solidFill>
              <a:schemeClr val="tx1"/>
            </a:solidFill>
            <a:round/>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42" name="Line 12"/>
          <p:cNvSpPr>
            <a:spLocks noChangeShapeType="1"/>
          </p:cNvSpPr>
          <p:nvPr/>
        </p:nvSpPr>
        <p:spPr bwMode="auto">
          <a:xfrm flipV="1">
            <a:off x="3435350" y="1530925"/>
            <a:ext cx="1295400" cy="1981200"/>
          </a:xfrm>
          <a:prstGeom prst="line">
            <a:avLst/>
          </a:prstGeom>
          <a:noFill/>
          <a:ln w="38100">
            <a:solidFill>
              <a:schemeClr val="tx1"/>
            </a:solidFill>
            <a:round/>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pic>
        <p:nvPicPr>
          <p:cNvPr id="43" name="Picture 42" descr="advisor-client"/>
          <p:cNvPicPr>
            <a:picLocks noChangeAspect="1" noChangeArrowheads="1"/>
          </p:cNvPicPr>
          <p:nvPr/>
        </p:nvPicPr>
        <p:blipFill>
          <a:blip r:embed="rId3"/>
          <a:srcRect/>
          <a:stretch>
            <a:fillRect/>
          </a:stretch>
        </p:blipFill>
        <p:spPr bwMode="auto">
          <a:xfrm>
            <a:off x="450850" y="1988125"/>
            <a:ext cx="2971800" cy="2971800"/>
          </a:xfrm>
          <a:prstGeom prst="rect">
            <a:avLst/>
          </a:prstGeom>
          <a:noFill/>
          <a:ln w="9525">
            <a:noFill/>
            <a:miter lim="800000"/>
            <a:headEnd/>
            <a:tailEnd/>
          </a:ln>
        </p:spPr>
      </p:pic>
      <p:sp>
        <p:nvSpPr>
          <p:cNvPr id="44" name="Oval 43"/>
          <p:cNvSpPr>
            <a:spLocks noChangeArrowheads="1"/>
          </p:cNvSpPr>
          <p:nvPr/>
        </p:nvSpPr>
        <p:spPr bwMode="auto">
          <a:xfrm>
            <a:off x="450850" y="1988125"/>
            <a:ext cx="2971800" cy="2971800"/>
          </a:xfrm>
          <a:prstGeom prst="ellipse">
            <a:avLst/>
          </a:prstGeom>
          <a:noFill/>
          <a:ln w="38100">
            <a:solidFill>
              <a:schemeClr val="tx1"/>
            </a:solidFill>
            <a:round/>
            <a:headEnd/>
            <a:tailEnd/>
          </a:ln>
          <a:effectLst/>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defRPr/>
            </a:pPr>
            <a:endParaRPr lang="en-US" sz="2200" dirty="0">
              <a:effectLst>
                <a:outerShdw blurRad="38100" dist="38100" dir="2700000" algn="tl">
                  <a:srgbClr val="C0C0C0"/>
                </a:outerShdw>
              </a:effectLst>
              <a:latin typeface="Arial" charset="0"/>
              <a:cs typeface="Arial" charset="0"/>
            </a:endParaRPr>
          </a:p>
        </p:txBody>
      </p:sp>
      <p:sp>
        <p:nvSpPr>
          <p:cNvPr id="45" name="AutoShape 15"/>
          <p:cNvSpPr>
            <a:spLocks noChangeArrowheads="1"/>
          </p:cNvSpPr>
          <p:nvPr/>
        </p:nvSpPr>
        <p:spPr bwMode="auto">
          <a:xfrm>
            <a:off x="4730750" y="4910050"/>
            <a:ext cx="3962400" cy="990600"/>
          </a:xfrm>
          <a:prstGeom prst="roundRect">
            <a:avLst>
              <a:gd name="adj" fmla="val 33495"/>
            </a:avLst>
          </a:prstGeom>
          <a:solidFill>
            <a:srgbClr val="9FFF81"/>
          </a:solidFill>
          <a:ln w="38100">
            <a:solidFill>
              <a:srgbClr val="9FFF81"/>
            </a:solid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spcBef>
                <a:spcPct val="50000"/>
              </a:spcBef>
            </a:pPr>
            <a:r>
              <a:rPr lang="en-US" altLang="en-US" sz="2200"/>
              <a:t>Retail Order Getters Influence Buyer Behavior</a:t>
            </a:r>
          </a:p>
        </p:txBody>
      </p:sp>
      <p:sp>
        <p:nvSpPr>
          <p:cNvPr id="46" name="Line 16"/>
          <p:cNvSpPr>
            <a:spLocks noChangeShapeType="1"/>
          </p:cNvSpPr>
          <p:nvPr/>
        </p:nvSpPr>
        <p:spPr bwMode="auto">
          <a:xfrm>
            <a:off x="3435350" y="3512125"/>
            <a:ext cx="1295400" cy="1905000"/>
          </a:xfrm>
          <a:prstGeom prst="line">
            <a:avLst/>
          </a:prstGeom>
          <a:noFill/>
          <a:ln w="38100">
            <a:solidFill>
              <a:schemeClr val="tx1"/>
            </a:solidFill>
            <a:round/>
            <a:headEnd/>
            <a:tailEnd/>
          </a:ln>
        </p:spPr>
        <p:txBody>
          <a:bodyPr wrap="none"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endParaRPr lang="en-US"/>
          </a:p>
        </p:txBody>
      </p:sp>
      <p:sp>
        <p:nvSpPr>
          <p:cNvPr id="47" name="AutoShape 17"/>
          <p:cNvSpPr>
            <a:spLocks noChangeArrowheads="1"/>
          </p:cNvSpPr>
          <p:nvPr/>
        </p:nvSpPr>
        <p:spPr bwMode="auto">
          <a:xfrm>
            <a:off x="4730750" y="1073725"/>
            <a:ext cx="3962400" cy="990600"/>
          </a:xfrm>
          <a:prstGeom prst="roundRect">
            <a:avLst>
              <a:gd name="adj" fmla="val 33495"/>
            </a:avLst>
          </a:prstGeom>
          <a:solidFill>
            <a:srgbClr val="9FFF81"/>
          </a:solidFill>
          <a:ln w="38100">
            <a:solidFill>
              <a:srgbClr val="9FFF81"/>
            </a:solidFill>
            <a:round/>
            <a:headEnd/>
            <a:tailEnd/>
          </a:ln>
          <a:effectLst>
            <a:outerShdw dist="89803" dir="2700000" algn="ctr" rotWithShape="0">
              <a:schemeClr val="tx1"/>
            </a:outerShdw>
          </a:effectLst>
        </p:spPr>
        <p:txBody>
          <a:bodyPr anchor="ctr"/>
          <a:lstStyle>
            <a:defPPr>
              <a:defRPr lang="en-US"/>
            </a:defPPr>
            <a:lvl1pPr algn="ctr"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a:lstStyle>
          <a:p>
            <a:pPr>
              <a:spcBef>
                <a:spcPct val="50000"/>
              </a:spcBef>
            </a:pPr>
            <a:r>
              <a:rPr lang="en-US" altLang="en-US" sz="2200"/>
              <a:t>Order Getters and </a:t>
            </a:r>
            <a:br>
              <a:rPr lang="en-US" altLang="en-US" sz="2200"/>
            </a:br>
            <a:r>
              <a:rPr lang="en-US" altLang="en-US" sz="2200"/>
              <a:t>Order-Getting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7634</TotalTime>
  <Words>4832</Words>
  <Application>Microsoft Office PowerPoint</Application>
  <PresentationFormat>On-screen Show (4:3)</PresentationFormat>
  <Paragraphs>464</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ＭＳ Ｐゴシック</vt:lpstr>
      <vt:lpstr>Arial</vt:lpstr>
      <vt:lpstr>Times</vt:lpstr>
      <vt:lpstr>Times New Roman</vt:lpstr>
      <vt:lpstr>Wingdings</vt:lpstr>
      <vt:lpstr>Default Design</vt:lpstr>
      <vt:lpstr>Personal Selling </vt:lpstr>
      <vt:lpstr>Strategy Planning &amp; Personal Selling</vt:lpstr>
      <vt:lpstr>Agenda</vt:lpstr>
      <vt:lpstr>Personal Selling</vt:lpstr>
      <vt:lpstr>Personal Selling in Context</vt:lpstr>
      <vt:lpstr>Personal Selling in Reality</vt:lpstr>
      <vt:lpstr>Why Is Personal Selling Important?</vt:lpstr>
      <vt:lpstr>Types of Personal Selling</vt:lpstr>
      <vt:lpstr>Order Getters – “Hunters”</vt:lpstr>
      <vt:lpstr>Order Takers – “Farmers”</vt:lpstr>
      <vt:lpstr>Supporting</vt:lpstr>
      <vt:lpstr>Customer Service Promotes the Next Purchase</vt:lpstr>
      <vt:lpstr>Structure and Responsibility</vt:lpstr>
      <vt:lpstr>Using the Internet as a Substitute for Personal Selling</vt:lpstr>
      <vt:lpstr>Hiring Salespeople</vt:lpstr>
      <vt:lpstr>Hiring Salespeople</vt:lpstr>
      <vt:lpstr>Training Salespeople</vt:lpstr>
      <vt:lpstr>Training Salespeople</vt:lpstr>
      <vt:lpstr>Training Salespeople</vt:lpstr>
      <vt:lpstr>Compensating and Motivating Salespeople</vt:lpstr>
      <vt:lpstr>Three Basic Compensation Methods</vt:lpstr>
      <vt:lpstr>Prospecting &amp; Selling</vt:lpstr>
      <vt:lpstr>Prospecting &amp; Selling</vt:lpstr>
      <vt:lpstr>Sales Presentations</vt:lpstr>
      <vt:lpstr>Personal Selling Process</vt:lpstr>
      <vt:lpstr>Personal Selling Process</vt:lpstr>
      <vt:lpstr>Key Take-Aways</vt:lpstr>
    </vt:vector>
  </TitlesOfParts>
  <Company>University of North Carolina-CH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Leigh Adam</dc:creator>
  <cp:lastModifiedBy>Didow, Nicholas</cp:lastModifiedBy>
  <cp:revision>157</cp:revision>
  <cp:lastPrinted>2008-10-06T14:23:08Z</cp:lastPrinted>
  <dcterms:created xsi:type="dcterms:W3CDTF">2008-10-29T14:01:28Z</dcterms:created>
  <dcterms:modified xsi:type="dcterms:W3CDTF">2020-03-30T00:22:34Z</dcterms:modified>
</cp:coreProperties>
</file>