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3.xml" ContentType="application/vnd.openxmlformats-officedocument.drawingml.chartshape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478" r:id="rId2"/>
    <p:sldId id="538" r:id="rId3"/>
    <p:sldId id="495" r:id="rId4"/>
    <p:sldId id="542" r:id="rId5"/>
    <p:sldId id="541" r:id="rId6"/>
    <p:sldId id="543" r:id="rId7"/>
    <p:sldId id="515" r:id="rId8"/>
    <p:sldId id="455" r:id="rId9"/>
    <p:sldId id="450" r:id="rId10"/>
    <p:sldId id="513" r:id="rId11"/>
    <p:sldId id="452" r:id="rId12"/>
    <p:sldId id="539" r:id="rId13"/>
    <p:sldId id="487" r:id="rId14"/>
    <p:sldId id="532" r:id="rId15"/>
    <p:sldId id="498" r:id="rId16"/>
    <p:sldId id="533" r:id="rId17"/>
    <p:sldId id="534" r:id="rId18"/>
    <p:sldId id="535" r:id="rId19"/>
    <p:sldId id="536" r:id="rId20"/>
    <p:sldId id="497" r:id="rId21"/>
    <p:sldId id="465" r:id="rId22"/>
    <p:sldId id="545" r:id="rId23"/>
    <p:sldId id="475" r:id="rId24"/>
    <p:sldId id="466" r:id="rId25"/>
    <p:sldId id="464" r:id="rId26"/>
    <p:sldId id="489" r:id="rId27"/>
    <p:sldId id="490" r:id="rId28"/>
    <p:sldId id="527" r:id="rId29"/>
    <p:sldId id="517" r:id="rId30"/>
    <p:sldId id="492" r:id="rId31"/>
    <p:sldId id="462" r:id="rId32"/>
    <p:sldId id="491" r:id="rId33"/>
    <p:sldId id="530" r:id="rId34"/>
    <p:sldId id="544" r:id="rId35"/>
    <p:sldId id="529" r:id="rId36"/>
    <p:sldId id="446" r:id="rId37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 Trainor Gamino" initials="KTG" lastIdx="1" clrIdx="0">
    <p:extLst>
      <p:ext uri="{19B8F6BF-5375-455C-9EA6-DF929625EA0E}">
        <p15:presenceInfo xmlns:p15="http://schemas.microsoft.com/office/powerpoint/2012/main" userId="Kelly Trainor Gamino" providerId="None"/>
      </p:ext>
    </p:extLst>
  </p:cmAuthor>
  <p:cmAuthor id="2" name="Sarah Rees" initials="SR" lastIdx="20" clrIdx="1">
    <p:extLst>
      <p:ext uri="{19B8F6BF-5375-455C-9EA6-DF929625EA0E}">
        <p15:presenceInfo xmlns:p15="http://schemas.microsoft.com/office/powerpoint/2012/main" userId="Sarah Rees" providerId="None"/>
      </p:ext>
    </p:extLst>
  </p:cmAuthor>
  <p:cmAuthor id="3" name="Zorik Pirveysian" initials="ZP" lastIdx="7" clrIdx="2">
    <p:extLst>
      <p:ext uri="{19B8F6BF-5375-455C-9EA6-DF929625EA0E}">
        <p15:presenceInfo xmlns:p15="http://schemas.microsoft.com/office/powerpoint/2012/main" userId="afa6cff38c895e7e" providerId="Windows Live"/>
      </p:ext>
    </p:extLst>
  </p:cmAuthor>
  <p:cmAuthor id="4" name="Sutkus, Carol@ARB" initials="SC" lastIdx="13" clrIdx="3">
    <p:extLst>
      <p:ext uri="{19B8F6BF-5375-455C-9EA6-DF929625EA0E}">
        <p15:presenceInfo xmlns:p15="http://schemas.microsoft.com/office/powerpoint/2012/main" userId="S-1-5-21-1538631513-416410304-3002070310-83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  <a:srgbClr val="5B9BD5"/>
    <a:srgbClr val="225686"/>
    <a:srgbClr val="D0390A"/>
    <a:srgbClr val="004182"/>
    <a:srgbClr val="003366"/>
    <a:srgbClr val="0099CC"/>
    <a:srgbClr val="6699FF"/>
    <a:srgbClr val="2A6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9" autoAdjust="0"/>
    <p:restoredTop sz="74568" autoAdjust="0"/>
  </p:normalViewPr>
  <p:slideViewPr>
    <p:cSldViewPr snapToGrid="0">
      <p:cViewPr varScale="1">
        <p:scale>
          <a:sx n="78" d="100"/>
          <a:sy n="78" d="100"/>
        </p:scale>
        <p:origin x="45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2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6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heung\Documents\AQMP\Copy%20of%20plots_mobile_source_ZR_V3.1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'chart of 2023 emissions'!$C$21</c:f>
              <c:numCache>
                <c:formatCode>General</c:formatCode>
                <c:ptCount val="1"/>
                <c:pt idx="0">
                  <c:v>141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12-478C-B071-B3D00D1EDE8D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'chart of 2023 emissions'!$C$22</c:f>
              <c:numCache>
                <c:formatCode>General</c:formatCode>
                <c:ptCount val="1"/>
                <c:pt idx="0">
                  <c:v>128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12-478C-B071-B3D00D1EDE8D}"/>
            </c:ext>
          </c:extLst>
        </c:ser>
        <c:ser>
          <c:idx val="2"/>
          <c:order val="2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'chart of 2023 emissions'!$C$23</c:f>
              <c:numCache>
                <c:formatCode>General</c:formatCode>
                <c:ptCount val="1"/>
                <c:pt idx="0">
                  <c:v>255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12-478C-B071-B3D00D1EDE8D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'chart of 2023 emissions'!$C$24</c:f>
              <c:numCache>
                <c:formatCode>General</c:formatCode>
                <c:ptCount val="1"/>
                <c:pt idx="0">
                  <c:v>620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912-478C-B071-B3D00D1ED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overlap val="100"/>
        <c:axId val="516770048"/>
        <c:axId val="516771224"/>
      </c:barChart>
      <c:catAx>
        <c:axId val="516770048"/>
        <c:scaling>
          <c:orientation val="minMax"/>
        </c:scaling>
        <c:delete val="1"/>
        <c:axPos val="b"/>
        <c:majorTickMark val="none"/>
        <c:minorTickMark val="none"/>
        <c:tickLblPos val="nextTo"/>
        <c:crossAx val="516771224"/>
        <c:crosses val="autoZero"/>
        <c:auto val="1"/>
        <c:lblAlgn val="ctr"/>
        <c:lblOffset val="100"/>
        <c:noMultiLvlLbl val="0"/>
      </c:catAx>
      <c:valAx>
        <c:axId val="516771224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NOx Emissions (tons per 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7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8-hour Ozone Design Value Trend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Design Value</c:v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C00000"/>
              </a:solidFill>
              <a:ln w="9525" cap="rnd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DVs1990to2018_for_SML!$A$9:$A$30</c:f>
              <c:numCache>
                <c:formatCode>General</c:formatCode>
                <c:ptCount val="22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  <c:pt idx="19">
                  <c:v>2016</c:v>
                </c:pt>
                <c:pt idx="20">
                  <c:v>2017</c:v>
                </c:pt>
                <c:pt idx="21">
                  <c:v>2018</c:v>
                </c:pt>
              </c:numCache>
            </c:numRef>
          </c:xVal>
          <c:yVal>
            <c:numRef>
              <c:f>DVs1990to2018_for_SML!$C$9:$C$30</c:f>
              <c:numCache>
                <c:formatCode>General</c:formatCode>
                <c:ptCount val="22"/>
                <c:pt idx="0">
                  <c:v>0.14799999999999999</c:v>
                </c:pt>
                <c:pt idx="1">
                  <c:v>0.154</c:v>
                </c:pt>
                <c:pt idx="2">
                  <c:v>0.14699999999999999</c:v>
                </c:pt>
                <c:pt idx="3">
                  <c:v>0.14599999999999999</c:v>
                </c:pt>
                <c:pt idx="4">
                  <c:v>0.129</c:v>
                </c:pt>
                <c:pt idx="5">
                  <c:v>0.128</c:v>
                </c:pt>
                <c:pt idx="6">
                  <c:v>0.13100000000000001</c:v>
                </c:pt>
                <c:pt idx="7">
                  <c:v>0.127</c:v>
                </c:pt>
                <c:pt idx="8">
                  <c:v>0.127</c:v>
                </c:pt>
                <c:pt idx="9">
                  <c:v>0.121</c:v>
                </c:pt>
                <c:pt idx="10">
                  <c:v>0.122</c:v>
                </c:pt>
                <c:pt idx="11">
                  <c:v>0.11899999999999999</c:v>
                </c:pt>
                <c:pt idx="12">
                  <c:v>0.11799999999999999</c:v>
                </c:pt>
                <c:pt idx="13">
                  <c:v>0.112</c:v>
                </c:pt>
                <c:pt idx="14">
                  <c:v>0.107</c:v>
                </c:pt>
                <c:pt idx="15">
                  <c:v>0.106</c:v>
                </c:pt>
                <c:pt idx="16">
                  <c:v>0.107</c:v>
                </c:pt>
                <c:pt idx="17">
                  <c:v>0.10199999999999999</c:v>
                </c:pt>
                <c:pt idx="18">
                  <c:v>0.10199999999999999</c:v>
                </c:pt>
                <c:pt idx="19">
                  <c:v>0.108</c:v>
                </c:pt>
                <c:pt idx="20">
                  <c:v>0.112</c:v>
                </c:pt>
                <c:pt idx="21">
                  <c:v>0.111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0F2-4255-89D9-AC81670DD3ED}"/>
            </c:ext>
          </c:extLst>
        </c:ser>
        <c:ser>
          <c:idx val="1"/>
          <c:order val="1"/>
          <c:tx>
            <c:strRef>
              <c:f>DVs1990to2018_for_SML!$E$1</c:f>
              <c:strCache>
                <c:ptCount val="1"/>
                <c:pt idx="0">
                  <c:v>1997 Standard</c:v>
                </c:pt>
              </c:strCache>
            </c:strRef>
          </c:tx>
          <c:spPr>
            <a:ln w="9525" cap="rnd" cmpd="sng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DVs1990to2018_for_SML!$A$9:$A$30</c:f>
              <c:numCache>
                <c:formatCode>General</c:formatCode>
                <c:ptCount val="22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  <c:pt idx="19">
                  <c:v>2016</c:v>
                </c:pt>
                <c:pt idx="20">
                  <c:v>2017</c:v>
                </c:pt>
                <c:pt idx="21">
                  <c:v>2018</c:v>
                </c:pt>
              </c:numCache>
            </c:numRef>
          </c:xVal>
          <c:yVal>
            <c:numRef>
              <c:f>DVs1990to2018_for_SML!$E$9:$E$30</c:f>
              <c:numCache>
                <c:formatCode>General</c:formatCode>
                <c:ptCount val="22"/>
                <c:pt idx="0">
                  <c:v>8.4900000000000003E-2</c:v>
                </c:pt>
                <c:pt idx="1">
                  <c:v>8.4900000000000003E-2</c:v>
                </c:pt>
                <c:pt idx="2">
                  <c:v>8.4900000000000003E-2</c:v>
                </c:pt>
                <c:pt idx="3">
                  <c:v>8.4900000000000003E-2</c:v>
                </c:pt>
                <c:pt idx="4">
                  <c:v>8.4900000000000003E-2</c:v>
                </c:pt>
                <c:pt idx="5">
                  <c:v>8.4900000000000003E-2</c:v>
                </c:pt>
                <c:pt idx="6">
                  <c:v>8.4900000000000003E-2</c:v>
                </c:pt>
                <c:pt idx="7">
                  <c:v>8.4900000000000003E-2</c:v>
                </c:pt>
                <c:pt idx="8">
                  <c:v>8.4900000000000003E-2</c:v>
                </c:pt>
                <c:pt idx="9">
                  <c:v>8.4900000000000003E-2</c:v>
                </c:pt>
                <c:pt idx="10">
                  <c:v>8.4900000000000003E-2</c:v>
                </c:pt>
                <c:pt idx="11">
                  <c:v>8.4900000000000003E-2</c:v>
                </c:pt>
                <c:pt idx="12">
                  <c:v>8.4900000000000003E-2</c:v>
                </c:pt>
                <c:pt idx="13">
                  <c:v>8.4900000000000003E-2</c:v>
                </c:pt>
                <c:pt idx="14">
                  <c:v>8.4900000000000003E-2</c:v>
                </c:pt>
                <c:pt idx="15">
                  <c:v>8.4900000000000003E-2</c:v>
                </c:pt>
                <c:pt idx="16">
                  <c:v>8.4900000000000003E-2</c:v>
                </c:pt>
                <c:pt idx="17">
                  <c:v>8.4900000000000003E-2</c:v>
                </c:pt>
                <c:pt idx="18">
                  <c:v>8.4900000000000003E-2</c:v>
                </c:pt>
                <c:pt idx="19">
                  <c:v>8.4900000000000003E-2</c:v>
                </c:pt>
                <c:pt idx="20">
                  <c:v>8.4900000000000003E-2</c:v>
                </c:pt>
                <c:pt idx="21">
                  <c:v>8.4900000000000003E-2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0F2-4255-89D9-AC81670DD3ED}"/>
            </c:ext>
          </c:extLst>
        </c:ser>
        <c:ser>
          <c:idx val="2"/>
          <c:order val="2"/>
          <c:tx>
            <c:strRef>
              <c:f>DVs1990to2018_for_SML!$F$1</c:f>
              <c:strCache>
                <c:ptCount val="1"/>
                <c:pt idx="0">
                  <c:v>2015 Standard</c:v>
                </c:pt>
              </c:strCache>
            </c:strRef>
          </c:tx>
          <c:spPr>
            <a:ln w="9525" cap="rnd" cmpd="sng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DVs1990to2018_for_SML!$A$9:$A$30</c:f>
              <c:numCache>
                <c:formatCode>General</c:formatCode>
                <c:ptCount val="22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  <c:pt idx="19">
                  <c:v>2016</c:v>
                </c:pt>
                <c:pt idx="20">
                  <c:v>2017</c:v>
                </c:pt>
                <c:pt idx="21">
                  <c:v>2018</c:v>
                </c:pt>
              </c:numCache>
            </c:numRef>
          </c:xVal>
          <c:yVal>
            <c:numRef>
              <c:f>DVs1990to2018_for_SML!$F$9:$F$30</c:f>
              <c:numCache>
                <c:formatCode>General</c:formatCode>
                <c:ptCount val="22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7.0000000000000007E-2</c:v>
                </c:pt>
                <c:pt idx="13">
                  <c:v>7.0000000000000007E-2</c:v>
                </c:pt>
                <c:pt idx="14">
                  <c:v>7.0000000000000007E-2</c:v>
                </c:pt>
                <c:pt idx="15">
                  <c:v>7.0000000000000007E-2</c:v>
                </c:pt>
                <c:pt idx="16">
                  <c:v>7.0000000000000007E-2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7.0000000000000007E-2</c:v>
                </c:pt>
                <c:pt idx="21">
                  <c:v>7.0000000000000007E-2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0F2-4255-89D9-AC81670DD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763776"/>
        <c:axId val="516770440"/>
      </c:scatterChart>
      <c:valAx>
        <c:axId val="516763776"/>
        <c:scaling>
          <c:orientation val="minMax"/>
          <c:max val="2018"/>
          <c:min val="199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70440"/>
        <c:crosses val="autoZero"/>
        <c:crossBetween val="midCat"/>
        <c:majorUnit val="2"/>
      </c:valAx>
      <c:valAx>
        <c:axId val="516770440"/>
        <c:scaling>
          <c:orientation val="minMax"/>
          <c:min val="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Concentration (ppb)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63776"/>
        <c:crosses val="autoZero"/>
        <c:crossBetween val="midCat"/>
      </c:valAx>
      <c:spPr>
        <a:noFill/>
        <a:ln>
          <a:solidFill>
            <a:schemeClr val="bg2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53995860308192256"/>
          <c:y val="0.92473143844551109"/>
          <c:w val="0.43908359461050478"/>
          <c:h val="6.1788740422162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NOx and VOC Emissions in the South Coast Air Basin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NOx</c:v>
          </c:tx>
          <c:spPr>
            <a:ln w="1270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'Final NOx inventory1990-2035'!$F$2:$AC$2</c:f>
              <c:numCache>
                <c:formatCode>General</c:formatCode>
                <c:ptCount val="24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</c:numCache>
            </c:numRef>
          </c:xVal>
          <c:yVal>
            <c:numRef>
              <c:f>'Final NOx inventory1990-2035'!$F$110:$AC$110</c:f>
              <c:numCache>
                <c:formatCode>0.00</c:formatCode>
                <c:ptCount val="24"/>
                <c:pt idx="0">
                  <c:v>1216.2386559427875</c:v>
                </c:pt>
                <c:pt idx="1">
                  <c:v>1140.044079940594</c:v>
                </c:pt>
                <c:pt idx="2">
                  <c:v>1113.1208377146891</c:v>
                </c:pt>
                <c:pt idx="3">
                  <c:v>1106.0281052638968</c:v>
                </c:pt>
                <c:pt idx="4">
                  <c:v>1100.8971924271534</c:v>
                </c:pt>
                <c:pt idx="5">
                  <c:v>1112.1289999999999</c:v>
                </c:pt>
                <c:pt idx="6">
                  <c:v>1058.1690000000001</c:v>
                </c:pt>
                <c:pt idx="7">
                  <c:v>996.38699999999994</c:v>
                </c:pt>
                <c:pt idx="8">
                  <c:v>963.59299999999996</c:v>
                </c:pt>
                <c:pt idx="9">
                  <c:v>930.45899999999995</c:v>
                </c:pt>
                <c:pt idx="10">
                  <c:v>882.6</c:v>
                </c:pt>
                <c:pt idx="11">
                  <c:v>840.66099999999994</c:v>
                </c:pt>
                <c:pt idx="12">
                  <c:v>787.803</c:v>
                </c:pt>
                <c:pt idx="13">
                  <c:v>708.81700000000001</c:v>
                </c:pt>
                <c:pt idx="14">
                  <c:v>632.92700000000002</c:v>
                </c:pt>
                <c:pt idx="15">
                  <c:v>591.81600000000003</c:v>
                </c:pt>
                <c:pt idx="16">
                  <c:v>562.947</c:v>
                </c:pt>
                <c:pt idx="17">
                  <c:v>523.97799999999995</c:v>
                </c:pt>
                <c:pt idx="18">
                  <c:v>500.02800000000002</c:v>
                </c:pt>
                <c:pt idx="19">
                  <c:v>465.733</c:v>
                </c:pt>
                <c:pt idx="20">
                  <c:v>436.685</c:v>
                </c:pt>
                <c:pt idx="21">
                  <c:v>413.75700000000001</c:v>
                </c:pt>
                <c:pt idx="22">
                  <c:v>394.49599999999998</c:v>
                </c:pt>
                <c:pt idx="23">
                  <c:v>372.29199999999997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15C-4779-93D3-3B0420C63604}"/>
            </c:ext>
          </c:extLst>
        </c:ser>
        <c:ser>
          <c:idx val="1"/>
          <c:order val="1"/>
          <c:tx>
            <c:v>VOC</c:v>
          </c:tx>
          <c:spPr>
            <a:ln w="127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'Final ROG inventory 1990-2035'!$F$2:$AC$2</c:f>
              <c:numCache>
                <c:formatCode>General</c:formatCode>
                <c:ptCount val="24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</c:numCache>
            </c:numRef>
          </c:xVal>
          <c:yVal>
            <c:numRef>
              <c:f>'Final ROG inventory 1990-2035'!$F$111:$AH$111</c:f>
              <c:numCache>
                <c:formatCode>0.00</c:formatCode>
                <c:ptCount val="29"/>
                <c:pt idx="0">
                  <c:v>1341.6683973915485</c:v>
                </c:pt>
                <c:pt idx="1">
                  <c:v>1241.0250587442697</c:v>
                </c:pt>
                <c:pt idx="2">
                  <c:v>1190.3691039597686</c:v>
                </c:pt>
                <c:pt idx="3">
                  <c:v>1160.6580513295753</c:v>
                </c:pt>
                <c:pt idx="4">
                  <c:v>1065.4071207722593</c:v>
                </c:pt>
                <c:pt idx="5">
                  <c:v>1021.953</c:v>
                </c:pt>
                <c:pt idx="6">
                  <c:v>932.03599999999994</c:v>
                </c:pt>
                <c:pt idx="7">
                  <c:v>865.84</c:v>
                </c:pt>
                <c:pt idx="8">
                  <c:v>822.29899999999998</c:v>
                </c:pt>
                <c:pt idx="9">
                  <c:v>789.69399999999996</c:v>
                </c:pt>
                <c:pt idx="10">
                  <c:v>733.00199999999995</c:v>
                </c:pt>
                <c:pt idx="11">
                  <c:v>682.125</c:v>
                </c:pt>
                <c:pt idx="12">
                  <c:v>654.83199999999999</c:v>
                </c:pt>
                <c:pt idx="13">
                  <c:v>605.17600000000004</c:v>
                </c:pt>
                <c:pt idx="14">
                  <c:v>580.80200000000002</c:v>
                </c:pt>
                <c:pt idx="15">
                  <c:v>559.88499999999999</c:v>
                </c:pt>
                <c:pt idx="16">
                  <c:v>523.77700000000004</c:v>
                </c:pt>
                <c:pt idx="17">
                  <c:v>499.00799999999998</c:v>
                </c:pt>
                <c:pt idx="18">
                  <c:v>480.58499999999998</c:v>
                </c:pt>
                <c:pt idx="19">
                  <c:v>457.96</c:v>
                </c:pt>
                <c:pt idx="20">
                  <c:v>442.16800000000001</c:v>
                </c:pt>
                <c:pt idx="21">
                  <c:v>428.08600000000001</c:v>
                </c:pt>
                <c:pt idx="22">
                  <c:v>415.77300000000002</c:v>
                </c:pt>
                <c:pt idx="23">
                  <c:v>404.98700000000002</c:v>
                </c:pt>
                <c:pt idx="24">
                  <c:v>397.60399999999998</c:v>
                </c:pt>
                <c:pt idx="25">
                  <c:v>390.81299999999999</c:v>
                </c:pt>
                <c:pt idx="26">
                  <c:v>386.01799999999997</c:v>
                </c:pt>
                <c:pt idx="27">
                  <c:v>382.47</c:v>
                </c:pt>
                <c:pt idx="28">
                  <c:v>378.42399999999998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15C-4779-93D3-3B0420C63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766128"/>
        <c:axId val="516766520"/>
      </c:scatterChart>
      <c:valAx>
        <c:axId val="516766128"/>
        <c:scaling>
          <c:orientation val="minMax"/>
          <c:max val="2018"/>
          <c:min val="199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66520"/>
        <c:crosses val="autoZero"/>
        <c:crossBetween val="midCat"/>
        <c:majorUnit val="2"/>
      </c:valAx>
      <c:valAx>
        <c:axId val="516766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Emissions (tons per 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66128"/>
        <c:crosses val="autoZero"/>
        <c:crossBetween val="midCat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69671013886799171"/>
          <c:y val="0.92253879856361609"/>
          <c:w val="0.26629588554951755"/>
          <c:h val="7.1383748351253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>
          <a:lumMod val="75000"/>
          <a:lumOff val="25000"/>
        </a:sys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9211200670922"/>
          <c:y val="0.11719665184053205"/>
          <c:w val="0.8454575781577599"/>
          <c:h val="0.7072163369288234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Sheet1!$A$7:$A$30</c:f>
              <c:numCache>
                <c:formatCode>General</c:formatCode>
                <c:ptCount val="24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</c:numCache>
            </c:numRef>
          </c:xVal>
          <c:yVal>
            <c:numRef>
              <c:f>Sheet1!$C$7:$C$30</c:f>
              <c:numCache>
                <c:formatCode>General</c:formatCode>
                <c:ptCount val="24"/>
                <c:pt idx="0">
                  <c:v>37.054711735073603</c:v>
                </c:pt>
                <c:pt idx="1">
                  <c:v>34.2069100198431</c:v>
                </c:pt>
                <c:pt idx="2">
                  <c:v>31.2550647037964</c:v>
                </c:pt>
                <c:pt idx="3">
                  <c:v>31.038748092013702</c:v>
                </c:pt>
                <c:pt idx="4">
                  <c:v>33.965931642455601</c:v>
                </c:pt>
                <c:pt idx="5">
                  <c:v>31.1295199855143</c:v>
                </c:pt>
                <c:pt idx="6">
                  <c:v>30.0113321591664</c:v>
                </c:pt>
                <c:pt idx="7">
                  <c:v>28.730624937272999</c:v>
                </c:pt>
                <c:pt idx="8">
                  <c:v>27.845284978146001</c:v>
                </c:pt>
                <c:pt idx="9">
                  <c:v>24.6764498486592</c:v>
                </c:pt>
                <c:pt idx="10">
                  <c:v>24.5532436410248</c:v>
                </c:pt>
                <c:pt idx="11">
                  <c:v>23.932784651472598</c:v>
                </c:pt>
                <c:pt idx="12">
                  <c:v>23.2904008060192</c:v>
                </c:pt>
                <c:pt idx="13">
                  <c:v>21.318657203747701</c:v>
                </c:pt>
                <c:pt idx="14">
                  <c:v>20.149746833488301</c:v>
                </c:pt>
                <c:pt idx="15">
                  <c:v>19.017208548266499</c:v>
                </c:pt>
                <c:pt idx="16">
                  <c:v>18.072771154634399</c:v>
                </c:pt>
                <c:pt idx="17">
                  <c:v>18.018920139182299</c:v>
                </c:pt>
                <c:pt idx="18">
                  <c:v>17.097590258588799</c:v>
                </c:pt>
                <c:pt idx="19">
                  <c:v>16.394334745279298</c:v>
                </c:pt>
                <c:pt idx="20">
                  <c:v>15.5775120438912</c:v>
                </c:pt>
                <c:pt idx="21">
                  <c:v>15.394261860574201</c:v>
                </c:pt>
                <c:pt idx="22">
                  <c:v>15.1691759808577</c:v>
                </c:pt>
                <c:pt idx="23">
                  <c:v>14.4871740027691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D8F-4C10-85FB-17FB8C76C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765736"/>
        <c:axId val="516767696"/>
      </c:scatterChart>
      <c:valAx>
        <c:axId val="516765736"/>
        <c:scaling>
          <c:orientation val="minMax"/>
          <c:max val="2018"/>
          <c:min val="199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67696"/>
        <c:crosses val="autoZero"/>
        <c:crossBetween val="midCat"/>
        <c:majorUnit val="2"/>
      </c:valAx>
      <c:valAx>
        <c:axId val="51676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Conentration (ppb)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65736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ysClr val="windowText" lastClr="000000">
          <a:lumMod val="75000"/>
          <a:lumOff val="25000"/>
        </a:sys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'chart of 2023 emissions'!$C$21</c:f>
              <c:numCache>
                <c:formatCode>General</c:formatCode>
                <c:ptCount val="1"/>
                <c:pt idx="0">
                  <c:v>141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12-478C-B071-B3D00D1EDE8D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'chart of 2023 emissions'!$C$22</c:f>
              <c:numCache>
                <c:formatCode>General</c:formatCode>
                <c:ptCount val="1"/>
                <c:pt idx="0">
                  <c:v>128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12-478C-B071-B3D00D1EDE8D}"/>
            </c:ext>
          </c:extLst>
        </c:ser>
        <c:ser>
          <c:idx val="2"/>
          <c:order val="2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'chart of 2023 emissions'!$C$23</c:f>
              <c:numCache>
                <c:formatCode>General</c:formatCode>
                <c:ptCount val="1"/>
                <c:pt idx="0">
                  <c:v>255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12-478C-B071-B3D00D1EDE8D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'chart of 2023 emissions'!$C$24</c:f>
              <c:numCache>
                <c:formatCode>General</c:formatCode>
                <c:ptCount val="1"/>
                <c:pt idx="0">
                  <c:v>620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912-478C-B071-B3D00D1ED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overlap val="100"/>
        <c:axId val="222689248"/>
        <c:axId val="222689640"/>
      </c:barChart>
      <c:catAx>
        <c:axId val="222689248"/>
        <c:scaling>
          <c:orientation val="minMax"/>
        </c:scaling>
        <c:delete val="1"/>
        <c:axPos val="b"/>
        <c:majorTickMark val="none"/>
        <c:minorTickMark val="none"/>
        <c:tickLblPos val="nextTo"/>
        <c:crossAx val="222689640"/>
        <c:crosses val="autoZero"/>
        <c:auto val="1"/>
        <c:lblAlgn val="ctr"/>
        <c:lblOffset val="100"/>
        <c:noMultiLvlLbl val="0"/>
      </c:catAx>
      <c:valAx>
        <c:axId val="222689640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NOx Emissions (tons per 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8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550550226836862"/>
          <c:y val="7.1437279490390498E-2"/>
          <c:w val="0.77663852025229718"/>
          <c:h val="0.73337069677680311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Sheet1!$A$6</c:f>
              <c:strCache>
                <c:ptCount val="1"/>
                <c:pt idx="0">
                  <c:v>182(e)(5) Measures</c:v>
                </c:pt>
              </c:strCache>
            </c:strRef>
          </c:tx>
          <c:spPr>
            <a:solidFill>
              <a:srgbClr val="2D6899"/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Sheet1!$B$4:$C$4</c:f>
              <c:strCache>
                <c:ptCount val="2"/>
                <c:pt idx="0">
                  <c:v>2007 AQMP</c:v>
                </c:pt>
                <c:pt idx="1">
                  <c:v>2016 AQMP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241</c:v>
                </c:pt>
                <c:pt idx="1">
                  <c:v>108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E0-44B7-B5AD-856F6A75CAC1}"/>
            </c:ext>
          </c:extLst>
        </c:ser>
        <c:ser>
          <c:idx val="3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5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Sheet1!$B$4:$C$4</c:f>
              <c:strCache>
                <c:ptCount val="2"/>
                <c:pt idx="0">
                  <c:v>2007 AQMP</c:v>
                </c:pt>
                <c:pt idx="1">
                  <c:v>2016 AQMP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5E0-44B7-B5AD-856F6A75C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6768872"/>
        <c:axId val="224725608"/>
      </c:barChart>
      <c:catAx>
        <c:axId val="516768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rgbClr val="595959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b="1" dirty="0" smtClean="0">
                    <a:solidFill>
                      <a:srgbClr val="59595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NOx</a:t>
                </a:r>
                <a:endParaRPr lang="en-US" sz="2000" b="1" dirty="0"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0.50991959022170363"/>
              <c:y val="0.910527407285528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rgbClr val="595959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725608"/>
        <c:crosses val="autoZero"/>
        <c:auto val="1"/>
        <c:lblAlgn val="ctr"/>
        <c:lblOffset val="100"/>
        <c:noMultiLvlLbl val="0"/>
      </c:catAx>
      <c:valAx>
        <c:axId val="22472560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Tons Per Day (tpd)</a:t>
                </a:r>
              </a:p>
            </c:rich>
          </c:tx>
          <c:layout>
            <c:manualLayout>
              <c:xMode val="edge"/>
              <c:yMode val="edge"/>
              <c:x val="2.7171914906024733E-2"/>
              <c:y val="0.24729280958764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16768872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ysClr val="windowText" lastClr="000000">
          <a:lumMod val="95000"/>
          <a:lumOff val="5000"/>
        </a:sysClr>
      </a:solidFill>
      <a:round/>
    </a:ln>
    <a:effectLst/>
  </c:spPr>
  <c:txPr>
    <a:bodyPr/>
    <a:lstStyle/>
    <a:p>
      <a:pPr>
        <a:defRPr>
          <a:latin typeface="Candara" panose="020E0502030303020204" pitchFamily="34" charset="0"/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NOx Emissions from 1997 to 2023</a:t>
            </a:r>
          </a:p>
        </c:rich>
      </c:tx>
      <c:layout>
        <c:manualLayout>
          <c:xMode val="edge"/>
          <c:yMode val="edge"/>
          <c:x val="0.32514341713731076"/>
          <c:y val="3.2193158953722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78171297052598"/>
          <c:y val="0.14358974358974358"/>
          <c:w val="0.8699324410174869"/>
          <c:h val="0.77026071741032376"/>
        </c:manualLayout>
      </c:layout>
      <c:lineChart>
        <c:grouping val="standard"/>
        <c:varyColors val="0"/>
        <c:ser>
          <c:idx val="4"/>
          <c:order val="0"/>
          <c:tx>
            <c:strRef>
              <c:f>EI!$A$122</c:f>
              <c:strCache>
                <c:ptCount val="1"/>
                <c:pt idx="0">
                  <c:v>Light and Medium Duty Vehicles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EI!$B$120:$AD$120</c:f>
              <c:numCache>
                <c:formatCode>General</c:formatCode>
                <c:ptCount val="29"/>
                <c:pt idx="2">
                  <c:v>1997</c:v>
                </c:pt>
                <c:pt idx="4">
                  <c:v>1999</c:v>
                </c:pt>
                <c:pt idx="6">
                  <c:v>2001</c:v>
                </c:pt>
                <c:pt idx="8">
                  <c:v>2003</c:v>
                </c:pt>
                <c:pt idx="10">
                  <c:v>2005</c:v>
                </c:pt>
                <c:pt idx="12">
                  <c:v>2007</c:v>
                </c:pt>
                <c:pt idx="14">
                  <c:v>2009</c:v>
                </c:pt>
                <c:pt idx="16">
                  <c:v>2011</c:v>
                </c:pt>
                <c:pt idx="18">
                  <c:v>2013</c:v>
                </c:pt>
                <c:pt idx="20">
                  <c:v>2015</c:v>
                </c:pt>
                <c:pt idx="22">
                  <c:v>2017</c:v>
                </c:pt>
                <c:pt idx="24">
                  <c:v>2019</c:v>
                </c:pt>
                <c:pt idx="26">
                  <c:v>2021</c:v>
                </c:pt>
                <c:pt idx="28">
                  <c:v>2023</c:v>
                </c:pt>
              </c:numCache>
            </c:numRef>
          </c:cat>
          <c:val>
            <c:numRef>
              <c:f>EI!$B$122:$AD$122</c:f>
              <c:numCache>
                <c:formatCode>General</c:formatCode>
                <c:ptCount val="29"/>
                <c:pt idx="2" formatCode="0.0">
                  <c:v>441.32929266574291</c:v>
                </c:pt>
                <c:pt idx="3" formatCode="0.0">
                  <c:v>424.07222951879658</c:v>
                </c:pt>
                <c:pt idx="4" formatCode="0.0">
                  <c:v>399.954119361349</c:v>
                </c:pt>
                <c:pt idx="5" formatCode="0.0">
                  <c:v>379.75099999999998</c:v>
                </c:pt>
                <c:pt idx="6" formatCode="0.0">
                  <c:v>335.51600000000002</c:v>
                </c:pt>
                <c:pt idx="7" formatCode="0.0">
                  <c:v>301.97899999999998</c:v>
                </c:pt>
                <c:pt idx="8" formatCode="0.0">
                  <c:v>276.13499999999999</c:v>
                </c:pt>
                <c:pt idx="9" formatCode="0.0">
                  <c:v>244.738</c:v>
                </c:pt>
                <c:pt idx="10" formatCode="0.0">
                  <c:v>213.239</c:v>
                </c:pt>
                <c:pt idx="11" formatCode="0.0">
                  <c:v>189.541</c:v>
                </c:pt>
                <c:pt idx="12" formatCode="0.0">
                  <c:v>167.46300000000002</c:v>
                </c:pt>
                <c:pt idx="13" formatCode="0.0">
                  <c:v>147.44200000000001</c:v>
                </c:pt>
                <c:pt idx="14" formatCode="0.0">
                  <c:v>137.93299999999999</c:v>
                </c:pt>
                <c:pt idx="15" formatCode="0.0">
                  <c:v>129.69400000000002</c:v>
                </c:pt>
                <c:pt idx="16" formatCode="0.0">
                  <c:v>118.15100000000001</c:v>
                </c:pt>
                <c:pt idx="17" formatCode="0.0">
                  <c:v>106.69499999999999</c:v>
                </c:pt>
                <c:pt idx="18" formatCode="0.0">
                  <c:v>96.549000000000007</c:v>
                </c:pt>
                <c:pt idx="19" formatCode="0.0">
                  <c:v>86.21</c:v>
                </c:pt>
                <c:pt idx="20" formatCode="0.0">
                  <c:v>76.548000000000002</c:v>
                </c:pt>
                <c:pt idx="21" formatCode="0.0">
                  <c:v>67.674000000000007</c:v>
                </c:pt>
                <c:pt idx="22" formatCode="0.0">
                  <c:v>59.762</c:v>
                </c:pt>
                <c:pt idx="23" formatCode="0.0">
                  <c:v>51.884</c:v>
                </c:pt>
                <c:pt idx="24" formatCode="0.0">
                  <c:v>45.834999999999994</c:v>
                </c:pt>
                <c:pt idx="25" formatCode="0.0">
                  <c:v>40.372999999999998</c:v>
                </c:pt>
                <c:pt idx="26" formatCode="0.0">
                  <c:v>36.15</c:v>
                </c:pt>
                <c:pt idx="27" formatCode="0.0">
                  <c:v>32.433</c:v>
                </c:pt>
                <c:pt idx="28" formatCode="0.0">
                  <c:v>29.373000000000001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EI!$A$123</c:f>
              <c:strCache>
                <c:ptCount val="1"/>
                <c:pt idx="0">
                  <c:v>Heavy-Duty Vehicles and Buses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EI!$B$120:$AD$120</c:f>
              <c:numCache>
                <c:formatCode>General</c:formatCode>
                <c:ptCount val="29"/>
                <c:pt idx="2">
                  <c:v>1997</c:v>
                </c:pt>
                <c:pt idx="4">
                  <c:v>1999</c:v>
                </c:pt>
                <c:pt idx="6">
                  <c:v>2001</c:v>
                </c:pt>
                <c:pt idx="8">
                  <c:v>2003</c:v>
                </c:pt>
                <c:pt idx="10">
                  <c:v>2005</c:v>
                </c:pt>
                <c:pt idx="12">
                  <c:v>2007</c:v>
                </c:pt>
                <c:pt idx="14">
                  <c:v>2009</c:v>
                </c:pt>
                <c:pt idx="16">
                  <c:v>2011</c:v>
                </c:pt>
                <c:pt idx="18">
                  <c:v>2013</c:v>
                </c:pt>
                <c:pt idx="20">
                  <c:v>2015</c:v>
                </c:pt>
                <c:pt idx="22">
                  <c:v>2017</c:v>
                </c:pt>
                <c:pt idx="24">
                  <c:v>2019</c:v>
                </c:pt>
                <c:pt idx="26">
                  <c:v>2021</c:v>
                </c:pt>
                <c:pt idx="28">
                  <c:v>2023</c:v>
                </c:pt>
              </c:numCache>
            </c:numRef>
          </c:cat>
          <c:val>
            <c:numRef>
              <c:f>EI!$B$123:$AD$123</c:f>
              <c:numCache>
                <c:formatCode>General</c:formatCode>
                <c:ptCount val="29"/>
                <c:pt idx="2" formatCode="0.0">
                  <c:v>274.97564346933126</c:v>
                </c:pt>
                <c:pt idx="3" formatCode="0.0">
                  <c:v>285.98929211733326</c:v>
                </c:pt>
                <c:pt idx="4" formatCode="0.0">
                  <c:v>296.39650552662386</c:v>
                </c:pt>
                <c:pt idx="5" formatCode="0.0">
                  <c:v>308.27499999999998</c:v>
                </c:pt>
                <c:pt idx="6" formatCode="0.0">
                  <c:v>308.82499999999999</c:v>
                </c:pt>
                <c:pt idx="7" formatCode="0.0">
                  <c:v>318.95800000000008</c:v>
                </c:pt>
                <c:pt idx="8" formatCode="0.0">
                  <c:v>318.01900000000001</c:v>
                </c:pt>
                <c:pt idx="9" formatCode="0.0">
                  <c:v>322.6149999999999</c:v>
                </c:pt>
                <c:pt idx="10" formatCode="0.0">
                  <c:v>316.47199999999992</c:v>
                </c:pt>
                <c:pt idx="11" formatCode="0.0">
                  <c:v>317.65199999999999</c:v>
                </c:pt>
                <c:pt idx="12" formatCode="0.0">
                  <c:v>305.22000000000003</c:v>
                </c:pt>
                <c:pt idx="13" formatCode="0.0">
                  <c:v>267.44499999999994</c:v>
                </c:pt>
                <c:pt idx="14" formatCode="0.0">
                  <c:v>235.09599999999998</c:v>
                </c:pt>
                <c:pt idx="15" formatCode="0.0">
                  <c:v>220.214</c:v>
                </c:pt>
                <c:pt idx="16" formatCode="0.0">
                  <c:v>212.59500000000003</c:v>
                </c:pt>
                <c:pt idx="17" formatCode="0.0">
                  <c:v>188.48600000000002</c:v>
                </c:pt>
                <c:pt idx="18" formatCode="0.0">
                  <c:v>174.28599999999997</c:v>
                </c:pt>
                <c:pt idx="19" formatCode="0.0">
                  <c:v>155.60000000000002</c:v>
                </c:pt>
                <c:pt idx="20" formatCode="0.0">
                  <c:v>142.999</c:v>
                </c:pt>
                <c:pt idx="21" formatCode="0.0">
                  <c:v>134.64099999999999</c:v>
                </c:pt>
                <c:pt idx="22" formatCode="0.0">
                  <c:v>125.41000000000001</c:v>
                </c:pt>
                <c:pt idx="23" formatCode="0.0">
                  <c:v>117.04700000000003</c:v>
                </c:pt>
                <c:pt idx="24" formatCode="0.0">
                  <c:v>110.96599999999998</c:v>
                </c:pt>
                <c:pt idx="25" formatCode="0.0">
                  <c:v>101.19500000000001</c:v>
                </c:pt>
                <c:pt idx="26" formatCode="0.0">
                  <c:v>91.434000000000026</c:v>
                </c:pt>
                <c:pt idx="27" formatCode="0.0">
                  <c:v>85.646999999999991</c:v>
                </c:pt>
                <c:pt idx="28" formatCode="0.0">
                  <c:v>59.518000000000008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EI!$A$124</c:f>
              <c:strCache>
                <c:ptCount val="1"/>
                <c:pt idx="0">
                  <c:v>Commercial Habor Craft, Recreational Boats, and Off Road 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EI!$B$120:$AD$120</c:f>
              <c:numCache>
                <c:formatCode>General</c:formatCode>
                <c:ptCount val="29"/>
                <c:pt idx="2">
                  <c:v>1997</c:v>
                </c:pt>
                <c:pt idx="4">
                  <c:v>1999</c:v>
                </c:pt>
                <c:pt idx="6">
                  <c:v>2001</c:v>
                </c:pt>
                <c:pt idx="8">
                  <c:v>2003</c:v>
                </c:pt>
                <c:pt idx="10">
                  <c:v>2005</c:v>
                </c:pt>
                <c:pt idx="12">
                  <c:v>2007</c:v>
                </c:pt>
                <c:pt idx="14">
                  <c:v>2009</c:v>
                </c:pt>
                <c:pt idx="16">
                  <c:v>2011</c:v>
                </c:pt>
                <c:pt idx="18">
                  <c:v>2013</c:v>
                </c:pt>
                <c:pt idx="20">
                  <c:v>2015</c:v>
                </c:pt>
                <c:pt idx="22">
                  <c:v>2017</c:v>
                </c:pt>
                <c:pt idx="24">
                  <c:v>2019</c:v>
                </c:pt>
                <c:pt idx="26">
                  <c:v>2021</c:v>
                </c:pt>
                <c:pt idx="28">
                  <c:v>2023</c:v>
                </c:pt>
              </c:numCache>
            </c:numRef>
          </c:cat>
          <c:val>
            <c:numRef>
              <c:f>EI!$B$124:$AD$124</c:f>
              <c:numCache>
                <c:formatCode>General</c:formatCode>
                <c:ptCount val="29"/>
                <c:pt idx="2" formatCode="0.0">
                  <c:v>179.53032858155194</c:v>
                </c:pt>
                <c:pt idx="3" formatCode="0.0">
                  <c:v>179.78088011759698</c:v>
                </c:pt>
                <c:pt idx="4" formatCode="0.0">
                  <c:v>179.84408613018829</c:v>
                </c:pt>
                <c:pt idx="5" formatCode="0.0">
                  <c:v>193.89099999999999</c:v>
                </c:pt>
                <c:pt idx="6" formatCode="0.0">
                  <c:v>196.92000000000002</c:v>
                </c:pt>
                <c:pt idx="7" formatCode="0.0">
                  <c:v>196.56900000000002</c:v>
                </c:pt>
                <c:pt idx="8" formatCode="0.0">
                  <c:v>192.17499999999998</c:v>
                </c:pt>
                <c:pt idx="9" formatCode="0.0">
                  <c:v>186.39799999999997</c:v>
                </c:pt>
                <c:pt idx="10" formatCode="0.0">
                  <c:v>176.42099999999999</c:v>
                </c:pt>
                <c:pt idx="11" formatCode="0.0">
                  <c:v>158.85900000000001</c:v>
                </c:pt>
                <c:pt idx="12" formatCode="0.0">
                  <c:v>142.35299999999998</c:v>
                </c:pt>
                <c:pt idx="13" formatCode="0.0">
                  <c:v>133.36599999999999</c:v>
                </c:pt>
                <c:pt idx="14" formatCode="0.0">
                  <c:v>117.008</c:v>
                </c:pt>
                <c:pt idx="15" formatCode="0.0">
                  <c:v>107.25</c:v>
                </c:pt>
                <c:pt idx="16" formatCode="0.0">
                  <c:v>103.33999999999999</c:v>
                </c:pt>
                <c:pt idx="17" formatCode="0.0">
                  <c:v>100.63999999999999</c:v>
                </c:pt>
                <c:pt idx="18" formatCode="0.0">
                  <c:v>95.120999999999995</c:v>
                </c:pt>
                <c:pt idx="19" formatCode="0.0">
                  <c:v>91.23899999999999</c:v>
                </c:pt>
                <c:pt idx="20" formatCode="0.0">
                  <c:v>88.725000000000009</c:v>
                </c:pt>
                <c:pt idx="21" formatCode="0.0">
                  <c:v>85.541000000000011</c:v>
                </c:pt>
                <c:pt idx="22" formatCode="0.0">
                  <c:v>82.574999999999989</c:v>
                </c:pt>
                <c:pt idx="23" formatCode="0.0">
                  <c:v>77.579000000000008</c:v>
                </c:pt>
                <c:pt idx="24" formatCode="0.0">
                  <c:v>74.22</c:v>
                </c:pt>
                <c:pt idx="25" formatCode="0.0">
                  <c:v>71.289000000000001</c:v>
                </c:pt>
                <c:pt idx="26" formatCode="0.0">
                  <c:v>67.964000000000013</c:v>
                </c:pt>
                <c:pt idx="27" formatCode="0.0">
                  <c:v>63.94100000000001</c:v>
                </c:pt>
                <c:pt idx="28" formatCode="0.0">
                  <c:v>61.414999999999999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EI!$A$121</c:f>
              <c:strCache>
                <c:ptCount val="1"/>
                <c:pt idx="0">
                  <c:v>Stationary and Area Sources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EI!$B$120:$AD$120</c:f>
              <c:numCache>
                <c:formatCode>General</c:formatCode>
                <c:ptCount val="29"/>
                <c:pt idx="2">
                  <c:v>1997</c:v>
                </c:pt>
                <c:pt idx="4">
                  <c:v>1999</c:v>
                </c:pt>
                <c:pt idx="6">
                  <c:v>2001</c:v>
                </c:pt>
                <c:pt idx="8">
                  <c:v>2003</c:v>
                </c:pt>
                <c:pt idx="10">
                  <c:v>2005</c:v>
                </c:pt>
                <c:pt idx="12">
                  <c:v>2007</c:v>
                </c:pt>
                <c:pt idx="14">
                  <c:v>2009</c:v>
                </c:pt>
                <c:pt idx="16">
                  <c:v>2011</c:v>
                </c:pt>
                <c:pt idx="18">
                  <c:v>2013</c:v>
                </c:pt>
                <c:pt idx="20">
                  <c:v>2015</c:v>
                </c:pt>
                <c:pt idx="22">
                  <c:v>2017</c:v>
                </c:pt>
                <c:pt idx="24">
                  <c:v>2019</c:v>
                </c:pt>
                <c:pt idx="26">
                  <c:v>2021</c:v>
                </c:pt>
                <c:pt idx="28">
                  <c:v>2023</c:v>
                </c:pt>
              </c:numCache>
            </c:numRef>
          </c:cat>
          <c:val>
            <c:numRef>
              <c:f>EI!$B$121:$AD$121</c:f>
              <c:numCache>
                <c:formatCode>General</c:formatCode>
                <c:ptCount val="29"/>
                <c:pt idx="2" formatCode="0.0">
                  <c:v>151.70252975849709</c:v>
                </c:pt>
                <c:pt idx="3" formatCode="0.0">
                  <c:v>144.84038632131427</c:v>
                </c:pt>
                <c:pt idx="4" formatCode="0.0">
                  <c:v>146.47276248589714</c:v>
                </c:pt>
                <c:pt idx="5" formatCode="0.0">
                  <c:v>147.04</c:v>
                </c:pt>
                <c:pt idx="6" formatCode="0.0">
                  <c:v>133.04300000000001</c:v>
                </c:pt>
                <c:pt idx="7" formatCode="0.0">
                  <c:v>93.914000000000001</c:v>
                </c:pt>
                <c:pt idx="8" formatCode="0.0">
                  <c:v>90.789000000000001</c:v>
                </c:pt>
                <c:pt idx="9" formatCode="0.0">
                  <c:v>88.853000000000009</c:v>
                </c:pt>
                <c:pt idx="10" formatCode="0.0">
                  <c:v>87.418000000000006</c:v>
                </c:pt>
                <c:pt idx="11" formatCode="0.0">
                  <c:v>83.818000000000012</c:v>
                </c:pt>
                <c:pt idx="12" formatCode="0.0">
                  <c:v>82.94</c:v>
                </c:pt>
                <c:pt idx="13" formatCode="0.0">
                  <c:v>80.242999999999995</c:v>
                </c:pt>
                <c:pt idx="14" formatCode="0.0">
                  <c:v>74.983000000000004</c:v>
                </c:pt>
                <c:pt idx="15" formatCode="0.0">
                  <c:v>68.366</c:v>
                </c:pt>
                <c:pt idx="16" formatCode="0.0">
                  <c:v>63.881</c:v>
                </c:pt>
                <c:pt idx="17" formatCode="0.0">
                  <c:v>64.477000000000004</c:v>
                </c:pt>
                <c:pt idx="18" formatCode="0.0">
                  <c:v>70.161000000000001</c:v>
                </c:pt>
                <c:pt idx="19" formatCode="0.0">
                  <c:v>66.242000000000004</c:v>
                </c:pt>
                <c:pt idx="20" formatCode="0.0">
                  <c:v>63.256999999999998</c:v>
                </c:pt>
                <c:pt idx="21" formatCode="0.0">
                  <c:v>60.423000000000002</c:v>
                </c:pt>
                <c:pt idx="22" formatCode="0.0">
                  <c:v>60.301999999999992</c:v>
                </c:pt>
                <c:pt idx="23" formatCode="0.0">
                  <c:v>59.275999999999996</c:v>
                </c:pt>
                <c:pt idx="24" formatCode="0.0">
                  <c:v>58.122</c:v>
                </c:pt>
                <c:pt idx="25" formatCode="0.0">
                  <c:v>55.280999999999999</c:v>
                </c:pt>
                <c:pt idx="26" formatCode="0.0">
                  <c:v>53.194000000000003</c:v>
                </c:pt>
                <c:pt idx="27" formatCode="0.0">
                  <c:v>49.19</c:v>
                </c:pt>
                <c:pt idx="28" formatCode="0.0">
                  <c:v>49.006</c:v>
                </c:pt>
              </c:numCache>
            </c:numRef>
          </c:val>
          <c:smooth val="0"/>
        </c:ser>
        <c:ser>
          <c:idx val="3"/>
          <c:order val="4"/>
          <c:tx>
            <c:strRef>
              <c:f>EI!$A$125</c:f>
              <c:strCache>
                <c:ptCount val="1"/>
                <c:pt idx="0">
                  <c:v>Aircraft, Ocean Going Vessels and Trains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EI!$B$120:$AD$120</c:f>
              <c:numCache>
                <c:formatCode>General</c:formatCode>
                <c:ptCount val="29"/>
                <c:pt idx="2">
                  <c:v>1997</c:v>
                </c:pt>
                <c:pt idx="4">
                  <c:v>1999</c:v>
                </c:pt>
                <c:pt idx="6">
                  <c:v>2001</c:v>
                </c:pt>
                <c:pt idx="8">
                  <c:v>2003</c:v>
                </c:pt>
                <c:pt idx="10">
                  <c:v>2005</c:v>
                </c:pt>
                <c:pt idx="12">
                  <c:v>2007</c:v>
                </c:pt>
                <c:pt idx="14">
                  <c:v>2009</c:v>
                </c:pt>
                <c:pt idx="16">
                  <c:v>2011</c:v>
                </c:pt>
                <c:pt idx="18">
                  <c:v>2013</c:v>
                </c:pt>
                <c:pt idx="20">
                  <c:v>2015</c:v>
                </c:pt>
                <c:pt idx="22">
                  <c:v>2017</c:v>
                </c:pt>
                <c:pt idx="24">
                  <c:v>2019</c:v>
                </c:pt>
                <c:pt idx="26">
                  <c:v>2021</c:v>
                </c:pt>
                <c:pt idx="28">
                  <c:v>2023</c:v>
                </c:pt>
              </c:numCache>
            </c:numRef>
          </c:cat>
          <c:val>
            <c:numRef>
              <c:f>EI!$B$125:$AD$125</c:f>
              <c:numCache>
                <c:formatCode>General</c:formatCode>
                <c:ptCount val="29"/>
                <c:pt idx="2" formatCode="0.0">
                  <c:v>75.732783282364778</c:v>
                </c:pt>
                <c:pt idx="3" formatCode="0.0">
                  <c:v>78.290669598234103</c:v>
                </c:pt>
                <c:pt idx="4" formatCode="0.0">
                  <c:v>80.937382030926528</c:v>
                </c:pt>
                <c:pt idx="5" formatCode="0.0">
                  <c:v>83.171999999999997</c:v>
                </c:pt>
                <c:pt idx="6" formatCode="0.0">
                  <c:v>83.867999999999995</c:v>
                </c:pt>
                <c:pt idx="7" formatCode="0.0">
                  <c:v>84.966999999999999</c:v>
                </c:pt>
                <c:pt idx="8" formatCode="0.0">
                  <c:v>86.477000000000004</c:v>
                </c:pt>
                <c:pt idx="9" formatCode="0.0">
                  <c:v>87.856999999999999</c:v>
                </c:pt>
                <c:pt idx="10" formatCode="0.0">
                  <c:v>89.052000000000007</c:v>
                </c:pt>
                <c:pt idx="11" formatCode="0.0">
                  <c:v>90.793000000000006</c:v>
                </c:pt>
                <c:pt idx="12" formatCode="0.0">
                  <c:v>89.829000000000008</c:v>
                </c:pt>
                <c:pt idx="13" formatCode="0.0">
                  <c:v>80.322000000000003</c:v>
                </c:pt>
                <c:pt idx="14" formatCode="0.0">
                  <c:v>67.907000000000011</c:v>
                </c:pt>
                <c:pt idx="15" formatCode="0.0">
                  <c:v>66.292000000000002</c:v>
                </c:pt>
                <c:pt idx="16" formatCode="0.0">
                  <c:v>64.981999999999999</c:v>
                </c:pt>
                <c:pt idx="17" formatCode="0.0">
                  <c:v>63.683</c:v>
                </c:pt>
                <c:pt idx="18" formatCode="0.0">
                  <c:v>63.914000000000001</c:v>
                </c:pt>
                <c:pt idx="19" formatCode="0.0">
                  <c:v>66.442999999999998</c:v>
                </c:pt>
                <c:pt idx="20" formatCode="0.0">
                  <c:v>65.159000000000006</c:v>
                </c:pt>
                <c:pt idx="21" formatCode="0.0">
                  <c:v>65.478999999999999</c:v>
                </c:pt>
                <c:pt idx="22" formatCode="0.0">
                  <c:v>66.445999999999998</c:v>
                </c:pt>
                <c:pt idx="23" formatCode="0.0">
                  <c:v>66.510999999999996</c:v>
                </c:pt>
                <c:pt idx="24" formatCode="0.0">
                  <c:v>66.628</c:v>
                </c:pt>
                <c:pt idx="25" formatCode="0.0">
                  <c:v>67.421999999999997</c:v>
                </c:pt>
                <c:pt idx="26" formatCode="0.0">
                  <c:v>68.278999999999996</c:v>
                </c:pt>
                <c:pt idx="27" formatCode="0.0">
                  <c:v>69.033999999999992</c:v>
                </c:pt>
                <c:pt idx="28" formatCode="0.0">
                  <c:v>69.72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153536"/>
        <c:axId val="152150792"/>
      </c:lineChart>
      <c:catAx>
        <c:axId val="15215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50792"/>
        <c:crosses val="autoZero"/>
        <c:auto val="1"/>
        <c:lblAlgn val="ctr"/>
        <c:lblOffset val="100"/>
        <c:noMultiLvlLbl val="0"/>
      </c:catAx>
      <c:valAx>
        <c:axId val="152150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NOx Emissions  (Tons per Day)</a:t>
                </a:r>
              </a:p>
            </c:rich>
          </c:tx>
          <c:layout>
            <c:manualLayout>
              <c:xMode val="edge"/>
              <c:yMode val="edge"/>
              <c:x val="2.175188682327572E-2"/>
              <c:y val="0.22192502860219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53536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329180207912542"/>
          <c:y val="0.14706769451761367"/>
          <c:w val="0.45343908632955093"/>
          <c:h val="0.385115380192413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50000"/>
          <a:lumOff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004F5-4D0C-4EF6-85AD-6A97EA5FFED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01A9FC33-EA52-44C3-8DFD-9B0E734C2C02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3. Implementation of 2016 Air Quality Management Plan (AQMP)</a:t>
          </a:r>
          <a:endParaRPr lang="en-US" dirty="0">
            <a:solidFill>
              <a:schemeClr val="bg1"/>
            </a:solidFill>
          </a:endParaRPr>
        </a:p>
      </dgm:t>
    </dgm:pt>
    <dgm:pt modelId="{9A2EEA5A-6BFE-481D-9F6D-29705E0F936B}" type="parTrans" cxnId="{49771985-F241-4409-AE25-43CB95A5A9A5}">
      <dgm:prSet/>
      <dgm:spPr/>
      <dgm:t>
        <a:bodyPr/>
        <a:lstStyle/>
        <a:p>
          <a:endParaRPr lang="en-US"/>
        </a:p>
      </dgm:t>
    </dgm:pt>
    <dgm:pt modelId="{0A4E9020-BF4B-49A1-8615-9767BBB0212F}" type="sibTrans" cxnId="{49771985-F241-4409-AE25-43CB95A5A9A5}">
      <dgm:prSet/>
      <dgm:spPr/>
      <dgm:t>
        <a:bodyPr/>
        <a:lstStyle/>
        <a:p>
          <a:endParaRPr lang="en-US"/>
        </a:p>
      </dgm:t>
    </dgm:pt>
    <dgm:pt modelId="{EE96F92B-E542-4A35-98EA-33DFC258A7A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 Contingency Measure Plan Addressing CAA Section 182 (e)(5) Requirements</a:t>
          </a:r>
          <a:endParaRPr lang="en-US" dirty="0">
            <a:solidFill>
              <a:schemeClr val="bg1"/>
            </a:solidFill>
          </a:endParaRPr>
        </a:p>
      </dgm:t>
    </dgm:pt>
    <dgm:pt modelId="{FEC1F6E6-48F5-419A-8A60-5E587BFB1149}" type="parTrans" cxnId="{44EDA519-FFF9-448A-AD00-702A72BEF2BA}">
      <dgm:prSet/>
      <dgm:spPr/>
      <dgm:t>
        <a:bodyPr/>
        <a:lstStyle/>
        <a:p>
          <a:endParaRPr lang="en-US"/>
        </a:p>
      </dgm:t>
    </dgm:pt>
    <dgm:pt modelId="{EC695E5D-5166-49A2-AAD9-BAF573372BA1}" type="sibTrans" cxnId="{44EDA519-FFF9-448A-AD00-702A72BEF2BA}">
      <dgm:prSet/>
      <dgm:spPr/>
      <dgm:t>
        <a:bodyPr/>
        <a:lstStyle/>
        <a:p>
          <a:endParaRPr lang="en-US"/>
        </a:p>
      </dgm:t>
    </dgm:pt>
    <dgm:pt modelId="{DE69611D-DD09-4043-8019-F1165A740875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2. Upcoming Ozone State Implementation Plan (SIP) Obligations</a:t>
          </a:r>
          <a:endParaRPr lang="en-US" dirty="0">
            <a:solidFill>
              <a:schemeClr val="bg1"/>
            </a:solidFill>
          </a:endParaRPr>
        </a:p>
      </dgm:t>
    </dgm:pt>
    <dgm:pt modelId="{076C60F9-CE16-4E5C-BC20-2AAF75FD74C7}" type="parTrans" cxnId="{C4B091C3-DE82-4D5E-95F9-983420BA90D4}">
      <dgm:prSet/>
      <dgm:spPr/>
      <dgm:t>
        <a:bodyPr/>
        <a:lstStyle/>
        <a:p>
          <a:endParaRPr lang="en-US"/>
        </a:p>
      </dgm:t>
    </dgm:pt>
    <dgm:pt modelId="{A6485A15-FDCE-4463-83BB-BA89AF2DBAAD}" type="sibTrans" cxnId="{C4B091C3-DE82-4D5E-95F9-983420BA90D4}">
      <dgm:prSet/>
      <dgm:spPr/>
      <dgm:t>
        <a:bodyPr/>
        <a:lstStyle/>
        <a:p>
          <a:endParaRPr lang="en-US"/>
        </a:p>
      </dgm:t>
    </dgm:pt>
    <dgm:pt modelId="{88AF3672-2434-4D1A-9F76-E5FD08E07AAB}">
      <dgm:prSet/>
      <dgm:spPr/>
      <dgm:t>
        <a:bodyPr/>
        <a:lstStyle/>
        <a:p>
          <a:r>
            <a:rPr lang="en-US" dirty="0" smtClean="0"/>
            <a:t>1. Background</a:t>
          </a:r>
          <a:endParaRPr lang="en-US" dirty="0"/>
        </a:p>
      </dgm:t>
    </dgm:pt>
    <dgm:pt modelId="{A4DC996C-62AD-4419-B447-9A50C64EA81D}" type="parTrans" cxnId="{219B4854-7219-47B2-95BA-44C0ADBC655B}">
      <dgm:prSet/>
      <dgm:spPr/>
    </dgm:pt>
    <dgm:pt modelId="{9E4B1110-8337-4825-8557-81B456FACD4F}" type="sibTrans" cxnId="{219B4854-7219-47B2-95BA-44C0ADBC655B}">
      <dgm:prSet/>
      <dgm:spPr/>
    </dgm:pt>
    <dgm:pt modelId="{0670B839-D270-42C1-893D-F11E5EDE2550}" type="pres">
      <dgm:prSet presAssocID="{942004F5-4D0C-4EF6-85AD-6A97EA5FFED8}" presName="Name0" presStyleCnt="0">
        <dgm:presLayoutVars>
          <dgm:chMax val="7"/>
          <dgm:chPref val="7"/>
          <dgm:dir/>
        </dgm:presLayoutVars>
      </dgm:prSet>
      <dgm:spPr/>
    </dgm:pt>
    <dgm:pt modelId="{2D86DB81-F3B1-453D-A735-540B6ED62DB6}" type="pres">
      <dgm:prSet presAssocID="{942004F5-4D0C-4EF6-85AD-6A97EA5FFED8}" presName="Name1" presStyleCnt="0"/>
      <dgm:spPr/>
    </dgm:pt>
    <dgm:pt modelId="{B52A39A1-4EEB-46EC-912A-2292512FB103}" type="pres">
      <dgm:prSet presAssocID="{942004F5-4D0C-4EF6-85AD-6A97EA5FFED8}" presName="cycle" presStyleCnt="0"/>
      <dgm:spPr/>
    </dgm:pt>
    <dgm:pt modelId="{842B3E6F-8115-4523-BCC5-0A7F6A912EAB}" type="pres">
      <dgm:prSet presAssocID="{942004F5-4D0C-4EF6-85AD-6A97EA5FFED8}" presName="srcNode" presStyleLbl="node1" presStyleIdx="0" presStyleCnt="4"/>
      <dgm:spPr/>
    </dgm:pt>
    <dgm:pt modelId="{3DF71135-828F-47D1-9365-946DA421DB96}" type="pres">
      <dgm:prSet presAssocID="{942004F5-4D0C-4EF6-85AD-6A97EA5FFED8}" presName="conn" presStyleLbl="parChTrans1D2" presStyleIdx="0" presStyleCnt="1"/>
      <dgm:spPr/>
    </dgm:pt>
    <dgm:pt modelId="{0D5B1C0B-5052-4995-8965-00BE3F265692}" type="pres">
      <dgm:prSet presAssocID="{942004F5-4D0C-4EF6-85AD-6A97EA5FFED8}" presName="extraNode" presStyleLbl="node1" presStyleIdx="0" presStyleCnt="4"/>
      <dgm:spPr/>
    </dgm:pt>
    <dgm:pt modelId="{2F3B29EC-AD5E-4D55-83AC-17C02F5268E9}" type="pres">
      <dgm:prSet presAssocID="{942004F5-4D0C-4EF6-85AD-6A97EA5FFED8}" presName="dstNode" presStyleLbl="node1" presStyleIdx="0" presStyleCnt="4"/>
      <dgm:spPr/>
    </dgm:pt>
    <dgm:pt modelId="{496D2AF9-BE83-40EF-B4DD-D4929EDEA39B}" type="pres">
      <dgm:prSet presAssocID="{88AF3672-2434-4D1A-9F76-E5FD08E07AA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61298-A5C4-4536-B81C-709DECE53FF6}" type="pres">
      <dgm:prSet presAssocID="{88AF3672-2434-4D1A-9F76-E5FD08E07AAB}" presName="accent_1" presStyleCnt="0"/>
      <dgm:spPr/>
    </dgm:pt>
    <dgm:pt modelId="{1E55456D-7C6C-4139-A758-5E780BBD078E}" type="pres">
      <dgm:prSet presAssocID="{88AF3672-2434-4D1A-9F76-E5FD08E07AAB}" presName="accentRepeatNode" presStyleLbl="solidFgAcc1" presStyleIdx="0" presStyleCnt="4"/>
      <dgm:spPr/>
    </dgm:pt>
    <dgm:pt modelId="{3A7DFDDA-7812-4BD1-B19D-EDD705DCA5D6}" type="pres">
      <dgm:prSet presAssocID="{DE69611D-DD09-4043-8019-F1165A74087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B0C89-B301-4B0B-8FB1-6F49B6BBC536}" type="pres">
      <dgm:prSet presAssocID="{DE69611D-DD09-4043-8019-F1165A740875}" presName="accent_2" presStyleCnt="0"/>
      <dgm:spPr/>
    </dgm:pt>
    <dgm:pt modelId="{7E2BFD69-2D03-43CA-BED2-39E7D5DC66A3}" type="pres">
      <dgm:prSet presAssocID="{DE69611D-DD09-4043-8019-F1165A740875}" presName="accentRepeatNode" presStyleLbl="solidFgAcc1" presStyleIdx="1" presStyleCnt="4"/>
      <dgm:spPr/>
    </dgm:pt>
    <dgm:pt modelId="{F2F2A5D6-E951-46B5-8A80-A2A3DDD2F4D1}" type="pres">
      <dgm:prSet presAssocID="{01A9FC33-EA52-44C3-8DFD-9B0E734C2C02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3DF17-E2E7-48A1-8A7F-C624B158F8EF}" type="pres">
      <dgm:prSet presAssocID="{01A9FC33-EA52-44C3-8DFD-9B0E734C2C02}" presName="accent_3" presStyleCnt="0"/>
      <dgm:spPr/>
    </dgm:pt>
    <dgm:pt modelId="{DD3A1186-3603-4FA5-A50A-65CB0904D52E}" type="pres">
      <dgm:prSet presAssocID="{01A9FC33-EA52-44C3-8DFD-9B0E734C2C02}" presName="accentRepeatNode" presStyleLbl="solidFgAcc1" presStyleIdx="2" presStyleCnt="4"/>
      <dgm:spPr/>
    </dgm:pt>
    <dgm:pt modelId="{0DD525DB-A981-4E96-85AD-422799A87A83}" type="pres">
      <dgm:prSet presAssocID="{EE96F92B-E542-4A35-98EA-33DFC258A7A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F0561-C33C-4F14-AB59-0A20FEFF7CA9}" type="pres">
      <dgm:prSet presAssocID="{EE96F92B-E542-4A35-98EA-33DFC258A7A9}" presName="accent_4" presStyleCnt="0"/>
      <dgm:spPr/>
    </dgm:pt>
    <dgm:pt modelId="{43428E8D-A844-4D65-B783-A15DD6088C14}" type="pres">
      <dgm:prSet presAssocID="{EE96F92B-E542-4A35-98EA-33DFC258A7A9}" presName="accentRepeatNode" presStyleLbl="solidFgAcc1" presStyleIdx="3" presStyleCnt="4"/>
      <dgm:spPr/>
    </dgm:pt>
  </dgm:ptLst>
  <dgm:cxnLst>
    <dgm:cxn modelId="{2C73B1F0-43E4-40E7-88BB-BB313544F104}" type="presOf" srcId="{DE69611D-DD09-4043-8019-F1165A740875}" destId="{3A7DFDDA-7812-4BD1-B19D-EDD705DCA5D6}" srcOrd="0" destOrd="0" presId="urn:microsoft.com/office/officeart/2008/layout/VerticalCurvedList"/>
    <dgm:cxn modelId="{49771985-F241-4409-AE25-43CB95A5A9A5}" srcId="{942004F5-4D0C-4EF6-85AD-6A97EA5FFED8}" destId="{01A9FC33-EA52-44C3-8DFD-9B0E734C2C02}" srcOrd="2" destOrd="0" parTransId="{9A2EEA5A-6BFE-481D-9F6D-29705E0F936B}" sibTransId="{0A4E9020-BF4B-49A1-8615-9767BBB0212F}"/>
    <dgm:cxn modelId="{390C9F5F-5C95-47A9-8F55-31520BB8AD47}" type="presOf" srcId="{88AF3672-2434-4D1A-9F76-E5FD08E07AAB}" destId="{496D2AF9-BE83-40EF-B4DD-D4929EDEA39B}" srcOrd="0" destOrd="0" presId="urn:microsoft.com/office/officeart/2008/layout/VerticalCurvedList"/>
    <dgm:cxn modelId="{C4B091C3-DE82-4D5E-95F9-983420BA90D4}" srcId="{942004F5-4D0C-4EF6-85AD-6A97EA5FFED8}" destId="{DE69611D-DD09-4043-8019-F1165A740875}" srcOrd="1" destOrd="0" parTransId="{076C60F9-CE16-4E5C-BC20-2AAF75FD74C7}" sibTransId="{A6485A15-FDCE-4463-83BB-BA89AF2DBAAD}"/>
    <dgm:cxn modelId="{82222B21-C5D9-4CB4-ACE0-49A1AE5470D2}" type="presOf" srcId="{9E4B1110-8337-4825-8557-81B456FACD4F}" destId="{3DF71135-828F-47D1-9365-946DA421DB96}" srcOrd="0" destOrd="0" presId="urn:microsoft.com/office/officeart/2008/layout/VerticalCurvedList"/>
    <dgm:cxn modelId="{219B4854-7219-47B2-95BA-44C0ADBC655B}" srcId="{942004F5-4D0C-4EF6-85AD-6A97EA5FFED8}" destId="{88AF3672-2434-4D1A-9F76-E5FD08E07AAB}" srcOrd="0" destOrd="0" parTransId="{A4DC996C-62AD-4419-B447-9A50C64EA81D}" sibTransId="{9E4B1110-8337-4825-8557-81B456FACD4F}"/>
    <dgm:cxn modelId="{44EDA519-FFF9-448A-AD00-702A72BEF2BA}" srcId="{942004F5-4D0C-4EF6-85AD-6A97EA5FFED8}" destId="{EE96F92B-E542-4A35-98EA-33DFC258A7A9}" srcOrd="3" destOrd="0" parTransId="{FEC1F6E6-48F5-419A-8A60-5E587BFB1149}" sibTransId="{EC695E5D-5166-49A2-AAD9-BAF573372BA1}"/>
    <dgm:cxn modelId="{0038B51B-4EF3-4FAB-8BCA-9DE4BCE7E694}" type="presOf" srcId="{EE96F92B-E542-4A35-98EA-33DFC258A7A9}" destId="{0DD525DB-A981-4E96-85AD-422799A87A83}" srcOrd="0" destOrd="0" presId="urn:microsoft.com/office/officeart/2008/layout/VerticalCurvedList"/>
    <dgm:cxn modelId="{3E80963A-0079-4A01-ACE0-207909F29ABC}" type="presOf" srcId="{942004F5-4D0C-4EF6-85AD-6A97EA5FFED8}" destId="{0670B839-D270-42C1-893D-F11E5EDE2550}" srcOrd="0" destOrd="0" presId="urn:microsoft.com/office/officeart/2008/layout/VerticalCurvedList"/>
    <dgm:cxn modelId="{ED31A27F-90D9-4918-BFCF-899B5DD4604B}" type="presOf" srcId="{01A9FC33-EA52-44C3-8DFD-9B0E734C2C02}" destId="{F2F2A5D6-E951-46B5-8A80-A2A3DDD2F4D1}" srcOrd="0" destOrd="0" presId="urn:microsoft.com/office/officeart/2008/layout/VerticalCurvedList"/>
    <dgm:cxn modelId="{C6AC01DC-6A91-4A29-A7A6-BA017AC77E07}" type="presParOf" srcId="{0670B839-D270-42C1-893D-F11E5EDE2550}" destId="{2D86DB81-F3B1-453D-A735-540B6ED62DB6}" srcOrd="0" destOrd="0" presId="urn:microsoft.com/office/officeart/2008/layout/VerticalCurvedList"/>
    <dgm:cxn modelId="{989AFC9B-9333-4BCE-8338-7501FB693A31}" type="presParOf" srcId="{2D86DB81-F3B1-453D-A735-540B6ED62DB6}" destId="{B52A39A1-4EEB-46EC-912A-2292512FB103}" srcOrd="0" destOrd="0" presId="urn:microsoft.com/office/officeart/2008/layout/VerticalCurvedList"/>
    <dgm:cxn modelId="{9E7E64F0-FF10-4C95-9B01-5E5A767F2572}" type="presParOf" srcId="{B52A39A1-4EEB-46EC-912A-2292512FB103}" destId="{842B3E6F-8115-4523-BCC5-0A7F6A912EAB}" srcOrd="0" destOrd="0" presId="urn:microsoft.com/office/officeart/2008/layout/VerticalCurvedList"/>
    <dgm:cxn modelId="{E8C372DD-7D9E-4E44-8A1F-190FE748B474}" type="presParOf" srcId="{B52A39A1-4EEB-46EC-912A-2292512FB103}" destId="{3DF71135-828F-47D1-9365-946DA421DB96}" srcOrd="1" destOrd="0" presId="urn:microsoft.com/office/officeart/2008/layout/VerticalCurvedList"/>
    <dgm:cxn modelId="{49CBF5B8-1D7D-4F41-A036-1ECC8359EA82}" type="presParOf" srcId="{B52A39A1-4EEB-46EC-912A-2292512FB103}" destId="{0D5B1C0B-5052-4995-8965-00BE3F265692}" srcOrd="2" destOrd="0" presId="urn:microsoft.com/office/officeart/2008/layout/VerticalCurvedList"/>
    <dgm:cxn modelId="{29661B88-F4C6-4ADC-A52B-0982125D1ADD}" type="presParOf" srcId="{B52A39A1-4EEB-46EC-912A-2292512FB103}" destId="{2F3B29EC-AD5E-4D55-83AC-17C02F5268E9}" srcOrd="3" destOrd="0" presId="urn:microsoft.com/office/officeart/2008/layout/VerticalCurvedList"/>
    <dgm:cxn modelId="{561E2B04-8325-45A1-818F-BCA959743799}" type="presParOf" srcId="{2D86DB81-F3B1-453D-A735-540B6ED62DB6}" destId="{496D2AF9-BE83-40EF-B4DD-D4929EDEA39B}" srcOrd="1" destOrd="0" presId="urn:microsoft.com/office/officeart/2008/layout/VerticalCurvedList"/>
    <dgm:cxn modelId="{DE3F015E-F9FC-448C-98C8-84678BE2AF5A}" type="presParOf" srcId="{2D86DB81-F3B1-453D-A735-540B6ED62DB6}" destId="{F8D61298-A5C4-4536-B81C-709DECE53FF6}" srcOrd="2" destOrd="0" presId="urn:microsoft.com/office/officeart/2008/layout/VerticalCurvedList"/>
    <dgm:cxn modelId="{B939380F-8BD9-4FC9-82CF-03D53536E23F}" type="presParOf" srcId="{F8D61298-A5C4-4536-B81C-709DECE53FF6}" destId="{1E55456D-7C6C-4139-A758-5E780BBD078E}" srcOrd="0" destOrd="0" presId="urn:microsoft.com/office/officeart/2008/layout/VerticalCurvedList"/>
    <dgm:cxn modelId="{4441E31E-13A1-4AEE-BC99-A84B2C612C68}" type="presParOf" srcId="{2D86DB81-F3B1-453D-A735-540B6ED62DB6}" destId="{3A7DFDDA-7812-4BD1-B19D-EDD705DCA5D6}" srcOrd="3" destOrd="0" presId="urn:microsoft.com/office/officeart/2008/layout/VerticalCurvedList"/>
    <dgm:cxn modelId="{E715707D-2A76-41A5-93F3-87000E6110B8}" type="presParOf" srcId="{2D86DB81-F3B1-453D-A735-540B6ED62DB6}" destId="{868B0C89-B301-4B0B-8FB1-6F49B6BBC536}" srcOrd="4" destOrd="0" presId="urn:microsoft.com/office/officeart/2008/layout/VerticalCurvedList"/>
    <dgm:cxn modelId="{1BA89D67-1EBE-43B3-AC63-A8F45DE6C391}" type="presParOf" srcId="{868B0C89-B301-4B0B-8FB1-6F49B6BBC536}" destId="{7E2BFD69-2D03-43CA-BED2-39E7D5DC66A3}" srcOrd="0" destOrd="0" presId="urn:microsoft.com/office/officeart/2008/layout/VerticalCurvedList"/>
    <dgm:cxn modelId="{82EFBB71-700C-48FD-9E5D-5C9DB26C3B7B}" type="presParOf" srcId="{2D86DB81-F3B1-453D-A735-540B6ED62DB6}" destId="{F2F2A5D6-E951-46B5-8A80-A2A3DDD2F4D1}" srcOrd="5" destOrd="0" presId="urn:microsoft.com/office/officeart/2008/layout/VerticalCurvedList"/>
    <dgm:cxn modelId="{49DAEA6A-AF0C-433E-BE74-2E661DFBE74D}" type="presParOf" srcId="{2D86DB81-F3B1-453D-A735-540B6ED62DB6}" destId="{A4A3DF17-E2E7-48A1-8A7F-C624B158F8EF}" srcOrd="6" destOrd="0" presId="urn:microsoft.com/office/officeart/2008/layout/VerticalCurvedList"/>
    <dgm:cxn modelId="{5BA66713-3FD9-4210-AD97-72981C81917E}" type="presParOf" srcId="{A4A3DF17-E2E7-48A1-8A7F-C624B158F8EF}" destId="{DD3A1186-3603-4FA5-A50A-65CB0904D52E}" srcOrd="0" destOrd="0" presId="urn:microsoft.com/office/officeart/2008/layout/VerticalCurvedList"/>
    <dgm:cxn modelId="{0FE3F5EF-20FE-40EF-ACEB-9E51BAF2091A}" type="presParOf" srcId="{2D86DB81-F3B1-453D-A735-540B6ED62DB6}" destId="{0DD525DB-A981-4E96-85AD-422799A87A83}" srcOrd="7" destOrd="0" presId="urn:microsoft.com/office/officeart/2008/layout/VerticalCurvedList"/>
    <dgm:cxn modelId="{C23C3F9C-36B4-414B-A379-807AA2D222F0}" type="presParOf" srcId="{2D86DB81-F3B1-453D-A735-540B6ED62DB6}" destId="{3FFF0561-C33C-4F14-AB59-0A20FEFF7CA9}" srcOrd="8" destOrd="0" presId="urn:microsoft.com/office/officeart/2008/layout/VerticalCurvedList"/>
    <dgm:cxn modelId="{63FCDA29-9D8C-4E92-B6B2-61F8D1694D20}" type="presParOf" srcId="{3FFF0561-C33C-4F14-AB59-0A20FEFF7CA9}" destId="{43428E8D-A844-4D65-B783-A15DD6088C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7CDB45-9AE8-4593-95DB-D1FADA38E95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EC4E4BB-FADB-4C2A-A3BC-1756014BA25E}">
      <dgm:prSet phldrT="[Text]"/>
      <dgm:spPr/>
      <dgm:t>
        <a:bodyPr/>
        <a:lstStyle/>
        <a:p>
          <a:r>
            <a:rPr lang="en-US" dirty="0" smtClean="0"/>
            <a:t>1979 1-hour Standard</a:t>
          </a:r>
          <a:endParaRPr lang="en-US" dirty="0"/>
        </a:p>
      </dgm:t>
    </dgm:pt>
    <dgm:pt modelId="{308062B1-ADA5-4945-AE56-BE4B1E462BF9}" type="parTrans" cxnId="{823820B1-8E4B-416E-B6EA-3D75CD9041AB}">
      <dgm:prSet/>
      <dgm:spPr/>
      <dgm:t>
        <a:bodyPr/>
        <a:lstStyle/>
        <a:p>
          <a:endParaRPr lang="en-US"/>
        </a:p>
      </dgm:t>
    </dgm:pt>
    <dgm:pt modelId="{58A98001-44C4-4786-AFD8-0A051157359C}" type="sibTrans" cxnId="{823820B1-8E4B-416E-B6EA-3D75CD9041AB}">
      <dgm:prSet/>
      <dgm:spPr/>
      <dgm:t>
        <a:bodyPr/>
        <a:lstStyle/>
        <a:p>
          <a:endParaRPr lang="en-US"/>
        </a:p>
      </dgm:t>
    </dgm:pt>
    <dgm:pt modelId="{D63EBEB4-DD11-4022-B5D0-5BFA087A0760}">
      <dgm:prSet phldrT="[Text]"/>
      <dgm:spPr/>
      <dgm:t>
        <a:bodyPr/>
        <a:lstStyle/>
        <a:p>
          <a:r>
            <a:rPr lang="en-US" dirty="0" smtClean="0"/>
            <a:t>1997 8-hour Standard</a:t>
          </a:r>
          <a:endParaRPr lang="en-US" dirty="0"/>
        </a:p>
      </dgm:t>
    </dgm:pt>
    <dgm:pt modelId="{552BF5C9-6B87-4B29-B608-95AF7DA68E26}" type="parTrans" cxnId="{D3C39637-7663-4677-997B-83EE08CAD5CA}">
      <dgm:prSet/>
      <dgm:spPr/>
      <dgm:t>
        <a:bodyPr/>
        <a:lstStyle/>
        <a:p>
          <a:endParaRPr lang="en-US"/>
        </a:p>
      </dgm:t>
    </dgm:pt>
    <dgm:pt modelId="{91E855D1-777E-4A1D-A471-1B73E817C417}" type="sibTrans" cxnId="{D3C39637-7663-4677-997B-83EE08CAD5CA}">
      <dgm:prSet/>
      <dgm:spPr/>
      <dgm:t>
        <a:bodyPr/>
        <a:lstStyle/>
        <a:p>
          <a:endParaRPr lang="en-US"/>
        </a:p>
      </dgm:t>
    </dgm:pt>
    <dgm:pt modelId="{4DE73911-E9E6-4866-94D4-99016EFD2037}">
      <dgm:prSet phldrT="[Text]"/>
      <dgm:spPr/>
      <dgm:t>
        <a:bodyPr/>
        <a:lstStyle/>
        <a:p>
          <a:r>
            <a:rPr lang="en-US" dirty="0" smtClean="0"/>
            <a:t>2008 8-hour Standard</a:t>
          </a:r>
          <a:endParaRPr lang="en-US" dirty="0"/>
        </a:p>
      </dgm:t>
    </dgm:pt>
    <dgm:pt modelId="{85B5110C-B8E5-4DDC-A99F-1FE764D80AE0}" type="parTrans" cxnId="{24DF0751-36E7-47D3-9E29-B168B85B3030}">
      <dgm:prSet/>
      <dgm:spPr/>
      <dgm:t>
        <a:bodyPr/>
        <a:lstStyle/>
        <a:p>
          <a:endParaRPr lang="en-US"/>
        </a:p>
      </dgm:t>
    </dgm:pt>
    <dgm:pt modelId="{E627016A-3CC7-4476-A873-0638B1061CC9}" type="sibTrans" cxnId="{24DF0751-36E7-47D3-9E29-B168B85B3030}">
      <dgm:prSet/>
      <dgm:spPr/>
      <dgm:t>
        <a:bodyPr/>
        <a:lstStyle/>
        <a:p>
          <a:endParaRPr lang="en-US"/>
        </a:p>
      </dgm:t>
    </dgm:pt>
    <dgm:pt modelId="{FF4C4C29-ADC8-4EED-B5C4-D40398296E65}">
      <dgm:prSet/>
      <dgm:spPr/>
      <dgm:t>
        <a:bodyPr/>
        <a:lstStyle/>
        <a:p>
          <a:r>
            <a:rPr lang="en-US" dirty="0" smtClean="0"/>
            <a:t>2015 8-hour Standard</a:t>
          </a:r>
          <a:endParaRPr lang="en-US" dirty="0"/>
        </a:p>
      </dgm:t>
    </dgm:pt>
    <dgm:pt modelId="{61620EFC-C3F8-4775-83CD-BA8F2B26C8D9}" type="parTrans" cxnId="{538300EC-8396-4173-B364-28BB1EF60F09}">
      <dgm:prSet/>
      <dgm:spPr/>
      <dgm:t>
        <a:bodyPr/>
        <a:lstStyle/>
        <a:p>
          <a:endParaRPr lang="en-US"/>
        </a:p>
      </dgm:t>
    </dgm:pt>
    <dgm:pt modelId="{70E98AF7-7C0D-479D-B140-897A67F510B9}" type="sibTrans" cxnId="{538300EC-8396-4173-B364-28BB1EF60F09}">
      <dgm:prSet/>
      <dgm:spPr/>
      <dgm:t>
        <a:bodyPr/>
        <a:lstStyle/>
        <a:p>
          <a:endParaRPr lang="en-US"/>
        </a:p>
      </dgm:t>
    </dgm:pt>
    <dgm:pt modelId="{50341C69-53BD-426F-8B88-6EF47B2DBF82}" type="pres">
      <dgm:prSet presAssocID="{637CDB45-9AE8-4593-95DB-D1FADA38E95E}" presName="CompostProcess" presStyleCnt="0">
        <dgm:presLayoutVars>
          <dgm:dir/>
          <dgm:resizeHandles val="exact"/>
        </dgm:presLayoutVars>
      </dgm:prSet>
      <dgm:spPr/>
    </dgm:pt>
    <dgm:pt modelId="{255DBD97-CD87-4A90-8198-7F5E99062BAC}" type="pres">
      <dgm:prSet presAssocID="{637CDB45-9AE8-4593-95DB-D1FADA38E95E}" presName="arrow" presStyleLbl="bgShp" presStyleIdx="0" presStyleCnt="1"/>
      <dgm:spPr/>
    </dgm:pt>
    <dgm:pt modelId="{4B5ECF1A-6001-4361-BA39-9F05747A4952}" type="pres">
      <dgm:prSet presAssocID="{637CDB45-9AE8-4593-95DB-D1FADA38E95E}" presName="linearProcess" presStyleCnt="0"/>
      <dgm:spPr/>
    </dgm:pt>
    <dgm:pt modelId="{0F699E81-4296-4FAB-8E2B-92D55F35933A}" type="pres">
      <dgm:prSet presAssocID="{0EC4E4BB-FADB-4C2A-A3BC-1756014BA25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BCCD3-913B-4132-A8E4-849C43961E96}" type="pres">
      <dgm:prSet presAssocID="{58A98001-44C4-4786-AFD8-0A051157359C}" presName="sibTrans" presStyleCnt="0"/>
      <dgm:spPr/>
    </dgm:pt>
    <dgm:pt modelId="{B2CD7B27-A236-49F3-91C9-0BA1EBC057F9}" type="pres">
      <dgm:prSet presAssocID="{D63EBEB4-DD11-4022-B5D0-5BFA087A076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0A039-C16C-47E2-BA2A-FB94000F8CF0}" type="pres">
      <dgm:prSet presAssocID="{91E855D1-777E-4A1D-A471-1B73E817C417}" presName="sibTrans" presStyleCnt="0"/>
      <dgm:spPr/>
    </dgm:pt>
    <dgm:pt modelId="{92623F2D-EC88-4B22-A87F-55061B6BC37F}" type="pres">
      <dgm:prSet presAssocID="{4DE73911-E9E6-4866-94D4-99016EFD203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1CE6B-4DEA-434B-981E-0CA9764DC7C4}" type="pres">
      <dgm:prSet presAssocID="{E627016A-3CC7-4476-A873-0638B1061CC9}" presName="sibTrans" presStyleCnt="0"/>
      <dgm:spPr/>
    </dgm:pt>
    <dgm:pt modelId="{F94943BB-E055-457E-87CA-A9B9C42D7591}" type="pres">
      <dgm:prSet presAssocID="{FF4C4C29-ADC8-4EED-B5C4-D40398296E6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67F58C-6D4E-457A-9066-7DC452742477}" type="presOf" srcId="{4DE73911-E9E6-4866-94D4-99016EFD2037}" destId="{92623F2D-EC88-4B22-A87F-55061B6BC37F}" srcOrd="0" destOrd="0" presId="urn:microsoft.com/office/officeart/2005/8/layout/hProcess9"/>
    <dgm:cxn modelId="{D3C39637-7663-4677-997B-83EE08CAD5CA}" srcId="{637CDB45-9AE8-4593-95DB-D1FADA38E95E}" destId="{D63EBEB4-DD11-4022-B5D0-5BFA087A0760}" srcOrd="1" destOrd="0" parTransId="{552BF5C9-6B87-4B29-B608-95AF7DA68E26}" sibTransId="{91E855D1-777E-4A1D-A471-1B73E817C417}"/>
    <dgm:cxn modelId="{538300EC-8396-4173-B364-28BB1EF60F09}" srcId="{637CDB45-9AE8-4593-95DB-D1FADA38E95E}" destId="{FF4C4C29-ADC8-4EED-B5C4-D40398296E65}" srcOrd="3" destOrd="0" parTransId="{61620EFC-C3F8-4775-83CD-BA8F2B26C8D9}" sibTransId="{70E98AF7-7C0D-479D-B140-897A67F510B9}"/>
    <dgm:cxn modelId="{99A2411D-080A-4964-B60D-7B8668EA204F}" type="presOf" srcId="{0EC4E4BB-FADB-4C2A-A3BC-1756014BA25E}" destId="{0F699E81-4296-4FAB-8E2B-92D55F35933A}" srcOrd="0" destOrd="0" presId="urn:microsoft.com/office/officeart/2005/8/layout/hProcess9"/>
    <dgm:cxn modelId="{D144D070-8B8D-401A-8D31-7B28EC7CADE2}" type="presOf" srcId="{637CDB45-9AE8-4593-95DB-D1FADA38E95E}" destId="{50341C69-53BD-426F-8B88-6EF47B2DBF82}" srcOrd="0" destOrd="0" presId="urn:microsoft.com/office/officeart/2005/8/layout/hProcess9"/>
    <dgm:cxn modelId="{24DF0751-36E7-47D3-9E29-B168B85B3030}" srcId="{637CDB45-9AE8-4593-95DB-D1FADA38E95E}" destId="{4DE73911-E9E6-4866-94D4-99016EFD2037}" srcOrd="2" destOrd="0" parTransId="{85B5110C-B8E5-4DDC-A99F-1FE764D80AE0}" sibTransId="{E627016A-3CC7-4476-A873-0638B1061CC9}"/>
    <dgm:cxn modelId="{60BF1824-9E5B-4412-8713-9F0CB826CDB7}" type="presOf" srcId="{FF4C4C29-ADC8-4EED-B5C4-D40398296E65}" destId="{F94943BB-E055-457E-87CA-A9B9C42D7591}" srcOrd="0" destOrd="0" presId="urn:microsoft.com/office/officeart/2005/8/layout/hProcess9"/>
    <dgm:cxn modelId="{823820B1-8E4B-416E-B6EA-3D75CD9041AB}" srcId="{637CDB45-9AE8-4593-95DB-D1FADA38E95E}" destId="{0EC4E4BB-FADB-4C2A-A3BC-1756014BA25E}" srcOrd="0" destOrd="0" parTransId="{308062B1-ADA5-4945-AE56-BE4B1E462BF9}" sibTransId="{58A98001-44C4-4786-AFD8-0A051157359C}"/>
    <dgm:cxn modelId="{96EFC1EC-426D-41F2-A6B5-B578D1B0093E}" type="presOf" srcId="{D63EBEB4-DD11-4022-B5D0-5BFA087A0760}" destId="{B2CD7B27-A236-49F3-91C9-0BA1EBC057F9}" srcOrd="0" destOrd="0" presId="urn:microsoft.com/office/officeart/2005/8/layout/hProcess9"/>
    <dgm:cxn modelId="{011CD2ED-434E-4476-B14D-93E35E72D72E}" type="presParOf" srcId="{50341C69-53BD-426F-8B88-6EF47B2DBF82}" destId="{255DBD97-CD87-4A90-8198-7F5E99062BAC}" srcOrd="0" destOrd="0" presId="urn:microsoft.com/office/officeart/2005/8/layout/hProcess9"/>
    <dgm:cxn modelId="{B6D7708E-BDDC-4EC5-8E5E-75C8DFA5EF56}" type="presParOf" srcId="{50341C69-53BD-426F-8B88-6EF47B2DBF82}" destId="{4B5ECF1A-6001-4361-BA39-9F05747A4952}" srcOrd="1" destOrd="0" presId="urn:microsoft.com/office/officeart/2005/8/layout/hProcess9"/>
    <dgm:cxn modelId="{8E2BCB34-4BA5-4A2E-872B-8E4DFE10D693}" type="presParOf" srcId="{4B5ECF1A-6001-4361-BA39-9F05747A4952}" destId="{0F699E81-4296-4FAB-8E2B-92D55F35933A}" srcOrd="0" destOrd="0" presId="urn:microsoft.com/office/officeart/2005/8/layout/hProcess9"/>
    <dgm:cxn modelId="{C2F948F5-A703-4F58-AFB9-AAE0F7F0481C}" type="presParOf" srcId="{4B5ECF1A-6001-4361-BA39-9F05747A4952}" destId="{85CBCCD3-913B-4132-A8E4-849C43961E96}" srcOrd="1" destOrd="0" presId="urn:microsoft.com/office/officeart/2005/8/layout/hProcess9"/>
    <dgm:cxn modelId="{FC56C933-77AA-4142-8264-5A593B990CD8}" type="presParOf" srcId="{4B5ECF1A-6001-4361-BA39-9F05747A4952}" destId="{B2CD7B27-A236-49F3-91C9-0BA1EBC057F9}" srcOrd="2" destOrd="0" presId="urn:microsoft.com/office/officeart/2005/8/layout/hProcess9"/>
    <dgm:cxn modelId="{99947B4D-C91D-4B30-9A11-BC93C4C387FB}" type="presParOf" srcId="{4B5ECF1A-6001-4361-BA39-9F05747A4952}" destId="{8730A039-C16C-47E2-BA2A-FB94000F8CF0}" srcOrd="3" destOrd="0" presId="urn:microsoft.com/office/officeart/2005/8/layout/hProcess9"/>
    <dgm:cxn modelId="{7697AC05-5ADA-45D4-B884-2FC7ECB72C1C}" type="presParOf" srcId="{4B5ECF1A-6001-4361-BA39-9F05747A4952}" destId="{92623F2D-EC88-4B22-A87F-55061B6BC37F}" srcOrd="4" destOrd="0" presId="urn:microsoft.com/office/officeart/2005/8/layout/hProcess9"/>
    <dgm:cxn modelId="{A9324D96-18D3-4CF4-B8DF-147E65CCAE9B}" type="presParOf" srcId="{4B5ECF1A-6001-4361-BA39-9F05747A4952}" destId="{D881CE6B-4DEA-434B-981E-0CA9764DC7C4}" srcOrd="5" destOrd="0" presId="urn:microsoft.com/office/officeart/2005/8/layout/hProcess9"/>
    <dgm:cxn modelId="{BC2647BE-239A-4D93-BC56-6898D5C8D2FE}" type="presParOf" srcId="{4B5ECF1A-6001-4361-BA39-9F05747A4952}" destId="{F94943BB-E055-457E-87CA-A9B9C42D759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71135-828F-47D1-9365-946DA421DB96}">
      <dsp:nvSpPr>
        <dsp:cNvPr id="0" name=""/>
        <dsp:cNvSpPr/>
      </dsp:nvSpPr>
      <dsp:spPr>
        <a:xfrm>
          <a:off x="-4651809" y="-713145"/>
          <a:ext cx="5541091" cy="5541091"/>
        </a:xfrm>
        <a:prstGeom prst="blockArc">
          <a:avLst>
            <a:gd name="adj1" fmla="val 18900000"/>
            <a:gd name="adj2" fmla="val 2700000"/>
            <a:gd name="adj3" fmla="val 39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D2AF9-BE83-40EF-B4DD-D4929EDEA39B}">
      <dsp:nvSpPr>
        <dsp:cNvPr id="0" name=""/>
        <dsp:cNvSpPr/>
      </dsp:nvSpPr>
      <dsp:spPr>
        <a:xfrm>
          <a:off x="465767" y="316345"/>
          <a:ext cx="10523992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1. Background</a:t>
          </a:r>
          <a:endParaRPr lang="en-US" sz="2400" kern="1200" dirty="0"/>
        </a:p>
      </dsp:txBody>
      <dsp:txXfrm>
        <a:off x="465767" y="316345"/>
        <a:ext cx="10523992" cy="633020"/>
      </dsp:txXfrm>
    </dsp:sp>
    <dsp:sp modelId="{1E55456D-7C6C-4139-A758-5E780BBD078E}">
      <dsp:nvSpPr>
        <dsp:cNvPr id="0" name=""/>
        <dsp:cNvSpPr/>
      </dsp:nvSpPr>
      <dsp:spPr>
        <a:xfrm>
          <a:off x="70129" y="237218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DFDDA-7812-4BD1-B19D-EDD705DCA5D6}">
      <dsp:nvSpPr>
        <dsp:cNvPr id="0" name=""/>
        <dsp:cNvSpPr/>
      </dsp:nvSpPr>
      <dsp:spPr>
        <a:xfrm>
          <a:off x="828693" y="1266041"/>
          <a:ext cx="10161067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2. Upcoming Ozone State Implementation Plan (SIP) Obligations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28693" y="1266041"/>
        <a:ext cx="10161067" cy="633020"/>
      </dsp:txXfrm>
    </dsp:sp>
    <dsp:sp modelId="{7E2BFD69-2D03-43CA-BED2-39E7D5DC66A3}">
      <dsp:nvSpPr>
        <dsp:cNvPr id="0" name=""/>
        <dsp:cNvSpPr/>
      </dsp:nvSpPr>
      <dsp:spPr>
        <a:xfrm>
          <a:off x="433055" y="1186914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2A5D6-E951-46B5-8A80-A2A3DDD2F4D1}">
      <dsp:nvSpPr>
        <dsp:cNvPr id="0" name=""/>
        <dsp:cNvSpPr/>
      </dsp:nvSpPr>
      <dsp:spPr>
        <a:xfrm>
          <a:off x="828693" y="2215737"/>
          <a:ext cx="10161067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3. Implementation of 2016 Air Quality Management Plan (AQMP)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28693" y="2215737"/>
        <a:ext cx="10161067" cy="633020"/>
      </dsp:txXfrm>
    </dsp:sp>
    <dsp:sp modelId="{DD3A1186-3603-4FA5-A50A-65CB0904D52E}">
      <dsp:nvSpPr>
        <dsp:cNvPr id="0" name=""/>
        <dsp:cNvSpPr/>
      </dsp:nvSpPr>
      <dsp:spPr>
        <a:xfrm>
          <a:off x="433055" y="2136609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525DB-A981-4E96-85AD-422799A87A83}">
      <dsp:nvSpPr>
        <dsp:cNvPr id="0" name=""/>
        <dsp:cNvSpPr/>
      </dsp:nvSpPr>
      <dsp:spPr>
        <a:xfrm>
          <a:off x="465767" y="3165433"/>
          <a:ext cx="10523992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4. Contingency Measure Plan Addressing CAA Section 182 (e)(5) Requirements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65767" y="3165433"/>
        <a:ext cx="10523992" cy="633020"/>
      </dsp:txXfrm>
    </dsp:sp>
    <dsp:sp modelId="{43428E8D-A844-4D65-B783-A15DD6088C14}">
      <dsp:nvSpPr>
        <dsp:cNvPr id="0" name=""/>
        <dsp:cNvSpPr/>
      </dsp:nvSpPr>
      <dsp:spPr>
        <a:xfrm>
          <a:off x="70129" y="3086305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DBD97-CD87-4A90-8198-7F5E99062BAC}">
      <dsp:nvSpPr>
        <dsp:cNvPr id="0" name=""/>
        <dsp:cNvSpPr/>
      </dsp:nvSpPr>
      <dsp:spPr>
        <a:xfrm>
          <a:off x="828431" y="0"/>
          <a:ext cx="9388886" cy="167012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99E81-4296-4FAB-8E2B-92D55F35933A}">
      <dsp:nvSpPr>
        <dsp:cNvPr id="0" name=""/>
        <dsp:cNvSpPr/>
      </dsp:nvSpPr>
      <dsp:spPr>
        <a:xfrm>
          <a:off x="6775" y="501037"/>
          <a:ext cx="2620719" cy="668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1979 1-hour Standard</a:t>
          </a:r>
          <a:endParaRPr lang="en-US" sz="2100" kern="1200" dirty="0"/>
        </a:p>
      </dsp:txBody>
      <dsp:txXfrm>
        <a:off x="39387" y="533649"/>
        <a:ext cx="2555495" cy="602826"/>
      </dsp:txXfrm>
    </dsp:sp>
    <dsp:sp modelId="{B2CD7B27-A236-49F3-91C9-0BA1EBC057F9}">
      <dsp:nvSpPr>
        <dsp:cNvPr id="0" name=""/>
        <dsp:cNvSpPr/>
      </dsp:nvSpPr>
      <dsp:spPr>
        <a:xfrm>
          <a:off x="2810601" y="501037"/>
          <a:ext cx="2620719" cy="668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1997 8-hour Standard</a:t>
          </a:r>
          <a:endParaRPr lang="en-US" sz="2100" kern="1200" dirty="0"/>
        </a:p>
      </dsp:txBody>
      <dsp:txXfrm>
        <a:off x="2843213" y="533649"/>
        <a:ext cx="2555495" cy="602826"/>
      </dsp:txXfrm>
    </dsp:sp>
    <dsp:sp modelId="{92623F2D-EC88-4B22-A87F-55061B6BC37F}">
      <dsp:nvSpPr>
        <dsp:cNvPr id="0" name=""/>
        <dsp:cNvSpPr/>
      </dsp:nvSpPr>
      <dsp:spPr>
        <a:xfrm>
          <a:off x="5614428" y="501037"/>
          <a:ext cx="2620719" cy="668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2008 8-hour Standard</a:t>
          </a:r>
          <a:endParaRPr lang="en-US" sz="2100" kern="1200" dirty="0"/>
        </a:p>
      </dsp:txBody>
      <dsp:txXfrm>
        <a:off x="5647040" y="533649"/>
        <a:ext cx="2555495" cy="602826"/>
      </dsp:txXfrm>
    </dsp:sp>
    <dsp:sp modelId="{F94943BB-E055-457E-87CA-A9B9C42D7591}">
      <dsp:nvSpPr>
        <dsp:cNvPr id="0" name=""/>
        <dsp:cNvSpPr/>
      </dsp:nvSpPr>
      <dsp:spPr>
        <a:xfrm>
          <a:off x="8418254" y="501037"/>
          <a:ext cx="2620719" cy="668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2015 8-hour Standard</a:t>
          </a:r>
          <a:endParaRPr lang="en-US" sz="2100" kern="1200" dirty="0"/>
        </a:p>
      </dsp:txBody>
      <dsp:txXfrm>
        <a:off x="8450866" y="533649"/>
        <a:ext cx="2555495" cy="602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0.54859</cdr:x>
      <cdr:y>0.61789</cdr:y>
    </cdr:from>
    <cdr:to>
      <cdr:x>0.71015</cdr:x>
      <cdr:y>0.68118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01054" y="2900820"/>
          <a:ext cx="648182" cy="2971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255</a:t>
          </a:r>
          <a:endParaRPr lang="en-US" sz="16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0.54859</cdr:x>
      <cdr:y>0.61789</cdr:y>
    </cdr:from>
    <cdr:to>
      <cdr:x>0.71015</cdr:x>
      <cdr:y>0.68118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01054" y="2900820"/>
          <a:ext cx="648182" cy="2971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255</a:t>
          </a:r>
          <a:endParaRPr lang="en-US" sz="16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0.12688</cdr:x>
      <cdr:y>0.64588</cdr:y>
    </cdr:from>
    <cdr:to>
      <cdr:x>0.15572</cdr:x>
      <cdr:y>0.75885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466497" y="2858803"/>
          <a:ext cx="333333" cy="5000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0.12114</cdr:x>
      <cdr:y>0.17123</cdr:y>
    </cdr:from>
    <cdr:to>
      <cdr:x>0.1669</cdr:x>
      <cdr:y>0.27266</cdr:y>
    </cdr:to>
    <cdr:pic>
      <cdr:nvPicPr>
        <cdr:cNvPr id="7" name="chart"/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2"/>
        <a:srcRect xmlns:a="http://schemas.openxmlformats.org/drawingml/2006/main" l="27267" t="1210" r="27907" b="31982"/>
        <a:stretch xmlns:a="http://schemas.openxmlformats.org/drawingml/2006/main"/>
      </cdr:blipFill>
      <cdr:spPr>
        <a:xfrm xmlns:a="http://schemas.openxmlformats.org/drawingml/2006/main">
          <a:off x="1400118" y="757916"/>
          <a:ext cx="528947" cy="44895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0.12133</cdr:x>
      <cdr:y>0.77646</cdr:y>
    </cdr:from>
    <cdr:to>
      <cdr:x>0.16273</cdr:x>
      <cdr:y>0.89093</cdr:y>
    </cdr:to>
    <cdr:pic>
      <cdr:nvPicPr>
        <cdr:cNvPr id="8" name="chart"/>
        <cdr:cNvPicPr preferRelativeResize="0">
          <a:picLocks xmlns:a="http://schemas.openxmlformats.org/drawingml/2006/main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1402397" y="3436741"/>
          <a:ext cx="478402" cy="50668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0.09864</cdr:x>
      <cdr:y>0.53423</cdr:y>
    </cdr:from>
    <cdr:to>
      <cdr:x>0.14441</cdr:x>
      <cdr:y>0.63566</cdr:y>
    </cdr:to>
    <cdr:pic>
      <cdr:nvPicPr>
        <cdr:cNvPr id="9" name="chart"/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2"/>
        <a:srcRect xmlns:a="http://schemas.openxmlformats.org/drawingml/2006/main" l="27267" t="1210" r="27907" b="31982"/>
        <a:stretch xmlns:a="http://schemas.openxmlformats.org/drawingml/2006/main"/>
      </cdr:blipFill>
      <cdr:spPr>
        <a:xfrm xmlns:a="http://schemas.openxmlformats.org/drawingml/2006/main">
          <a:off x="1149582" y="2364622"/>
          <a:ext cx="533427" cy="44894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0.10101</cdr:x>
      <cdr:y>0.40784</cdr:y>
    </cdr:from>
    <cdr:to>
      <cdr:x>0.14207</cdr:x>
      <cdr:y>0.49962</cdr:y>
    </cdr:to>
    <cdr:pic>
      <cdr:nvPicPr>
        <cdr:cNvPr id="11" name="chart"/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2"/>
        <a:srcRect xmlns:a="http://schemas.openxmlformats.org/drawingml/2006/main" l="27267" t="1210" r="27907" b="31982"/>
        <a:stretch xmlns:a="http://schemas.openxmlformats.org/drawingml/2006/main"/>
      </cdr:blipFill>
      <cdr:spPr>
        <a:xfrm xmlns:a="http://schemas.openxmlformats.org/drawingml/2006/main">
          <a:off x="1177198" y="1805200"/>
          <a:ext cx="478571" cy="406193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40" tIns="46571" rIns="93140" bIns="4657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2"/>
            <a:ext cx="4028440" cy="351737"/>
          </a:xfrm>
          <a:prstGeom prst="rect">
            <a:avLst/>
          </a:prstGeom>
        </p:spPr>
        <p:txBody>
          <a:bodyPr vert="horz" lIns="93140" tIns="46571" rIns="93140" bIns="46571" rtlCol="0"/>
          <a:lstStyle>
            <a:lvl1pPr algn="r">
              <a:defRPr sz="1200"/>
            </a:lvl1pPr>
          </a:lstStyle>
          <a:p>
            <a:fld id="{B5C68FB1-B197-4687-B1AD-23D400AD94F9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40" tIns="46571" rIns="93140" bIns="4657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6"/>
            <a:ext cx="4028440" cy="351736"/>
          </a:xfrm>
          <a:prstGeom prst="rect">
            <a:avLst/>
          </a:prstGeom>
        </p:spPr>
        <p:txBody>
          <a:bodyPr vert="horz" lIns="93140" tIns="46571" rIns="93140" bIns="46571" rtlCol="0" anchor="b"/>
          <a:lstStyle>
            <a:lvl1pPr algn="r">
              <a:defRPr sz="1200"/>
            </a:lvl1pPr>
          </a:lstStyle>
          <a:p>
            <a:fld id="{982839F3-6DAC-4D76-A687-86C94F8C7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538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40" tIns="46571" rIns="93140" bIns="4657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2"/>
            <a:ext cx="4028440" cy="351737"/>
          </a:xfrm>
          <a:prstGeom prst="rect">
            <a:avLst/>
          </a:prstGeom>
        </p:spPr>
        <p:txBody>
          <a:bodyPr vert="horz" lIns="93140" tIns="46571" rIns="93140" bIns="46571" rtlCol="0"/>
          <a:lstStyle>
            <a:lvl1pPr algn="r">
              <a:defRPr sz="1200"/>
            </a:lvl1pPr>
          </a:lstStyle>
          <a:p>
            <a:fld id="{9AAF34D5-4E78-40AC-A942-930DBE799618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0" tIns="46571" rIns="93140" bIns="4657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5"/>
          </a:xfrm>
          <a:prstGeom prst="rect">
            <a:avLst/>
          </a:prstGeom>
        </p:spPr>
        <p:txBody>
          <a:bodyPr vert="horz" lIns="93140" tIns="46571" rIns="93140" bIns="4657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40" tIns="46571" rIns="93140" bIns="4657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6"/>
            <a:ext cx="4028440" cy="351736"/>
          </a:xfrm>
          <a:prstGeom prst="rect">
            <a:avLst/>
          </a:prstGeom>
        </p:spPr>
        <p:txBody>
          <a:bodyPr vert="horz" lIns="93140" tIns="46571" rIns="93140" bIns="46571" rtlCol="0" anchor="b"/>
          <a:lstStyle>
            <a:lvl1pPr algn="r">
              <a:defRPr sz="1200"/>
            </a:lvl1pPr>
          </a:lstStyle>
          <a:p>
            <a:fld id="{B6611DCB-D302-4E1F-BE75-8B34EB5C8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76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81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96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39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7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8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28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73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61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59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74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0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32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15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25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48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37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01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1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58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66">
              <a:defRPr/>
            </a:pPr>
            <a:fld id="{B6611DCB-D302-4E1F-BE75-8B34EB5C82C6}" type="slidenum">
              <a:rPr lang="en-US">
                <a:solidFill>
                  <a:prstClr val="black"/>
                </a:solidFill>
                <a:latin typeface="Calibri"/>
              </a:rPr>
              <a:pPr defTabSz="914266">
                <a:defRPr/>
              </a:pPr>
              <a:t>28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259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5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8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89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47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9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87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56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368"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812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3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4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7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1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00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5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1DCB-D302-4E1F-BE75-8B34EB5C82C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5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E74D-76E5-4EF7-B9F2-C2267F8E3CCF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942C-7554-4B29-A77C-C756DEEEA9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8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C53B-0986-4692-95D6-018C5AC81302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942C-7554-4B29-A77C-C756DEEEA9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0" y="1507808"/>
            <a:ext cx="11887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8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C635-35DF-4C38-BB5C-73DD112E418D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942C-7554-4B29-A77C-C756DEEEA9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0" y="1507808"/>
            <a:ext cx="11887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6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88" y="286784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8" y="1885965"/>
            <a:ext cx="10515600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411B-5450-4C4C-89D6-0A9930786637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942C-7554-4B29-A77C-C756DEEEA9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671871"/>
            <a:ext cx="12192000" cy="95048"/>
          </a:xfrm>
          <a:prstGeom prst="rect">
            <a:avLst/>
          </a:prstGeom>
          <a:gradFill flip="none" rotWithShape="1">
            <a:gsLst>
              <a:gs pos="87000">
                <a:schemeClr val="accent4">
                  <a:lumMod val="60000"/>
                  <a:lumOff val="4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8000">
                <a:schemeClr val="accent1">
                  <a:lumMod val="50000"/>
                </a:schemeClr>
              </a:gs>
              <a:gs pos="90000">
                <a:schemeClr val="accent4">
                  <a:lumMod val="60000"/>
                  <a:lumOff val="40000"/>
                </a:schemeClr>
              </a:gs>
              <a:gs pos="82000">
                <a:schemeClr val="accent1">
                  <a:lumMod val="30000"/>
                  <a:lumOff val="70000"/>
                </a:schemeClr>
              </a:gs>
            </a:gsLst>
            <a:lin ang="16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9922-4DF8-4133-B33A-C5691605B9D8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942C-7554-4B29-A77C-C756DEEEA9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0" y="1507808"/>
            <a:ext cx="11887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15AD-68F7-4099-B518-A1A2A0DA6E56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942C-7554-4B29-A77C-C756DEEEA9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0" y="1507808"/>
            <a:ext cx="11887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8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278-4439-4433-B6F2-C4F966415D2E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942C-7554-4B29-A77C-C756DEEEA9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0" y="1507808"/>
            <a:ext cx="11887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AF81-A30A-4671-9090-AB5178F691C4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942C-7554-4B29-A77C-C756DEEEA9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0" y="1507808"/>
            <a:ext cx="11887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5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A92-D066-4CA1-911F-B44F25B97E6C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942C-7554-4B29-A77C-C756DEEEA9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0" y="1507808"/>
            <a:ext cx="11887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1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A079-C6D7-405F-83D3-6B84AB49EF17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942C-7554-4B29-A77C-C756DEEEA9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0" y="1507808"/>
            <a:ext cx="11887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5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FE69-A21A-457E-8D36-CA6B4567FE65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942C-7554-4B29-A77C-C756DEEEA9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0" y="1507808"/>
            <a:ext cx="11887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297C-67E5-4C03-9D05-8F1905277134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942C-7554-4B29-A77C-C756DEEEA9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8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hart" Target="../charts/char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6652" y="579217"/>
            <a:ext cx="11118840" cy="5494351"/>
          </a:xfrm>
          <a:prstGeom prst="rect">
            <a:avLst/>
          </a:prstGeom>
          <a:solidFill>
            <a:schemeClr val="bg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96651" y="3701072"/>
            <a:ext cx="11118841" cy="54369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latin typeface="Sitka Heading" panose="02000505000000020004" pitchFamily="2" charset="0"/>
              </a:rPr>
              <a:t>2019 California Desert Air Working Group</a:t>
            </a:r>
          </a:p>
          <a:p>
            <a:r>
              <a:rPr lang="en-US" sz="3000" b="1" dirty="0" smtClean="0">
                <a:latin typeface="Sitka Heading" panose="02000505000000020004" pitchFamily="2" charset="0"/>
              </a:rPr>
              <a:t>November 6, 2019</a:t>
            </a:r>
            <a:endParaRPr lang="en-US" sz="3000" b="1" dirty="0">
              <a:latin typeface="Sitka Heading" panose="0200050500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48" y="909744"/>
            <a:ext cx="946843" cy="142366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96652" y="2767401"/>
            <a:ext cx="11118840" cy="782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Efforts in Ozone Planning</a:t>
            </a:r>
            <a:endParaRPr lang="en-US" sz="5500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650" y="5492618"/>
            <a:ext cx="11118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Baskerville Old Face" pitchFamily="18" charset="0"/>
                <a:cs typeface="Times New Roman" pitchFamily="18" charset="0"/>
              </a:rPr>
              <a:t>Cleaning The Air That We Breathe…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319" y="5492618"/>
            <a:ext cx="11118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  <a:latin typeface="Baskerville Old Face" pitchFamily="18" charset="0"/>
                <a:cs typeface="Times New Roman" pitchFamily="18" charset="0"/>
              </a:rPr>
              <a:t>Cleaning The Air That We Breathe…</a:t>
            </a:r>
          </a:p>
        </p:txBody>
      </p:sp>
    </p:spTree>
    <p:extLst>
      <p:ext uri="{BB962C8B-B14F-4D97-AF65-F5344CB8AC3E}">
        <p14:creationId xmlns:p14="http://schemas.microsoft.com/office/powerpoint/2010/main" val="39030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Annual Average </a:t>
            </a:r>
            <a:r>
              <a:rPr lang="en-US" sz="41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NO2 </a:t>
            </a:r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Concentrations </a:t>
            </a:r>
          </a:p>
          <a:p>
            <a:pPr algn="l"/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in The South Coast Air Basin</a:t>
            </a:r>
            <a:endParaRPr lang="en-US" sz="41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068800021"/>
              </p:ext>
            </p:extLst>
          </p:nvPr>
        </p:nvGraphicFramePr>
        <p:xfrm>
          <a:off x="609600" y="1885964"/>
          <a:ext cx="10926617" cy="4426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761240" y="5918200"/>
            <a:ext cx="664960" cy="28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9600" y="6312158"/>
            <a:ext cx="6665615" cy="566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en-US" sz="1800" i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75</a:t>
            </a:r>
            <a:r>
              <a:rPr lang="en-US" sz="1800" i="1" dirty="0">
                <a:solidFill>
                  <a:srgbClr val="225686"/>
                </a:solidFill>
                <a:latin typeface="Sitka Heading" panose="02000505000000020004" pitchFamily="2" charset="0"/>
              </a:rPr>
              <a:t>% d</a:t>
            </a:r>
            <a:r>
              <a:rPr lang="en-US" sz="1800" i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ata completeness criteria was applied.</a:t>
            </a:r>
          </a:p>
        </p:txBody>
      </p:sp>
    </p:spTree>
    <p:extLst>
      <p:ext uri="{BB962C8B-B14F-4D97-AF65-F5344CB8AC3E}">
        <p14:creationId xmlns:p14="http://schemas.microsoft.com/office/powerpoint/2010/main" val="24575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900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2016 </a:t>
            </a:r>
            <a:r>
              <a:rPr lang="en-US" sz="41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AQMP </a:t>
            </a:r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- NOx Reductions, Most </a:t>
            </a:r>
          </a:p>
          <a:p>
            <a:pPr algn="l"/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Efficient Control Path For Ozone Attainment</a:t>
            </a:r>
            <a:endParaRPr lang="en-US" sz="41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" b="599"/>
          <a:stretch/>
        </p:blipFill>
        <p:spPr>
          <a:xfrm>
            <a:off x="2416277" y="1753782"/>
            <a:ext cx="6626122" cy="4957468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89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76092"/>
                </a:solidFill>
                <a:latin typeface="Candara" panose="020E0502030303020204" pitchFamily="34" charset="0"/>
              </a:rPr>
              <a:t>2. Upcoming Ozone SIP Obligations </a:t>
            </a:r>
            <a:endParaRPr lang="en-US" sz="4800" b="1" dirty="0">
              <a:solidFill>
                <a:srgbClr val="376092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425122" y="632453"/>
            <a:ext cx="10305667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Ozone SIP Obligations Through 2022</a:t>
            </a:r>
            <a:endParaRPr lang="en-US" sz="40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6494" y="6445702"/>
            <a:ext cx="10699507" cy="43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i="1" dirty="0" smtClean="0"/>
              <a:t>*Pending </a:t>
            </a:r>
            <a:r>
              <a:rPr lang="en-US" sz="1600" i="1" dirty="0"/>
              <a:t>U.S. EPA’s final determination of SIP submittal date.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98997" y="6298233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/>
              <a:t>13</a:t>
            </a:fld>
            <a:endParaRPr lang="en-US" sz="15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37652"/>
              </p:ext>
            </p:extLst>
          </p:nvPr>
        </p:nvGraphicFramePr>
        <p:xfrm>
          <a:off x="279133" y="1867300"/>
          <a:ext cx="11663063" cy="4452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91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1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18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903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3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0372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6232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660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Criteria Pollutant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NAAQS Year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NAAQS Level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Air Basin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Classification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Attainment Date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Major Obligation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Due to 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U.S. EPA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35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Ozone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1997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80 ppb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South Coast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Extreme Nonattainment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June 15, 2024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182(e)(5) Contingency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Measure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Dec. 31, 2019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4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Ozone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1997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80 ppb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Coachella Valley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Extreme Nonattainment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June 15, 2024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Extreme Area SIP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July 10,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2020*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889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Ozone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70 ppb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South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Coast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Extreme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 Nonattainment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Aug. 3,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2038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RACT, Base Year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Inventory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Aug. 3, 2020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Nonattainment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NSR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Aug. 3, 2021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0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Attainment Demonstration, RACM, Control Strategies, Contingency Measure </a:t>
                      </a: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Aug. 3, 2022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00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Coachella Valley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Severe Nonattainment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Aug. 3, 2033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6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2022 AQMP Schedule and Purpose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003475" y="2038365"/>
            <a:ext cx="10515600" cy="4638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 smtClean="0"/>
              <a:t>Purpose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b="1" dirty="0" smtClean="0"/>
              <a:t>Address 2015 8-Hour Ozone Standard for South Coast Air Basin and Coachella Valley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b="1" dirty="0" smtClean="0"/>
              <a:t>Update attainment demonstrations for other standards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 smtClean="0"/>
              <a:t>Schedule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b="1" dirty="0" smtClean="0"/>
              <a:t>SIP submittal due August 3, 2022</a:t>
            </a:r>
          </a:p>
          <a:p>
            <a:pPr marL="1714500" lvl="3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Emission inventory</a:t>
            </a:r>
          </a:p>
          <a:p>
            <a:pPr marL="1714500" lvl="3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Control strategy</a:t>
            </a:r>
          </a:p>
          <a:p>
            <a:pPr marL="1714500" lvl="3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Contingency measures</a:t>
            </a:r>
          </a:p>
          <a:p>
            <a:pPr marL="1714500" lvl="3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Attainment demonstration</a:t>
            </a:r>
          </a:p>
          <a:p>
            <a:pPr lvl="1"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11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013" y="1122363"/>
            <a:ext cx="11654116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76092"/>
                </a:solidFill>
                <a:latin typeface="Candara" panose="020E0502030303020204" pitchFamily="34" charset="0"/>
              </a:rPr>
              <a:t>3. 2016 AQMP Implementation</a:t>
            </a:r>
            <a:endParaRPr lang="en-US" sz="4800" b="1" dirty="0">
              <a:solidFill>
                <a:srgbClr val="376092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5122" y="632453"/>
            <a:ext cx="10305667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South Coast AQMD </a:t>
            </a:r>
          </a:p>
          <a:p>
            <a:pPr algn="l"/>
            <a:r>
              <a:rPr lang="en-US" sz="40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Control Measure and Rule Developments</a:t>
            </a:r>
            <a:endParaRPr lang="en-US" sz="40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448906"/>
              </p:ext>
            </p:extLst>
          </p:nvPr>
        </p:nvGraphicFramePr>
        <p:xfrm>
          <a:off x="183892" y="1482247"/>
          <a:ext cx="11628880" cy="495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323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3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99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950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1226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Rule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Adoption 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Reduction NOx (</a:t>
                      </a:r>
                      <a:r>
                        <a:rPr lang="en-US" sz="1400" b="1" u="none" strike="noStrike" dirty="0" err="1">
                          <a:effectLst/>
                        </a:rPr>
                        <a:t>tpd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Reduction VOC (</a:t>
                      </a:r>
                      <a:r>
                        <a:rPr lang="en-US" sz="1400" b="1" u="none" strike="noStrike" dirty="0" err="1">
                          <a:effectLst/>
                        </a:rPr>
                        <a:t>tpd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502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Adopted Rules Since 2016 AQMP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1113 – Architectural Coatings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2/5/2016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0.88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1168 – Adhesive and Sealant Applications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10/6/2017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1.4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1111 - Natural-Gas-Fired, Fan-Type Central Furnaces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3/2/2018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0.017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1135 – Electricity Generating Facilities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11/2/2018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1.8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0.014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1146, Rule 1146.1, Rule 1146.2 – Non-Refinery Boilers and Heaters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12/7/2018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0.27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1118.1 – Non-Refinery Flares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1/4/2019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1134 – Stationary Gas Turbines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4/5/2019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2.8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57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Rules in Development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vert="vert27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1110.2 – Emissions from Gaseous- and Liquid-Fueled Engines*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Scheduled to be heard in Nov 2019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0.29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1109.1 – Refinery Equipment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Working Group #8 in June 2019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1117 – Emissions of Oxides of Nitrogen from Glass Melting Furnaces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Working Group # 1 in August 2019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1147 – Series NOx Reductions from Miscellaneous Sources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Working Group </a:t>
                      </a:r>
                      <a:r>
                        <a:rPr lang="en-US" sz="1300" u="none" strike="noStrike" dirty="0" smtClean="0">
                          <a:effectLst/>
                        </a:rPr>
                        <a:t>#4 </a:t>
                      </a:r>
                      <a:r>
                        <a:rPr lang="en-US" sz="1300" u="none" strike="noStrike" dirty="0">
                          <a:effectLst/>
                        </a:rPr>
                        <a:t>in </a:t>
                      </a:r>
                      <a:r>
                        <a:rPr lang="en-US" sz="1300" u="none" strike="noStrike" dirty="0" smtClean="0">
                          <a:effectLst/>
                        </a:rPr>
                        <a:t>October </a:t>
                      </a:r>
                      <a:r>
                        <a:rPr lang="en-US" sz="1300" u="none" strike="noStrike" dirty="0">
                          <a:effectLst/>
                        </a:rPr>
                        <a:t>2019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1147.1 – NOx Reductions from Large Miscellaneous Combustion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1147.2 – NOx Reductions from Metal Processing Equipment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</a:rPr>
                        <a:t>Working Group #3 in November 2019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1150.3 – Emissions of Oxides of Nitrogen from Combustion Equipment at Landfills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Working Group </a:t>
                      </a:r>
                      <a:r>
                        <a:rPr lang="en-US" sz="1300" u="none" strike="noStrike" dirty="0" smtClean="0">
                          <a:effectLst/>
                        </a:rPr>
                        <a:t>#3 </a:t>
                      </a:r>
                      <a:r>
                        <a:rPr lang="en-US" sz="1300" u="none" strike="noStrike" dirty="0">
                          <a:effectLst/>
                        </a:rPr>
                        <a:t>in </a:t>
                      </a:r>
                      <a:r>
                        <a:rPr lang="en-US" sz="1300" u="none" strike="noStrike" dirty="0" smtClean="0">
                          <a:effectLst/>
                        </a:rPr>
                        <a:t>November </a:t>
                      </a:r>
                      <a:r>
                        <a:rPr lang="en-US" sz="1300" u="none" strike="noStrike" dirty="0">
                          <a:effectLst/>
                        </a:rPr>
                        <a:t>2019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4312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Rule 1179.1 – NOx Emission Reduction from Combustion Equipment and Publicly Owned Treatment Work Facilities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Working Group </a:t>
                      </a:r>
                      <a:r>
                        <a:rPr lang="en-US" sz="1300" u="none" strike="noStrike" dirty="0" smtClean="0">
                          <a:effectLst/>
                        </a:rPr>
                        <a:t>#3 </a:t>
                      </a:r>
                      <a:r>
                        <a:rPr lang="en-US" sz="1300" u="none" strike="noStrike" dirty="0">
                          <a:effectLst/>
                        </a:rPr>
                        <a:t>in </a:t>
                      </a:r>
                      <a:r>
                        <a:rPr lang="en-US" sz="1300" u="none" strike="noStrike" dirty="0" smtClean="0">
                          <a:effectLst/>
                        </a:rPr>
                        <a:t>November </a:t>
                      </a:r>
                      <a:r>
                        <a:rPr lang="en-US" sz="1300" u="none" strike="noStrike" dirty="0">
                          <a:effectLst/>
                        </a:rPr>
                        <a:t>2019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4" marR="6694" marT="6694" marB="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1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25122" y="632453"/>
            <a:ext cx="10305667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Facility-Based Mobile Source Measures</a:t>
            </a:r>
            <a:endParaRPr lang="en-US" sz="40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81569"/>
              </p:ext>
            </p:extLst>
          </p:nvPr>
        </p:nvGraphicFramePr>
        <p:xfrm>
          <a:off x="504111" y="1877450"/>
          <a:ext cx="11226679" cy="447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7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090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18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96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May 2018 Board Direction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Key Upcoming Actions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1953">
                <a:tc>
                  <a:txBody>
                    <a:bodyPr/>
                    <a:lstStyle/>
                    <a:p>
                      <a:r>
                        <a:rPr lang="en-US" dirty="0" smtClean="0"/>
                        <a:t>Airports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Pursue MOUs to implement airport clean air plans	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Board to consider adopting MOUs in  December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74218">
                <a:tc>
                  <a:txBody>
                    <a:bodyPr/>
                    <a:lstStyle/>
                    <a:p>
                      <a:r>
                        <a:rPr lang="en-US" dirty="0" smtClean="0"/>
                        <a:t>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Pursue MOUs to implement specific Clean Air Action Plan measures; pursue introduction of cleaner vessels	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Following port adoption of truck rate in November 2019, Board to consider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adopting MOU in early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6870">
                <a:tc>
                  <a:txBody>
                    <a:bodyPr/>
                    <a:lstStyle/>
                    <a:p>
                      <a:r>
                        <a:rPr lang="en-US" dirty="0" smtClean="0"/>
                        <a:t>New /Redevelopment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Continue to work with stakeholders to develop rule concepts and preliminary costs/benefits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Release construction equipment/ technology costs study RFP October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1953">
                <a:tc>
                  <a:txBody>
                    <a:bodyPr/>
                    <a:lstStyle/>
                    <a:p>
                      <a:r>
                        <a:rPr lang="en-US" dirty="0" smtClean="0"/>
                        <a:t>Warehouses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Develop rule concept; conduct economic impacts study to inform rule concept	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Board considers adopting ISR May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74218">
                <a:tc>
                  <a:txBody>
                    <a:bodyPr/>
                    <a:lstStyle/>
                    <a:p>
                      <a:r>
                        <a:rPr lang="en-US" dirty="0" smtClean="0"/>
                        <a:t>Rail yards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Pursue rulemaking; explore potential for new agreements/MOUs beyond the 1998 and 2005 agreements 	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Board considers adopting ISR December 2020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1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5122" y="632453"/>
            <a:ext cx="10305667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Incentives </a:t>
            </a:r>
            <a:r>
              <a:rPr lang="en-US" sz="40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RFP </a:t>
            </a:r>
            <a:endParaRPr lang="en-US" sz="4000" b="1" dirty="0" smtClean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  <a:p>
            <a:pPr algn="l"/>
            <a:r>
              <a:rPr lang="en-US" sz="40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(CMB-01</a:t>
            </a:r>
            <a:r>
              <a:rPr lang="en-US" sz="40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, CMB-02, CMB-04, ECC-03)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21588" y="1885965"/>
            <a:ext cx="10515600" cy="450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 algn="l">
              <a:buFont typeface="Courier New" panose="02070309020205020404" pitchFamily="49" charset="0"/>
              <a:buChar char="o"/>
            </a:pPr>
            <a:r>
              <a:rPr lang="en-US" sz="2800" b="1" dirty="0" smtClean="0"/>
              <a:t>In Jan 2018, Board approved RFP to incentivize emission reduction or technology demonstration projects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58 (out of 81 submitted) technically qualified with $211 M requested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26 projects awarded totally ~$48 M </a:t>
            </a:r>
          </a:p>
          <a:p>
            <a:pPr marL="463550" indent="-463550" algn="l">
              <a:buFont typeface="Courier New" panose="02070309020205020404" pitchFamily="49" charset="0"/>
              <a:buChar char="o"/>
            </a:pPr>
            <a:r>
              <a:rPr lang="en-US" sz="2800" b="1" dirty="0" smtClean="0"/>
              <a:t>Mobile Sources – emission reduction/technology demo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en-US" sz="2400" b="1" dirty="0" smtClean="0"/>
              <a:t> Zero emission vans, terminal equipment, electric refrigeration transport, tugboats, harbor craft, refuse trucks</a:t>
            </a:r>
          </a:p>
          <a:p>
            <a:pPr marL="463550" indent="-463550" algn="l">
              <a:buFont typeface="Courier New" panose="02070309020205020404" pitchFamily="49" charset="0"/>
              <a:buChar char="o"/>
            </a:pPr>
            <a:r>
              <a:rPr lang="en-US" sz="2800" b="1" dirty="0" smtClean="0"/>
              <a:t>Stationary Sources – emission reduction/technology demo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en-US" b="1" dirty="0" smtClean="0"/>
              <a:t> </a:t>
            </a:r>
            <a:r>
              <a:rPr lang="en-US" sz="2400" b="1" dirty="0" smtClean="0"/>
              <a:t>Residential energy efficiency, street sweeping, restaurants, fuel cells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2988" y="5915532"/>
            <a:ext cx="10667999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Anticipate 88 tons/year of NOx and 2 tons of PM2.5/year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reductions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816938" y="2193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CARB’s Adopted 2016 </a:t>
            </a:r>
          </a:p>
          <a:p>
            <a:pPr algn="l"/>
            <a:r>
              <a:rPr lang="en-US" sz="40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State SIP Strategy Measures</a:t>
            </a:r>
            <a:endParaRPr lang="en-US" sz="40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96516"/>
              </p:ext>
            </p:extLst>
          </p:nvPr>
        </p:nvGraphicFramePr>
        <p:xfrm>
          <a:off x="921893" y="2069543"/>
          <a:ext cx="10312164" cy="456876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7080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1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2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Measure Title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Board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Date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dopting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Subsequent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Rule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25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South Coast On-Road Heavy Duty Vehicle Incentive Measure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March 22, 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25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Heavy-Duty Diesel Vehicle Emission Control System Warranty Regulation Amendments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June, 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19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Zero-emission Airport Shuttle Regulation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June 1, 2019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Zero-Emission Powertrain Certification Regulation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June 1, 2019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91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Electric Vehicle Supply Equipment Standards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June 1, 2019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25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Ocean-Going Vessel At Berth And At Anchor Regulation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Scheduled December, 2019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7" name="chart"/>
          <p:cNvPicPr>
            <a:picLocks noChangeAspect="1"/>
          </p:cNvPicPr>
          <p:nvPr/>
        </p:nvPicPr>
        <p:blipFill rotWithShape="1">
          <a:blip r:embed="rId3"/>
          <a:srcRect l="27267" t="1210" r="27907" b="31982"/>
          <a:stretch/>
        </p:blipFill>
        <p:spPr>
          <a:xfrm>
            <a:off x="504113" y="325060"/>
            <a:ext cx="1312825" cy="11142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6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4113" y="1862919"/>
            <a:ext cx="11398327" cy="4779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</a:pPr>
            <a:endParaRPr lang="en-US" sz="2700" b="1" dirty="0">
              <a:solidFill>
                <a:srgbClr val="225686"/>
              </a:solidFill>
              <a:latin typeface="Sitka Heading" panose="02000505000000020004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Presentation Outline</a:t>
            </a:r>
            <a:endParaRPr lang="en-US" sz="41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53067361"/>
              </p:ext>
            </p:extLst>
          </p:nvPr>
        </p:nvGraphicFramePr>
        <p:xfrm>
          <a:off x="504113" y="2023533"/>
          <a:ext cx="1104574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04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2663" y="1122363"/>
            <a:ext cx="9699585" cy="2387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376092"/>
                </a:solidFill>
                <a:latin typeface="Candara" panose="020E0502030303020204" pitchFamily="34" charset="0"/>
              </a:rPr>
              <a:t>4. Contingency Measure Plan for the 1997 8-hour Ozone Standard (80 ppb)</a:t>
            </a:r>
            <a:endParaRPr lang="en-US" sz="4400" b="1" dirty="0">
              <a:solidFill>
                <a:srgbClr val="376092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2016 AQMP - Overall Control Strategy (NOx)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70544"/>
              </p:ext>
            </p:extLst>
          </p:nvPr>
        </p:nvGraphicFramePr>
        <p:xfrm>
          <a:off x="1870996" y="1753782"/>
          <a:ext cx="8267040" cy="5823881"/>
        </p:xfrm>
        <a:graphic>
          <a:graphicData uri="http://schemas.openxmlformats.org/drawingml/2006/table">
            <a:tbl>
              <a:tblPr/>
              <a:tblGrid>
                <a:gridCol w="62489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80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5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Ox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7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Year 2023 Baseline</a:t>
                      </a: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7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Carrying Capacity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57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 Emission Reductions (All Measures):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5742">
                <a:tc>
                  <a:txBody>
                    <a:bodyPr/>
                    <a:lstStyle/>
                    <a:p>
                      <a:pPr marL="25336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Defined Measures: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3800">
                <a:tc>
                  <a:txBody>
                    <a:bodyPr/>
                    <a:lstStyle/>
                    <a:p>
                      <a:pPr marL="59626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South Coast AQMD’s Stationary Source Control Measures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9915">
                <a:tc>
                  <a:txBody>
                    <a:bodyPr/>
                    <a:lstStyle/>
                    <a:p>
                      <a:pPr marL="59626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South Cost AQMD Additional Mobile Source Control Measures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5884">
                <a:tc>
                  <a:txBody>
                    <a:bodyPr/>
                    <a:lstStyle/>
                    <a:p>
                      <a:pPr marL="59626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CARB’s Defined Measures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5742">
                <a:tc>
                  <a:txBody>
                    <a:bodyPr/>
                    <a:lstStyle/>
                    <a:p>
                      <a:pPr marL="25336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Further Deployment of Cleaner Technologies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l"/>
                        </a:tabLs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57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Set Aside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Budget</a:t>
                      </a:r>
                      <a:r>
                        <a:rPr lang="en-US" sz="2000" b="1" u="none" baseline="30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l"/>
                        </a:tabLs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57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2023 Remaining Emissions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137</a:t>
                      </a:r>
                      <a:r>
                        <a:rPr lang="en-US" sz="2000" b="1" u="none" baseline="30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0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77519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baseline="3000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baseline="30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Reflects CARB’s 2018 Updates to the California State Implementation Plan 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30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 SIP reserve for potential technology assessment and for general conformity purposes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30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Reflects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 additional 4.2 tons per day of NOx emission reductions beyond the projected carrying capacity of 141 tons per day to accommodate changes in ocean-going vessel (OGV) emission inventory and CARB’s SIP strategy for OGV.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2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563" y="1753782"/>
            <a:ext cx="7467840" cy="493929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Progress in Overall NOx Reductions Since </a:t>
            </a:r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1997</a:t>
            </a:r>
            <a:endParaRPr lang="en-US" sz="41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2851937" y="1876066"/>
          <a:ext cx="4012182" cy="4694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2095" y="2173007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5686"/>
                </a:solidFill>
              </a:rPr>
              <a:t>1997 Baseline - </a:t>
            </a:r>
            <a:r>
              <a:rPr lang="en-US" sz="1600" b="1" dirty="0" smtClean="0">
                <a:solidFill>
                  <a:srgbClr val="225686"/>
                </a:solidFill>
              </a:rPr>
              <a:t>1144</a:t>
            </a:r>
            <a:endParaRPr lang="en-US" sz="1600" b="1" dirty="0">
              <a:solidFill>
                <a:srgbClr val="22568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2095" y="4338346"/>
            <a:ext cx="241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5686"/>
                </a:solidFill>
              </a:rPr>
              <a:t>2012 Baseline - </a:t>
            </a:r>
            <a:r>
              <a:rPr lang="en-US" sz="1600" b="1" dirty="0" smtClean="0">
                <a:solidFill>
                  <a:srgbClr val="225686"/>
                </a:solidFill>
              </a:rPr>
              <a:t>524</a:t>
            </a:r>
            <a:endParaRPr lang="en-US" sz="1600" b="1" dirty="0">
              <a:solidFill>
                <a:srgbClr val="22568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6340" y="5295399"/>
            <a:ext cx="41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5686"/>
                </a:solidFill>
              </a:rPr>
              <a:t>2023 Baseline </a:t>
            </a:r>
            <a:r>
              <a:rPr lang="en-US" sz="1600" b="1" dirty="0" smtClean="0">
                <a:solidFill>
                  <a:srgbClr val="225686"/>
                </a:solidFill>
              </a:rPr>
              <a:t>– 269</a:t>
            </a:r>
            <a:endParaRPr lang="en-US" sz="1600" b="1" dirty="0">
              <a:solidFill>
                <a:srgbClr val="22568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0242" y="5749451"/>
            <a:ext cx="335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25686"/>
                </a:solidFill>
              </a:rPr>
              <a:t>2023 Carrying </a:t>
            </a:r>
            <a:r>
              <a:rPr lang="en-US" sz="1600" b="1" dirty="0">
                <a:solidFill>
                  <a:srgbClr val="225686"/>
                </a:solidFill>
              </a:rPr>
              <a:t>Capacity </a:t>
            </a:r>
            <a:r>
              <a:rPr lang="en-US" sz="1600" b="1" dirty="0" smtClean="0">
                <a:solidFill>
                  <a:srgbClr val="225686"/>
                </a:solidFill>
              </a:rPr>
              <a:t>– 141</a:t>
            </a:r>
            <a:endParaRPr lang="en-US" sz="1600" b="1" dirty="0">
              <a:solidFill>
                <a:srgbClr val="225686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6117451" y="4581662"/>
            <a:ext cx="2642524" cy="1075367"/>
          </a:xfrm>
          <a:prstGeom prst="bentConnector3">
            <a:avLst>
              <a:gd name="adj1" fmla="val 2814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590576" y="4531469"/>
            <a:ext cx="194755" cy="17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44055" y="3932764"/>
            <a:ext cx="219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Last remaining 11% reductions needed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8137" y="3305777"/>
            <a:ext cx="833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620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58137" y="5487753"/>
            <a:ext cx="578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128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636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Further Deployment of Cleaner Technologies Measures by Mobile Source </a:t>
            </a:r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Category (2023)</a:t>
            </a:r>
            <a:endParaRPr lang="en-US" sz="41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4" y="1788325"/>
            <a:ext cx="11978474" cy="51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89730" y="2231989"/>
            <a:ext cx="10490476" cy="3835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lnSpc>
                <a:spcPct val="10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500" b="1" dirty="0">
                <a:solidFill>
                  <a:srgbClr val="225686"/>
                </a:solidFill>
                <a:latin typeface="Sitka Heading" panose="02000505000000020004" pitchFamily="2" charset="0"/>
              </a:rPr>
              <a:t>Federal CAA Section 182(e)(5) allows for anticipated development of new control techniques or improvement of existing control technologies for attainment demonstration in extreme </a:t>
            </a:r>
            <a:r>
              <a:rPr lang="en-US" sz="2500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areas</a:t>
            </a:r>
          </a:p>
          <a:p>
            <a:pPr marL="457200" lvl="0" indent="-457200" algn="l">
              <a:lnSpc>
                <a:spcPct val="10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2500" b="1" dirty="0">
              <a:solidFill>
                <a:srgbClr val="225686"/>
              </a:solidFill>
              <a:latin typeface="Sitka Heading" panose="02000505000000020004" pitchFamily="2" charset="0"/>
            </a:endParaRPr>
          </a:p>
          <a:p>
            <a:pPr marL="457200" lvl="0" indent="-457200" algn="l">
              <a:lnSpc>
                <a:spcPct val="10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500" b="1" dirty="0">
                <a:solidFill>
                  <a:srgbClr val="225686"/>
                </a:solidFill>
                <a:latin typeface="Sitka Heading" panose="02000505000000020004" pitchFamily="2" charset="0"/>
              </a:rPr>
              <a:t>Contingency measures required 3 years prior to implementation </a:t>
            </a:r>
            <a:r>
              <a:rPr lang="en-US" sz="2500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of plan provisions (i.e</a:t>
            </a:r>
            <a:r>
              <a:rPr lang="en-US" sz="2500" b="1" dirty="0">
                <a:solidFill>
                  <a:srgbClr val="225686"/>
                </a:solidFill>
                <a:latin typeface="Sitka Heading" panose="02000505000000020004" pitchFamily="2" charset="0"/>
              </a:rPr>
              <a:t>., 2023 attainment date</a:t>
            </a:r>
            <a:r>
              <a:rPr lang="en-US" sz="2500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)</a:t>
            </a:r>
          </a:p>
          <a:p>
            <a:pPr marL="457200" lvl="0" indent="-457200" algn="l">
              <a:lnSpc>
                <a:spcPct val="10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1000" b="1" dirty="0">
              <a:solidFill>
                <a:srgbClr val="225686"/>
              </a:solidFill>
              <a:latin typeface="Sitka Heading" panose="02000505000000020004" pitchFamily="2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225686"/>
                </a:solidFill>
                <a:latin typeface="Sitka Heading" panose="02000505000000020004" pitchFamily="2" charset="0"/>
              </a:rPr>
              <a:t>P</a:t>
            </a:r>
            <a:r>
              <a:rPr lang="en-US" sz="2100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rovide </a:t>
            </a:r>
            <a:r>
              <a:rPr lang="en-US" sz="2100" b="1" dirty="0">
                <a:solidFill>
                  <a:srgbClr val="225686"/>
                </a:solidFill>
                <a:latin typeface="Sitka Heading" panose="02000505000000020004" pitchFamily="2" charset="0"/>
              </a:rPr>
              <a:t>full reductions assigned to 182(e)(5) </a:t>
            </a:r>
            <a:r>
              <a:rPr lang="en-US" sz="2100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measures</a:t>
            </a:r>
            <a:endParaRPr lang="en-US" sz="2100" b="1" dirty="0">
              <a:solidFill>
                <a:srgbClr val="225686"/>
              </a:solidFill>
              <a:latin typeface="Sitka Heading" panose="02000505000000020004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CAA Section 182(e)(5) </a:t>
            </a:r>
            <a:endParaRPr lang="en-US" sz="4100" b="1" dirty="0" smtClean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  <a:p>
            <a:pPr algn="l"/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for </a:t>
            </a:r>
            <a:r>
              <a:rPr lang="en-US" sz="41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Extreme Non-Attainment Areas</a:t>
            </a:r>
          </a:p>
        </p:txBody>
      </p:sp>
    </p:spTree>
    <p:extLst>
      <p:ext uri="{BB962C8B-B14F-4D97-AF65-F5344CB8AC3E}">
        <p14:creationId xmlns:p14="http://schemas.microsoft.com/office/powerpoint/2010/main" val="679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324859" y="-188730"/>
            <a:ext cx="10867141" cy="1684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Reduced Reliance on Control Strategies Approved </a:t>
            </a:r>
          </a:p>
          <a:p>
            <a:pPr algn="l"/>
            <a:r>
              <a:rPr lang="en-US" sz="32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Under 182(e)(</a:t>
            </a:r>
            <a:r>
              <a:rPr lang="en-US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5) </a:t>
            </a:r>
            <a:r>
              <a:rPr lang="en-US" sz="32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Long-Term/Further Deployment Measures</a:t>
            </a:r>
            <a:endParaRPr lang="en-US" sz="32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267762957"/>
              </p:ext>
            </p:extLst>
          </p:nvPr>
        </p:nvGraphicFramePr>
        <p:xfrm>
          <a:off x="3038375" y="1884491"/>
          <a:ext cx="5340644" cy="4667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307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425122" y="632453"/>
            <a:ext cx="10305667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Draft Contingency Measure Plan</a:t>
            </a:r>
            <a:endParaRPr lang="en-US" sz="40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98997" y="6298233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/>
              <a:t>26</a:t>
            </a:fld>
            <a:endParaRPr lang="en-US" sz="15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812163" y="2030607"/>
            <a:ext cx="10638283" cy="4267626"/>
            <a:chOff x="639715" y="1976772"/>
            <a:chExt cx="10638283" cy="4267626"/>
          </a:xfrm>
        </p:grpSpPr>
        <p:sp>
          <p:nvSpPr>
            <p:cNvPr id="18" name="Rounded Rectangle 17"/>
            <p:cNvSpPr/>
            <p:nvPr/>
          </p:nvSpPr>
          <p:spPr>
            <a:xfrm>
              <a:off x="979054" y="5214777"/>
              <a:ext cx="9996589" cy="870523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79054" y="3710200"/>
              <a:ext cx="9996589" cy="870523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79054" y="2173255"/>
              <a:ext cx="9996589" cy="870523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 rot="10800000">
              <a:off x="639716" y="1976772"/>
              <a:ext cx="1188720" cy="1188720"/>
            </a:xfrm>
            <a:prstGeom prst="wedgeEllipseCallout">
              <a:avLst>
                <a:gd name="adj1" fmla="val -2738"/>
                <a:gd name="adj2" fmla="val 27257"/>
              </a:avLst>
            </a:prstGeom>
            <a:solidFill>
              <a:srgbClr val="9DC3E6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Callout 10"/>
            <p:cNvSpPr/>
            <p:nvPr/>
          </p:nvSpPr>
          <p:spPr>
            <a:xfrm rot="10800000">
              <a:off x="639717" y="3513717"/>
              <a:ext cx="1188720" cy="1188720"/>
            </a:xfrm>
            <a:prstGeom prst="wedgeEllipseCallout">
              <a:avLst>
                <a:gd name="adj1" fmla="val -2738"/>
                <a:gd name="adj2" fmla="val 27257"/>
              </a:avLst>
            </a:prstGeom>
            <a:solidFill>
              <a:srgbClr val="327EC4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Callout 11"/>
            <p:cNvSpPr/>
            <p:nvPr/>
          </p:nvSpPr>
          <p:spPr>
            <a:xfrm rot="10800000">
              <a:off x="639715" y="5055678"/>
              <a:ext cx="1188720" cy="1188720"/>
            </a:xfrm>
            <a:prstGeom prst="wedgeEllipseCallout">
              <a:avLst>
                <a:gd name="adj1" fmla="val -2738"/>
                <a:gd name="adj2" fmla="val 27257"/>
              </a:avLst>
            </a:prstGeom>
            <a:solidFill>
              <a:srgbClr val="225686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47087" y="2271837"/>
              <a:ext cx="93309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b="1" dirty="0" smtClean="0">
                  <a:solidFill>
                    <a:schemeClr val="bg1"/>
                  </a:solidFill>
                  <a:latin typeface="Sitka Heading" panose="02000505000000020004" pitchFamily="2" charset="0"/>
                </a:rPr>
                <a:t>Identified Emission Reduction Strategies</a:t>
              </a:r>
              <a:endParaRPr lang="en-US" sz="3500" b="1" dirty="0">
                <a:solidFill>
                  <a:schemeClr val="bg1"/>
                </a:solidFill>
                <a:latin typeface="Sitka Heading" panose="02000505000000020004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7087" y="3800160"/>
              <a:ext cx="873557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b="1" dirty="0" smtClean="0">
                  <a:solidFill>
                    <a:schemeClr val="bg1"/>
                  </a:solidFill>
                  <a:latin typeface="Sitka Heading" panose="02000505000000020004" pitchFamily="2" charset="0"/>
                </a:rPr>
                <a:t>Additional Incentive Funding </a:t>
              </a:r>
              <a:endParaRPr lang="en-US" sz="3500" b="1" dirty="0">
                <a:solidFill>
                  <a:schemeClr val="bg1"/>
                </a:solidFill>
                <a:latin typeface="Sitka Heading" panose="02000505000000020004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47087" y="5323689"/>
              <a:ext cx="735433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b="1" dirty="0" smtClean="0">
                  <a:solidFill>
                    <a:schemeClr val="bg1"/>
                  </a:solidFill>
                  <a:latin typeface="Sitka Heading" panose="02000505000000020004" pitchFamily="2" charset="0"/>
                </a:rPr>
                <a:t>Federal Measures/Responsibilities</a:t>
              </a:r>
              <a:endParaRPr lang="en-US" sz="3500" b="1" dirty="0">
                <a:solidFill>
                  <a:schemeClr val="bg1"/>
                </a:solidFill>
                <a:latin typeface="Sitka Heading" panose="02000505000000020004" pitchFamily="2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481" y="5176430"/>
              <a:ext cx="900941" cy="93220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304" y="3686866"/>
              <a:ext cx="819585" cy="77476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636" y="2164019"/>
              <a:ext cx="791822" cy="795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81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4619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8287" y="1885965"/>
            <a:ext cx="11398328" cy="4775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</a:pPr>
            <a:endParaRPr lang="en-US" sz="2100" b="1" dirty="0" smtClean="0">
              <a:solidFill>
                <a:srgbClr val="225686"/>
              </a:solidFill>
              <a:latin typeface="Sitka Heading" panose="02000505000000020004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Identified Emission Reduction Strategies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10775" y="324663"/>
            <a:ext cx="1005840" cy="1005840"/>
            <a:chOff x="812164" y="2030607"/>
            <a:chExt cx="1188720" cy="1188720"/>
          </a:xfrm>
        </p:grpSpPr>
        <p:sp>
          <p:nvSpPr>
            <p:cNvPr id="13" name="Oval Callout 12"/>
            <p:cNvSpPr/>
            <p:nvPr/>
          </p:nvSpPr>
          <p:spPr>
            <a:xfrm rot="10800000">
              <a:off x="812164" y="2030607"/>
              <a:ext cx="1188720" cy="1188720"/>
            </a:xfrm>
            <a:prstGeom prst="wedgeEllipseCallout">
              <a:avLst>
                <a:gd name="adj1" fmla="val -2738"/>
                <a:gd name="adj2" fmla="val 27257"/>
              </a:avLst>
            </a:prstGeom>
            <a:solidFill>
              <a:srgbClr val="9DC3E6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84" y="2217854"/>
              <a:ext cx="791822" cy="795522"/>
            </a:xfrm>
            <a:prstGeom prst="rect">
              <a:avLst/>
            </a:prstGeom>
          </p:spPr>
        </p:pic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3814"/>
              </p:ext>
            </p:extLst>
          </p:nvPr>
        </p:nvGraphicFramePr>
        <p:xfrm>
          <a:off x="504113" y="1479853"/>
          <a:ext cx="11226676" cy="475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42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00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32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17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Measures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Agency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NOx Reductions 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tpd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796">
                <a:tc>
                  <a:txBody>
                    <a:bodyPr/>
                    <a:lstStyle/>
                    <a:p>
                      <a:r>
                        <a:rPr lang="en-US" dirty="0" smtClean="0"/>
                        <a:t>RECLAIM Transition Rules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South Coast AQMD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1796">
                <a:tc>
                  <a:txBody>
                    <a:bodyPr/>
                    <a:lstStyle/>
                    <a:p>
                      <a:r>
                        <a:rPr lang="en-US" dirty="0" smtClean="0"/>
                        <a:t>Ports</a:t>
                      </a:r>
                      <a:r>
                        <a:rPr lang="en-US" baseline="0" dirty="0" smtClean="0"/>
                        <a:t> MOU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South Coast AQMD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-5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1796">
                <a:tc>
                  <a:txBody>
                    <a:bodyPr/>
                    <a:lstStyle/>
                    <a:p>
                      <a:r>
                        <a:rPr lang="en-US" dirty="0" smtClean="0"/>
                        <a:t>Airports</a:t>
                      </a:r>
                      <a:r>
                        <a:rPr lang="en-US" baseline="0" dirty="0" smtClean="0"/>
                        <a:t> MOU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South Coast AQMD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179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Metrolink</a:t>
                      </a:r>
                      <a:r>
                        <a:rPr lang="en-US" dirty="0" smtClean="0"/>
                        <a:t> Locomotives  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South Coast AQMD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1796">
                <a:tc>
                  <a:txBody>
                    <a:bodyPr/>
                    <a:lstStyle/>
                    <a:p>
                      <a:r>
                        <a:rPr lang="en-US" dirty="0" smtClean="0"/>
                        <a:t>OGV</a:t>
                      </a:r>
                      <a:r>
                        <a:rPr lang="en-US" baseline="0" dirty="0" smtClean="0"/>
                        <a:t> Vessel Speed Reduction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South Coast AQMD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1796">
                <a:tc>
                  <a:txBody>
                    <a:bodyPr/>
                    <a:lstStyle/>
                    <a:p>
                      <a:r>
                        <a:rPr lang="en-US" dirty="0" smtClean="0"/>
                        <a:t>Funding Incentives (Expected</a:t>
                      </a:r>
                      <a:r>
                        <a:rPr lang="en-US" baseline="0" dirty="0" smtClean="0"/>
                        <a:t> Future Funding)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South Coast AQMD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01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Low Carbon Fuel Standard and Alternative Diesel Fuels Regulation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CARB</a:t>
                      </a:r>
                      <a:endParaRPr lang="en-US" dirty="0"/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268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ATCM for Portable Engines, and the Statewide Portable Equipment Registration Program Regulation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CARB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HD Inspection and Maintenance (I/M) program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CARB</a:t>
                      </a:r>
                      <a:endParaRPr lang="en-US" dirty="0"/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Innovative New Measures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CARB</a:t>
                      </a:r>
                      <a:endParaRPr lang="en-US" dirty="0"/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79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Total Reductions Towards 182(e)(5) Commitment*</a:t>
                      </a:r>
                      <a:endParaRPr lang="en-US" dirty="0"/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24-26 </a:t>
                      </a:r>
                      <a:r>
                        <a:rPr lang="en-US" dirty="0" err="1" smtClean="0"/>
                        <a:t>tpd</a:t>
                      </a:r>
                      <a:endParaRPr lang="en-US" b="1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198" y="6287273"/>
            <a:ext cx="1002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*Preliminary estimates; also includes 4.2 tons per day of reductions associated with updated OGV emissions inventory and CARB’s SIP Strategy for OGV </a:t>
            </a:r>
            <a:endParaRPr lang="en-US" sz="1600" i="1" dirty="0"/>
          </a:p>
        </p:txBody>
      </p:sp>
      <p:pic>
        <p:nvPicPr>
          <p:cNvPr id="16" name="chart"/>
          <p:cNvPicPr>
            <a:picLocks noChangeAspect="1"/>
          </p:cNvPicPr>
          <p:nvPr/>
        </p:nvPicPr>
        <p:blipFill rotWithShape="1">
          <a:blip r:embed="rId5"/>
          <a:srcRect l="27267" t="1210" r="27907" b="31982"/>
          <a:stretch/>
        </p:blipFill>
        <p:spPr>
          <a:xfrm>
            <a:off x="10771047" y="293119"/>
            <a:ext cx="1259397" cy="10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171572" y="22178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Co-Benefits of Climate Change Scoping Plan Building Electrification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Tier 5 Off-Road Diesel Engine Standard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Reduction in Single-Occupancy Vehicle Travel Growth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State Green Contracting 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Locomotive Emission Reduction </a:t>
            </a:r>
            <a:r>
              <a:rPr lang="en-US" b="1" dirty="0" smtClean="0">
                <a:latin typeface="Candara" panose="020E0502030303020204" pitchFamily="34" charset="0"/>
              </a:rPr>
              <a:t>Measure</a:t>
            </a:r>
            <a:endParaRPr lang="en-US" b="1" dirty="0">
              <a:latin typeface="Candara" panose="020E0502030303020204" pitchFamily="34" charset="0"/>
            </a:endParaRP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VMT and Land Conservation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Regional VMT Reductions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47665" y="631215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32942C-7554-4B29-A77C-C756DEEEA944}" type="slidenum">
              <a:rPr kumimoji="0" lang="en-US" sz="15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8287" y="1885965"/>
            <a:ext cx="11398328" cy="4775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100" b="1" i="0" u="none" strike="noStrike" kern="1200" cap="none" spc="0" normalizeH="0" baseline="0" noProof="0" dirty="0" smtClean="0">
              <a:ln>
                <a:noFill/>
              </a:ln>
              <a:solidFill>
                <a:srgbClr val="225686"/>
              </a:solidFill>
              <a:effectLst/>
              <a:uLnTx/>
              <a:uFillTx/>
              <a:latin typeface="Sitka Heading" panose="02000505000000020004" pitchFamily="2" charset="0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CARB’s Innovative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 New Measures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j-ea"/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10775" y="324663"/>
            <a:ext cx="1005840" cy="1005840"/>
            <a:chOff x="812164" y="2030607"/>
            <a:chExt cx="1188720" cy="1188720"/>
          </a:xfrm>
        </p:grpSpPr>
        <p:sp>
          <p:nvSpPr>
            <p:cNvPr id="13" name="Oval Callout 12"/>
            <p:cNvSpPr/>
            <p:nvPr/>
          </p:nvSpPr>
          <p:spPr>
            <a:xfrm rot="10800000">
              <a:off x="812164" y="2030607"/>
              <a:ext cx="1188720" cy="1188720"/>
            </a:xfrm>
            <a:prstGeom prst="wedgeEllipseCallout">
              <a:avLst>
                <a:gd name="adj1" fmla="val -2738"/>
                <a:gd name="adj2" fmla="val 27257"/>
              </a:avLst>
            </a:prstGeom>
            <a:solidFill>
              <a:srgbClr val="9DC3E6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84" y="2217854"/>
              <a:ext cx="791822" cy="79552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50627" y="6521998"/>
            <a:ext cx="3177767" cy="37927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chart"/>
          <p:cNvPicPr>
            <a:picLocks noChangeAspect="1"/>
          </p:cNvPicPr>
          <p:nvPr/>
        </p:nvPicPr>
        <p:blipFill rotWithShape="1">
          <a:blip r:embed="rId5"/>
          <a:srcRect l="27267" t="1210" r="27907" b="31982"/>
          <a:stretch/>
        </p:blipFill>
        <p:spPr>
          <a:xfrm>
            <a:off x="10771047" y="293119"/>
            <a:ext cx="1259397" cy="10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18815" y="6311139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8287" y="1885965"/>
            <a:ext cx="11398328" cy="4775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</a:pPr>
            <a:endParaRPr lang="en-US" sz="2100" b="1" dirty="0" smtClean="0">
              <a:solidFill>
                <a:srgbClr val="225686"/>
              </a:solidFill>
              <a:latin typeface="Sitka Heading" panose="02000505000000020004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Additional Incentive Funding </a:t>
            </a:r>
            <a:endParaRPr lang="en-US" sz="41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10775" y="324663"/>
            <a:ext cx="1005840" cy="1005840"/>
            <a:chOff x="812165" y="3567552"/>
            <a:chExt cx="1188720" cy="1188720"/>
          </a:xfrm>
        </p:grpSpPr>
        <p:sp>
          <p:nvSpPr>
            <p:cNvPr id="17" name="Oval Callout 16"/>
            <p:cNvSpPr/>
            <p:nvPr/>
          </p:nvSpPr>
          <p:spPr>
            <a:xfrm rot="10800000">
              <a:off x="812165" y="3567552"/>
              <a:ext cx="1188720" cy="1188720"/>
            </a:xfrm>
            <a:prstGeom prst="wedgeEllipseCallout">
              <a:avLst>
                <a:gd name="adj1" fmla="val -2738"/>
                <a:gd name="adj2" fmla="val 27257"/>
              </a:avLst>
            </a:prstGeom>
            <a:solidFill>
              <a:srgbClr val="327EC4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752" y="3740701"/>
              <a:ext cx="819585" cy="774764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632341" y="1740724"/>
            <a:ext cx="11184274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225686"/>
                </a:solidFill>
                <a:latin typeface="Sitka Heading" panose="02000505000000020004" pitchFamily="2" charset="0"/>
              </a:rPr>
              <a:t>2016 AQMP </a:t>
            </a:r>
          </a:p>
          <a:p>
            <a:pPr marL="91440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5686"/>
                </a:solidFill>
                <a:latin typeface="Sitka Heading" panose="02000505000000020004" pitchFamily="2" charset="0"/>
              </a:rPr>
              <a:t>Over $1 Billion per year over 14 years</a:t>
            </a:r>
          </a:p>
          <a:p>
            <a:pPr marL="91440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5686"/>
                </a:solidFill>
                <a:latin typeface="Sitka Heading" panose="02000505000000020004" pitchFamily="2" charset="0"/>
              </a:rPr>
              <a:t>Current effort will update this estimate based on latest information</a:t>
            </a:r>
          </a:p>
          <a:p>
            <a:pPr marL="457200" lvl="0" indent="-45720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Expected </a:t>
            </a:r>
            <a:r>
              <a:rPr lang="en-US" sz="2000" b="1" dirty="0">
                <a:solidFill>
                  <a:srgbClr val="225686"/>
                </a:solidFill>
                <a:latin typeface="Sitka Heading" panose="02000505000000020004" pitchFamily="2" charset="0"/>
              </a:rPr>
              <a:t>Future Funding </a:t>
            </a:r>
            <a:r>
              <a:rPr lang="en-US" sz="2000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(approximately $800 M over 4 years)</a:t>
            </a:r>
            <a:endParaRPr lang="en-US" sz="2000" b="1" dirty="0">
              <a:solidFill>
                <a:srgbClr val="225686"/>
              </a:solidFill>
              <a:latin typeface="Sitka Heading" panose="02000505000000020004" pitchFamily="2" charset="0"/>
            </a:endParaRPr>
          </a:p>
          <a:p>
            <a:pPr marL="1371600" lvl="2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AB 617-related Incentives – $80-90 M/</a:t>
            </a:r>
            <a:r>
              <a:rPr lang="en-US" b="1" dirty="0" err="1" smtClean="0">
                <a:solidFill>
                  <a:srgbClr val="225686"/>
                </a:solidFill>
                <a:latin typeface="Sitka Heading" panose="02000505000000020004" pitchFamily="2" charset="0"/>
              </a:rPr>
              <a:t>yr</a:t>
            </a:r>
            <a:endParaRPr lang="en-US" b="1" dirty="0" smtClean="0">
              <a:solidFill>
                <a:srgbClr val="225686"/>
              </a:solidFill>
              <a:latin typeface="Sitka Heading" panose="02000505000000020004" pitchFamily="2" charset="0"/>
            </a:endParaRPr>
          </a:p>
          <a:p>
            <a:pPr marL="1371600" lvl="2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Carl Moyer - $40-50 M/</a:t>
            </a:r>
            <a:r>
              <a:rPr lang="en-US" b="1" dirty="0" err="1" smtClean="0">
                <a:solidFill>
                  <a:srgbClr val="225686"/>
                </a:solidFill>
                <a:latin typeface="Sitka Heading" panose="02000505000000020004" pitchFamily="2" charset="0"/>
              </a:rPr>
              <a:t>yr</a:t>
            </a:r>
            <a:endParaRPr lang="en-US" b="1" dirty="0" smtClean="0">
              <a:solidFill>
                <a:srgbClr val="225686"/>
              </a:solidFill>
              <a:latin typeface="Sitka Heading" panose="02000505000000020004" pitchFamily="2" charset="0"/>
            </a:endParaRPr>
          </a:p>
          <a:p>
            <a:pPr marL="1371600" lvl="2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Prop 1B - $30 M</a:t>
            </a:r>
          </a:p>
          <a:p>
            <a:pPr marL="1371600" lvl="2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5686"/>
                </a:solidFill>
                <a:latin typeface="Sitka Heading" panose="02000505000000020004" pitchFamily="2" charset="0"/>
              </a:rPr>
              <a:t>VW Settlement - </a:t>
            </a:r>
            <a:r>
              <a:rPr lang="en-US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$67 M</a:t>
            </a:r>
            <a:endParaRPr lang="en-US" b="1" dirty="0">
              <a:solidFill>
                <a:srgbClr val="225686"/>
              </a:solidFill>
              <a:latin typeface="Sitka Heading" panose="02000505000000020004" pitchFamily="2" charset="0"/>
            </a:endParaRPr>
          </a:p>
          <a:p>
            <a:pPr marL="1371600" lvl="2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AB2766 Subvention Fund - $22 M/</a:t>
            </a:r>
            <a:r>
              <a:rPr lang="en-US" b="1" dirty="0" err="1" smtClean="0">
                <a:solidFill>
                  <a:srgbClr val="225686"/>
                </a:solidFill>
                <a:latin typeface="Sitka Heading" panose="02000505000000020004" pitchFamily="2" charset="0"/>
              </a:rPr>
              <a:t>yr</a:t>
            </a:r>
            <a:endParaRPr lang="en-US" b="1" dirty="0" smtClean="0">
              <a:solidFill>
                <a:srgbClr val="225686"/>
              </a:solidFill>
              <a:latin typeface="Sitka Heading" panose="02000505000000020004" pitchFamily="2" charset="0"/>
            </a:endParaRPr>
          </a:p>
          <a:p>
            <a:pPr marL="1371600" lvl="2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Mobile </a:t>
            </a:r>
            <a:r>
              <a:rPr lang="en-US" sz="2000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Source Air Pollution Reduction Review Committee  - $17 M/</a:t>
            </a:r>
            <a:r>
              <a:rPr lang="en-US" sz="2000" b="1" dirty="0" err="1" smtClean="0">
                <a:solidFill>
                  <a:srgbClr val="225686"/>
                </a:solidFill>
                <a:latin typeface="Sitka Heading" panose="02000505000000020004" pitchFamily="2" charset="0"/>
              </a:rPr>
              <a:t>yr</a:t>
            </a:r>
            <a:endParaRPr lang="en-US" sz="2000" b="1" dirty="0" smtClean="0">
              <a:solidFill>
                <a:srgbClr val="225686"/>
              </a:solidFill>
              <a:latin typeface="Sitka Heading" panose="02000505000000020004" pitchFamily="2" charset="0"/>
            </a:endParaRPr>
          </a:p>
          <a:p>
            <a:pPr marL="457200" lvl="0" indent="-45720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Additional Funding Needed</a:t>
            </a:r>
          </a:p>
          <a:p>
            <a:pPr marL="91440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Voting District Authorization legislation - $1.4 B/</a:t>
            </a:r>
            <a:r>
              <a:rPr lang="en-US" b="1" dirty="0" err="1" smtClean="0">
                <a:solidFill>
                  <a:srgbClr val="225686"/>
                </a:solidFill>
                <a:latin typeface="Sitka Heading" panose="02000505000000020004" pitchFamily="2" charset="0"/>
              </a:rPr>
              <a:t>yr</a:t>
            </a:r>
            <a:endParaRPr lang="en-US" b="1" dirty="0" smtClean="0">
              <a:solidFill>
                <a:srgbClr val="225686"/>
              </a:solidFill>
              <a:latin typeface="Sitka Heading" panose="02000505000000020004" pitchFamily="2" charset="0"/>
            </a:endParaRPr>
          </a:p>
          <a:p>
            <a:pPr marL="91440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Other Mechanisms - TBD </a:t>
            </a:r>
          </a:p>
          <a:p>
            <a:pPr marL="91440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5686"/>
                </a:solidFill>
                <a:latin typeface="Sitka Heading" panose="02000505000000020004" pitchFamily="2" charset="0"/>
              </a:rPr>
              <a:t>Expected 2023 NOx Reductions: 15 tons per day </a:t>
            </a:r>
            <a:endParaRPr lang="en-US" b="1" dirty="0">
              <a:solidFill>
                <a:srgbClr val="225686"/>
              </a:solidFill>
              <a:latin typeface="Sitka 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76092"/>
                </a:solidFill>
                <a:latin typeface="Candara" panose="020E0502030303020204" pitchFamily="34" charset="0"/>
              </a:rPr>
              <a:t>1. Background</a:t>
            </a:r>
            <a:endParaRPr lang="en-US" sz="4800" b="1" dirty="0">
              <a:solidFill>
                <a:srgbClr val="376092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2461" y="2003313"/>
            <a:ext cx="11398328" cy="4599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</a:pPr>
            <a:endParaRPr lang="en-US" sz="2100" b="1" dirty="0" smtClean="0">
              <a:solidFill>
                <a:srgbClr val="225686"/>
              </a:solidFill>
              <a:latin typeface="Sitka Heading" panose="02000505000000020004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536174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Emission Trends for Major Sources</a:t>
            </a:r>
            <a:endParaRPr lang="en-US" sz="41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167561"/>
              </p:ext>
            </p:extLst>
          </p:nvPr>
        </p:nvGraphicFramePr>
        <p:xfrm>
          <a:off x="247924" y="1907034"/>
          <a:ext cx="11654516" cy="4426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chart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930933" y="3754370"/>
            <a:ext cx="365760" cy="365760"/>
          </a:xfrm>
          <a:prstGeom prst="rect">
            <a:avLst/>
          </a:prstGeom>
        </p:spPr>
      </p:pic>
      <p:pic>
        <p:nvPicPr>
          <p:cNvPr id="13" name="chart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930933" y="4377548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Contribution of Federal Sources </a:t>
            </a:r>
            <a:endParaRPr lang="en-US" sz="4100" b="1" dirty="0" smtClean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  <a:p>
            <a:pPr algn="l"/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(</a:t>
            </a:r>
            <a:r>
              <a:rPr lang="en-US" sz="41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2023 NOx emissions)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44" y="1982101"/>
            <a:ext cx="7719237" cy="4425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0" b="24574"/>
          <a:stretch/>
        </p:blipFill>
        <p:spPr>
          <a:xfrm>
            <a:off x="5584282" y="1688734"/>
            <a:ext cx="4293280" cy="35743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26988" y="2823905"/>
            <a:ext cx="1543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Federal Sources 33%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820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8287" y="1885965"/>
            <a:ext cx="11398328" cy="4775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</a:pPr>
            <a:endParaRPr lang="en-US" sz="2100" b="1" dirty="0" smtClean="0">
              <a:solidFill>
                <a:srgbClr val="225686"/>
              </a:solidFill>
              <a:latin typeface="Sitka Heading" panose="02000505000000020004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324859" y="594848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Potential Federal Measures</a:t>
            </a:r>
            <a:endParaRPr lang="en-US" sz="4100" b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68137"/>
              </p:ext>
            </p:extLst>
          </p:nvPr>
        </p:nvGraphicFramePr>
        <p:xfrm>
          <a:off x="668839" y="1885965"/>
          <a:ext cx="10997542" cy="391730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3855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0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59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9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3844">
                <a:tc rowSpan="2">
                  <a:txBody>
                    <a:bodyPr/>
                    <a:lstStyle/>
                    <a:p>
                      <a:pPr marL="67310" marR="1143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Measures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Measure Description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marR="482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2023 NOx Reductions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tpd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5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9216">
                <a:tc>
                  <a:txBody>
                    <a:bodyPr/>
                    <a:lstStyle/>
                    <a:p>
                      <a:pPr marL="67310" marR="1143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Low-NOx Heavy-Duty Vehicles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Heavy-duty </a:t>
                      </a:r>
                      <a:r>
                        <a:rPr lang="en-US" sz="2000" dirty="0">
                          <a:effectLst/>
                        </a:rPr>
                        <a:t>vehicles (above 14,000 lbs. GVWR) </a:t>
                      </a:r>
                      <a:r>
                        <a:rPr lang="en-US" sz="2000" dirty="0" smtClean="0">
                          <a:effectLst/>
                        </a:rPr>
                        <a:t>powered </a:t>
                      </a:r>
                      <a:r>
                        <a:rPr lang="en-US" sz="2000" dirty="0">
                          <a:effectLst/>
                        </a:rPr>
                        <a:t>by low-NOx </a:t>
                      </a:r>
                      <a:r>
                        <a:rPr lang="en-US" sz="2000" dirty="0" smtClean="0">
                          <a:effectLst/>
                        </a:rPr>
                        <a:t>engines in </a:t>
                      </a:r>
                      <a:r>
                        <a:rPr lang="en-US" sz="2000" dirty="0">
                          <a:effectLst/>
                        </a:rPr>
                        <a:t>2023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482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Up to 35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9216">
                <a:tc>
                  <a:txBody>
                    <a:bodyPr/>
                    <a:lstStyle/>
                    <a:p>
                      <a:pPr marL="67310" marR="1143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Low-NOx Ocean-Going Vessels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Ocean-going </a:t>
                      </a:r>
                      <a:r>
                        <a:rPr lang="en-US" sz="2000" dirty="0">
                          <a:effectLst/>
                        </a:rPr>
                        <a:t>vessels coming to California </a:t>
                      </a:r>
                      <a:r>
                        <a:rPr lang="en-US" sz="2000" dirty="0" smtClean="0">
                          <a:effectLst/>
                        </a:rPr>
                        <a:t>powered </a:t>
                      </a:r>
                      <a:r>
                        <a:rPr lang="en-US" sz="2000" dirty="0">
                          <a:effectLst/>
                        </a:rPr>
                        <a:t>by Tier 3 engines in 2023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482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Up to 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9216">
                <a:tc>
                  <a:txBody>
                    <a:bodyPr/>
                    <a:lstStyle/>
                    <a:p>
                      <a:pPr marL="67310" marR="1143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Low-NOx Locomotives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Locomotives </a:t>
                      </a:r>
                      <a:r>
                        <a:rPr lang="en-US" sz="2000" dirty="0">
                          <a:effectLst/>
                        </a:rPr>
                        <a:t>coming to California </a:t>
                      </a:r>
                      <a:r>
                        <a:rPr lang="en-US" sz="2000" dirty="0" smtClean="0">
                          <a:effectLst/>
                        </a:rPr>
                        <a:t>powered </a:t>
                      </a:r>
                      <a:r>
                        <a:rPr lang="en-US" sz="2000" dirty="0">
                          <a:effectLst/>
                        </a:rPr>
                        <a:t>by Tier 4 engines in 2023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482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Up to 11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1573">
                <a:tc>
                  <a:txBody>
                    <a:bodyPr/>
                    <a:lstStyle/>
                    <a:p>
                      <a:pPr marL="67310" marR="1143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Low-NOx Aircraft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Aircraft NOx reductions assumption of </a:t>
                      </a:r>
                      <a:r>
                        <a:rPr lang="en-US" sz="2000" dirty="0" smtClean="0">
                          <a:effectLst/>
                        </a:rPr>
                        <a:t>20</a:t>
                      </a:r>
                      <a:r>
                        <a:rPr lang="en-US" sz="2000" dirty="0">
                          <a:effectLst/>
                        </a:rPr>
                        <a:t>% if emissions are held at 2012 </a:t>
                      </a:r>
                      <a:r>
                        <a:rPr lang="en-US" sz="2000" dirty="0" smtClean="0">
                          <a:effectLst/>
                        </a:rPr>
                        <a:t>levels.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482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Up to 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0074">
                <a:tc gridSpan="2">
                  <a:txBody>
                    <a:bodyPr/>
                    <a:lstStyle/>
                    <a:p>
                      <a:pPr marL="67310" marR="11430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Total </a:t>
                      </a:r>
                      <a:r>
                        <a:rPr lang="en-US" sz="2000" kern="1200" dirty="0" smtClean="0">
                          <a:effectLst/>
                        </a:rPr>
                        <a:t>Possible Reductions Towards 182(e)(5) Commitment 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" marR="482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Up to 78 tpd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Slide Number Placeholder 1"/>
          <p:cNvSpPr txBox="1">
            <a:spLocks/>
          </p:cNvSpPr>
          <p:nvPr/>
        </p:nvSpPr>
        <p:spPr>
          <a:xfrm>
            <a:off x="9159240" y="6312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 smtClean="0">
                <a:solidFill>
                  <a:prstClr val="black">
                    <a:tint val="75000"/>
                  </a:prstClr>
                </a:solidFill>
              </a:rPr>
              <a:t>31</a:t>
            </a:r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724949" y="324663"/>
            <a:ext cx="1005840" cy="1005840"/>
            <a:chOff x="10611882" y="436201"/>
            <a:chExt cx="1005840" cy="1005840"/>
          </a:xfrm>
        </p:grpSpPr>
        <p:sp>
          <p:nvSpPr>
            <p:cNvPr id="20" name="Oval Callout 19"/>
            <p:cNvSpPr/>
            <p:nvPr/>
          </p:nvSpPr>
          <p:spPr>
            <a:xfrm rot="10800000">
              <a:off x="10611882" y="436201"/>
              <a:ext cx="1005840" cy="1005840"/>
            </a:xfrm>
            <a:prstGeom prst="wedgeEllipseCallout">
              <a:avLst>
                <a:gd name="adj1" fmla="val -2738"/>
                <a:gd name="adj2" fmla="val 27257"/>
              </a:avLst>
            </a:prstGeom>
            <a:solidFill>
              <a:srgbClr val="225686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7629" y="563800"/>
              <a:ext cx="743449" cy="769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3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Contingency Measure Plan </a:t>
            </a:r>
          </a:p>
          <a:p>
            <a:pPr algn="l"/>
            <a:r>
              <a:rPr lang="en-US" sz="40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Strategies to Address 182(e)(5) Reductions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352408"/>
              </p:ext>
            </p:extLst>
          </p:nvPr>
        </p:nvGraphicFramePr>
        <p:xfrm>
          <a:off x="1812964" y="2405248"/>
          <a:ext cx="8257011" cy="3401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0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8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419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Strategy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2023 Reductions (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tpd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7959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Identified Emissions Reduction Strategies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24-26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7959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Additional Incentive Funding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7959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Federal Measures and / or Funding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67-69</a:t>
                      </a:r>
                      <a:endParaRPr lang="en-US" dirty="0"/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595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Strategies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108</a:t>
                      </a:r>
                      <a:endParaRPr lang="en-US" b="1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6127" y="6382150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8287" y="1885965"/>
            <a:ext cx="11398328" cy="4775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</a:pPr>
            <a:endParaRPr lang="en-US" sz="2100" b="1" dirty="0" smtClean="0">
              <a:solidFill>
                <a:srgbClr val="225686"/>
              </a:solidFill>
              <a:latin typeface="Sitka Heading" panose="02000505000000020004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1746" y="610257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A </a:t>
            </a:r>
            <a:r>
              <a:rPr lang="en-US" sz="48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Call to Action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04113" y="2110707"/>
            <a:ext cx="1078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latin typeface="Candara" panose="020E0502030303020204" pitchFamily="34" charset="0"/>
              </a:rPr>
              <a:t>California is doing all we can to reduce </a:t>
            </a:r>
            <a:r>
              <a:rPr lang="en-US" sz="2500" b="1" dirty="0" smtClean="0">
                <a:latin typeface="Candara" panose="020E0502030303020204" pitchFamily="34" charset="0"/>
              </a:rPr>
              <a:t>emissions with current funding and authority </a:t>
            </a:r>
            <a:endParaRPr lang="en-US" sz="2500" b="1" dirty="0">
              <a:latin typeface="Candara" panose="020E0502030303020204" pitchFamily="34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latin typeface="Candara" panose="020E0502030303020204" pitchFamily="34" charset="0"/>
              </a:rPr>
              <a:t>All levels of government need to take action to reduce </a:t>
            </a:r>
            <a:r>
              <a:rPr lang="en-US" sz="2500" b="1" dirty="0" smtClean="0">
                <a:latin typeface="Candara" panose="020E0502030303020204" pitchFamily="34" charset="0"/>
              </a:rPr>
              <a:t>emissions</a:t>
            </a:r>
            <a:endParaRPr lang="en-US" sz="2500" b="1" dirty="0">
              <a:latin typeface="Candara" panose="020E0502030303020204" pitchFamily="34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latin typeface="Candara" panose="020E0502030303020204" pitchFamily="34" charset="0"/>
              </a:rPr>
              <a:t>More incentive funding is needed to accelerate turn over of </a:t>
            </a:r>
            <a:r>
              <a:rPr lang="en-US" sz="2500" b="1" dirty="0" smtClean="0">
                <a:latin typeface="Candara" panose="020E0502030303020204" pitchFamily="34" charset="0"/>
              </a:rPr>
              <a:t>existing </a:t>
            </a:r>
            <a:r>
              <a:rPr lang="en-US" sz="2500" b="1" dirty="0">
                <a:latin typeface="Candara" panose="020E0502030303020204" pitchFamily="34" charset="0"/>
              </a:rPr>
              <a:t>fleet to cleaner </a:t>
            </a:r>
            <a:r>
              <a:rPr lang="en-US" sz="2500" b="1" dirty="0" smtClean="0">
                <a:latin typeface="Candara" panose="020E0502030303020204" pitchFamily="34" charset="0"/>
              </a:rPr>
              <a:t>technologies to meet air quality standards</a:t>
            </a:r>
            <a:endParaRPr lang="en-US" sz="2500" b="1" dirty="0">
              <a:latin typeface="Candara" panose="020E0502030303020204" pitchFamily="34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latin typeface="Candara" panose="020E0502030303020204" pitchFamily="34" charset="0"/>
              </a:rPr>
              <a:t>Federal action is </a:t>
            </a:r>
            <a:r>
              <a:rPr lang="en-US" sz="2500" b="1" dirty="0" smtClean="0">
                <a:latin typeface="Candara" panose="020E0502030303020204" pitchFamily="34" charset="0"/>
              </a:rPr>
              <a:t>absolutely needed </a:t>
            </a:r>
            <a:r>
              <a:rPr lang="en-US" sz="2500" b="1" dirty="0">
                <a:latin typeface="Candara" panose="020E0502030303020204" pitchFamily="34" charset="0"/>
              </a:rPr>
              <a:t>on sources California cannot address</a:t>
            </a:r>
          </a:p>
        </p:txBody>
      </p:sp>
    </p:spTree>
    <p:extLst>
      <p:ext uri="{BB962C8B-B14F-4D97-AF65-F5344CB8AC3E}">
        <p14:creationId xmlns:p14="http://schemas.microsoft.com/office/powerpoint/2010/main" val="23945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425122" y="632453"/>
            <a:ext cx="10305667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Public Process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75143" y="631074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/>
              <a:t>35</a:t>
            </a:fld>
            <a:endParaRPr lang="en-US" sz="15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276137" y="2048817"/>
            <a:ext cx="4851738" cy="4563270"/>
            <a:chOff x="128201" y="2309572"/>
            <a:chExt cx="4851738" cy="4563270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1" y="2320223"/>
              <a:ext cx="4851738" cy="4552619"/>
              <a:chOff x="128201" y="2320223"/>
              <a:chExt cx="4851738" cy="455261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>
                <a:off x="887306" y="2755716"/>
                <a:ext cx="0" cy="631579"/>
              </a:xfrm>
              <a:prstGeom prst="line">
                <a:avLst/>
              </a:prstGeom>
              <a:ln w="76200">
                <a:solidFill>
                  <a:srgbClr val="2256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Callout 4"/>
              <p:cNvSpPr/>
              <p:nvPr/>
            </p:nvSpPr>
            <p:spPr>
              <a:xfrm rot="10800000">
                <a:off x="349147" y="3314423"/>
                <a:ext cx="1106179" cy="1108088"/>
              </a:xfrm>
              <a:prstGeom prst="wedgeEllipseCallout">
                <a:avLst>
                  <a:gd name="adj1" fmla="val -2738"/>
                  <a:gd name="adj2" fmla="val 27257"/>
                </a:avLst>
              </a:prstGeom>
              <a:solidFill>
                <a:srgbClr val="9DC3E6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28201" y="4656851"/>
                <a:ext cx="485173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/>
                <a:r>
                  <a:rPr lang="en-US" sz="2100" b="1" dirty="0" smtClean="0">
                    <a:solidFill>
                      <a:srgbClr val="1F4E79"/>
                    </a:solidFill>
                  </a:rPr>
                  <a:t>8</a:t>
                </a:r>
                <a:r>
                  <a:rPr lang="en-US" sz="2100" b="1" baseline="30000" dirty="0" smtClean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th</a:t>
                </a:r>
                <a:r>
                  <a:rPr lang="en-US" sz="2100" b="1" dirty="0" smtClean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 </a:t>
                </a:r>
                <a:r>
                  <a:rPr lang="en-US" sz="2100" b="1" dirty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– Release of Draft </a:t>
                </a:r>
                <a:r>
                  <a:rPr lang="en-US" sz="2100" b="1" dirty="0" smtClean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Contingency       </a:t>
                </a:r>
              </a:p>
              <a:p>
                <a:pPr marL="114300" lvl="0"/>
                <a:r>
                  <a:rPr lang="en-US" sz="2100" b="1" dirty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 </a:t>
                </a:r>
                <a:r>
                  <a:rPr lang="en-US" sz="2100" b="1" dirty="0" smtClean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  Measure Plan for Public Comment</a:t>
                </a:r>
              </a:p>
              <a:p>
                <a:pPr marL="114300" lvl="0"/>
                <a:endParaRPr lang="en-US" b="1" dirty="0" smtClean="0">
                  <a:solidFill>
                    <a:srgbClr val="1F4E79"/>
                  </a:solidFill>
                  <a:latin typeface="Sitka Heading" panose="02000505000000020004" pitchFamily="2" charset="0"/>
                </a:endParaRPr>
              </a:p>
              <a:p>
                <a:pPr marL="114300" lvl="0"/>
                <a:r>
                  <a:rPr lang="en-US" sz="2100" b="1" dirty="0" smtClean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18</a:t>
                </a:r>
                <a:r>
                  <a:rPr lang="en-US" sz="2100" b="1" baseline="30000" dirty="0" smtClean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th</a:t>
                </a:r>
                <a:r>
                  <a:rPr lang="en-US" sz="2100" b="1" dirty="0" smtClean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 – Mobile Source Committee</a:t>
                </a:r>
              </a:p>
              <a:p>
                <a:pPr marL="114300" lvl="0"/>
                <a:endParaRPr lang="en-US" b="1" dirty="0">
                  <a:solidFill>
                    <a:srgbClr val="1F4E79"/>
                  </a:solidFill>
                  <a:latin typeface="Sitka Heading" panose="02000505000000020004" pitchFamily="2" charset="0"/>
                </a:endParaRPr>
              </a:p>
              <a:p>
                <a:pPr marL="114300" lvl="0"/>
                <a:r>
                  <a:rPr lang="en-US" sz="2100" b="1" dirty="0" smtClean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18</a:t>
                </a:r>
                <a:r>
                  <a:rPr lang="en-US" sz="2100" b="1" baseline="30000" dirty="0" smtClean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th</a:t>
                </a:r>
                <a:r>
                  <a:rPr lang="en-US" sz="2100" b="1" dirty="0" smtClean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 </a:t>
                </a:r>
                <a:r>
                  <a:rPr lang="en-US" sz="2100" b="1" dirty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– Public Workshop</a:t>
                </a:r>
              </a:p>
              <a:p>
                <a:pPr marL="114300" lvl="0"/>
                <a:endParaRPr lang="en-US" b="1" dirty="0">
                  <a:solidFill>
                    <a:srgbClr val="1F4E79"/>
                  </a:solidFill>
                  <a:latin typeface="Sitka Heading" panose="02000505000000020004" pitchFamily="2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935" y="3489269"/>
                <a:ext cx="598605" cy="736369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52516" y="2320223"/>
                <a:ext cx="9003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solidFill>
                      <a:srgbClr val="376092"/>
                    </a:solidFill>
                    <a:latin typeface="Sitka Heading" panose="02000505000000020004" pitchFamily="2" charset="0"/>
                  </a:rPr>
                  <a:t>April</a:t>
                </a:r>
              </a:p>
            </p:txBody>
          </p:sp>
        </p:grpSp>
        <p:sp>
          <p:nvSpPr>
            <p:cNvPr id="19" name="Chevron 18"/>
            <p:cNvSpPr/>
            <p:nvPr/>
          </p:nvSpPr>
          <p:spPr>
            <a:xfrm>
              <a:off x="289177" y="2309572"/>
              <a:ext cx="4570676" cy="491206"/>
            </a:xfrm>
            <a:prstGeom prst="chevron">
              <a:avLst/>
            </a:prstGeom>
            <a:solidFill>
              <a:srgbClr val="9DC3E6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58738" y="2035470"/>
            <a:ext cx="1620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376092"/>
                </a:solidFill>
                <a:latin typeface="Sitka Heading" panose="02000505000000020004" pitchFamily="2" charset="0"/>
              </a:rPr>
              <a:t>October</a:t>
            </a:r>
            <a:endParaRPr lang="en-US" sz="22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768792" y="2040410"/>
            <a:ext cx="3426689" cy="3097822"/>
            <a:chOff x="4731994" y="2299086"/>
            <a:chExt cx="3426689" cy="3097822"/>
          </a:xfrm>
        </p:grpSpPr>
        <p:grpSp>
          <p:nvGrpSpPr>
            <p:cNvPr id="4" name="Group 3"/>
            <p:cNvGrpSpPr/>
            <p:nvPr/>
          </p:nvGrpSpPr>
          <p:grpSpPr>
            <a:xfrm>
              <a:off x="4838599" y="2719232"/>
              <a:ext cx="3232728" cy="2677676"/>
              <a:chOff x="4714267" y="2668931"/>
              <a:chExt cx="3232728" cy="2677676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27049" y="2668931"/>
                <a:ext cx="0" cy="742867"/>
              </a:xfrm>
              <a:prstGeom prst="line">
                <a:avLst/>
              </a:prstGeom>
              <a:ln w="76200">
                <a:solidFill>
                  <a:srgbClr val="2256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714267" y="4607943"/>
                <a:ext cx="323272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/>
                <a:r>
                  <a:rPr lang="en-US" sz="2100" b="1" dirty="0" smtClean="0">
                    <a:solidFill>
                      <a:srgbClr val="1F4E79"/>
                    </a:solidFill>
                  </a:rPr>
                  <a:t>15</a:t>
                </a:r>
                <a:r>
                  <a:rPr lang="en-US" sz="2100" b="1" baseline="30000" dirty="0" smtClean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th</a:t>
                </a:r>
                <a:r>
                  <a:rPr lang="en-US" sz="2100" b="1" dirty="0" smtClean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 </a:t>
                </a:r>
                <a:r>
                  <a:rPr lang="en-US" sz="2100" b="1" dirty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– </a:t>
                </a:r>
                <a:r>
                  <a:rPr lang="en-US" sz="2100" b="1" dirty="0" smtClean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Mobile Source      </a:t>
                </a:r>
              </a:p>
              <a:p>
                <a:pPr marL="114300"/>
                <a:r>
                  <a:rPr lang="en-US" sz="2100" b="1" dirty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 </a:t>
                </a:r>
                <a:r>
                  <a:rPr lang="en-US" sz="2100" b="1" dirty="0" smtClean="0">
                    <a:solidFill>
                      <a:srgbClr val="1F4E79"/>
                    </a:solidFill>
                    <a:latin typeface="Sitka Heading" panose="02000505000000020004" pitchFamily="2" charset="0"/>
                  </a:rPr>
                  <a:t>       Committee</a:t>
                </a:r>
                <a:endParaRPr lang="en-US" sz="2100" b="1" dirty="0">
                  <a:solidFill>
                    <a:srgbClr val="1F4E79"/>
                  </a:solidFill>
                  <a:latin typeface="Sitka Heading" panose="02000505000000020004" pitchFamily="2" charset="0"/>
                </a:endParaRPr>
              </a:p>
            </p:txBody>
          </p:sp>
          <p:sp>
            <p:nvSpPr>
              <p:cNvPr id="25" name="Oval Callout 24"/>
              <p:cNvSpPr/>
              <p:nvPr/>
            </p:nvSpPr>
            <p:spPr>
              <a:xfrm rot="10800000">
                <a:off x="4858671" y="3242621"/>
                <a:ext cx="1106179" cy="1108088"/>
              </a:xfrm>
              <a:prstGeom prst="wedgeEllipseCallout">
                <a:avLst>
                  <a:gd name="adj1" fmla="val -2738"/>
                  <a:gd name="adj2" fmla="val 27257"/>
                </a:avLst>
              </a:prstGeom>
              <a:solidFill>
                <a:srgbClr val="327EC4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5442" y="3326508"/>
                <a:ext cx="742493" cy="9283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" name="Chevron 33"/>
            <p:cNvSpPr/>
            <p:nvPr/>
          </p:nvSpPr>
          <p:spPr>
            <a:xfrm>
              <a:off x="4731994" y="2299086"/>
              <a:ext cx="3426689" cy="491206"/>
            </a:xfrm>
            <a:prstGeom prst="chevron">
              <a:avLst/>
            </a:prstGeom>
            <a:solidFill>
              <a:srgbClr val="327EC4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06395" y="2327966"/>
              <a:ext cx="15867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chemeClr val="bg1"/>
                  </a:solidFill>
                  <a:latin typeface="Sitka Heading" panose="02000505000000020004" pitchFamily="2" charset="0"/>
                </a:rPr>
                <a:t>November</a:t>
              </a:r>
              <a:endParaRPr lang="en-US" sz="2200" b="1" dirty="0">
                <a:solidFill>
                  <a:schemeClr val="bg1"/>
                </a:solidFill>
                <a:latin typeface="Sitka Heading" panose="02000505000000020004" pitchFamily="2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40072" y="2035470"/>
            <a:ext cx="4451928" cy="3039776"/>
            <a:chOff x="7758814" y="2296642"/>
            <a:chExt cx="4237249" cy="3039776"/>
          </a:xfrm>
        </p:grpSpPr>
        <p:grpSp>
          <p:nvGrpSpPr>
            <p:cNvPr id="22" name="Group 21"/>
            <p:cNvGrpSpPr/>
            <p:nvPr/>
          </p:nvGrpSpPr>
          <p:grpSpPr>
            <a:xfrm>
              <a:off x="7758814" y="2296642"/>
              <a:ext cx="4237249" cy="3039776"/>
              <a:chOff x="7758814" y="2296642"/>
              <a:chExt cx="4237249" cy="303977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758814" y="2783809"/>
                <a:ext cx="4237249" cy="2552609"/>
                <a:chOff x="7758814" y="2783809"/>
                <a:chExt cx="4237249" cy="2552609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8579702" y="2783809"/>
                  <a:ext cx="0" cy="608824"/>
                </a:xfrm>
                <a:prstGeom prst="line">
                  <a:avLst/>
                </a:prstGeom>
                <a:ln w="76200">
                  <a:solidFill>
                    <a:srgbClr val="22568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Callout 25"/>
                <p:cNvSpPr/>
                <p:nvPr/>
              </p:nvSpPr>
              <p:spPr>
                <a:xfrm rot="10800000">
                  <a:off x="8018505" y="3321628"/>
                  <a:ext cx="1106179" cy="1108088"/>
                </a:xfrm>
                <a:prstGeom prst="wedgeEllipseCallout">
                  <a:avLst>
                    <a:gd name="adj1" fmla="val -2738"/>
                    <a:gd name="adj2" fmla="val 27257"/>
                  </a:avLst>
                </a:prstGeom>
                <a:solidFill>
                  <a:srgbClr val="225686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758814" y="4643921"/>
                  <a:ext cx="4237249" cy="692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0"/>
                  <a:r>
                    <a:rPr lang="en-US" sz="2100" b="1" dirty="0">
                      <a:solidFill>
                        <a:srgbClr val="1F4E79"/>
                      </a:solidFill>
                    </a:rPr>
                    <a:t>6</a:t>
                  </a:r>
                  <a:r>
                    <a:rPr lang="en-US" sz="2100" b="1" baseline="30000" dirty="0" smtClean="0">
                      <a:solidFill>
                        <a:srgbClr val="1F4E79"/>
                      </a:solidFill>
                      <a:latin typeface="Sitka Heading" panose="02000505000000020004" pitchFamily="2" charset="0"/>
                    </a:rPr>
                    <a:t>th</a:t>
                  </a:r>
                  <a:r>
                    <a:rPr lang="en-US" sz="2100" b="1" dirty="0" smtClean="0">
                      <a:solidFill>
                        <a:srgbClr val="1F4E79"/>
                      </a:solidFill>
                      <a:latin typeface="Sitka Heading" panose="02000505000000020004" pitchFamily="2" charset="0"/>
                    </a:rPr>
                    <a:t> – Board </a:t>
                  </a:r>
                  <a:r>
                    <a:rPr lang="en-US" sz="2100" b="1" dirty="0">
                      <a:solidFill>
                        <a:srgbClr val="1F4E79"/>
                      </a:solidFill>
                      <a:latin typeface="Sitka Heading" panose="02000505000000020004" pitchFamily="2" charset="0"/>
                    </a:rPr>
                    <a:t>Consideration</a:t>
                  </a:r>
                </a:p>
                <a:p>
                  <a:pPr marL="342900" lvl="0" indent="-228600">
                    <a:buFont typeface="Arial" panose="020B0604020202020204" pitchFamily="34" charset="0"/>
                    <a:buChar char="•"/>
                  </a:pPr>
                  <a:endParaRPr lang="en-US" b="1" dirty="0">
                    <a:solidFill>
                      <a:srgbClr val="1F4E79"/>
                    </a:solidFill>
                    <a:latin typeface="Sitka Heading" panose="02000505000000020004" pitchFamily="2" charset="0"/>
                  </a:endParaRPr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6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8900" y="3511829"/>
                  <a:ext cx="665387" cy="665387"/>
                </a:xfrm>
                <a:prstGeom prst="rect">
                  <a:avLst/>
                </a:prstGeom>
              </p:spPr>
            </p:pic>
          </p:grpSp>
          <p:sp>
            <p:nvSpPr>
              <p:cNvPr id="36" name="Chevron 35"/>
              <p:cNvSpPr/>
              <p:nvPr/>
            </p:nvSpPr>
            <p:spPr>
              <a:xfrm>
                <a:off x="7953394" y="2296642"/>
                <a:ext cx="3626129" cy="491206"/>
              </a:xfrm>
              <a:prstGeom prst="chevron">
                <a:avLst/>
              </a:prstGeom>
              <a:solidFill>
                <a:srgbClr val="225686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361103" y="2309989"/>
              <a:ext cx="14188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chemeClr val="bg1"/>
                  </a:solidFill>
                  <a:latin typeface="Sitka Heading" panose="02000505000000020004" pitchFamily="2" charset="0"/>
                </a:rPr>
                <a:t>December</a:t>
              </a:r>
              <a:endParaRPr lang="en-US" sz="2200" b="1" dirty="0">
                <a:solidFill>
                  <a:schemeClr val="bg1"/>
                </a:solidFill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85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4934" y="691944"/>
            <a:ext cx="11118840" cy="5494351"/>
          </a:xfrm>
          <a:prstGeom prst="rect">
            <a:avLst/>
          </a:prstGeom>
          <a:solidFill>
            <a:schemeClr val="bg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1" y="882394"/>
            <a:ext cx="946843" cy="142366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24934" y="4051175"/>
            <a:ext cx="11118840" cy="14590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376092"/>
                </a:solidFill>
                <a:latin typeface="Candara" panose="020E0502030303020204" pitchFamily="34" charset="0"/>
              </a:rPr>
              <a:t>Questions and Answers</a:t>
            </a:r>
            <a:endParaRPr lang="en-US" sz="5000" b="1" dirty="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80408" y="631693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/>
              <a:pPr/>
              <a:t>36</a:t>
            </a:fld>
            <a:endParaRPr lang="en-US" sz="15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85062" y="654054"/>
            <a:ext cx="10798782" cy="7829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rgbClr val="1556A8"/>
                </a:solidFill>
              </a:rPr>
              <a:t>SOUTH COAST AIR QUALITY MANAGEMENT DISTRICT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24934" y="1730260"/>
            <a:ext cx="11118840" cy="27323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b="1" dirty="0" smtClean="0">
                <a:solidFill>
                  <a:srgbClr val="37609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n-US" sz="20000" b="1" dirty="0">
              <a:solidFill>
                <a:schemeClr val="bg2">
                  <a:lumMod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 rot="417588">
            <a:off x="1573721" y="1909545"/>
            <a:ext cx="11118840" cy="27323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b="1" dirty="0" smtClean="0">
                <a:solidFill>
                  <a:srgbClr val="37609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n-US" sz="15000" b="1" dirty="0">
              <a:solidFill>
                <a:schemeClr val="bg2">
                  <a:lumMod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 rot="21202848">
            <a:off x="-528010" y="1909544"/>
            <a:ext cx="11118840" cy="27323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b="1" dirty="0" smtClean="0">
                <a:solidFill>
                  <a:srgbClr val="37609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n-US" sz="15000" b="1" dirty="0">
              <a:solidFill>
                <a:schemeClr val="bg2">
                  <a:lumMod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425122" y="632453"/>
            <a:ext cx="10305667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What is South Coast AQMD?</a:t>
            </a:r>
            <a:endParaRPr lang="en-US" sz="40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98997" y="6298233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/>
              <a:t>4</a:t>
            </a:fld>
            <a:endParaRPr lang="en-US" sz="15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24" y="2354570"/>
            <a:ext cx="6685280" cy="3693795"/>
          </a:xfrm>
          <a:prstGeom prst="rect">
            <a:avLst/>
          </a:prstGeom>
        </p:spPr>
      </p:pic>
      <p:sp>
        <p:nvSpPr>
          <p:cNvPr id="11" name="Content Placeholder 7"/>
          <p:cNvSpPr txBox="1">
            <a:spLocks/>
          </p:cNvSpPr>
          <p:nvPr/>
        </p:nvSpPr>
        <p:spPr>
          <a:xfrm>
            <a:off x="504113" y="2004264"/>
            <a:ext cx="7278920" cy="46590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accent5"/>
              </a:buClr>
              <a:buNone/>
            </a:pPr>
            <a:r>
              <a:rPr lang="en-US" b="1" dirty="0"/>
              <a:t>Air pollution control agency</a:t>
            </a:r>
          </a:p>
          <a:p>
            <a:pPr marL="690563" lvl="1" indent="-233363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</a:pPr>
            <a:r>
              <a:rPr lang="en-US" sz="2000" b="1" dirty="0"/>
              <a:t>Orange County and the major </a:t>
            </a:r>
            <a:br>
              <a:rPr lang="en-US" sz="2000" b="1" dirty="0"/>
            </a:br>
            <a:r>
              <a:rPr lang="en-US" sz="2000" b="1" dirty="0"/>
              <a:t>portions of Los Angeles, Riverside and </a:t>
            </a:r>
            <a:br>
              <a:rPr lang="en-US" sz="2000" b="1" dirty="0"/>
            </a:br>
            <a:r>
              <a:rPr lang="en-US" sz="2000" b="1" dirty="0"/>
              <a:t>San Bernardino </a:t>
            </a:r>
            <a:r>
              <a:rPr lang="en-US" sz="2000" b="1" dirty="0" smtClean="0"/>
              <a:t>counties</a:t>
            </a:r>
          </a:p>
          <a:p>
            <a:pPr marL="690563" lvl="1" indent="-233363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</a:pPr>
            <a:endParaRPr lang="en-US" sz="11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  <a:buNone/>
            </a:pPr>
            <a:r>
              <a:rPr lang="en-US" b="1" dirty="0" smtClean="0"/>
              <a:t>People </a:t>
            </a:r>
            <a:r>
              <a:rPr lang="en-US" b="1" dirty="0"/>
              <a:t>we serve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</a:pPr>
            <a:r>
              <a:rPr lang="en-US" sz="2000" b="1" dirty="0"/>
              <a:t>More than 17 million in population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</a:pPr>
            <a:r>
              <a:rPr lang="en-US" sz="2000" b="1" dirty="0" smtClean="0"/>
              <a:t>Environmental Justice communities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Clr>
                <a:schemeClr val="accent5"/>
              </a:buClr>
              <a:buNone/>
            </a:pPr>
            <a:r>
              <a:rPr lang="en-US" b="1" dirty="0"/>
              <a:t>Responsibilities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</a:pPr>
            <a:r>
              <a:rPr lang="en-US" sz="2000" b="1" dirty="0"/>
              <a:t>Control emissions from stationary </a:t>
            </a:r>
            <a:r>
              <a:rPr lang="en-US" sz="2000" b="1" dirty="0" smtClean="0"/>
              <a:t>sources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</a:pPr>
            <a:r>
              <a:rPr lang="en-US" sz="2000" b="1" dirty="0" smtClean="0"/>
              <a:t>Monitor </a:t>
            </a:r>
            <a:r>
              <a:rPr lang="en-US" sz="2000" b="1" dirty="0"/>
              <a:t>air quality and meet federal and state air quality standards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</a:pPr>
            <a:r>
              <a:rPr lang="en-US" sz="2000" b="1" dirty="0"/>
              <a:t>Permit and inspect 28,400 affected businesses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020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425122" y="632453"/>
            <a:ext cx="10305667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Ozone National Ambient Air Quality Standards (NAAQS)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98997" y="6298233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/>
              <a:t>5</a:t>
            </a:fld>
            <a:endParaRPr lang="en-US" sz="1500" b="1" dirty="0"/>
          </a:p>
        </p:txBody>
      </p:sp>
      <p:sp>
        <p:nvSpPr>
          <p:cNvPr id="3" name="Rectangle 2"/>
          <p:cNvSpPr/>
          <p:nvPr/>
        </p:nvSpPr>
        <p:spPr>
          <a:xfrm>
            <a:off x="504113" y="1939934"/>
            <a:ext cx="86398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U.S. Environmental Protection Agency (EPA) establishes NAAQS for various air pollutants to be protective of human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health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Areas not meeting the standards are designated as nonattainment areas based on exceedance level (Marginal, Moderate, Serious, Severe, Extreme)</a:t>
            </a: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504113" y="4849092"/>
          <a:ext cx="11045749" cy="1670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630" y="2084074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4113" y="1862919"/>
            <a:ext cx="11398327" cy="4779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</a:pPr>
            <a:endParaRPr lang="en-US" sz="2700" b="1" dirty="0">
              <a:solidFill>
                <a:srgbClr val="225686"/>
              </a:solidFill>
              <a:latin typeface="Sitka Heading" panose="02000505000000020004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Ozone Nonattainment Classification </a:t>
            </a:r>
          </a:p>
          <a:p>
            <a:pPr algn="l"/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for South Coast AQMD</a:t>
            </a:r>
            <a:endParaRPr lang="en-US" sz="41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08620"/>
              </p:ext>
            </p:extLst>
          </p:nvPr>
        </p:nvGraphicFramePr>
        <p:xfrm>
          <a:off x="504113" y="2084074"/>
          <a:ext cx="11064112" cy="458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045"/>
                <a:gridCol w="1828800"/>
                <a:gridCol w="1860698"/>
                <a:gridCol w="1424763"/>
                <a:gridCol w="2195773"/>
                <a:gridCol w="1398033"/>
              </a:tblGrid>
              <a:tr h="800577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Standard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Concentration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South Coast Air Basin 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Coachella Valley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</a:tr>
              <a:tr h="8005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</a:rPr>
                        <a:t>Classification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Attainment Year</a:t>
                      </a:r>
                      <a:endParaRPr lang="en-US" sz="20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</a:rPr>
                        <a:t>Clasification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</a:rPr>
                        <a:t>Attainment</a:t>
                      </a:r>
                      <a:r>
                        <a:rPr lang="en-US" sz="20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</a:rPr>
                        <a:t> Year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</a:tr>
              <a:tr h="746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1979 1-hour Ozone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 ppb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Attainment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</a:tr>
              <a:tr h="746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1997 8-hour Ozone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 ppb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</a:tr>
              <a:tr h="746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2008 8-hour Ozone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 ppb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2031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Severe-15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2026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</a:tr>
              <a:tr h="7468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2015 8-hour Ozone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70 ppb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Extreme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2037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Severe-15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2032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7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563" y="1753782"/>
            <a:ext cx="7467840" cy="493929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Progress in Overall NOx Reductions Since </a:t>
            </a:r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1997</a:t>
            </a:r>
            <a:endParaRPr lang="en-US" sz="41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067758"/>
              </p:ext>
            </p:extLst>
          </p:nvPr>
        </p:nvGraphicFramePr>
        <p:xfrm>
          <a:off x="2851937" y="1876066"/>
          <a:ext cx="4012182" cy="4694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2095" y="2173007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5686"/>
                </a:solidFill>
              </a:rPr>
              <a:t>1997 Baseline - </a:t>
            </a:r>
            <a:r>
              <a:rPr lang="en-US" sz="1600" b="1" dirty="0" smtClean="0">
                <a:solidFill>
                  <a:srgbClr val="225686"/>
                </a:solidFill>
              </a:rPr>
              <a:t>1144</a:t>
            </a:r>
            <a:endParaRPr lang="en-US" sz="1600" b="1" dirty="0">
              <a:solidFill>
                <a:srgbClr val="22568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2095" y="4338346"/>
            <a:ext cx="241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5686"/>
                </a:solidFill>
              </a:rPr>
              <a:t>2012 Baseline - </a:t>
            </a:r>
            <a:r>
              <a:rPr lang="en-US" sz="1600" b="1" dirty="0" smtClean="0">
                <a:solidFill>
                  <a:srgbClr val="225686"/>
                </a:solidFill>
              </a:rPr>
              <a:t>524</a:t>
            </a:r>
            <a:endParaRPr lang="en-US" sz="1600" b="1" dirty="0">
              <a:solidFill>
                <a:srgbClr val="22568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6340" y="5295399"/>
            <a:ext cx="41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5686"/>
                </a:solidFill>
              </a:rPr>
              <a:t>2023 Baseline </a:t>
            </a:r>
            <a:r>
              <a:rPr lang="en-US" sz="1600" b="1" dirty="0" smtClean="0">
                <a:solidFill>
                  <a:srgbClr val="225686"/>
                </a:solidFill>
              </a:rPr>
              <a:t>– 269</a:t>
            </a:r>
            <a:endParaRPr lang="en-US" sz="1600" b="1" dirty="0">
              <a:solidFill>
                <a:srgbClr val="22568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0242" y="5749451"/>
            <a:ext cx="335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25686"/>
                </a:solidFill>
              </a:rPr>
              <a:t>2023 Carrying </a:t>
            </a:r>
            <a:r>
              <a:rPr lang="en-US" sz="1600" b="1" dirty="0">
                <a:solidFill>
                  <a:srgbClr val="225686"/>
                </a:solidFill>
              </a:rPr>
              <a:t>Capacity </a:t>
            </a:r>
            <a:r>
              <a:rPr lang="en-US" sz="1600" b="1" dirty="0" smtClean="0">
                <a:solidFill>
                  <a:srgbClr val="225686"/>
                </a:solidFill>
              </a:rPr>
              <a:t>– 141</a:t>
            </a:r>
            <a:endParaRPr lang="en-US" sz="1600" b="1" dirty="0">
              <a:solidFill>
                <a:srgbClr val="225686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6117451" y="4581662"/>
            <a:ext cx="2642524" cy="1075367"/>
          </a:xfrm>
          <a:prstGeom prst="bentConnector3">
            <a:avLst>
              <a:gd name="adj1" fmla="val 2814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590576" y="4531469"/>
            <a:ext cx="194755" cy="17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44055" y="3932764"/>
            <a:ext cx="219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Last remaining 11% reductions needed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8137" y="3305777"/>
            <a:ext cx="833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620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58137" y="5487753"/>
            <a:ext cx="578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128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719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720260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Ozone Design Value has been Trending Down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027514142"/>
              </p:ext>
            </p:extLst>
          </p:nvPr>
        </p:nvGraphicFramePr>
        <p:xfrm>
          <a:off x="674254" y="1885965"/>
          <a:ext cx="10815781" cy="4710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851703" y="6197540"/>
            <a:ext cx="531495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69188" y="1885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76092"/>
              </a:solidFill>
              <a:latin typeface="Sitka Heading" panose="02000505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59240" y="6312158"/>
            <a:ext cx="2743200" cy="365125"/>
          </a:xfrm>
        </p:spPr>
        <p:txBody>
          <a:bodyPr/>
          <a:lstStyle/>
          <a:p>
            <a:fld id="{7532942C-7554-4B29-A77C-C756DEEEA944}" type="slidenum">
              <a:rPr lang="en-US" sz="1500" b="1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sz="1500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" y="247774"/>
            <a:ext cx="771234" cy="11596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113" y="1532627"/>
            <a:ext cx="11226676" cy="95920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chemeClr val="accent1">
                  <a:lumMod val="45000"/>
                  <a:lumOff val="55000"/>
                </a:schemeClr>
              </a:gs>
              <a:gs pos="49000">
                <a:srgbClr val="5B9BD5"/>
              </a:gs>
              <a:gs pos="95000">
                <a:srgbClr val="2A62A0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207" y="4149747"/>
            <a:ext cx="725761" cy="24381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25122" y="632453"/>
            <a:ext cx="10577581" cy="77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 smtClean="0">
                <a:solidFill>
                  <a:srgbClr val="E7E6E6">
                    <a:lumMod val="25000"/>
                  </a:srgbClr>
                </a:solidFill>
                <a:latin typeface="Candara" panose="020E0502030303020204" pitchFamily="34" charset="0"/>
              </a:rPr>
              <a:t>Basin Precursor Emissions Also Decreasing</a:t>
            </a:r>
            <a:endParaRPr lang="en-US" sz="4100" b="1" dirty="0">
              <a:solidFill>
                <a:srgbClr val="E7E6E6">
                  <a:lumMod val="25000"/>
                </a:srgb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96952309"/>
              </p:ext>
            </p:extLst>
          </p:nvPr>
        </p:nvGraphicFramePr>
        <p:xfrm>
          <a:off x="637309" y="1927860"/>
          <a:ext cx="10760363" cy="4605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851703" y="6197540"/>
            <a:ext cx="531495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73A59D2-328B-4AF9-8C86-E037BD0F793E}" vid="{1C11F14E-4E6D-4328-AA6D-4B7E9BEB7A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54256</TotalTime>
  <Words>1943</Words>
  <Application>Microsoft Office PowerPoint</Application>
  <PresentationFormat>Widescreen</PresentationFormat>
  <Paragraphs>2021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Baskerville Old Face</vt:lpstr>
      <vt:lpstr>Calibri</vt:lpstr>
      <vt:lpstr>Calibri Light</vt:lpstr>
      <vt:lpstr>Cambria Math</vt:lpstr>
      <vt:lpstr>Candara</vt:lpstr>
      <vt:lpstr>Courier New</vt:lpstr>
      <vt:lpstr>Sitka Heading</vt:lpstr>
      <vt:lpstr>Times New Roman</vt:lpstr>
      <vt:lpstr>Wingdings</vt:lpstr>
      <vt:lpstr>Theme1</vt:lpstr>
      <vt:lpstr>PowerPoint Presentation</vt:lpstr>
      <vt:lpstr>PowerPoint Presentation</vt:lpstr>
      <vt:lpstr>1.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Upcoming Ozone SIP Obligations </vt:lpstr>
      <vt:lpstr>PowerPoint Presentation</vt:lpstr>
      <vt:lpstr>PowerPoint Presentation</vt:lpstr>
      <vt:lpstr>3. 2016 AQMP Implementation</vt:lpstr>
      <vt:lpstr>PowerPoint Presentation</vt:lpstr>
      <vt:lpstr>PowerPoint Presentation</vt:lpstr>
      <vt:lpstr>PowerPoint Presentation</vt:lpstr>
      <vt:lpstr>PowerPoint Presentation</vt:lpstr>
      <vt:lpstr>4. Contingency Measure Plan for the 1997 8-hour Ozone Standard (80 ppb)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 Coast A.Q.M.D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and Programs to Reduce Fossil Based Power Generation</dc:title>
  <dc:creator>Kelly Trainor Gamino</dc:creator>
  <cp:lastModifiedBy>Philip Fine</cp:lastModifiedBy>
  <cp:revision>1606</cp:revision>
  <cp:lastPrinted>2019-10-04T23:17:34Z</cp:lastPrinted>
  <dcterms:created xsi:type="dcterms:W3CDTF">2016-02-18T19:50:28Z</dcterms:created>
  <dcterms:modified xsi:type="dcterms:W3CDTF">2019-10-29T17:30:50Z</dcterms:modified>
</cp:coreProperties>
</file>