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287" r:id="rId13"/>
    <p:sldId id="291" r:id="rId14"/>
    <p:sldId id="292" r:id="rId15"/>
    <p:sldId id="293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259" autoAdjust="0"/>
    <p:restoredTop sz="94696" autoAdjust="0"/>
  </p:normalViewPr>
  <p:slideViewPr>
    <p:cSldViewPr>
      <p:cViewPr varScale="1">
        <p:scale>
          <a:sx n="58" d="100"/>
          <a:sy n="58" d="100"/>
        </p:scale>
        <p:origin x="-96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580" y="-12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354138" y="8704263"/>
            <a:ext cx="467995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92" tIns="48496" rIns="96992" bIns="48496" numCol="1" anchor="b" anchorCtr="0" compatLnSpc="1">
            <a:prstTxWarp prst="textNoShape">
              <a:avLst/>
            </a:prstTxWarp>
            <a:spAutoFit/>
          </a:bodyPr>
          <a:lstStyle>
            <a:lvl1pPr defTabSz="963613" eaLnBrk="0" hangingPunct="0">
              <a:tabLst>
                <a:tab pos="2332038" algn="l"/>
                <a:tab pos="4397375" algn="r"/>
                <a:tab pos="5826125" algn="r"/>
              </a:tabLst>
              <a:defRPr sz="900">
                <a:latin typeface="Arial" charset="0"/>
              </a:defRPr>
            </a:lvl1pPr>
          </a:lstStyle>
          <a:p>
            <a:r>
              <a:rPr lang="en-US"/>
              <a:t>CPSC 681 Methodology Overview	 </a:t>
            </a:r>
            <a:fld id="{2EAC8991-5540-4A8F-BC9E-E206F635E05B}" type="slidenum">
              <a:rPr lang="en-US"/>
              <a:pPr/>
              <a:t>‹#›</a:t>
            </a:fld>
            <a:r>
              <a:rPr lang="en-US"/>
              <a:t>	 Saul Greenberg</a:t>
            </a:r>
          </a:p>
        </p:txBody>
      </p:sp>
    </p:spTree>
    <p:extLst>
      <p:ext uri="{BB962C8B-B14F-4D97-AF65-F5344CB8AC3E}">
        <p14:creationId xmlns:p14="http://schemas.microsoft.com/office/powerpoint/2010/main" val="339066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8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3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776"/>
            <a:ext cx="7777559" cy="720080"/>
          </a:xfrm>
        </p:spPr>
        <p:txBody>
          <a:bodyPr/>
          <a:lstStyle>
            <a:lvl1pPr algn="r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7864" y="2060848"/>
            <a:ext cx="5000600" cy="334888"/>
          </a:xfrm>
        </p:spPr>
        <p:txBody>
          <a:bodyPr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263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9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66725" y="1700213"/>
            <a:ext cx="4064000" cy="475297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25" y="1700213"/>
            <a:ext cx="4065588" cy="4752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700213"/>
            <a:ext cx="40640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700213"/>
            <a:ext cx="4065588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3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1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700213"/>
            <a:ext cx="82819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2800">
          <a:solidFill>
            <a:srgbClr val="000066"/>
          </a:solidFill>
          <a:latin typeface="+mj-lt"/>
          <a:ea typeface="+mn-ea"/>
          <a:cs typeface="+mn-cs"/>
        </a:defRPr>
      </a:lvl1pPr>
      <a:lvl2pPr marL="536575" indent="-26828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•"/>
        <a:defRPr sz="2400">
          <a:solidFill>
            <a:srgbClr val="000066"/>
          </a:solidFill>
          <a:latin typeface="+mj-lt"/>
        </a:defRPr>
      </a:lvl2pPr>
      <a:lvl3pPr marL="1073150" indent="-268288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Char char="o"/>
        <a:defRPr sz="2000">
          <a:solidFill>
            <a:srgbClr val="000066"/>
          </a:solidFill>
          <a:latin typeface="+mj-lt"/>
        </a:defRPr>
      </a:lvl3pPr>
      <a:lvl4pPr marL="1611313" indent="-358775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j-lt"/>
        </a:defRPr>
      </a:lvl4pPr>
      <a:lvl5pPr marL="20637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j-lt"/>
        </a:defRPr>
      </a:lvl5pPr>
      <a:lvl6pPr marL="25209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6pPr>
      <a:lvl7pPr marL="29781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7pPr>
      <a:lvl8pPr marL="34353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8pPr>
      <a:lvl9pPr marL="3892550" indent="-27305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11188" y="1412875"/>
            <a:ext cx="7777162" cy="720725"/>
          </a:xfrm>
        </p:spPr>
        <p:txBody>
          <a:bodyPr/>
          <a:lstStyle/>
          <a:p>
            <a:r>
              <a:rPr lang="en-US" dirty="0"/>
              <a:t>Methodology </a:t>
            </a:r>
            <a:r>
              <a:rPr lang="en-US" dirty="0" smtClean="0"/>
              <a:t>Overview 2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313" y="2060575"/>
            <a:ext cx="5721350" cy="504329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b="1" dirty="0" smtClean="0"/>
              <a:t>basics in user studies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CA" dirty="0" smtClean="0">
                <a:solidFill>
                  <a:schemeClr val="bg2">
                    <a:lumMod val="75000"/>
                  </a:schemeClr>
                </a:solidFill>
              </a:rPr>
              <a:t>Lecture 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/slide deck produced by Saul Greenberg, University of Calgary, Canada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900113" y="6459538"/>
            <a:ext cx="78120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92075" bIns="0" anchor="ctr">
            <a:spAutoFit/>
          </a:bodyPr>
          <a:lstStyle/>
          <a:p>
            <a:pPr algn="r"/>
            <a:r>
              <a:rPr lang="en-US" sz="800" dirty="0">
                <a:solidFill>
                  <a:srgbClr val="808080"/>
                </a:solidFill>
                <a:latin typeface="+mn-lt"/>
              </a:rPr>
              <a:t> </a:t>
            </a:r>
            <a:br>
              <a:rPr lang="en-US" sz="800" dirty="0">
                <a:solidFill>
                  <a:srgbClr val="808080"/>
                </a:solidFill>
                <a:latin typeface="+mn-lt"/>
              </a:rPr>
            </a:br>
            <a:r>
              <a:rPr lang="en-US" sz="800" dirty="0">
                <a:solidFill>
                  <a:srgbClr val="808080"/>
                </a:solidFill>
                <a:latin typeface="+mn-lt"/>
              </a:rPr>
              <a:t>Notice: some material in this deck is used from other sources without permission. Credit to the original source is given if it is known,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60319"/>
              </p:ext>
            </p:extLst>
          </p:nvPr>
        </p:nvGraphicFramePr>
        <p:xfrm>
          <a:off x="4572000" y="2636912"/>
          <a:ext cx="3685033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Clip" r:id="rId3" imgW="5640388" imgH="6415088" progId="MS_ClipArt_Gallery.2">
                  <p:embed/>
                </p:oleObj>
              </mc:Choice>
              <mc:Fallback>
                <p:oleObj name="Clip" r:id="rId3" imgW="5640388" imgH="6415088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36912"/>
                        <a:ext cx="3685033" cy="3744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0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Routine application</a:t>
            </a:r>
          </a:p>
          <a:p>
            <a:pPr lvl="1"/>
            <a:r>
              <a:rPr lang="en-US" dirty="0"/>
              <a:t>is there a fairly standard way to apply the method to many </a:t>
            </a:r>
            <a:r>
              <a:rPr lang="en-US" dirty="0" smtClean="0"/>
              <a:t>situations? [or reuse existing methods]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 type</a:t>
            </a:r>
          </a:p>
          <a:p>
            <a:pPr lvl="1"/>
            <a:r>
              <a:rPr lang="en-US" dirty="0"/>
              <a:t>does it produce a description or explanation?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are there useful, observable phenomena that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130194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Measures</a:t>
            </a:r>
          </a:p>
          <a:p>
            <a:pPr lvl="1"/>
            <a:r>
              <a:rPr lang="en-US" dirty="0"/>
              <a:t>can I see </a:t>
            </a:r>
            <a:r>
              <a:rPr lang="en-US" dirty="0" smtClean="0"/>
              <a:t>processes (how something is done) </a:t>
            </a:r>
            <a:r>
              <a:rPr lang="en-US" dirty="0"/>
              <a:t>or outcomes </a:t>
            </a:r>
          </a:p>
          <a:p>
            <a:endParaRPr lang="en-US" dirty="0"/>
          </a:p>
          <a:p>
            <a:r>
              <a:rPr lang="en-US" dirty="0"/>
              <a:t>Organizational</a:t>
            </a:r>
          </a:p>
          <a:p>
            <a:pPr lvl="1"/>
            <a:r>
              <a:rPr lang="en-US" dirty="0"/>
              <a:t>can they be included within an organization as part of a software development process</a:t>
            </a:r>
          </a:p>
          <a:p>
            <a:pPr lvl="1"/>
            <a:endParaRPr lang="en-US" dirty="0"/>
          </a:p>
          <a:p>
            <a:r>
              <a:rPr lang="en-US" dirty="0"/>
              <a:t>Politics</a:t>
            </a:r>
          </a:p>
          <a:p>
            <a:pPr lvl="1"/>
            <a:r>
              <a:rPr lang="en-US" dirty="0"/>
              <a:t>are there ‘method religion wars’ that may bias method selection?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4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 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 </a:t>
            </a:r>
            <a:r>
              <a:rPr lang="en-US" dirty="0"/>
              <a:t>toolbox of evaluation methodologies for both research and practice in Human Computer Interaction</a:t>
            </a:r>
          </a:p>
          <a:p>
            <a:endParaRPr lang="en-US" dirty="0"/>
          </a:p>
          <a:p>
            <a:r>
              <a:rPr lang="en-US" dirty="0"/>
              <a:t>To achieve this, you will:</a:t>
            </a:r>
          </a:p>
          <a:p>
            <a:pPr lvl="1"/>
            <a:r>
              <a:rPr lang="en-US" dirty="0"/>
              <a:t>investigate, compare and contrast many existing methodologies</a:t>
            </a:r>
          </a:p>
          <a:p>
            <a:pPr lvl="1"/>
            <a:r>
              <a:rPr lang="en-US" dirty="0"/>
              <a:t>understand how each methodology fits particular interface design and evaluation situation</a:t>
            </a:r>
          </a:p>
          <a:p>
            <a:pPr lvl="1"/>
            <a:r>
              <a:rPr lang="en-US" dirty="0"/>
              <a:t>practice several of these methodologies on simple problems</a:t>
            </a:r>
          </a:p>
          <a:p>
            <a:pPr lvl="1"/>
            <a:r>
              <a:rPr lang="en-US" dirty="0"/>
              <a:t>gain first-hand experience with a particular methodology by designing, running, and interpreting a study.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know now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evaluate in </a:t>
            </a:r>
            <a:r>
              <a:rPr lang="en-US" dirty="0" smtClean="0"/>
              <a:t>HCI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Why </a:t>
            </a:r>
            <a:r>
              <a:rPr lang="en-US" dirty="0" smtClean="0"/>
              <a:t>we </a:t>
            </a:r>
            <a:r>
              <a:rPr lang="en-US" dirty="0"/>
              <a:t>use different </a:t>
            </a:r>
            <a:r>
              <a:rPr lang="en-US" dirty="0" smtClean="0"/>
              <a:t>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How </a:t>
            </a:r>
            <a:r>
              <a:rPr lang="en-US" dirty="0" smtClean="0"/>
              <a:t>we can compare methods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What methods </a:t>
            </a:r>
            <a:r>
              <a:rPr lang="en-US" dirty="0" smtClean="0"/>
              <a:t>there </a:t>
            </a:r>
            <a:r>
              <a:rPr lang="en-US" dirty="0"/>
              <a:t>are 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6743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Primary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This slide deck </a:t>
            </a:r>
            <a:r>
              <a:rPr lang="en-CA" sz="2400" dirty="0" smtClean="0"/>
              <a:t>is partly based on concepts as taught by:</a:t>
            </a:r>
            <a:br>
              <a:rPr lang="en-CA" sz="2400" dirty="0" smtClean="0"/>
            </a:br>
            <a:endParaRPr lang="en-US" sz="2400" dirty="0" smtClean="0"/>
          </a:p>
          <a:p>
            <a:pPr lvl="1"/>
            <a:r>
              <a:rPr lang="en-US" sz="1800" dirty="0"/>
              <a:t>Finholt &amp; </a:t>
            </a:r>
            <a:r>
              <a:rPr lang="en-US" sz="1800" dirty="0" smtClean="0"/>
              <a:t>Olson, </a:t>
            </a:r>
            <a:r>
              <a:rPr lang="en-US" sz="1800" dirty="0"/>
              <a:t>CSCW </a:t>
            </a:r>
            <a:r>
              <a:rPr lang="en-US" sz="1800" dirty="0" smtClean="0"/>
              <a:t>1996 Tutorial Lecture Notes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9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Permissions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CA" sz="1000" b="1" dirty="0"/>
              <a:t>You are free:</a:t>
            </a:r>
          </a:p>
          <a:p>
            <a:pPr lvl="1">
              <a:defRPr/>
            </a:pPr>
            <a:r>
              <a:rPr lang="en-CA" sz="1000" b="1" dirty="0"/>
              <a:t>to Share</a:t>
            </a:r>
            <a:r>
              <a:rPr lang="en-CA" sz="1000" dirty="0"/>
              <a:t> — to copy, distribute and transmit the work</a:t>
            </a:r>
          </a:p>
          <a:p>
            <a:pPr lvl="1">
              <a:defRPr/>
            </a:pPr>
            <a:r>
              <a:rPr lang="en-CA" sz="1000" b="1" dirty="0"/>
              <a:t>to Remix</a:t>
            </a:r>
            <a:r>
              <a:rPr lang="en-CA" sz="1000" dirty="0"/>
              <a:t> — to adapt the work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Under </a:t>
            </a:r>
            <a:r>
              <a:rPr lang="en-CA" sz="1000" b="1" dirty="0"/>
              <a:t>the following conditions:</a:t>
            </a:r>
          </a:p>
          <a:p>
            <a:pPr>
              <a:defRPr/>
            </a:pPr>
            <a:r>
              <a:rPr lang="en-CA" sz="1000" b="1" dirty="0"/>
              <a:t>Attribution</a:t>
            </a:r>
            <a:r>
              <a:rPr lang="en-CA" sz="1000" dirty="0"/>
              <a:t> — You must attribute the work in the manner specified by the author </a:t>
            </a:r>
            <a:r>
              <a:rPr lang="en-CA" sz="1000" dirty="0" smtClean="0"/>
              <a:t>(</a:t>
            </a:r>
            <a:r>
              <a:rPr lang="en-CA" sz="1000" dirty="0"/>
              <a:t>but not in any way that suggests that they endorse you or your use of the work</a:t>
            </a:r>
            <a:r>
              <a:rPr lang="en-CA" sz="1000" dirty="0" smtClean="0"/>
              <a:t>) by citing: </a:t>
            </a:r>
          </a:p>
          <a:p>
            <a:pPr marL="715963" lvl="1" indent="0">
              <a:buFontTx/>
              <a:buNone/>
              <a:defRPr/>
            </a:pPr>
            <a:r>
              <a:rPr lang="en-CA" sz="1000" dirty="0" smtClean="0"/>
              <a:t>“Lecture materials by Saul Greenberg, University of Calgary, AB, Canada. http</a:t>
            </a:r>
            <a:r>
              <a:rPr lang="en-CA" sz="1000" dirty="0"/>
              <a:t>://saul.cpsc.ucalgary.ca/</a:t>
            </a:r>
            <a:r>
              <a:rPr lang="en-CA" sz="1000" dirty="0" err="1"/>
              <a:t>saul</a:t>
            </a:r>
            <a:r>
              <a:rPr lang="en-CA" sz="1000" dirty="0"/>
              <a:t>/</a:t>
            </a:r>
            <a:r>
              <a:rPr lang="en-CA" sz="1000" dirty="0" err="1"/>
              <a:t>pmwiki.php</a:t>
            </a:r>
            <a:r>
              <a:rPr lang="en-CA" sz="1000" dirty="0"/>
              <a:t>/</a:t>
            </a:r>
            <a:r>
              <a:rPr lang="en-CA" sz="1000" dirty="0" err="1"/>
              <a:t>HCIResources</a:t>
            </a:r>
            <a:r>
              <a:rPr lang="en-CA" sz="1000" dirty="0"/>
              <a:t>/</a:t>
            </a:r>
            <a:r>
              <a:rPr lang="en-CA" sz="1000" dirty="0" err="1"/>
              <a:t>HCILectures</a:t>
            </a:r>
            <a:r>
              <a:rPr lang="en-CA" sz="1000" dirty="0"/>
              <a:t>”</a:t>
            </a:r>
          </a:p>
          <a:p>
            <a:pPr>
              <a:defRPr/>
            </a:pPr>
            <a:r>
              <a:rPr lang="en-CA" sz="1000" b="1" dirty="0" err="1"/>
              <a:t>Noncommercial</a:t>
            </a:r>
            <a:r>
              <a:rPr lang="en-CA" sz="1000" dirty="0"/>
              <a:t> — You may not use this work for commercial </a:t>
            </a:r>
            <a:r>
              <a:rPr lang="en-CA" sz="1000" dirty="0" smtClean="0"/>
              <a:t>purposes, </a:t>
            </a:r>
            <a:r>
              <a:rPr lang="en-CA" sz="1000" b="1" u="sng" dirty="0" smtClean="0"/>
              <a:t>except</a:t>
            </a:r>
            <a:r>
              <a:rPr lang="en-CA" sz="1000" dirty="0" smtClean="0"/>
              <a:t> to assist one’s own teaching and training within commercial organizations.</a:t>
            </a:r>
          </a:p>
          <a:p>
            <a:pPr>
              <a:defRPr/>
            </a:pPr>
            <a:r>
              <a:rPr lang="en-CA" sz="1000" b="1" dirty="0"/>
              <a:t>Share Alike</a:t>
            </a:r>
            <a:r>
              <a:rPr lang="en-CA" sz="1000" dirty="0"/>
              <a:t> — If you alter, transform, or build upon this work, you may distribute the resulting work only under the same or similar license to this one.</a:t>
            </a:r>
          </a:p>
          <a:p>
            <a:pPr>
              <a:defRPr/>
            </a:pPr>
            <a:endParaRPr lang="en-CA" sz="1000" b="1" dirty="0" smtClean="0"/>
          </a:p>
          <a:p>
            <a:pPr>
              <a:defRPr/>
            </a:pPr>
            <a:r>
              <a:rPr lang="en-CA" sz="1000" b="1" dirty="0" smtClean="0"/>
              <a:t>With </a:t>
            </a:r>
            <a:r>
              <a:rPr lang="en-CA" sz="1000" b="1" dirty="0"/>
              <a:t>the understanding that:</a:t>
            </a:r>
          </a:p>
          <a:p>
            <a:pPr>
              <a:defRPr/>
            </a:pPr>
            <a:r>
              <a:rPr lang="en-CA" sz="1000" b="1" dirty="0" smtClean="0"/>
              <a:t>Not all material have transferable rights </a:t>
            </a:r>
            <a:r>
              <a:rPr lang="en-CA" sz="1000" dirty="0" smtClean="0"/>
              <a:t>— materials from other sources which are included here are cited </a:t>
            </a:r>
          </a:p>
          <a:p>
            <a:pPr>
              <a:defRPr/>
            </a:pPr>
            <a:r>
              <a:rPr lang="en-CA" sz="1000" b="1" dirty="0" smtClean="0"/>
              <a:t>Waiver</a:t>
            </a:r>
            <a:r>
              <a:rPr lang="en-CA" sz="1000" dirty="0"/>
              <a:t> — Any of the above conditions can be </a:t>
            </a:r>
            <a:r>
              <a:rPr lang="en-CA" sz="1000" b="1" u="sng" dirty="0"/>
              <a:t>waived</a:t>
            </a:r>
            <a:r>
              <a:rPr lang="en-CA" sz="1000" dirty="0"/>
              <a:t> if you get permission from the copyright holder.</a:t>
            </a:r>
          </a:p>
          <a:p>
            <a:pPr>
              <a:defRPr/>
            </a:pPr>
            <a:r>
              <a:rPr lang="en-CA" sz="1000" b="1" dirty="0"/>
              <a:t>Public Domain</a:t>
            </a:r>
            <a:r>
              <a:rPr lang="en-CA" sz="1000" dirty="0"/>
              <a:t> — Where the work or any of its elements is in the </a:t>
            </a:r>
            <a:r>
              <a:rPr lang="en-CA" sz="1000" b="1" u="sng" dirty="0"/>
              <a:t>public domain</a:t>
            </a:r>
            <a:r>
              <a:rPr lang="en-CA" sz="1000" dirty="0"/>
              <a:t> under applicable law, that status is in no way affected by the license.</a:t>
            </a:r>
          </a:p>
          <a:p>
            <a:pPr>
              <a:defRPr/>
            </a:pPr>
            <a:r>
              <a:rPr lang="en-CA" sz="1000" b="1" dirty="0"/>
              <a:t>Other Rights</a:t>
            </a:r>
            <a:r>
              <a:rPr lang="en-CA" sz="1000" dirty="0"/>
              <a:t> — In no way are any of the following rights affected by the license:</a:t>
            </a:r>
          </a:p>
          <a:p>
            <a:pPr lvl="1">
              <a:defRPr/>
            </a:pPr>
            <a:r>
              <a:rPr lang="en-CA" sz="1000" dirty="0"/>
              <a:t>Your fair dealing or </a:t>
            </a:r>
            <a:r>
              <a:rPr lang="en-CA" sz="1000" b="1" u="sng" dirty="0"/>
              <a:t>fair use</a:t>
            </a:r>
            <a:r>
              <a:rPr lang="en-CA" sz="1000" dirty="0"/>
              <a:t> rights, or other applicable copyright exceptions and limitations;</a:t>
            </a:r>
          </a:p>
          <a:p>
            <a:pPr lvl="1">
              <a:defRPr/>
            </a:pPr>
            <a:r>
              <a:rPr lang="en-CA" sz="1000" dirty="0"/>
              <a:t>The author's </a:t>
            </a:r>
            <a:r>
              <a:rPr lang="en-CA" sz="1000" b="1" u="sng" dirty="0"/>
              <a:t>moral</a:t>
            </a:r>
            <a:r>
              <a:rPr lang="en-CA" sz="1000" dirty="0"/>
              <a:t> rights;</a:t>
            </a:r>
          </a:p>
          <a:p>
            <a:pPr lvl="1">
              <a:defRPr/>
            </a:pPr>
            <a:r>
              <a:rPr lang="en-CA" sz="1000" dirty="0"/>
              <a:t>Rights other persons may have either in the work itself or in how the work is used, such </a:t>
            </a:r>
            <a:r>
              <a:rPr lang="en-CA" sz="1000" dirty="0" smtClean="0"/>
              <a:t>as </a:t>
            </a:r>
            <a:r>
              <a:rPr lang="en-CA" sz="1000" b="1" u="sng" dirty="0" smtClean="0"/>
              <a:t>publicity</a:t>
            </a:r>
            <a:r>
              <a:rPr lang="en-CA" sz="1000" dirty="0"/>
              <a:t> or privacy rights.</a:t>
            </a:r>
          </a:p>
          <a:p>
            <a:pPr>
              <a:defRPr/>
            </a:pPr>
            <a:r>
              <a:rPr lang="en-CA" sz="1000" b="1" dirty="0"/>
              <a:t>Notice</a:t>
            </a:r>
            <a:r>
              <a:rPr lang="en-CA" sz="1000" dirty="0"/>
              <a:t> — For any reuse or distribution, you must make clear to others the license terms of this work. The best way to do this is with a link to this web page.</a:t>
            </a:r>
          </a:p>
        </p:txBody>
      </p:sp>
      <p:pic>
        <p:nvPicPr>
          <p:cNvPr id="77828" name="Picture 6" descr="http://i.creativecommons.org/l/by-nc-sa/3.0/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5913"/>
            <a:ext cx="20462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13100"/>
            <a:ext cx="2873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635250"/>
            <a:ext cx="284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527425"/>
            <a:ext cx="258762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37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evaluate in HCI?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What methods are there?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should we use different methods?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How can we compare methods?</a:t>
            </a:r>
            <a:br>
              <a:rPr lang="en-US" b="1" dirty="0" smtClean="0"/>
            </a:b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7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Naturalistic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the method applied in an ecologically valid situation?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observations reflect real world settings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real environment, real tasks, real people, real motivation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Repeatability</a:t>
            </a:r>
          </a:p>
          <a:p>
            <a:pPr lvl="1"/>
            <a:r>
              <a:rPr lang="en-US" dirty="0"/>
              <a:t>would the same results be achieved if the test were repeated?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Validity</a:t>
            </a:r>
            <a:endParaRPr lang="en-US" dirty="0"/>
          </a:p>
          <a:p>
            <a:pPr lvl="1"/>
            <a:r>
              <a:rPr lang="en-US" dirty="0"/>
              <a:t>External validity: </a:t>
            </a:r>
          </a:p>
          <a:p>
            <a:pPr lvl="2"/>
            <a:r>
              <a:rPr lang="en-US" dirty="0"/>
              <a:t>can the results be applied to other situations?</a:t>
            </a:r>
          </a:p>
          <a:p>
            <a:pPr lvl="2"/>
            <a:r>
              <a:rPr lang="en-US" dirty="0"/>
              <a:t>are they generalizable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Internal validity: </a:t>
            </a:r>
          </a:p>
          <a:p>
            <a:pPr lvl="2"/>
            <a:r>
              <a:rPr lang="en-US" dirty="0"/>
              <a:t>do we have confidence in our explanation?</a:t>
            </a:r>
          </a:p>
        </p:txBody>
      </p:sp>
    </p:spTree>
    <p:extLst>
      <p:ext uri="{BB962C8B-B14F-4D97-AF65-F5344CB8AC3E}">
        <p14:creationId xmlns:p14="http://schemas.microsoft.com/office/powerpoint/2010/main" val="33418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Compare Methods?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Product relevance</a:t>
            </a:r>
          </a:p>
          <a:p>
            <a:pPr lvl="1"/>
            <a:r>
              <a:rPr lang="en-US"/>
              <a:t>Does the test measure something relevant to the usability and usefulness of real products in real use outside of lab?</a:t>
            </a:r>
          </a:p>
          <a:p>
            <a:endParaRPr lang="en-US"/>
          </a:p>
          <a:p>
            <a:pPr lvl="1"/>
            <a:r>
              <a:rPr lang="en-US"/>
              <a:t>Some typical </a:t>
            </a:r>
            <a:r>
              <a:rPr lang="en-US" b="1"/>
              <a:t>reliability problems</a:t>
            </a:r>
            <a:r>
              <a:rPr lang="en-US"/>
              <a:t> of testing vs real use</a:t>
            </a:r>
          </a:p>
          <a:p>
            <a:pPr lvl="2"/>
            <a:r>
              <a:rPr lang="en-US"/>
              <a:t>non-typical users tested</a:t>
            </a:r>
          </a:p>
          <a:p>
            <a:pPr lvl="2"/>
            <a:r>
              <a:rPr lang="en-US"/>
              <a:t>tasks are not typical tasks</a:t>
            </a:r>
          </a:p>
          <a:p>
            <a:pPr lvl="2"/>
            <a:r>
              <a:rPr lang="en-US"/>
              <a:t>tests usability vs usefulness</a:t>
            </a:r>
          </a:p>
          <a:p>
            <a:pPr lvl="2"/>
            <a:r>
              <a:rPr lang="en-US"/>
              <a:t>physical environment different</a:t>
            </a:r>
          </a:p>
          <a:p>
            <a:pPr lvl="3"/>
            <a:r>
              <a:rPr lang="en-US"/>
              <a:t>quiet lab vs very noisy open offices vs interruptions</a:t>
            </a:r>
          </a:p>
          <a:p>
            <a:pPr lvl="2"/>
            <a:r>
              <a:rPr lang="en-US"/>
              <a:t>social influences different</a:t>
            </a:r>
          </a:p>
          <a:p>
            <a:pPr lvl="3"/>
            <a:r>
              <a:rPr lang="en-US"/>
              <a:t>motivation towards experimenter vs motivation towards boss</a:t>
            </a:r>
          </a:p>
        </p:txBody>
      </p:sp>
    </p:spTree>
    <p:extLst>
      <p:ext uri="{BB962C8B-B14F-4D97-AF65-F5344CB8AC3E}">
        <p14:creationId xmlns:p14="http://schemas.microsoft.com/office/powerpoint/2010/main" val="334274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Compare Methods?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Solution for product relevance</a:t>
            </a:r>
          </a:p>
          <a:p>
            <a:pPr lvl="1"/>
            <a:r>
              <a:rPr lang="en-US"/>
              <a:t>use real users</a:t>
            </a:r>
          </a:p>
          <a:p>
            <a:pPr lvl="1"/>
            <a:r>
              <a:rPr lang="en-US"/>
              <a:t>user real tasks (task-centered system design)</a:t>
            </a:r>
          </a:p>
          <a:p>
            <a:pPr lvl="1"/>
            <a:r>
              <a:rPr lang="en-US"/>
              <a:t>environment similar to real situation</a:t>
            </a:r>
          </a:p>
          <a:p>
            <a:pPr lvl="1"/>
            <a:r>
              <a:rPr lang="en-US"/>
              <a:t>context similar to real situation</a:t>
            </a:r>
          </a:p>
        </p:txBody>
      </p:sp>
    </p:spTree>
    <p:extLst>
      <p:ext uri="{BB962C8B-B14F-4D97-AF65-F5344CB8AC3E}">
        <p14:creationId xmlns:p14="http://schemas.microsoft.com/office/powerpoint/2010/main" val="401766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/>
              <a:t>Quickness</a:t>
            </a:r>
          </a:p>
          <a:p>
            <a:pPr lvl="1"/>
            <a:r>
              <a:rPr lang="en-US"/>
              <a:t>can I do a good job with this method within my time constraints?</a:t>
            </a:r>
            <a:br>
              <a:rPr lang="en-US"/>
            </a:br>
            <a:endParaRPr lang="en-US"/>
          </a:p>
          <a:p>
            <a:r>
              <a:rPr lang="en-US"/>
              <a:t>Cost</a:t>
            </a:r>
          </a:p>
          <a:p>
            <a:pPr lvl="1"/>
            <a:r>
              <a:rPr lang="en-US"/>
              <a:t>Is the cost of using this method reasonable for my question?</a:t>
            </a:r>
            <a:br>
              <a:rPr lang="en-US"/>
            </a:br>
            <a:endParaRPr lang="en-US"/>
          </a:p>
          <a:p>
            <a:r>
              <a:rPr lang="en-US"/>
              <a:t>Equipment</a:t>
            </a:r>
          </a:p>
          <a:p>
            <a:pPr lvl="1"/>
            <a:r>
              <a:rPr lang="en-US"/>
              <a:t>What special equipment / resources required?</a:t>
            </a:r>
            <a:br>
              <a:rPr lang="en-US"/>
            </a:br>
            <a:endParaRPr lang="en-US"/>
          </a:p>
          <a:p>
            <a:r>
              <a:rPr lang="en-US"/>
              <a:t>Personnel, training and expertise</a:t>
            </a:r>
          </a:p>
          <a:p>
            <a:pPr lvl="1"/>
            <a:r>
              <a:rPr lang="en-US"/>
              <a:t>What people / expertise are required to run this method?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r>
              <a:rPr lang="en-US" dirty="0"/>
              <a:t>Subject selection</a:t>
            </a:r>
          </a:p>
          <a:p>
            <a:pPr lvl="1"/>
            <a:r>
              <a:rPr lang="en-US" dirty="0"/>
              <a:t>how many do I need, who are they, and can I get them?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smtClean="0"/>
              <a:t>subjects (at what level/how many)</a:t>
            </a:r>
            <a:endParaRPr lang="en-US" dirty="0"/>
          </a:p>
          <a:p>
            <a:pPr lvl="1"/>
            <a:r>
              <a:rPr lang="en-US" dirty="0"/>
              <a:t>is it good for analyzing individuals? small groups? organizations?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Type of information (qualitative </a:t>
            </a:r>
            <a:r>
              <a:rPr lang="en-US" dirty="0" err="1"/>
              <a:t>vs</a:t>
            </a:r>
            <a:r>
              <a:rPr lang="en-US" dirty="0"/>
              <a:t> quantitative)</a:t>
            </a:r>
          </a:p>
          <a:p>
            <a:pPr lvl="1"/>
            <a:r>
              <a:rPr lang="en-US" dirty="0"/>
              <a:t>is the information quantitative and amenable to statistical analysis?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Comparative</a:t>
            </a:r>
          </a:p>
          <a:p>
            <a:pPr lvl="1"/>
            <a:r>
              <a:rPr lang="en-US" dirty="0"/>
              <a:t>can I use it to compare different things?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How Can We Compare Methods?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pPr lvl="1"/>
            <a:r>
              <a:rPr lang="en-US" dirty="0"/>
              <a:t>can I control for certain factors to see what effects they have?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Longitudinal (cross-sectional)</a:t>
            </a:r>
            <a:endParaRPr lang="en-US" dirty="0"/>
          </a:p>
          <a:p>
            <a:pPr lvl="1"/>
            <a:r>
              <a:rPr lang="en-US" dirty="0"/>
              <a:t>can it reveal changes over time?</a:t>
            </a:r>
          </a:p>
          <a:p>
            <a:endParaRPr lang="en-US" dirty="0"/>
          </a:p>
          <a:p>
            <a:r>
              <a:rPr lang="en-US" dirty="0"/>
              <a:t>Setting</a:t>
            </a:r>
          </a:p>
          <a:p>
            <a:pPr lvl="1"/>
            <a:r>
              <a:rPr lang="en-US" dirty="0"/>
              <a:t>field </a:t>
            </a:r>
            <a:r>
              <a:rPr lang="en-US" dirty="0" err="1"/>
              <a:t>vs</a:t>
            </a:r>
            <a:r>
              <a:rPr lang="en-US" dirty="0"/>
              <a:t> laboratory?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Support</a:t>
            </a:r>
          </a:p>
          <a:p>
            <a:pPr lvl="1"/>
            <a:r>
              <a:rPr lang="en-US" dirty="0"/>
              <a:t>are there tools for supporting the method and analyzing the data?</a:t>
            </a:r>
          </a:p>
        </p:txBody>
      </p:sp>
    </p:spTree>
    <p:extLst>
      <p:ext uri="{BB962C8B-B14F-4D97-AF65-F5344CB8AC3E}">
        <p14:creationId xmlns:p14="http://schemas.microsoft.com/office/powerpoint/2010/main" val="160942353"/>
      </p:ext>
    </p:extLst>
  </p:cSld>
  <p:clrMapOvr>
    <a:masterClrMapping/>
  </p:clrMapOvr>
</p:sld>
</file>

<file path=ppt/theme/theme1.xml><?xml version="1.0" encoding="utf-8"?>
<a:theme xmlns:a="http://schemas.openxmlformats.org/drawingml/2006/main" name="phidgets">
  <a:themeElements>
    <a:clrScheme name="">
      <a:dk1>
        <a:srgbClr val="000000"/>
      </a:dk1>
      <a:lt1>
        <a:srgbClr val="FFFFA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D4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hidge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phidge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idge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idge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template-teaching</Template>
  <TotalTime>592</TotalTime>
  <Words>464</Words>
  <Application>Microsoft Macintosh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phidgets</vt:lpstr>
      <vt:lpstr>Clip</vt:lpstr>
      <vt:lpstr>Methodology Overview 2</vt:lpstr>
      <vt:lpstr>Overview </vt:lpstr>
      <vt:lpstr>How Can We Compare Methods?</vt:lpstr>
      <vt:lpstr>How Can We Compare Methods?</vt:lpstr>
      <vt:lpstr>How Can We Compare Methods?</vt:lpstr>
      <vt:lpstr>How Can We Compare Methods?</vt:lpstr>
      <vt:lpstr>How Can We Compare Methods?</vt:lpstr>
      <vt:lpstr>How Can We Compare Methods?</vt:lpstr>
      <vt:lpstr>How Can We Compare Methods?</vt:lpstr>
      <vt:lpstr>How Can We Compare Methods?</vt:lpstr>
      <vt:lpstr>How Can We Compare Methods?</vt:lpstr>
      <vt:lpstr>Learning Goals </vt:lpstr>
      <vt:lpstr>You know now</vt:lpstr>
      <vt:lpstr>Primary Sources</vt:lpstr>
      <vt:lpstr>Permissions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Methodologies in Human Computer Interaction</dc:title>
  <dc:creator>Saul Greenberg</dc:creator>
  <cp:lastModifiedBy>Tony Tang</cp:lastModifiedBy>
  <cp:revision>92</cp:revision>
  <cp:lastPrinted>1998-09-15T21:47:40Z</cp:lastPrinted>
  <dcterms:created xsi:type="dcterms:W3CDTF">1995-06-17T23:31:02Z</dcterms:created>
  <dcterms:modified xsi:type="dcterms:W3CDTF">2014-09-06T21:43:58Z</dcterms:modified>
</cp:coreProperties>
</file>