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25"/>
  </p:notesMasterIdLst>
  <p:handoutMasterIdLst>
    <p:handoutMasterId r:id="rId26"/>
  </p:handoutMasterIdLst>
  <p:sldIdLst>
    <p:sldId id="256" r:id="rId2"/>
    <p:sldId id="300" r:id="rId3"/>
    <p:sldId id="257" r:id="rId4"/>
    <p:sldId id="258" r:id="rId5"/>
    <p:sldId id="259" r:id="rId6"/>
    <p:sldId id="261" r:id="rId7"/>
    <p:sldId id="262" r:id="rId8"/>
    <p:sldId id="263" r:id="rId9"/>
    <p:sldId id="287" r:id="rId10"/>
    <p:sldId id="266" r:id="rId11"/>
    <p:sldId id="288" r:id="rId12"/>
    <p:sldId id="299" r:id="rId13"/>
    <p:sldId id="297" r:id="rId14"/>
    <p:sldId id="269" r:id="rId15"/>
    <p:sldId id="298" r:id="rId16"/>
    <p:sldId id="272" r:id="rId17"/>
    <p:sldId id="275" r:id="rId18"/>
    <p:sldId id="296" r:id="rId19"/>
    <p:sldId id="276" r:id="rId20"/>
    <p:sldId id="289" r:id="rId21"/>
    <p:sldId id="280" r:id="rId22"/>
    <p:sldId id="281" r:id="rId23"/>
    <p:sldId id="285" r:id="rId24"/>
  </p:sldIdLst>
  <p:sldSz cx="9144000" cy="6858000" type="screen4x3"/>
  <p:notesSz cx="7556500" cy="106918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inimized" preferSingleView="1">
    <p:restoredLeft sz="34878" autoAdjust="0"/>
    <p:restoredTop sz="94660"/>
  </p:normalViewPr>
  <p:slideViewPr>
    <p:cSldViewPr>
      <p:cViewPr varScale="1">
        <p:scale>
          <a:sx n="80" d="100"/>
          <a:sy n="80" d="100"/>
        </p:scale>
        <p:origin x="-1482" y="-7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76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rgbClr val="FFFFFF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267200" y="0"/>
            <a:ext cx="3276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FFFFFF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0134600"/>
            <a:ext cx="3276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rgbClr val="FFFFFF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267200" y="10134600"/>
            <a:ext cx="3276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FFFFFF"/>
                </a:solidFill>
                <a:latin typeface="Times New Roman" charset="0"/>
              </a:defRPr>
            </a:lvl1pPr>
          </a:lstStyle>
          <a:p>
            <a:fld id="{650071AB-EC73-9D41-9C31-EB779E16B8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9209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0"/>
            <a:ext cx="360045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1513" y="3236913"/>
            <a:ext cx="7808912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88966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58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00075" y="0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5955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00075" y="0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91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5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222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52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00075" y="0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63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00075" y="0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00075" y="0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04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14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68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78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89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19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30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00075" y="0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4FCBA2-79A7-654C-8EC3-B1456E79C5EC}" type="datetime1">
              <a:rPr lang="en-US"/>
              <a:pPr/>
              <a:t>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050024-7286-DA42-955F-AE74E2D853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006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5C3446-400F-7941-89ED-0C3CD119645A}" type="datetime1">
              <a:rPr lang="en-US"/>
              <a:pPr/>
              <a:t>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C8F64-DA0E-0B47-A1F7-CBBDF474D5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472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0B81D8-2CE1-734C-8DDC-B3784C95F969}" type="datetime1">
              <a:rPr lang="en-US"/>
              <a:pPr/>
              <a:t>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4AF1FA-A843-4C4C-81A6-99BCC26BC8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6322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E61A055-5F70-C24B-BC73-209CE14C96A0}" type="datetime1">
              <a:rPr lang="en-US"/>
              <a:pPr/>
              <a:t>2/22/2011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C5CB034-6EAD-D047-9AED-9B052747F0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8305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5431EF4-DED0-684E-94A8-1EC333D025FB}" type="datetime1">
              <a:rPr lang="en-US"/>
              <a:pPr/>
              <a:t>2/22/2011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14DD34F-ADD6-B244-B139-18A31B3023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0392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8A858A0-4AA4-BE4F-93AB-53EFC8B9191B}" type="datetime1">
              <a:rPr lang="en-US"/>
              <a:pPr/>
              <a:t>2/22/2011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77159CF-8307-E349-94C1-BF7489668F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9061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A7C365C-70D0-EE45-9AF0-2FB193AE73F4}" type="datetime1">
              <a:rPr lang="en-US"/>
              <a:pPr/>
              <a:t>2/22/2011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873AFF1-3351-B94B-8F84-BF568A5A18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5025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242C7F9-51DE-8F41-9D4A-CDF12E09D646}" type="datetime1">
              <a:rPr lang="en-US"/>
              <a:pPr/>
              <a:t>2/22/2011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62AAE3A-9F34-2349-B727-30FC2B6DDD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603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2A24CF-24C6-C34F-8CEF-B28FE830D017}" type="datetime1">
              <a:rPr lang="en-US"/>
              <a:pPr/>
              <a:t>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D8DF1B-7419-EA4B-99D2-8403BF6041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516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61B92F-E1A1-994C-9A03-8A72BB56D00E}" type="datetime1">
              <a:rPr lang="en-US"/>
              <a:pPr/>
              <a:t>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1BA240-5970-1E43-83CE-40E581125B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975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05291E-E1C8-5642-8243-E4B82364D951}" type="datetime1">
              <a:rPr lang="en-US"/>
              <a:pPr/>
              <a:t>2/22/2011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B7C33-0855-3E4D-B752-05F593BCAE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632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0FE6C1-9A01-8442-BEB5-4748DD0EC9E3}" type="datetime1">
              <a:rPr lang="en-US"/>
              <a:pPr/>
              <a:t>2/22/2011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6E0DA9-4EB3-8748-BA84-2F406A61E0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798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FF47EB-237D-A04C-BD8C-A25434DBB66B}" type="datetime1">
              <a:rPr lang="en-US"/>
              <a:pPr/>
              <a:t>2/22/2011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DA334-49B8-6B41-9DE4-A5A75FBC97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121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7DB184-BEBF-B645-B72B-BA3B3258A481}" type="datetime1">
              <a:rPr lang="en-US"/>
              <a:pPr/>
              <a:t>2/22/2011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5D2FF-0F4D-BB4A-90DB-157D47BD3A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568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2FD7FD-C840-794A-9F9A-4961CF5D4012}" type="datetime1">
              <a:rPr lang="en-US"/>
              <a:pPr/>
              <a:t>2/22/2011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AD94C7-CE3F-5741-B237-6AB73478FB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527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CA9CA-7AB9-BD43-B990-3734B06476F8}" type="datetime1">
              <a:rPr lang="en-US"/>
              <a:pPr/>
              <a:t>2/22/2011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6927C-AD16-7C40-B109-257DCA1531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291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280EA49D-8EBA-0746-902D-47075330ACB7}" type="datetime1">
              <a:rPr lang="en-US"/>
              <a:pPr/>
              <a:t>2/22/2011</a:t>
            </a:fld>
            <a:endParaRPr lang="en-US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51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BD58775-EF99-684D-93F6-D34592541B5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1559" name="Rectangle 7"/>
          <p:cNvSpPr>
            <a:spLocks noChangeArrowheads="1"/>
          </p:cNvSpPr>
          <p:nvPr userDrawn="1"/>
        </p:nvSpPr>
        <p:spPr bwMode="auto">
          <a:xfrm>
            <a:off x="8229600" y="62484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solidFill>
                <a:srgbClr val="FFFFFF"/>
              </a:solidFill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1143000"/>
            <a:ext cx="8077200" cy="2033588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/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latin typeface="Comic Sans MS" charset="0"/>
              </a:rPr>
              <a:t>Bandwidth Requirement </a:t>
            </a:r>
            <a:br>
              <a:rPr lang="en-GB" sz="3200">
                <a:latin typeface="Comic Sans MS" charset="0"/>
              </a:rPr>
            </a:br>
            <a:r>
              <a:rPr lang="en-GB" sz="3200">
                <a:latin typeface="Comic Sans MS" charset="0"/>
              </a:rPr>
              <a:t>				&amp; State Consistency </a:t>
            </a:r>
            <a:br>
              <a:rPr lang="en-GB" sz="3200">
                <a:latin typeface="Comic Sans MS" charset="0"/>
              </a:rPr>
            </a:br>
            <a:r>
              <a:rPr lang="en-GB" sz="3200">
                <a:latin typeface="Comic Sans MS" charset="0"/>
              </a:rPr>
              <a:t>in Three Multiplayer Game Architectures</a:t>
            </a:r>
            <a:endParaRPr lang="en-GB">
              <a:latin typeface="Comic Sans MS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685800" y="4114800"/>
            <a:ext cx="75438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/>
          <a:lstStyle/>
          <a:p>
            <a:pPr marL="0" indent="0" algn="ctr">
              <a:lnSpc>
                <a:spcPct val="94000"/>
              </a:lnSpc>
              <a:spcBef>
                <a:spcPts val="788"/>
              </a:spcBef>
              <a:buClr>
                <a:srgbClr val="00FFCC"/>
              </a:buClr>
              <a:buSzPct val="80000"/>
              <a:buFont typeface="Wingdings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>
                <a:latin typeface="Comic Sans MS" charset="0"/>
              </a:rPr>
              <a:t>Joseph Pellegrino  - University of Delaware</a:t>
            </a:r>
          </a:p>
          <a:p>
            <a:pPr marL="0" indent="0" algn="ctr">
              <a:lnSpc>
                <a:spcPct val="94000"/>
              </a:lnSpc>
              <a:spcBef>
                <a:spcPts val="788"/>
              </a:spcBef>
              <a:buClr>
                <a:srgbClr val="00FFCC"/>
              </a:buClr>
              <a:buSzPct val="80000"/>
              <a:buFont typeface="Wingdings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>
                <a:latin typeface="Comic Sans MS" charset="0"/>
              </a:rPr>
              <a:t>Constantinos Dovrolis - Georgia Tech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8243888" y="6213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solidFill>
                <a:srgbClr val="FFFFFF"/>
              </a:solidFill>
              <a:latin typeface="Times New Roman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CD77-21C6-5642-88DA-07D0E72281DE}" type="datetime1">
              <a:rPr lang="en-US"/>
              <a:pPr/>
              <a:t>2/22/2011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F54A-5B32-3746-9F9C-F561C752EB7E}" type="slidenum">
              <a:rPr lang="en-US"/>
              <a:pPr/>
              <a:t>10</a:t>
            </a:fld>
            <a:endParaRPr lang="en-US"/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0813" cy="1141413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chemeClr val="tx1"/>
                </a:solidFill>
                <a:latin typeface="Comic Sans MS" charset="0"/>
              </a:rPr>
              <a:t>Client-Server Architecture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7988"/>
            <a:ext cx="7770813" cy="8509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0000"/>
              </a:lnSpc>
              <a:buClr>
                <a:schemeClr val="accent1"/>
              </a:buClr>
              <a:buSzPct val="80000"/>
              <a:buFont typeface="Wingdings" charset="0"/>
              <a:buChar char="l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>
                <a:latin typeface="Comic Sans MS" charset="0"/>
              </a:rPr>
              <a:t>Server distributes updates between players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SzPct val="80000"/>
              <a:buFont typeface="Wingdings" charset="0"/>
              <a:buChar char="l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>
                <a:latin typeface="Comic Sans MS" charset="0"/>
              </a:rPr>
              <a:t>Server maintains global state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SzPct val="80000"/>
              <a:buFont typeface="Wingdings" charset="0"/>
              <a:buChar char="l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>
                <a:latin typeface="Comic Sans MS" charset="0"/>
              </a:rPr>
              <a:t>Server resolves any inconsistencies by accepting/rejecting player updates</a:t>
            </a:r>
          </a:p>
        </p:txBody>
      </p:sp>
      <p:pic>
        <p:nvPicPr>
          <p:cNvPr id="14345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743200" y="3733800"/>
            <a:ext cx="3581400" cy="26860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002F5E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6A574-F7E9-FA4C-9EB5-6077E927ECE0}" type="datetime1">
              <a:rPr lang="en-US"/>
              <a:pPr/>
              <a:t>2/22/2011</a:t>
            </a:fld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12F2-52CF-E542-A9F2-E7BCF4F3AAC3}" type="slidenum">
              <a:rPr lang="en-US"/>
              <a:pPr/>
              <a:t>11</a:t>
            </a:fld>
            <a:endParaRPr lang="en-US"/>
          </a:p>
        </p:txBody>
      </p:sp>
      <p:sp>
        <p:nvSpPr>
          <p:cNvPr id="7373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>
                <a:solidFill>
                  <a:schemeClr val="tx1"/>
                </a:solidFill>
                <a:latin typeface="Comic Sans MS" charset="0"/>
              </a:rPr>
              <a:t>CS Bandwidth Requirement</a:t>
            </a:r>
            <a:endParaRPr lang="en-US" sz="4000">
              <a:solidFill>
                <a:schemeClr val="tx1"/>
              </a:solidFill>
              <a:latin typeface="Comic Sans MS" charset="0"/>
            </a:endParaRPr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5783263" y="3695700"/>
          <a:ext cx="2420937" cy="620713"/>
        </p:xfrm>
        <a:graphic>
          <a:graphicData uri="http://schemas.openxmlformats.org/presentationml/2006/ole">
            <p:oleObj spid="_x0000_s73742" name="Equation" r:id="rId4" imgW="813600" imgH="191880" progId="Equation.3">
              <p:embed/>
            </p:oleObj>
          </a:graphicData>
        </a:graphic>
      </p:graphicFrame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228600" y="2057400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endParaRPr lang="en-US" sz="24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533400" y="1676400"/>
            <a:ext cx="8305800" cy="436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800" b="1">
                <a:solidFill>
                  <a:srgbClr val="FFFFFF"/>
                </a:solidFill>
                <a:latin typeface="Times New Roman" charset="0"/>
              </a:rPr>
              <a:t> </a:t>
            </a:r>
            <a:r>
              <a:rPr lang="en-US" sz="2800" b="1">
                <a:latin typeface="Times New Roman" charset="0"/>
              </a:rPr>
              <a:t>Players send an update (L</a:t>
            </a:r>
            <a:r>
              <a:rPr lang="en-US" sz="2800" b="1" baseline="-25000">
                <a:latin typeface="Times New Roman" charset="0"/>
              </a:rPr>
              <a:t>u</a:t>
            </a:r>
            <a:r>
              <a:rPr lang="en-US" sz="2800" b="1">
                <a:latin typeface="Times New Roman" charset="0"/>
              </a:rPr>
              <a:t>) to server in every update period T</a:t>
            </a:r>
            <a:r>
              <a:rPr lang="en-US" sz="2800" b="1" baseline="-25000">
                <a:latin typeface="Times New Roman" charset="0"/>
              </a:rPr>
              <a:t>u</a:t>
            </a:r>
            <a:r>
              <a:rPr lang="en-US" sz="2800" b="1">
                <a:latin typeface="Times New Roman" charset="0"/>
              </a:rPr>
              <a:t> </a:t>
            </a:r>
          </a:p>
          <a:p>
            <a:pPr eaLnBrk="0" hangingPunct="0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800" b="1">
                <a:latin typeface="Times New Roman" charset="0"/>
              </a:rPr>
              <a:t> Server relays updates to each of the N players in every update period</a:t>
            </a:r>
          </a:p>
          <a:p>
            <a:pPr eaLnBrk="0" hangingPunct="0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800" b="1">
                <a:latin typeface="Times New Roman" charset="0"/>
              </a:rPr>
              <a:t> Player bandwidth requirement:</a:t>
            </a:r>
          </a:p>
          <a:p>
            <a:pPr eaLnBrk="0" hangingPunct="0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800" b="1">
                <a:latin typeface="Times New Roman" charset="0"/>
              </a:rPr>
              <a:t> Server bandwidth requirement:</a:t>
            </a:r>
          </a:p>
          <a:p>
            <a:pPr eaLnBrk="0" hangingPunct="0"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800" b="1">
                <a:latin typeface="Times New Roman" charset="0"/>
              </a:rPr>
              <a:t> Key point: server bandwidth requirement increases </a:t>
            </a:r>
            <a:r>
              <a:rPr lang="en-US" sz="2800" b="1" i="1">
                <a:latin typeface="Times New Roman" charset="0"/>
              </a:rPr>
              <a:t>quadratically</a:t>
            </a:r>
            <a:r>
              <a:rPr lang="en-US" sz="2800" b="1">
                <a:latin typeface="Times New Roman" charset="0"/>
              </a:rPr>
              <a:t> with number of players</a:t>
            </a:r>
          </a:p>
        </p:txBody>
      </p:sp>
      <p:graphicFrame>
        <p:nvGraphicFramePr>
          <p:cNvPr id="73738" name="Object 10"/>
          <p:cNvGraphicFramePr>
            <a:graphicFrameLocks noChangeAspect="1"/>
          </p:cNvGraphicFramePr>
          <p:nvPr>
            <p:ph sz="half" idx="2"/>
          </p:nvPr>
        </p:nvGraphicFramePr>
        <p:xfrm>
          <a:off x="5638800" y="4495800"/>
          <a:ext cx="2986088" cy="661988"/>
        </p:xfrm>
        <a:graphic>
          <a:graphicData uri="http://schemas.openxmlformats.org/presentationml/2006/ole">
            <p:oleObj spid="_x0000_s73743" name="Equation" r:id="rId5" imgW="941400" imgH="191880" progId="Equation.3">
              <p:embed/>
            </p:oleObj>
          </a:graphicData>
        </a:graphic>
      </p:graphicFrame>
      <p:sp>
        <p:nvSpPr>
          <p:cNvPr id="73741" name="Rectangle 13"/>
          <p:cNvSpPr>
            <a:spLocks noChangeArrowheads="1"/>
          </p:cNvSpPr>
          <p:nvPr/>
        </p:nvSpPr>
        <p:spPr bwMode="auto">
          <a:xfrm>
            <a:off x="4070350" y="6096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solidFill>
                <a:srgbClr val="FFFFFF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1E2D-F4D2-BA44-87D9-DADD5AEBBFC6}" type="datetime1">
              <a:rPr lang="en-US"/>
              <a:pPr/>
              <a:t>2/22/2011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B9B19-8F68-D24C-8D8A-E19AC553A708}" type="slidenum">
              <a:rPr lang="en-US"/>
              <a:pPr/>
              <a:t>12</a:t>
            </a:fld>
            <a:endParaRPr 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/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>
                <a:solidFill>
                  <a:schemeClr val="tx1"/>
                </a:solidFill>
                <a:latin typeface="Comic Sans MS" charset="0"/>
              </a:rPr>
              <a:t>Bandwidth Measurements at Server</a:t>
            </a:r>
          </a:p>
        </p:txBody>
      </p: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0" y="1905000"/>
            <a:ext cx="899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accent1"/>
              </a:buClr>
              <a:buSzPct val="85000"/>
              <a:buFont typeface="Wingdings" charset="0"/>
              <a:buChar char="l"/>
            </a:pPr>
            <a:r>
              <a:rPr lang="en-US" sz="2400">
                <a:solidFill>
                  <a:srgbClr val="FFFFFF"/>
                </a:solidFill>
                <a:latin typeface="Times New Roman" charset="0"/>
              </a:rPr>
              <a:t> </a:t>
            </a:r>
            <a:r>
              <a:rPr lang="en-US" sz="2400">
                <a:latin typeface="Times New Roman" charset="0"/>
              </a:rPr>
              <a:t>Bandwidth at server increases quadratically with number of players</a:t>
            </a:r>
            <a:endParaRPr lang="en-US" sz="2400" b="1">
              <a:latin typeface="Times New Roman" charset="0"/>
            </a:endParaRPr>
          </a:p>
        </p:txBody>
      </p:sp>
      <p:pic>
        <p:nvPicPr>
          <p:cNvPr id="124935" name="Picture 7" descr="CSBWWuseractio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905000" y="2438400"/>
            <a:ext cx="5318125" cy="411321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295F-5569-A342-AC17-8B230A0FC7D2}" type="datetime1">
              <a:rPr lang="en-US"/>
              <a:pPr/>
              <a:t>2/22/2011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8F496-84EF-1A4B-9A73-0E73F34998BC}" type="slidenum">
              <a:rPr lang="en-US"/>
              <a:pPr/>
              <a:t>13</a:t>
            </a:fld>
            <a:endParaRPr 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0813" cy="1141413"/>
          </a:xfrm>
        </p:spPr>
        <p:txBody>
          <a:bodyPr/>
          <a:lstStyle/>
          <a:p>
            <a:pPr marL="1079500" indent="-215900"/>
            <a:r>
              <a:rPr lang="en-US" sz="4000">
                <a:solidFill>
                  <a:schemeClr val="tx1"/>
                </a:solidFill>
                <a:latin typeface="Comic Sans MS" charset="0"/>
              </a:rPr>
              <a:t>Consistency Resolution in CS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447800"/>
            <a:ext cx="8763000" cy="20574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Clr>
                <a:schemeClr val="accent1"/>
              </a:buClr>
              <a:buFont typeface="Wingdings" charset="0"/>
              <a:buAutoNum type="arabicPeriod"/>
            </a:pPr>
            <a:r>
              <a:rPr lang="en-US" sz="2000" b="1">
                <a:latin typeface="Comic Sans MS" charset="0"/>
              </a:rPr>
              <a:t>Server receives updates from all players</a:t>
            </a:r>
          </a:p>
          <a:p>
            <a:pPr marL="609600" indent="-609600">
              <a:lnSpc>
                <a:spcPct val="90000"/>
              </a:lnSpc>
              <a:buClr>
                <a:schemeClr val="accent1"/>
              </a:buClr>
              <a:buFont typeface="Wingdings" charset="0"/>
              <a:buAutoNum type="arabicPeriod"/>
            </a:pPr>
            <a:r>
              <a:rPr lang="en-US" sz="2000" b="1">
                <a:latin typeface="Comic Sans MS" charset="0"/>
              </a:rPr>
              <a:t>Server compares requested moves to current state</a:t>
            </a:r>
          </a:p>
          <a:p>
            <a:pPr marL="609600" indent="-609600">
              <a:lnSpc>
                <a:spcPct val="90000"/>
              </a:lnSpc>
              <a:buClr>
                <a:schemeClr val="accent1"/>
              </a:buClr>
              <a:buFont typeface="Wingdings" charset="0"/>
              <a:buAutoNum type="arabicPeriod"/>
            </a:pPr>
            <a:r>
              <a:rPr lang="en-US" sz="2000" b="1">
                <a:latin typeface="Comic Sans MS" charset="0"/>
              </a:rPr>
              <a:t>Build consistent new global state, and return update to players</a:t>
            </a:r>
          </a:p>
          <a:p>
            <a:pPr marL="609600" indent="-609600">
              <a:lnSpc>
                <a:spcPct val="90000"/>
              </a:lnSpc>
              <a:buClr>
                <a:schemeClr val="accent1"/>
              </a:buClr>
              <a:buFont typeface="Wingdings" charset="0"/>
              <a:buAutoNum type="arabicPeriod"/>
            </a:pPr>
            <a:r>
              <a:rPr lang="en-US" sz="2000" b="1">
                <a:latin typeface="Comic Sans MS" charset="0"/>
              </a:rPr>
              <a:t>MIP: T</a:t>
            </a:r>
            <a:r>
              <a:rPr lang="en-US" sz="2000" b="1" baseline="-25000">
                <a:latin typeface="Comic Sans MS" charset="0"/>
              </a:rPr>
              <a:t>I</a:t>
            </a:r>
            <a:r>
              <a:rPr lang="en-US" sz="2000" b="1">
                <a:latin typeface="Comic Sans MS" charset="0"/>
              </a:rPr>
              <a:t> = max</a:t>
            </a:r>
            <a:r>
              <a:rPr lang="en-US" sz="2000" b="1" baseline="-25000">
                <a:latin typeface="Comic Sans MS" charset="0"/>
              </a:rPr>
              <a:t>i</a:t>
            </a:r>
            <a:r>
              <a:rPr lang="en-US" sz="2000" b="1">
                <a:latin typeface="Comic Sans MS" charset="0"/>
              </a:rPr>
              <a:t>{T</a:t>
            </a:r>
            <a:r>
              <a:rPr lang="en-US" sz="2000" b="1" baseline="-25000">
                <a:latin typeface="Comic Sans MS" charset="0"/>
              </a:rPr>
              <a:t>U</a:t>
            </a:r>
            <a:r>
              <a:rPr lang="en-US" sz="2000" b="1">
                <a:latin typeface="Comic Sans MS" charset="0"/>
              </a:rPr>
              <a:t> + T</a:t>
            </a:r>
            <a:r>
              <a:rPr lang="en-US" sz="2000" b="1" baseline="-25000">
                <a:latin typeface="Comic Sans MS" charset="0"/>
              </a:rPr>
              <a:t>S</a:t>
            </a:r>
            <a:r>
              <a:rPr lang="en-US" sz="2000" b="1">
                <a:latin typeface="Comic Sans MS" charset="0"/>
              </a:rPr>
              <a:t> + R</a:t>
            </a:r>
            <a:r>
              <a:rPr lang="en-US" sz="2000" b="1" baseline="-25000">
                <a:latin typeface="Comic Sans MS" charset="0"/>
              </a:rPr>
              <a:t>i,S</a:t>
            </a:r>
            <a:r>
              <a:rPr lang="en-US" sz="2000" b="1">
                <a:latin typeface="Comic Sans MS" charset="0"/>
              </a:rPr>
              <a:t>} </a:t>
            </a:r>
          </a:p>
        </p:txBody>
      </p:sp>
      <p:pic>
        <p:nvPicPr>
          <p:cNvPr id="118791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514600" y="3657600"/>
            <a:ext cx="3962400" cy="2971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002F5E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BAF9-9A3B-0D42-AECB-A25F1C92DEB4}" type="datetime1">
              <a:rPr lang="en-US"/>
              <a:pPr/>
              <a:t>2/22/2011</a:t>
            </a:fld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236E-00BD-F246-89CC-5D3A3C878582}" type="slidenum">
              <a:rPr lang="en-US"/>
              <a:pPr/>
              <a:t>14</a:t>
            </a:fld>
            <a:endParaRPr lang="en-US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41325"/>
            <a:ext cx="7772400" cy="11430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/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chemeClr val="tx1"/>
                </a:solidFill>
                <a:latin typeface="Comic Sans MS" charset="0"/>
              </a:rPr>
              <a:t>BZflag Measurements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5263" y="1981200"/>
            <a:ext cx="4348162" cy="327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68825" y="1981200"/>
            <a:ext cx="4484688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685800" y="54102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Clr>
                <a:schemeClr val="accent1"/>
              </a:buClr>
              <a:buSzPct val="85000"/>
              <a:buFont typeface="Wingdings" charset="0"/>
              <a:buChar char="l"/>
            </a:pPr>
            <a:r>
              <a:rPr lang="en-US" sz="2400" b="1">
                <a:solidFill>
                  <a:srgbClr val="FFFFFF"/>
                </a:solidFill>
              </a:rPr>
              <a:t> </a:t>
            </a:r>
            <a:r>
              <a:rPr lang="en-US" sz="2400" b="1"/>
              <a:t>Player Update Period: 24-26 ms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685800" y="5943600"/>
            <a:ext cx="432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Clr>
                <a:schemeClr val="accent1"/>
              </a:buClr>
              <a:buSzPct val="85000"/>
              <a:buFont typeface="Wingdings" charset="0"/>
              <a:buChar char="l"/>
            </a:pPr>
            <a:r>
              <a:rPr lang="en-US" sz="2400" b="1">
                <a:solidFill>
                  <a:srgbClr val="FFFFFF"/>
                </a:solidFill>
              </a:rPr>
              <a:t> </a:t>
            </a:r>
            <a:r>
              <a:rPr lang="en-US" sz="2400" b="1"/>
              <a:t>Server Latency: 6 – 8 </a:t>
            </a:r>
            <a:r>
              <a:rPr lang="en-GB" sz="2400">
                <a:latin typeface="Times New Roman" charset="0"/>
                <a:sym typeface="Symbol" charset="0"/>
              </a:rPr>
              <a:t></a:t>
            </a:r>
            <a:r>
              <a:rPr lang="en-US" sz="2400" b="1"/>
              <a:t>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CD82-C337-A245-9A41-305FACA12A52}" type="datetime1">
              <a:rPr lang="en-US"/>
              <a:pPr/>
              <a:t>2/22/2011</a:t>
            </a:fld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95EB-166F-604A-BF40-F21FE02F4C2C}" type="slidenum">
              <a:rPr lang="en-US"/>
              <a:pPr/>
              <a:t>15</a:t>
            </a:fld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/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>
                <a:solidFill>
                  <a:schemeClr val="tx1"/>
                </a:solidFill>
                <a:latin typeface="Comic Sans MS" charset="0"/>
              </a:rPr>
              <a:t>RTT &amp; Inconsistency Period Measurements</a:t>
            </a:r>
          </a:p>
        </p:txBody>
      </p:sp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41275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1198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905000"/>
            <a:ext cx="4648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4495800" y="5257800"/>
            <a:ext cx="37099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buClr>
                <a:schemeClr val="accent1"/>
              </a:buClr>
              <a:buSzPct val="85000"/>
              <a:buFont typeface="Wingdings" charset="0"/>
              <a:buChar char="l"/>
            </a:pPr>
            <a:r>
              <a:rPr lang="en-US" sz="2400" b="1">
                <a:solidFill>
                  <a:schemeClr val="bg1"/>
                </a:solidFill>
              </a:rPr>
              <a:t> </a:t>
            </a:r>
            <a:r>
              <a:rPr lang="en-US" sz="2400" b="1"/>
              <a:t>T</a:t>
            </a:r>
            <a:r>
              <a:rPr lang="en-US" sz="2400" b="1" baseline="-25000"/>
              <a:t>I</a:t>
            </a:r>
            <a:r>
              <a:rPr lang="en-US" sz="2400" b="1"/>
              <a:t> = max{T</a:t>
            </a:r>
            <a:r>
              <a:rPr lang="en-US" sz="2400" b="1" baseline="-25000"/>
              <a:t>U</a:t>
            </a:r>
            <a:r>
              <a:rPr lang="en-US" sz="2400" b="1"/>
              <a:t> + T</a:t>
            </a:r>
            <a:r>
              <a:rPr lang="en-US" sz="2400" b="1" baseline="-25000"/>
              <a:t>S</a:t>
            </a:r>
            <a:r>
              <a:rPr lang="en-US" sz="2400" b="1"/>
              <a:t> + R</a:t>
            </a:r>
            <a:r>
              <a:rPr lang="en-US" sz="2400" b="1" baseline="-25000"/>
              <a:t>i,S</a:t>
            </a:r>
            <a:r>
              <a:rPr lang="en-US" sz="2400" b="1"/>
              <a:t>}</a:t>
            </a:r>
          </a:p>
          <a:p>
            <a:pPr eaLnBrk="0" hangingPunct="0">
              <a:buClr>
                <a:schemeClr val="accent1"/>
              </a:buClr>
              <a:buSzPct val="85000"/>
              <a:buFont typeface="Wingdings" charset="0"/>
              <a:buChar char="l"/>
            </a:pPr>
            <a:r>
              <a:rPr lang="en-US" sz="2400" b="1"/>
              <a:t> MIP = 27 ms</a:t>
            </a:r>
          </a:p>
        </p:txBody>
      </p:sp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228600" y="5181600"/>
            <a:ext cx="432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Clr>
                <a:schemeClr val="accent1"/>
              </a:buClr>
              <a:buSzPct val="85000"/>
              <a:buFont typeface="Wingdings" charset="0"/>
              <a:buChar char="l"/>
            </a:pPr>
            <a:r>
              <a:rPr lang="en-US" sz="2400" b="1">
                <a:solidFill>
                  <a:srgbClr val="FFFFFF"/>
                </a:solidFill>
              </a:rPr>
              <a:t> </a:t>
            </a:r>
            <a:r>
              <a:rPr lang="en-US" sz="2400" b="1"/>
              <a:t>RTT: 120 </a:t>
            </a:r>
            <a:r>
              <a:rPr lang="en-US" sz="2400" b="1">
                <a:sym typeface="Symbol" charset="0"/>
              </a:rPr>
              <a:t></a:t>
            </a:r>
            <a:r>
              <a:rPr lang="en-US" sz="2400" b="1"/>
              <a:t>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B9FA-7566-8C4A-82B9-B0675C3F210D}" type="datetime1">
              <a:rPr lang="en-US"/>
              <a:pPr/>
              <a:t>2/22/2011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B87A-7AB0-4D46-8655-922BBD67EC29}" type="slidenum">
              <a:rPr lang="en-US"/>
              <a:pPr/>
              <a:t>16</a:t>
            </a:fld>
            <a:endParaRPr lang="en-US"/>
          </a:p>
        </p:txBody>
      </p:sp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chemeClr val="tx1"/>
                </a:solidFill>
                <a:latin typeface="Comic Sans MS" charset="0"/>
              </a:rPr>
              <a:t>Peer-To-Peer Architecture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922338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0000"/>
              </a:lnSpc>
              <a:buClr>
                <a:schemeClr val="accent1"/>
              </a:buClr>
              <a:buFont typeface="Wingdings" charset="0"/>
              <a:buChar char="l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>
                <a:latin typeface="Comic Sans MS" charset="0"/>
              </a:rPr>
              <a:t>Players communicate directly with each other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Font typeface="Wingdings" charset="0"/>
              <a:buChar char="l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>
                <a:latin typeface="Comic Sans MS" charset="0"/>
              </a:rPr>
              <a:t>State consistency requires distributed agreement protocol</a:t>
            </a: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1676400" y="2895600"/>
          <a:ext cx="5257800" cy="3729038"/>
        </p:xfrm>
        <a:graphic>
          <a:graphicData uri="http://schemas.openxmlformats.org/presentationml/2006/ole">
            <p:oleObj spid="_x0000_s20490" name="Bitmap Image" r:id="rId4" imgW="4191585" imgH="2971429" progId="PBrush">
              <p:embed/>
            </p:oleObj>
          </a:graphicData>
        </a:graphic>
      </p:graphicFrame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AF6E-97E4-244F-A036-AE5E60378D70}" type="datetime1">
              <a:rPr lang="en-US"/>
              <a:pPr/>
              <a:t>2/22/2011</a:t>
            </a:fld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B9FC-FD94-CA41-A93A-483CC8FED70B}" type="slidenum">
              <a:rPr lang="en-US"/>
              <a:pPr/>
              <a:t>17</a:t>
            </a:fld>
            <a:endParaRPr lang="en-US"/>
          </a:p>
        </p:txBody>
      </p:sp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chemeClr val="tx1"/>
                </a:solidFill>
                <a:latin typeface="Comic Sans MS" charset="0"/>
              </a:rPr>
              <a:t>PP Bandwidth Requirement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381000" y="3276600"/>
            <a:ext cx="822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3200" b="1">
              <a:solidFill>
                <a:srgbClr val="FFFFFF"/>
              </a:solidFill>
            </a:endParaRP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457200" y="2286000"/>
            <a:ext cx="83058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accent1"/>
              </a:buClr>
              <a:buSzPct val="80000"/>
              <a:buFont typeface="Wingdings" charset="0"/>
              <a:buChar char="l"/>
            </a:pPr>
            <a:r>
              <a:rPr lang="en-US" sz="2800" b="1"/>
              <a:t> A player sends an update to every other player</a:t>
            </a:r>
          </a:p>
          <a:p>
            <a:pPr eaLnBrk="0" hangingPunct="0">
              <a:spcBef>
                <a:spcPct val="50000"/>
              </a:spcBef>
              <a:buClr>
                <a:schemeClr val="accent1"/>
              </a:buClr>
              <a:buSzPct val="80000"/>
              <a:buFont typeface="Wingdings" charset="0"/>
              <a:buChar char="l"/>
            </a:pPr>
            <a:r>
              <a:rPr lang="en-US" sz="2800" b="1">
                <a:solidFill>
                  <a:srgbClr val="FFFFFF"/>
                </a:solidFill>
              </a:rPr>
              <a:t> </a:t>
            </a:r>
            <a:r>
              <a:rPr lang="en-US" sz="2800" b="1"/>
              <a:t>A player receives an update from every other player</a:t>
            </a: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381000" y="4572000"/>
            <a:ext cx="495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accent1"/>
              </a:buClr>
              <a:buSzPct val="80000"/>
              <a:buFont typeface="Wingdings" charset="0"/>
              <a:buChar char="l"/>
            </a:pPr>
            <a:r>
              <a:rPr lang="en-US" sz="2800" b="1">
                <a:solidFill>
                  <a:srgbClr val="FFFFFF"/>
                </a:solidFill>
              </a:rPr>
              <a:t> </a:t>
            </a:r>
            <a:r>
              <a:rPr lang="en-US" sz="2800" b="1"/>
              <a:t>Bandwidth Requirement:</a:t>
            </a:r>
          </a:p>
        </p:txBody>
      </p:sp>
      <p:graphicFrame>
        <p:nvGraphicFramePr>
          <p:cNvPr id="23571" name="Object 19"/>
          <p:cNvGraphicFramePr>
            <a:graphicFrameLocks noChangeAspect="1"/>
          </p:cNvGraphicFramePr>
          <p:nvPr/>
        </p:nvGraphicFramePr>
        <p:xfrm>
          <a:off x="5105400" y="4495800"/>
          <a:ext cx="1752600" cy="568325"/>
        </p:xfrm>
        <a:graphic>
          <a:graphicData uri="http://schemas.openxmlformats.org/presentationml/2006/ole">
            <p:oleObj spid="_x0000_s23576" name="Equation" r:id="rId4" imgW="585000" imgH="16452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4" grpId="0" uiExpand="1" build="allAtOnce"/>
      <p:bldP spid="235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0FF6-6A7D-4045-B7B8-0EF7497ACB50}" type="datetime1">
              <a:rPr lang="en-US"/>
              <a:pPr/>
              <a:t>2/22/2011</a:t>
            </a:fld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87CB-F223-E44F-B505-D0BD2820D4B1}" type="slidenum">
              <a:rPr lang="en-US"/>
              <a:pPr/>
              <a:t>18</a:t>
            </a:fld>
            <a:endParaRPr lang="en-US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Comic Sans MS" charset="0"/>
              </a:rPr>
              <a:t>Consistency Resolution in PP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87550"/>
            <a:ext cx="7847013" cy="1857375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Clr>
                <a:schemeClr val="accent1"/>
              </a:buClr>
              <a:buSzPct val="80000"/>
              <a:buFont typeface="Wingdings" charset="0"/>
              <a:buAutoNum type="arabicPeriod"/>
            </a:pPr>
            <a:r>
              <a:rPr lang="en-US" sz="2000" b="1">
                <a:latin typeface="Comic Sans MS" charset="0"/>
              </a:rPr>
              <a:t>A player i sends an update to all other players</a:t>
            </a:r>
          </a:p>
          <a:p>
            <a:pPr marL="609600" indent="-609600">
              <a:lnSpc>
                <a:spcPct val="90000"/>
              </a:lnSpc>
              <a:buClr>
                <a:schemeClr val="accent1"/>
              </a:buClr>
              <a:buSzPct val="80000"/>
              <a:buFont typeface="Wingdings" charset="0"/>
              <a:buAutoNum type="arabicPeriod"/>
            </a:pPr>
            <a:r>
              <a:rPr lang="en-US" sz="2000" b="1">
                <a:latin typeface="Comic Sans MS" charset="0"/>
              </a:rPr>
              <a:t>Player j checks if player i’s update is consistent with j’s state</a:t>
            </a:r>
          </a:p>
          <a:p>
            <a:pPr marL="609600" indent="-609600">
              <a:lnSpc>
                <a:spcPct val="90000"/>
              </a:lnSpc>
              <a:buClr>
                <a:schemeClr val="accent1"/>
              </a:buClr>
              <a:buSzPct val="80000"/>
              <a:buFont typeface="Wingdings" charset="0"/>
              <a:buAutoNum type="arabicPeriod"/>
            </a:pPr>
            <a:r>
              <a:rPr lang="en-US" sz="2000" b="1">
                <a:latin typeface="Comic Sans MS" charset="0"/>
              </a:rPr>
              <a:t>If not, player j sends an update to all players, including player i, invalidating i’s update</a:t>
            </a:r>
          </a:p>
        </p:txBody>
      </p:sp>
      <p:pic>
        <p:nvPicPr>
          <p:cNvPr id="110599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6019800" y="4495800"/>
            <a:ext cx="2794000" cy="1981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</a:extLst>
        </p:spPr>
      </p:pic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609600" y="44196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accent1"/>
              </a:buClr>
              <a:buSzPct val="80000"/>
              <a:buFont typeface="Wingdings" charset="0"/>
              <a:buChar char="l"/>
            </a:pPr>
            <a:r>
              <a:rPr lang="en-US" sz="2800" b="1">
                <a:solidFill>
                  <a:srgbClr val="FFFFFF"/>
                </a:solidFill>
              </a:rPr>
              <a:t>  </a:t>
            </a:r>
            <a:r>
              <a:rPr lang="en-US" sz="2400" b="1"/>
              <a:t>MIP:</a:t>
            </a:r>
          </a:p>
        </p:txBody>
      </p:sp>
      <p:graphicFrame>
        <p:nvGraphicFramePr>
          <p:cNvPr id="110601" name="Object 9"/>
          <p:cNvGraphicFramePr>
            <a:graphicFrameLocks noChangeAspect="1"/>
          </p:cNvGraphicFramePr>
          <p:nvPr/>
        </p:nvGraphicFramePr>
        <p:xfrm>
          <a:off x="1828800" y="4419600"/>
          <a:ext cx="3505200" cy="547688"/>
        </p:xfrm>
        <a:graphic>
          <a:graphicData uri="http://schemas.openxmlformats.org/presentationml/2006/ole">
            <p:oleObj spid="_x0000_s110602" name="Equation" r:id="rId5" imgW="1279800" imgH="191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AB69-8DAA-824F-B3EE-E79401AE61E9}" type="datetime1">
              <a:rPr lang="en-US"/>
              <a:pPr/>
              <a:t>2/22/2011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4078-FEA6-F848-88AB-4B016F47D2FD}" type="slidenum">
              <a:rPr lang="en-US"/>
              <a:pPr/>
              <a:t>19</a:t>
            </a:fld>
            <a:endParaRPr lang="en-US"/>
          </a:p>
        </p:txBody>
      </p:sp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700088" y="384175"/>
            <a:ext cx="7756525" cy="992188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/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>
                <a:solidFill>
                  <a:schemeClr val="tx1"/>
                </a:solidFill>
                <a:latin typeface="Comic Sans MS" charset="0"/>
              </a:rPr>
              <a:t>Peer-to-Peer with Central Arbiter</a:t>
            </a:r>
          </a:p>
        </p:txBody>
      </p:sp>
      <p:graphicFrame>
        <p:nvGraphicFramePr>
          <p:cNvPr id="24593" name="Object 17"/>
          <p:cNvGraphicFramePr>
            <a:graphicFrameLocks noChangeAspect="1"/>
          </p:cNvGraphicFramePr>
          <p:nvPr>
            <p:ph sz="half" idx="2"/>
          </p:nvPr>
        </p:nvGraphicFramePr>
        <p:xfrm>
          <a:off x="2057400" y="3810000"/>
          <a:ext cx="4648200" cy="2892425"/>
        </p:xfrm>
        <a:graphic>
          <a:graphicData uri="http://schemas.openxmlformats.org/presentationml/2006/ole">
            <p:oleObj spid="_x0000_s24597" name="Bitmap Image" r:id="rId4" imgW="4828571" imgH="3657143" progId="PBrush">
              <p:embed/>
            </p:oleObj>
          </a:graphicData>
        </a:graphic>
      </p:graphicFrame>
      <p:sp>
        <p:nvSpPr>
          <p:cNvPr id="24595" name="Rectangle 19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71600"/>
            <a:ext cx="8305800" cy="19796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788"/>
              </a:spcBef>
              <a:buClr>
                <a:srgbClr val="00FFCC"/>
              </a:buClr>
              <a:buSzPct val="80000"/>
              <a:buFont typeface="Wingdings" charset="0"/>
              <a:buChar char=""/>
            </a:pPr>
            <a:r>
              <a:rPr lang="en-GB" sz="2400" b="1">
                <a:latin typeface="Comic Sans MS" charset="0"/>
              </a:rPr>
              <a:t>Players communicate with each other as in PP</a:t>
            </a:r>
          </a:p>
          <a:p>
            <a:pPr>
              <a:lnSpc>
                <a:spcPct val="90000"/>
              </a:lnSpc>
              <a:spcBef>
                <a:spcPts val="788"/>
              </a:spcBef>
              <a:buClr>
                <a:srgbClr val="00FFCC"/>
              </a:buClr>
              <a:buSzPct val="80000"/>
              <a:buFont typeface="Wingdings" charset="0"/>
              <a:buChar char=""/>
            </a:pPr>
            <a:r>
              <a:rPr lang="en-GB" sz="2400" b="1">
                <a:latin typeface="Comic Sans MS" charset="0"/>
              </a:rPr>
              <a:t>Central Arbiter performs three tasks:</a:t>
            </a:r>
          </a:p>
          <a:p>
            <a:pPr lvl="1">
              <a:lnSpc>
                <a:spcPct val="90000"/>
              </a:lnSpc>
              <a:spcBef>
                <a:spcPts val="688"/>
              </a:spcBef>
              <a:buClr>
                <a:srgbClr val="FFFFFF"/>
              </a:buClr>
            </a:pPr>
            <a:r>
              <a:rPr lang="en-GB" sz="2000" b="1">
                <a:latin typeface="Comic Sans MS" charset="0"/>
              </a:rPr>
              <a:t>Receive updates from all players</a:t>
            </a:r>
          </a:p>
          <a:p>
            <a:pPr lvl="1">
              <a:lnSpc>
                <a:spcPct val="90000"/>
              </a:lnSpc>
              <a:spcBef>
                <a:spcPts val="688"/>
              </a:spcBef>
              <a:buClr>
                <a:srgbClr val="FFFFFF"/>
              </a:buClr>
            </a:pPr>
            <a:r>
              <a:rPr lang="en-GB" sz="2000" b="1">
                <a:latin typeface="Comic Sans MS" charset="0"/>
              </a:rPr>
              <a:t>Compute new global state</a:t>
            </a:r>
          </a:p>
          <a:p>
            <a:pPr lvl="1">
              <a:lnSpc>
                <a:spcPct val="90000"/>
              </a:lnSpc>
              <a:spcBef>
                <a:spcPts val="688"/>
              </a:spcBef>
              <a:buClr>
                <a:srgbClr val="FFFFFF"/>
              </a:buClr>
            </a:pPr>
            <a:r>
              <a:rPr lang="en-GB" sz="2000" b="1">
                <a:latin typeface="Comic Sans MS" charset="0"/>
              </a:rPr>
              <a:t>If a player</a:t>
            </a:r>
            <a:r>
              <a:rPr lang="ja-JP" altLang="en-GB" sz="2000" b="1">
                <a:latin typeface="Comic Sans MS" charset="0"/>
              </a:rPr>
              <a:t>’</a:t>
            </a:r>
            <a:r>
              <a:rPr lang="en-GB" sz="2000" b="1">
                <a:latin typeface="Comic Sans MS" charset="0"/>
              </a:rPr>
              <a:t>s update creates an inconsistency, send corrected update to all players</a:t>
            </a:r>
          </a:p>
          <a:p>
            <a:pPr>
              <a:lnSpc>
                <a:spcPct val="90000"/>
              </a:lnSpc>
            </a:pPr>
            <a:endParaRPr lang="en-US" sz="2800">
              <a:latin typeface="Comic Sans M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BZflag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A055-5F70-C24B-BC73-209CE14C96A0}" type="datetime1">
              <a:rPr lang="en-US" smtClean="0"/>
              <a:pPr/>
              <a:t>2/22/2011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B034-6EAD-D047-9AED-9B052747F00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999" y="1143000"/>
            <a:ext cx="406923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143000"/>
            <a:ext cx="3886200" cy="366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7B66-27CE-2E43-8152-A2A8FA7599A5}" type="datetime1">
              <a:rPr lang="en-US"/>
              <a:pPr/>
              <a:t>2/22/2011</a:t>
            </a:fld>
            <a:endParaRPr lang="en-US"/>
          </a:p>
        </p:txBody>
      </p:sp>
      <p:sp>
        <p:nvSpPr>
          <p:cNvPr id="1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110E-2CD4-4F43-9AA4-AB6932702749}" type="slidenum">
              <a:rPr lang="en-US"/>
              <a:pPr/>
              <a:t>20</a:t>
            </a:fld>
            <a:endParaRPr lang="en-US"/>
          </a:p>
        </p:txBody>
      </p:sp>
      <p:sp>
        <p:nvSpPr>
          <p:cNvPr id="80910" name="Rectangle 14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3600">
                <a:solidFill>
                  <a:schemeClr val="tx1"/>
                </a:solidFill>
                <a:latin typeface="Comic Sans MS" charset="0"/>
              </a:rPr>
              <a:t>Bandwidth Requirement at PP-CA</a:t>
            </a:r>
            <a:endParaRPr lang="en-US" sz="3600">
              <a:solidFill>
                <a:schemeClr val="tx1"/>
              </a:solidFill>
              <a:latin typeface="Comic Sans MS" charset="0"/>
            </a:endParaRPr>
          </a:p>
        </p:txBody>
      </p:sp>
      <p:graphicFrame>
        <p:nvGraphicFramePr>
          <p:cNvPr id="80903" name="Object 7"/>
          <p:cNvGraphicFramePr>
            <a:graphicFrameLocks noChangeAspect="1"/>
          </p:cNvGraphicFramePr>
          <p:nvPr>
            <p:ph sz="quarter" idx="1"/>
          </p:nvPr>
        </p:nvGraphicFramePr>
        <p:xfrm>
          <a:off x="3429000" y="2971800"/>
          <a:ext cx="1905000" cy="468313"/>
        </p:xfrm>
        <a:graphic>
          <a:graphicData uri="http://schemas.openxmlformats.org/presentationml/2006/ole">
            <p:oleObj spid="_x0000_s80922" name="Equation" r:id="rId4" imgW="813600" imgH="191880" progId="Equation.3">
              <p:embed/>
            </p:oleObj>
          </a:graphicData>
        </a:graphic>
      </p:graphicFrame>
      <p:graphicFrame>
        <p:nvGraphicFramePr>
          <p:cNvPr id="80906" name="Object 10"/>
          <p:cNvGraphicFramePr>
            <a:graphicFrameLocks noChangeAspect="1"/>
          </p:cNvGraphicFramePr>
          <p:nvPr>
            <p:ph sz="quarter" idx="2"/>
          </p:nvPr>
        </p:nvGraphicFramePr>
        <p:xfrm>
          <a:off x="3200400" y="2362200"/>
          <a:ext cx="1371600" cy="481013"/>
        </p:xfrm>
        <a:graphic>
          <a:graphicData uri="http://schemas.openxmlformats.org/presentationml/2006/ole">
            <p:oleObj spid="_x0000_s80923" name="Equation" r:id="rId5" imgW="493560" imgH="164520" progId="Equation.3">
              <p:embed/>
            </p:oleObj>
          </a:graphicData>
        </a:graphic>
      </p:graphicFrame>
      <p:graphicFrame>
        <p:nvGraphicFramePr>
          <p:cNvPr id="80909" name="Object 13"/>
          <p:cNvGraphicFramePr>
            <a:graphicFrameLocks noChangeAspect="1"/>
          </p:cNvGraphicFramePr>
          <p:nvPr>
            <p:ph sz="quarter" idx="3"/>
          </p:nvPr>
        </p:nvGraphicFramePr>
        <p:xfrm>
          <a:off x="3124200" y="4191000"/>
          <a:ext cx="1295400" cy="454025"/>
        </p:xfrm>
        <a:graphic>
          <a:graphicData uri="http://schemas.openxmlformats.org/presentationml/2006/ole">
            <p:oleObj spid="_x0000_s80924" name="Equation" r:id="rId6" imgW="493560" imgH="164520" progId="Equation.3">
              <p:embed/>
            </p:oleObj>
          </a:graphicData>
        </a:graphic>
      </p:graphicFrame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457200" y="1752600"/>
            <a:ext cx="609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accent1"/>
              </a:buClr>
              <a:buSzPct val="80000"/>
              <a:buFont typeface="Wingdings" charset="0"/>
              <a:buChar char="l"/>
            </a:pPr>
            <a:r>
              <a:rPr lang="en-US" sz="2800" b="1">
                <a:solidFill>
                  <a:srgbClr val="FFFFFF"/>
                </a:solidFill>
              </a:rPr>
              <a:t> </a:t>
            </a:r>
            <a:r>
              <a:rPr lang="en-US" sz="2800" b="1"/>
              <a:t>Player bandwidth requirement: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457200" y="3657600"/>
            <a:ext cx="609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accent1"/>
              </a:buClr>
              <a:buSzPct val="80000"/>
              <a:buFont typeface="Wingdings" charset="0"/>
              <a:buChar char="l"/>
            </a:pPr>
            <a:r>
              <a:rPr lang="en-US" sz="2800" b="1">
                <a:solidFill>
                  <a:srgbClr val="FFFFFF"/>
                </a:solidFill>
              </a:rPr>
              <a:t> </a:t>
            </a:r>
            <a:r>
              <a:rPr lang="en-US" sz="2800" b="1"/>
              <a:t>Server bandwidth requirement</a:t>
            </a:r>
          </a:p>
        </p:txBody>
      </p:sp>
      <p:sp>
        <p:nvSpPr>
          <p:cNvPr id="80912" name="Text Box 16"/>
          <p:cNvSpPr txBox="1">
            <a:spLocks noChangeArrowheads="1"/>
          </p:cNvSpPr>
          <p:nvPr/>
        </p:nvSpPr>
        <p:spPr bwMode="auto">
          <a:xfrm>
            <a:off x="1066800" y="23622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Upstream -</a:t>
            </a:r>
          </a:p>
        </p:txBody>
      </p:sp>
      <p:sp>
        <p:nvSpPr>
          <p:cNvPr id="80913" name="Text Box 17"/>
          <p:cNvSpPr txBox="1">
            <a:spLocks noChangeArrowheads="1"/>
          </p:cNvSpPr>
          <p:nvPr/>
        </p:nvSpPr>
        <p:spPr bwMode="auto">
          <a:xfrm>
            <a:off x="1066800" y="29718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Downstream -</a:t>
            </a:r>
          </a:p>
        </p:txBody>
      </p:sp>
      <p:sp>
        <p:nvSpPr>
          <p:cNvPr id="80914" name="Text Box 18"/>
          <p:cNvSpPr txBox="1">
            <a:spLocks noChangeArrowheads="1"/>
          </p:cNvSpPr>
          <p:nvPr/>
        </p:nvSpPr>
        <p:spPr bwMode="auto">
          <a:xfrm>
            <a:off x="1066800" y="41910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Upstream -</a:t>
            </a:r>
          </a:p>
        </p:txBody>
      </p:sp>
      <p:sp>
        <p:nvSpPr>
          <p:cNvPr id="80915" name="Text Box 19"/>
          <p:cNvSpPr txBox="1">
            <a:spLocks noChangeArrowheads="1"/>
          </p:cNvSpPr>
          <p:nvPr/>
        </p:nvSpPr>
        <p:spPr bwMode="auto">
          <a:xfrm>
            <a:off x="1676400" y="5181600"/>
            <a:ext cx="20574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Best Case – 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b="1"/>
              <a:t>Worst Case -</a:t>
            </a:r>
            <a:r>
              <a:rPr lang="en-US" sz="2400" b="1">
                <a:solidFill>
                  <a:srgbClr val="FFFFFF"/>
                </a:solidFill>
              </a:rPr>
              <a:t> </a:t>
            </a:r>
          </a:p>
        </p:txBody>
      </p:sp>
      <p:graphicFrame>
        <p:nvGraphicFramePr>
          <p:cNvPr id="80916" name="Object 20"/>
          <p:cNvGraphicFramePr>
            <a:graphicFrameLocks noChangeAspect="1"/>
          </p:cNvGraphicFramePr>
          <p:nvPr/>
        </p:nvGraphicFramePr>
        <p:xfrm>
          <a:off x="4429125" y="5778500"/>
          <a:ext cx="1352550" cy="469900"/>
        </p:xfrm>
        <a:graphic>
          <a:graphicData uri="http://schemas.openxmlformats.org/presentationml/2006/ole">
            <p:oleObj spid="_x0000_s80925" name="Equation" r:id="rId7" imgW="596880" imgH="203040" progId="Equation.3">
              <p:embed/>
            </p:oleObj>
          </a:graphicData>
        </a:graphic>
      </p:graphicFrame>
      <p:graphicFrame>
        <p:nvGraphicFramePr>
          <p:cNvPr id="80917" name="Object 21"/>
          <p:cNvGraphicFramePr>
            <a:graphicFrameLocks noChangeAspect="1"/>
          </p:cNvGraphicFramePr>
          <p:nvPr>
            <p:ph sz="quarter" idx="4"/>
          </p:nvPr>
        </p:nvGraphicFramePr>
        <p:xfrm>
          <a:off x="4038600" y="5257800"/>
          <a:ext cx="273050" cy="381000"/>
        </p:xfrm>
        <a:graphic>
          <a:graphicData uri="http://schemas.openxmlformats.org/presentationml/2006/ole">
            <p:oleObj spid="_x0000_s80926" name="Equation" r:id="rId8" imgW="126725" imgH="177415" progId="Equation.3">
              <p:embed/>
            </p:oleObj>
          </a:graphicData>
        </a:graphic>
      </p:graphicFrame>
      <p:sp>
        <p:nvSpPr>
          <p:cNvPr id="80919" name="Text Box 23"/>
          <p:cNvSpPr txBox="1">
            <a:spLocks noChangeArrowheads="1"/>
          </p:cNvSpPr>
          <p:nvPr/>
        </p:nvSpPr>
        <p:spPr bwMode="auto">
          <a:xfrm>
            <a:off x="1066800" y="46482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Downstream -</a:t>
            </a:r>
          </a:p>
        </p:txBody>
      </p:sp>
      <p:sp>
        <p:nvSpPr>
          <p:cNvPr id="80921" name="Text Box 25"/>
          <p:cNvSpPr txBox="1">
            <a:spLocks noChangeArrowheads="1"/>
          </p:cNvSpPr>
          <p:nvPr/>
        </p:nvSpPr>
        <p:spPr bwMode="auto">
          <a:xfrm>
            <a:off x="3276600" y="4648200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depends on inconsistency 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15" grpId="0"/>
      <p:bldP spid="809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2AF48-256A-FA4B-A515-E4350CE7FC08}" type="datetime1">
              <a:rPr lang="en-US"/>
              <a:pPr/>
              <a:t>2/22/2011</a:t>
            </a:fld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D0F8-84C1-BC46-B4DA-59E4739FA69B}" type="slidenum">
              <a:rPr lang="en-US"/>
              <a:pPr/>
              <a:t>21</a:t>
            </a:fld>
            <a:endParaRPr lang="en-US"/>
          </a:p>
        </p:txBody>
      </p:sp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05800" cy="11430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/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chemeClr val="tx1"/>
                </a:solidFill>
                <a:latin typeface="Comic Sans MS" charset="0"/>
              </a:rPr>
              <a:t>PP-CA Bandwidth Measurements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610600" cy="16002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/>
          <a:lstStyle/>
          <a:p>
            <a:pPr>
              <a:lnSpc>
                <a:spcPct val="97000"/>
              </a:lnSpc>
              <a:spcBef>
                <a:spcPts val="68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latin typeface="Comic Sans MS" charset="0"/>
              </a:rPr>
              <a:t>Inconsistencies: location conflicts</a:t>
            </a:r>
          </a:p>
          <a:p>
            <a:pPr>
              <a:lnSpc>
                <a:spcPct val="97000"/>
              </a:lnSpc>
              <a:spcBef>
                <a:spcPts val="68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latin typeface="Comic Sans MS" charset="0"/>
              </a:rPr>
              <a:t>Introduce 50% inconsistency rate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43200"/>
            <a:ext cx="4724400" cy="376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52400" y="19812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SzPct val="85000"/>
              <a:buFont typeface="Wingdings" charset="0"/>
              <a:buChar char="l"/>
            </a:pPr>
            <a:endParaRPr lang="en-US" sz="2400">
              <a:solidFill>
                <a:srgbClr val="FFFFFF"/>
              </a:solidFill>
              <a:latin typeface="Times New Roman" charset="0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5A98-F737-794E-AFC1-7AA9EAC25CDE}" type="datetime1">
              <a:rPr lang="en-US"/>
              <a:pPr/>
              <a:t>2/22/2011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F62D-7CC1-4140-8CAE-CD670A5474A9}" type="slidenum">
              <a:rPr lang="en-US"/>
              <a:pPr/>
              <a:t>22</a:t>
            </a:fld>
            <a:endParaRPr lang="en-US"/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/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chemeClr val="tx1"/>
                </a:solidFill>
                <a:latin typeface="Comic Sans MS" charset="0"/>
              </a:rPr>
              <a:t>Maximum Inconsistency Period in PP-CA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534400" cy="28956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/>
          <a:lstStyle/>
          <a:p>
            <a:pPr>
              <a:lnSpc>
                <a:spcPct val="97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Comic Sans MS" charset="0"/>
              </a:rPr>
              <a:t>Inconsistencies detected as in CS model</a:t>
            </a:r>
          </a:p>
          <a:p>
            <a:pPr>
              <a:lnSpc>
                <a:spcPct val="97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Comic Sans MS" charset="0"/>
              </a:rPr>
              <a:t>Same MIP as in CS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Comic Sans MS" charset="0"/>
              </a:rPr>
              <a:t>T</a:t>
            </a:r>
            <a:r>
              <a:rPr lang="en-GB" sz="2400" baseline="-25000">
                <a:latin typeface="Comic Sans MS" charset="0"/>
              </a:rPr>
              <a:t>I</a:t>
            </a:r>
            <a:r>
              <a:rPr lang="en-GB" sz="2400">
                <a:latin typeface="Comic Sans MS" charset="0"/>
              </a:rPr>
              <a:t> = max</a:t>
            </a:r>
            <a:r>
              <a:rPr lang="en-GB" sz="2400" baseline="-25000">
                <a:latin typeface="Comic Sans MS" charset="0"/>
              </a:rPr>
              <a:t>i </a:t>
            </a:r>
            <a:r>
              <a:rPr lang="en-GB" sz="2400">
                <a:latin typeface="Comic Sans MS" charset="0"/>
              </a:rPr>
              <a:t>{T</a:t>
            </a:r>
            <a:r>
              <a:rPr lang="en-GB" sz="2400" baseline="-25000">
                <a:latin typeface="Comic Sans MS" charset="0"/>
              </a:rPr>
              <a:t>U</a:t>
            </a:r>
            <a:r>
              <a:rPr lang="en-GB" sz="2400">
                <a:latin typeface="Comic Sans MS" charset="0"/>
              </a:rPr>
              <a:t> + T</a:t>
            </a:r>
            <a:r>
              <a:rPr lang="en-GB" sz="2400" baseline="-25000">
                <a:latin typeface="Comic Sans MS" charset="0"/>
              </a:rPr>
              <a:t>CA</a:t>
            </a:r>
            <a:r>
              <a:rPr lang="en-GB" sz="2400">
                <a:latin typeface="Comic Sans MS" charset="0"/>
              </a:rPr>
              <a:t> + R</a:t>
            </a:r>
            <a:r>
              <a:rPr lang="en-GB" sz="2400" baseline="-25000">
                <a:latin typeface="Comic Sans MS" charset="0"/>
              </a:rPr>
              <a:t>i,CA</a:t>
            </a:r>
            <a:r>
              <a:rPr lang="en-GB" sz="2400">
                <a:latin typeface="Comic Sans MS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9014-F29D-9247-A7CE-70370E0039D7}" type="datetime1">
              <a:rPr lang="en-US"/>
              <a:pPr/>
              <a:t>2/22/2011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58BB-B6ED-8F42-8D10-04BD8D4C15D9}" type="slidenum">
              <a:rPr lang="en-US"/>
              <a:pPr/>
              <a:t>23</a:t>
            </a:fld>
            <a:endParaRPr lang="en-US"/>
          </a:p>
        </p:txBody>
      </p:sp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/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chemeClr val="tx1"/>
                </a:solidFill>
                <a:latin typeface="Comic Sans MS" charset="0"/>
              </a:rPr>
              <a:t>Conclusions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31188" cy="452755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/>
          <a:lstStyle/>
          <a:p>
            <a:pPr>
              <a:lnSpc>
                <a:spcPct val="97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Comic Sans MS" charset="0"/>
              </a:rPr>
              <a:t>PP-CA model combines best features of CS and PP models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Comic Sans MS" charset="0"/>
              </a:rPr>
              <a:t>Lower player-player latency (PP)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Comic Sans MS" charset="0"/>
              </a:rPr>
              <a:t>Simple state consistency resolution protocol (CS)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Comic Sans MS" charset="0"/>
              </a:rPr>
              <a:t>Improved bandwidth scalability, as long as state inconsistencies are rare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7266-A565-CB4C-B61D-B271986F00E6}" type="datetime1">
              <a:rPr lang="en-US"/>
              <a:pPr/>
              <a:t>2/22/2011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8EB9-2A18-034D-ACF8-4EA2AF68C575}" type="slidenum">
              <a:rPr lang="en-US"/>
              <a:pPr/>
              <a:t>3</a:t>
            </a:fld>
            <a:endParaRPr lang="en-US"/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/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chemeClr val="tx1"/>
                </a:solidFill>
                <a:latin typeface="Comic Sans MS" charset="0"/>
              </a:rPr>
              <a:t>Overview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31213" cy="4249738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/>
          <a:lstStyle/>
          <a:p>
            <a:pPr>
              <a:lnSpc>
                <a:spcPct val="97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latin typeface="Comic Sans MS" charset="0"/>
              </a:rPr>
              <a:t>Review two existing gaming architectures:</a:t>
            </a:r>
          </a:p>
          <a:p>
            <a:pPr lvl="1">
              <a:lnSpc>
                <a:spcPct val="97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Comic Sans MS" charset="0"/>
              </a:rPr>
              <a:t>Client-Server (CS)</a:t>
            </a:r>
          </a:p>
          <a:p>
            <a:pPr lvl="1">
              <a:lnSpc>
                <a:spcPct val="97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Comic Sans MS" charset="0"/>
              </a:rPr>
              <a:t>Peer-to-Peer (PP)</a:t>
            </a:r>
          </a:p>
          <a:p>
            <a:pPr>
              <a:lnSpc>
                <a:spcPct val="97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latin typeface="Comic Sans MS" charset="0"/>
              </a:rPr>
              <a:t>Evaluate two key factors:</a:t>
            </a:r>
          </a:p>
          <a:p>
            <a:pPr lvl="1">
              <a:lnSpc>
                <a:spcPct val="97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Comic Sans MS" charset="0"/>
              </a:rPr>
              <a:t>Bandwidth requirement at players/server</a:t>
            </a:r>
          </a:p>
          <a:p>
            <a:pPr lvl="1">
              <a:lnSpc>
                <a:spcPct val="97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Comic Sans MS" charset="0"/>
              </a:rPr>
              <a:t>State consistency resolution mechanism &amp; latency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latin typeface="Comic Sans MS" charset="0"/>
              </a:rPr>
              <a:t>Introduce a new architecture: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Comic Sans MS" charset="0"/>
              </a:rPr>
              <a:t>Peer-to-Peer with Central Arbiter (PP-CA)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latin typeface="Comic Sans MS" charset="0"/>
              </a:rPr>
              <a:t>Experimental results using BZflag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688975" y="59959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939800" y="60531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solidFill>
                <a:srgbClr val="FFFFFF"/>
              </a:solidFill>
              <a:latin typeface="Times New Roman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uiExpand="1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BE7B-0167-FC4A-BFBE-A19614682B0A}" type="datetime1">
              <a:rPr lang="en-US"/>
              <a:pPr/>
              <a:t>2/22/2011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3284-AD6E-DA48-AEF7-31B3B46F9E91}" type="slidenum">
              <a:rPr lang="en-US"/>
              <a:pPr/>
              <a:t>4</a:t>
            </a:fld>
            <a:endParaRPr lang="en-US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/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chemeClr val="tx1"/>
                </a:solidFill>
                <a:latin typeface="Comic Sans MS" charset="0"/>
              </a:rPr>
              <a:t>Existing Architectures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41148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/>
          <a:lstStyle/>
          <a:p>
            <a:pPr>
              <a:lnSpc>
                <a:spcPct val="97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Comic Sans MS" charset="0"/>
              </a:rPr>
              <a:t>Client-Server (CS)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latin typeface="Comic Sans MS" charset="0"/>
              </a:rPr>
              <a:t>Simpler state consistency resolution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latin typeface="Comic Sans MS" charset="0"/>
              </a:rPr>
              <a:t>Low client bandwidth requirement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i="1">
                <a:solidFill>
                  <a:srgbClr val="CC0000"/>
                </a:solidFill>
                <a:latin typeface="Comic Sans MS" charset="0"/>
              </a:rPr>
              <a:t>Server: single point of failure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i="1">
                <a:solidFill>
                  <a:srgbClr val="CC0000"/>
                </a:solidFill>
                <a:latin typeface="Comic Sans MS" charset="0"/>
              </a:rPr>
              <a:t>High bandwidth requirement @ server (scalability issue)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i="1">
                <a:solidFill>
                  <a:srgbClr val="CC0000"/>
                </a:solidFill>
                <a:latin typeface="Comic Sans MS" charset="0"/>
              </a:rPr>
              <a:t>Server increases communication latency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Comic Sans MS" charset="0"/>
              </a:rPr>
              <a:t>Peer-to-Peer (PP)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latin typeface="Comic Sans MS" charset="0"/>
              </a:rPr>
              <a:t>Lower communication latency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i="1">
                <a:solidFill>
                  <a:srgbClr val="CC0000"/>
                </a:solidFill>
                <a:latin typeface="Comic Sans MS" charset="0"/>
              </a:rPr>
              <a:t>Distributed state consistency resolution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i="1">
                <a:solidFill>
                  <a:srgbClr val="CC0000"/>
                </a:solidFill>
                <a:latin typeface="Comic Sans MS" charset="0"/>
              </a:rPr>
              <a:t>Requires clock synchronization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i="1">
                <a:solidFill>
                  <a:srgbClr val="CC0000"/>
                </a:solidFill>
                <a:latin typeface="Comic Sans MS" charset="0"/>
              </a:rPr>
              <a:t>Less admin-control for subscription, anti-cheating, etc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>
              <a:latin typeface="Comic Sans M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E905-C69A-BE42-8F44-FFBEBC93DC7E}" type="datetime1">
              <a:rPr lang="en-US"/>
              <a:pPr/>
              <a:t>2/22/2011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9610-37BB-8546-9CE1-1002F257FD9F}" type="slidenum">
              <a:rPr lang="en-US"/>
              <a:pPr/>
              <a:t>5</a:t>
            </a:fld>
            <a:endParaRPr lang="en-US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/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chemeClr val="tx1"/>
                </a:solidFill>
                <a:latin typeface="Comic Sans MS" charset="0"/>
              </a:rPr>
              <a:t>Proposed Architecture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31188" cy="452755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/>
          <a:lstStyle/>
          <a:p>
            <a:pPr>
              <a:lnSpc>
                <a:spcPct val="97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Comic Sans MS" charset="0"/>
              </a:rPr>
              <a:t>Peer-to-Peer with Central Arbiter (PP-CA)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Comic Sans MS" charset="0"/>
              </a:rPr>
              <a:t>Simple consistency resolution (as in CS model)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Comic Sans MS" charset="0"/>
              </a:rPr>
              <a:t>Remove server</a:t>
            </a:r>
            <a:r>
              <a:rPr lang="ja-JP" altLang="en-GB">
                <a:latin typeface="Comic Sans MS" charset="0"/>
              </a:rPr>
              <a:t>’</a:t>
            </a:r>
            <a:r>
              <a:rPr lang="en-GB">
                <a:latin typeface="Comic Sans MS" charset="0"/>
              </a:rPr>
              <a:t>s bandwidth bottleneck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Comic Sans MS" charset="0"/>
              </a:rPr>
              <a:t>Avoid extra communication delay of CS model</a:t>
            </a:r>
          </a:p>
        </p:txBody>
      </p:sp>
      <p:sp>
        <p:nvSpPr>
          <p:cNvPr id="7171" name="AutoShape 3"/>
          <p:cNvSpPr>
            <a:spLocks noChangeArrowheads="1"/>
          </p:cNvSpPr>
          <p:nvPr/>
        </p:nvSpPr>
        <p:spPr bwMode="auto">
          <a:xfrm>
            <a:off x="685800" y="6324600"/>
            <a:ext cx="7772400" cy="228600"/>
          </a:xfrm>
          <a:prstGeom prst="roundRect">
            <a:avLst>
              <a:gd name="adj" fmla="val 69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uiExpand="1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CF46-DD06-A845-9B3C-007B969DC0AF}" type="datetime1">
              <a:rPr lang="en-US"/>
              <a:pPr/>
              <a:t>2/22/2011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289A-8C07-F143-BF1E-74827BB8C98E}" type="slidenum">
              <a:rPr lang="en-US"/>
              <a:pPr/>
              <a:t>6</a:t>
            </a:fld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/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>
                <a:solidFill>
                  <a:schemeClr val="tx1"/>
                </a:solidFill>
                <a:latin typeface="Comic Sans MS" charset="0"/>
              </a:rPr>
              <a:t>State Consistency Resolution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831975"/>
            <a:ext cx="7772400" cy="41021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/>
          <a:lstStyle/>
          <a:p>
            <a:pPr>
              <a:lnSpc>
                <a:spcPct val="97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Comic Sans MS" charset="0"/>
              </a:rPr>
              <a:t>State S</a:t>
            </a:r>
            <a:r>
              <a:rPr lang="en-GB" sz="2400" baseline="-25000">
                <a:latin typeface="Comic Sans MS" charset="0"/>
              </a:rPr>
              <a:t>i</a:t>
            </a:r>
            <a:r>
              <a:rPr lang="en-GB" sz="2400">
                <a:latin typeface="Comic Sans MS" charset="0"/>
              </a:rPr>
              <a:t>(t): set of all game attributes as seen by player i at time t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Comic Sans MS" charset="0"/>
              </a:rPr>
              <a:t>Ideally, all players should have same state at all times: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latin typeface="Comic Sans MS" charset="0"/>
              </a:rPr>
              <a:t>Network latency prevents ideal state consistency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Comic Sans MS" charset="0"/>
              </a:rPr>
              <a:t>Goal: minimize duration of inconsistency between any two players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i="1">
                <a:latin typeface="Comic Sans MS" charset="0"/>
              </a:rPr>
              <a:t>T</a:t>
            </a:r>
            <a:r>
              <a:rPr lang="en-GB" sz="2000" i="1" baseline="-25000">
                <a:latin typeface="Comic Sans MS" charset="0"/>
              </a:rPr>
              <a:t>I</a:t>
            </a:r>
            <a:r>
              <a:rPr lang="en-GB" sz="2000" i="1">
                <a:latin typeface="Comic Sans MS" charset="0"/>
              </a:rPr>
              <a:t>: Maximum Inconsistency Period (MIP</a:t>
            </a:r>
            <a:r>
              <a:rPr lang="en-GB" sz="2000">
                <a:latin typeface="Comic Sans MS" charset="0"/>
              </a:rPr>
              <a:t>)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2209800" y="3048000"/>
          <a:ext cx="1905000" cy="381000"/>
        </p:xfrm>
        <a:graphic>
          <a:graphicData uri="http://schemas.openxmlformats.org/presentationml/2006/ole">
            <p:oleObj spid="_x0000_s9223" name="Equation" r:id="rId4" imgW="712800" imgH="191880" progId="Equation.3">
              <p:embed/>
            </p:oleObj>
          </a:graphicData>
        </a:graphic>
      </p:graphicFrame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8224838" y="60658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solidFill>
                <a:srgbClr val="FFFFFF"/>
              </a:solidFill>
              <a:latin typeface="Times New Roman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uiExpand="1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E7E1-27A6-F94D-AF70-5C87DF328447}" type="datetime1">
              <a:rPr lang="en-US"/>
              <a:pPr/>
              <a:t>2/22/2011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AED0-0FDB-7E4C-9065-66E61201AF6D}" type="slidenum">
              <a:rPr lang="en-US"/>
              <a:pPr/>
              <a:t>7</a:t>
            </a:fld>
            <a:endParaRPr lang="en-US"/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>
                <a:solidFill>
                  <a:schemeClr val="tx1"/>
                </a:solidFill>
                <a:latin typeface="Comic Sans MS" charset="0"/>
              </a:rPr>
              <a:t>Components of Inconsistency Resolution Period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839913"/>
            <a:ext cx="8291512" cy="4332287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7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Comic Sans MS" charset="0"/>
              </a:rPr>
              <a:t>Player Loop: </a:t>
            </a:r>
          </a:p>
          <a:p>
            <a:pPr lvl="1">
              <a:lnSpc>
                <a:spcPct val="97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latin typeface="Comic Sans MS" charset="0"/>
              </a:rPr>
              <a:t>Read input, receiving updates, compute local view, rendering</a:t>
            </a:r>
          </a:p>
          <a:p>
            <a:pPr lvl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latin typeface="Comic Sans MS" charset="0"/>
              </a:rPr>
              <a:t>Loop duration: Player Update Period = T</a:t>
            </a:r>
            <a:r>
              <a:rPr lang="en-GB" sz="2000" baseline="-25000">
                <a:latin typeface="Comic Sans MS" charset="0"/>
              </a:rPr>
              <a:t>U</a:t>
            </a:r>
            <a:endParaRPr lang="en-GB" sz="2000">
              <a:latin typeface="Comic Sans MS" charset="0"/>
            </a:endParaRPr>
          </a:p>
          <a:p>
            <a:pPr lvl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latin typeface="Comic Sans MS" charset="0"/>
              </a:rPr>
              <a:t>T</a:t>
            </a:r>
            <a:r>
              <a:rPr lang="en-GB" sz="2000" baseline="-25000">
                <a:latin typeface="Comic Sans MS" charset="0"/>
              </a:rPr>
              <a:t>U</a:t>
            </a:r>
            <a:r>
              <a:rPr lang="en-GB" sz="2000">
                <a:latin typeface="Comic Sans MS" charset="0"/>
              </a:rPr>
              <a:t> is fairly stable at same machine</a:t>
            </a:r>
          </a:p>
          <a:p>
            <a:pPr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Comic Sans MS" charset="0"/>
              </a:rPr>
              <a:t>Server Latency: </a:t>
            </a:r>
          </a:p>
          <a:p>
            <a:pPr lvl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latin typeface="Comic Sans MS" charset="0"/>
              </a:rPr>
              <a:t>Read player update, check consistency, relay update to all players</a:t>
            </a:r>
            <a:endParaRPr lang="en-GB" sz="2400">
              <a:latin typeface="Comic Sans MS" charset="0"/>
            </a:endParaRPr>
          </a:p>
          <a:p>
            <a:pPr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Comic Sans MS" charset="0"/>
              </a:rPr>
              <a:t>Round-Trip Time (RTT): </a:t>
            </a:r>
          </a:p>
          <a:p>
            <a:pPr lvl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latin typeface="Comic Sans MS" charset="0"/>
              </a:rPr>
              <a:t>Minimum network latency between player and server  (without any client or server latency)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500C-F520-2F43-915B-B0BED18F84E6}" type="datetime1">
              <a:rPr lang="en-US"/>
              <a:pPr/>
              <a:t>2/22/2011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2478-B907-B64F-BBE5-DFD30237D585}" type="slidenum">
              <a:rPr lang="en-US"/>
              <a:pPr/>
              <a:t>8</a:t>
            </a:fld>
            <a:endParaRPr lang="en-US"/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/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chemeClr val="tx1"/>
                </a:solidFill>
                <a:latin typeface="Comic Sans MS" charset="0"/>
              </a:rPr>
              <a:t>Experimental Methodology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31188" cy="4024313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/>
          <a:lstStyle/>
          <a:p>
            <a:pPr>
              <a:lnSpc>
                <a:spcPct val="97000"/>
              </a:lnSpc>
              <a:spcBef>
                <a:spcPts val="68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Comic Sans MS" charset="0"/>
              </a:rPr>
              <a:t>Experiments were conducted using </a:t>
            </a:r>
            <a:r>
              <a:rPr lang="en-GB" sz="2400" i="1">
                <a:latin typeface="Comic Sans MS" charset="0"/>
              </a:rPr>
              <a:t>BZflag</a:t>
            </a:r>
            <a:endParaRPr lang="en-GB" sz="2400">
              <a:latin typeface="Comic Sans MS" charset="0"/>
            </a:endParaRPr>
          </a:p>
          <a:p>
            <a:pPr lvl="1">
              <a:lnSpc>
                <a:spcPct val="90000"/>
              </a:lnSpc>
              <a:spcBef>
                <a:spcPts val="58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latin typeface="Comic Sans MS" charset="0"/>
              </a:rPr>
              <a:t>Multiplayer open-source 3D tank battle game</a:t>
            </a:r>
          </a:p>
          <a:p>
            <a:pPr lvl="1">
              <a:lnSpc>
                <a:spcPct val="90000"/>
              </a:lnSpc>
              <a:spcBef>
                <a:spcPts val="58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latin typeface="Comic Sans MS" charset="0"/>
              </a:rPr>
              <a:t>Developed in 1992</a:t>
            </a:r>
          </a:p>
          <a:p>
            <a:pPr lvl="1">
              <a:lnSpc>
                <a:spcPct val="90000"/>
              </a:lnSpc>
              <a:spcBef>
                <a:spcPts val="58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latin typeface="Comic Sans MS" charset="0"/>
              </a:rPr>
              <a:t>Uses client-server model/multicast if available</a:t>
            </a:r>
          </a:p>
          <a:p>
            <a:pPr lvl="1">
              <a:lnSpc>
                <a:spcPct val="90000"/>
              </a:lnSpc>
              <a:spcBef>
                <a:spcPts val="58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latin typeface="Comic Sans MS" charset="0"/>
              </a:rPr>
              <a:t>No state consistency provided</a:t>
            </a:r>
          </a:p>
          <a:p>
            <a:pPr>
              <a:lnSpc>
                <a:spcPct val="97000"/>
              </a:lnSpc>
              <a:spcBef>
                <a:spcPts val="68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Comic Sans MS" charset="0"/>
              </a:rPr>
              <a:t>Pentium-III based PCs</a:t>
            </a:r>
          </a:p>
          <a:p>
            <a:pPr lvl="1">
              <a:lnSpc>
                <a:spcPct val="90000"/>
              </a:lnSpc>
              <a:spcBef>
                <a:spcPts val="58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latin typeface="Comic Sans MS" charset="0"/>
              </a:rPr>
              <a:t>Redhat Linux 7.0</a:t>
            </a:r>
          </a:p>
          <a:p>
            <a:pPr lvl="1">
              <a:lnSpc>
                <a:spcPct val="90000"/>
              </a:lnSpc>
              <a:spcBef>
                <a:spcPts val="58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latin typeface="Comic Sans MS" charset="0"/>
              </a:rPr>
              <a:t>Fast Ethernet switch</a:t>
            </a:r>
          </a:p>
          <a:p>
            <a:pPr lvl="1">
              <a:lnSpc>
                <a:spcPct val="90000"/>
              </a:lnSpc>
              <a:spcBef>
                <a:spcPts val="58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latin typeface="Comic Sans MS" charset="0"/>
              </a:rPr>
              <a:t>Four players – 10 minute game – 10000 transactions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DE64-A211-BB4B-9036-532CC7015CC0}" type="datetime1">
              <a:rPr lang="en-US"/>
              <a:pPr/>
              <a:t>2/22/2011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0BB3-0D76-534D-9E80-DEA985AF60A4}" type="slidenum">
              <a:rPr lang="en-US"/>
              <a:pPr/>
              <a:t>9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0813" cy="1141413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Comic Sans MS" charset="0"/>
              </a:rPr>
              <a:t>Modifications to BZflag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9763"/>
            <a:ext cx="8077200" cy="4178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Comic Sans MS" charset="0"/>
              </a:rPr>
              <a:t>Original implementation: CS with “smart clients”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omic Sans MS" charset="0"/>
              </a:rPr>
              <a:t>No consistency resolution</a:t>
            </a:r>
          </a:p>
          <a:p>
            <a:pPr>
              <a:lnSpc>
                <a:spcPct val="90000"/>
              </a:lnSpc>
            </a:pPr>
            <a:r>
              <a:rPr lang="en-GB" sz="2400" i="1">
                <a:latin typeface="Comic Sans MS" charset="0"/>
              </a:rPr>
              <a:t>Created PP implementation</a:t>
            </a:r>
          </a:p>
          <a:p>
            <a:pPr lvl="1">
              <a:lnSpc>
                <a:spcPct val="90000"/>
              </a:lnSpc>
            </a:pPr>
            <a:r>
              <a:rPr lang="en-GB" sz="2000" i="1">
                <a:latin typeface="Comic Sans MS" charset="0"/>
              </a:rPr>
              <a:t>Easy to do with smart clients</a:t>
            </a:r>
          </a:p>
          <a:p>
            <a:pPr>
              <a:lnSpc>
                <a:spcPct val="90000"/>
              </a:lnSpc>
              <a:spcBef>
                <a:spcPts val="688"/>
              </a:spcBef>
            </a:pPr>
            <a:r>
              <a:rPr lang="en-GB" sz="2400" i="1">
                <a:latin typeface="Comic Sans MS" charset="0"/>
              </a:rPr>
              <a:t>Implemented PP-CA architecture</a:t>
            </a:r>
          </a:p>
          <a:p>
            <a:pPr>
              <a:lnSpc>
                <a:spcPct val="90000"/>
              </a:lnSpc>
              <a:spcBef>
                <a:spcPts val="688"/>
              </a:spcBef>
            </a:pPr>
            <a:r>
              <a:rPr lang="en-GB" sz="2400" i="1">
                <a:latin typeface="Comic Sans MS" charset="0"/>
              </a:rPr>
              <a:t>Include state consistency checks at server/CA</a:t>
            </a:r>
          </a:p>
          <a:p>
            <a:pPr lvl="1">
              <a:lnSpc>
                <a:spcPct val="90000"/>
              </a:lnSpc>
            </a:pPr>
            <a:r>
              <a:rPr lang="en-GB" sz="2000" i="1">
                <a:latin typeface="Comic Sans MS" charset="0"/>
              </a:rPr>
              <a:t>Make sure that players do not occupy same position</a:t>
            </a:r>
          </a:p>
          <a:p>
            <a:pPr>
              <a:lnSpc>
                <a:spcPct val="90000"/>
              </a:lnSpc>
              <a:spcBef>
                <a:spcPts val="688"/>
              </a:spcBef>
            </a:pPr>
            <a:r>
              <a:rPr lang="en-GB" sz="2400" i="1">
                <a:latin typeface="Comic Sans MS" charset="0"/>
              </a:rPr>
              <a:t>Expand headers with timestamps to measure RTT and inconsistency resolution latency</a:t>
            </a:r>
            <a:endParaRPr lang="en-US" sz="2400" i="1"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1970</TotalTime>
  <Words>816</Words>
  <Application>Microsoft Office PowerPoint</Application>
  <PresentationFormat>On-screen Show (4:3)</PresentationFormat>
  <Paragraphs>173</Paragraphs>
  <Slides>23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Default Design</vt:lpstr>
      <vt:lpstr>Equation</vt:lpstr>
      <vt:lpstr>Bitmap Image</vt:lpstr>
      <vt:lpstr>Microsoft Equation 3.0</vt:lpstr>
      <vt:lpstr>Bandwidth Requirement      &amp; State Consistency  in Three Multiplayer Game Architectures</vt:lpstr>
      <vt:lpstr>BZflag</vt:lpstr>
      <vt:lpstr>Overview</vt:lpstr>
      <vt:lpstr>Existing Architectures</vt:lpstr>
      <vt:lpstr>Proposed Architecture</vt:lpstr>
      <vt:lpstr>State Consistency Resolution</vt:lpstr>
      <vt:lpstr>Components of Inconsistency Resolution Period</vt:lpstr>
      <vt:lpstr>Experimental Methodology</vt:lpstr>
      <vt:lpstr>Modifications to BZflag</vt:lpstr>
      <vt:lpstr>Client-Server Architecture</vt:lpstr>
      <vt:lpstr>CS Bandwidth Requirement</vt:lpstr>
      <vt:lpstr>Bandwidth Measurements at Server</vt:lpstr>
      <vt:lpstr>Consistency Resolution in CS</vt:lpstr>
      <vt:lpstr>BZflag Measurements</vt:lpstr>
      <vt:lpstr>RTT &amp; Inconsistency Period Measurements</vt:lpstr>
      <vt:lpstr>Peer-To-Peer Architecture</vt:lpstr>
      <vt:lpstr>PP Bandwidth Requirement</vt:lpstr>
      <vt:lpstr>Consistency Resolution in PP</vt:lpstr>
      <vt:lpstr>Peer-to-Peer with Central Arbiter</vt:lpstr>
      <vt:lpstr>Bandwidth Requirement at PP-CA</vt:lpstr>
      <vt:lpstr>PP-CA Bandwidth Measurements</vt:lpstr>
      <vt:lpstr>Maximum Inconsistency Period in PP-CA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Bandwidth Requirements and State Consistency in Three Multiplayer Game Architectures</dc:title>
  <cp:lastModifiedBy> </cp:lastModifiedBy>
  <cp:revision>60</cp:revision>
  <dcterms:modified xsi:type="dcterms:W3CDTF">2011-02-22T15:07:10Z</dcterms:modified>
</cp:coreProperties>
</file>