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15"/>
  </p:notesMasterIdLst>
  <p:handoutMasterIdLst>
    <p:handoutMasterId r:id="rId16"/>
  </p:handoutMasterIdLst>
  <p:sldIdLst>
    <p:sldId id="984" r:id="rId2"/>
    <p:sldId id="1135" r:id="rId3"/>
    <p:sldId id="1136" r:id="rId4"/>
    <p:sldId id="1137" r:id="rId5"/>
    <p:sldId id="1138" r:id="rId6"/>
    <p:sldId id="1139" r:id="rId7"/>
    <p:sldId id="1140" r:id="rId8"/>
    <p:sldId id="1141" r:id="rId9"/>
    <p:sldId id="1142" r:id="rId10"/>
    <p:sldId id="1143" r:id="rId11"/>
    <p:sldId id="1144" r:id="rId12"/>
    <p:sldId id="1145" r:id="rId13"/>
    <p:sldId id="981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D579"/>
    <a:srgbClr val="D7A800"/>
    <a:srgbClr val="008000"/>
    <a:srgbClr val="D6D6D6"/>
    <a:srgbClr val="EBEBEB"/>
    <a:srgbClr val="FF0000"/>
    <a:srgbClr val="092E5C"/>
    <a:srgbClr val="FFFFF4"/>
    <a:srgbClr val="125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05" autoAdjust="0"/>
    <p:restoredTop sz="86407" autoAdjust="0"/>
  </p:normalViewPr>
  <p:slideViewPr>
    <p:cSldViewPr>
      <p:cViewPr varScale="1">
        <p:scale>
          <a:sx n="115" d="100"/>
          <a:sy n="115" d="100"/>
        </p:scale>
        <p:origin x="216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539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defTabSz="931154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861" y="0"/>
            <a:ext cx="3038539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algn="r" defTabSz="931154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221"/>
            <a:ext cx="3038539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defTabSz="931154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861" y="8832221"/>
            <a:ext cx="3038539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algn="r" defTabSz="931154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77A3A7E-F5CD-46D3-A13A-1E89DDCE1B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841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539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defTabSz="931154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861" y="0"/>
            <a:ext cx="3038539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algn="r" defTabSz="931154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935" y="4416111"/>
            <a:ext cx="5140530" cy="418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221"/>
            <a:ext cx="3038539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defTabSz="931154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861" y="8832221"/>
            <a:ext cx="3038539" cy="46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algn="r" defTabSz="931154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FA596D1-2086-497E-B86B-EDC648C59B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609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latin typeface="Arial" pitchFamily="34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 dirty="0" smtClean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 smtClean="0"/>
              <a:t>Copyright © 2017 Open Geospatial Consortium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905000" cy="228600"/>
          </a:xfrm>
          <a:ln/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08BD8CA8-DA42-484A-8C65-92CBA5C05D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2017 Open Geospatial Consortium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CC2AF-53E3-4102-9F9B-95E02476E4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4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2017 Open Geospatial Consortium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3254-DEF5-4971-86C6-25BD74B383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7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2017 Open Geospatial Consortium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97FA89-CADA-B54F-92CB-DE11EC0A07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2017 Open Geospatial Consortium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D8CA8-DA42-484A-8C65-92CBA5C05D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0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2017 Open Geospatial Consortium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BCBD8-8BAC-44FF-BE88-B3175AA249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9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2017 Open Geospatial Consortium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7514E-C3C4-42A2-B5AA-F3D4B7D68D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8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2017 Open Geospatial Consortium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47A2C-5780-4146-81E5-0EB263958C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9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2017 Open Geospatial Consortium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78970-3676-47DA-89CC-BC19C9DF27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2017 Open Geospatial Consortium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00FB9-A2BE-4B3E-B073-9718403746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2017 Open Geospatial Consortium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74CA9-66D6-4CFA-A5DB-CEC6E7E8B1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1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2017 Open Geospatial Consortium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CA338-4672-4C59-A13E-A6A8CE13BF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smtClean="0">
                <a:solidFill>
                  <a:srgbClr val="092E5C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Copyright © 2017 Open Geospatial Consortium</a:t>
            </a:r>
            <a:endParaRPr lang="en-US" dirty="0"/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45DE8C68-F4EC-4B19-9E72-6C1C526708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 dirty="0" smtClean="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Arial" pitchFamily="34" charset="0"/>
              </a:rPr>
              <a:t>®</a:t>
            </a:r>
          </a:p>
        </p:txBody>
      </p:sp>
      <p:sp>
        <p:nvSpPr>
          <p:cNvPr id="4" name="AACG_CaveatHeader_Shape"/>
          <p:cNvSpPr txBox="1"/>
          <p:nvPr userDrawn="1"/>
        </p:nvSpPr>
        <p:spPr>
          <a:xfrm>
            <a:off x="0" y="457200"/>
            <a:ext cx="9144000" cy="457200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/>
            <a:endParaRPr lang="en-US" sz="1200" b="0" dirty="0" err="1" smtClean="0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846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1" fontAlgn="base" hangingPunct="1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1" fontAlgn="base" hangingPunct="1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1" fontAlgn="base" hangingPunct="1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1" fontAlgn="base" hangingPunct="1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1" fontAlgn="base" hangingPunct="1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1" fontAlgn="base" hangingPunct="1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1" fontAlgn="base" hangingPunct="1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1" fontAlgn="base" hangingPunct="1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geospatial.org/projects/initiatives/testbed14" TargetMode="External"/><Relationship Id="rId3" Type="http://schemas.openxmlformats.org/officeDocument/2006/relationships/hyperlink" Target="http://www.opengeospatial.org/standards/requests/16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Testbed 14</a:t>
            </a:r>
            <a:br>
              <a:rPr lang="en-US" dirty="0" smtClean="0"/>
            </a:br>
            <a:r>
              <a:rPr lang="en-US" dirty="0" smtClean="0"/>
              <a:t>CFP Bidders Q&amp;A Webinar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 January </a:t>
            </a:r>
            <a:r>
              <a:rPr lang="en-US" dirty="0" smtClean="0"/>
              <a:t>2018</a:t>
            </a:r>
            <a:br>
              <a:rPr lang="en-US" dirty="0" smtClean="0"/>
            </a:br>
            <a:r>
              <a:rPr lang="en-US" dirty="0" smtClean="0"/>
              <a:t>Dr. Scott Serich, OGC Innovation Program</a:t>
            </a:r>
            <a:br>
              <a:rPr lang="en-US" dirty="0" smtClean="0"/>
            </a:br>
            <a:r>
              <a:rPr lang="en-US" dirty="0" smtClean="0"/>
              <a:t>sserich [at] opengeospatial.org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BD8CA8-DA42-484A-8C65-92CBA5C05D7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3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[new] Bid Submission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Bid Submission form is new for Testbed </a:t>
            </a:r>
            <a:r>
              <a:rPr lang="en-US" dirty="0" smtClean="0"/>
              <a:t>14</a:t>
            </a:r>
          </a:p>
          <a:p>
            <a:r>
              <a:rPr lang="en-US" dirty="0" smtClean="0"/>
              <a:t>The </a:t>
            </a:r>
            <a:r>
              <a:rPr lang="en-US" dirty="0"/>
              <a:t>form is broken into a deliverable-by-deliverable set of </a:t>
            </a:r>
            <a:r>
              <a:rPr lang="en-US" dirty="0" smtClean="0"/>
              <a:t>sub-proposals to </a:t>
            </a:r>
            <a:r>
              <a:rPr lang="en-US" dirty="0"/>
              <a:t>make it easier for deliverable subsets to be offered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Form-based </a:t>
            </a:r>
            <a:r>
              <a:rPr lang="en-US" dirty="0"/>
              <a:t>entry is designed to encourage "succinct" (brief and clear) descriptions of what is being proposed (per deliverable) in response to the CFP requirement for that deliverable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tool is new, so please be patient and let us know if you discover any defects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BD8CA8-DA42-484A-8C65-92CBA5C05D7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7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Testbed Deliverables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/>
              <a:t>Participant is required to provide at least some level of in-kind contribution, at least $1 for every $1 of cost-share requested.</a:t>
            </a:r>
          </a:p>
          <a:p>
            <a:r>
              <a:rPr lang="en-US" dirty="0"/>
              <a:t>In general, the more in-kind the better.</a:t>
            </a:r>
          </a:p>
          <a:p>
            <a:r>
              <a:rPr lang="en-US" dirty="0" smtClean="0"/>
              <a:t>Four Testbed 14 Threads</a:t>
            </a:r>
          </a:p>
          <a:p>
            <a:pPr lvl="1"/>
            <a:r>
              <a:rPr lang="en-US" dirty="0" smtClean="0"/>
              <a:t>CITE</a:t>
            </a:r>
          </a:p>
          <a:p>
            <a:pPr lvl="1"/>
            <a:r>
              <a:rPr lang="en-US" dirty="0" smtClean="0"/>
              <a:t>EOC</a:t>
            </a:r>
          </a:p>
          <a:p>
            <a:pPr lvl="1"/>
            <a:r>
              <a:rPr lang="en-US" dirty="0" err="1" smtClean="0"/>
              <a:t>MoPoQ</a:t>
            </a:r>
            <a:r>
              <a:rPr lang="en-US" dirty="0" smtClean="0"/>
              <a:t> (modeling, portrayal, quality of service)</a:t>
            </a:r>
          </a:p>
          <a:p>
            <a:pPr lvl="1"/>
            <a:r>
              <a:rPr lang="en-US" dirty="0" smtClean="0"/>
              <a:t>NextGen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BD8CA8-DA42-484A-8C65-92CBA5C05D7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1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Floor for Additional 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BD8CA8-DA42-484A-8C65-92CBA5C05D7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Copyright © 2018 Open Geospatial Consortium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BD8CA8-DA42-484A-8C65-92CBA5C05D7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8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Webinar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Introductions and User Instructions</a:t>
            </a:r>
          </a:p>
          <a:p>
            <a:r>
              <a:rPr lang="en-US" dirty="0" smtClean="0"/>
              <a:t>Guide to the Various Web Pages</a:t>
            </a:r>
          </a:p>
          <a:p>
            <a:r>
              <a:rPr lang="en-US" dirty="0" smtClean="0"/>
              <a:t>Part </a:t>
            </a:r>
            <a:r>
              <a:rPr lang="en-US" dirty="0"/>
              <a:t>2 </a:t>
            </a:r>
            <a:r>
              <a:rPr lang="en-US" dirty="0" smtClean="0"/>
              <a:t>ITT</a:t>
            </a:r>
          </a:p>
          <a:p>
            <a:r>
              <a:rPr lang="en-US" dirty="0" smtClean="0"/>
              <a:t>Initiative </a:t>
            </a:r>
            <a:r>
              <a:rPr lang="en-US" dirty="0"/>
              <a:t>Roles and </a:t>
            </a:r>
            <a:r>
              <a:rPr lang="en-US" dirty="0" smtClean="0"/>
              <a:t>Tips </a:t>
            </a:r>
            <a:r>
              <a:rPr lang="en-US" dirty="0"/>
              <a:t>for New </a:t>
            </a:r>
            <a:r>
              <a:rPr lang="en-US" dirty="0" smtClean="0"/>
              <a:t>Bidders</a:t>
            </a:r>
          </a:p>
          <a:p>
            <a:r>
              <a:rPr lang="en-US" dirty="0" smtClean="0"/>
              <a:t>Schedule</a:t>
            </a:r>
          </a:p>
          <a:p>
            <a:r>
              <a:rPr lang="en-US" dirty="0" smtClean="0"/>
              <a:t>Bid </a:t>
            </a:r>
            <a:r>
              <a:rPr lang="en-US" dirty="0"/>
              <a:t>Submission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Testbed Deliverables and Threads</a:t>
            </a:r>
          </a:p>
          <a:p>
            <a:r>
              <a:rPr lang="en-US" smtClean="0"/>
              <a:t>Open </a:t>
            </a:r>
            <a:r>
              <a:rPr lang="en-US" dirty="0" smtClean="0"/>
              <a:t>Floor for Additional Q&amp;A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BD8CA8-DA42-484A-8C65-92CBA5C05D7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 and User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/>
              <a:t>additional questions into the Webinar Q&amp;A </a:t>
            </a:r>
            <a:r>
              <a:rPr lang="en-US" dirty="0" smtClean="0"/>
              <a:t>window</a:t>
            </a:r>
          </a:p>
          <a:p>
            <a:r>
              <a:rPr lang="en-US" dirty="0" smtClean="0"/>
              <a:t>Enter administrative </a:t>
            </a:r>
            <a:r>
              <a:rPr lang="en-US" dirty="0"/>
              <a:t>inquiries into the Chat window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spoken words on this Webinar are not authoritative but are only informative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written Clarifications (and the original CFP) are authoritative / normative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Please </a:t>
            </a:r>
            <a:r>
              <a:rPr lang="en-US" dirty="0"/>
              <a:t>save deep, detailed technical questions for written Q&amp;A so that we don't make any mistakes or inject any ambiguity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the webinar content might still be very useful, so we'll record it and make the recording available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BD8CA8-DA42-484A-8C65-92CBA5C05D7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4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 Question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this your first time learning about an OGC testbed</a:t>
            </a:r>
            <a:r>
              <a:rPr lang="en-US" dirty="0" smtClean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BD8CA8-DA42-484A-8C65-92CBA5C05D7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8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Testbed 14 web </a:t>
            </a:r>
            <a:r>
              <a:rPr lang="en-US" dirty="0" smtClean="0"/>
              <a:t>page </a:t>
            </a:r>
            <a:r>
              <a:rPr lang="en-US" dirty="0"/>
              <a:t>is the root of the tree from which all other CFP and Testbed 14 documents can be </a:t>
            </a:r>
            <a:r>
              <a:rPr lang="en-US" dirty="0" smtClean="0"/>
              <a:t>accessed: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www.opengeospatial.org/projects/initiatives/testbed14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Direct link to the </a:t>
            </a:r>
            <a:r>
              <a:rPr lang="en-US" dirty="0"/>
              <a:t>CFP web </a:t>
            </a:r>
            <a:r>
              <a:rPr lang="en-US" dirty="0" smtClean="0"/>
              <a:t>page: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www.opengeospatial.org/standards/requests/160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BD8CA8-DA42-484A-8C65-92CBA5C05D7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1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Invitation to Tender (ITT)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was the case in Testbed 13, any Participant working on the ESA deliverables will be contracted separately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Bidders </a:t>
            </a:r>
            <a:r>
              <a:rPr lang="en-US" dirty="0"/>
              <a:t>selected for the ESA deliverables will enter into a participation contract with (and get paid by) CGI (not OGC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But </a:t>
            </a:r>
            <a:r>
              <a:rPr lang="en-US" dirty="0"/>
              <a:t>day-to-day performance will be integrated </a:t>
            </a:r>
            <a:r>
              <a:rPr lang="en-US" dirty="0" smtClean="0"/>
              <a:t>alongside all </a:t>
            </a:r>
            <a:r>
              <a:rPr lang="en-US" dirty="0"/>
              <a:t>the other testbed activities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BD8CA8-DA42-484A-8C65-92CBA5C05D7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9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Question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</a:t>
            </a:r>
            <a:r>
              <a:rPr lang="en-US" dirty="0"/>
              <a:t>you interested in hearing more about Testbed 14 primarily as a</a:t>
            </a:r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Sponsor?</a:t>
            </a:r>
          </a:p>
          <a:p>
            <a:pPr lvl="1"/>
            <a:r>
              <a:rPr lang="en-US" dirty="0" smtClean="0"/>
              <a:t>Participant?</a:t>
            </a:r>
          </a:p>
          <a:p>
            <a:pPr lvl="1"/>
            <a:r>
              <a:rPr lang="en-US" dirty="0" smtClean="0"/>
              <a:t>Observer?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sure yet</a:t>
            </a:r>
            <a:r>
              <a:rPr lang="en-US" dirty="0" smtClean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BD8CA8-DA42-484A-8C65-92CBA5C05D7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6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Initiative Roles and Tips for New Bidders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</a:t>
            </a:r>
            <a:r>
              <a:rPr lang="en-US" dirty="0"/>
              <a:t>Testbed 13, many the tips for new Bidders were built right into the CFP itself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</a:t>
            </a:r>
            <a:r>
              <a:rPr lang="en-US" dirty="0"/>
              <a:t>some additional interesting questions from those new to OGC testbeds have been received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BD8CA8-DA42-484A-8C65-92CBA5C05D7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0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Proposals </a:t>
            </a:r>
            <a:r>
              <a:rPr lang="en-US" dirty="0"/>
              <a:t>are due 21 January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Kickoff event will have to be rescheduled, probably to </a:t>
            </a:r>
            <a:r>
              <a:rPr lang="en-US" dirty="0" err="1"/>
              <a:t>Tu-Th</a:t>
            </a:r>
            <a:r>
              <a:rPr lang="en-US" dirty="0"/>
              <a:t> 10-12 April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BD8CA8-DA42-484A-8C65-92CBA5C05D7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7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0528_OGC_PowerPoint_presentation_template_pptx">
  <a:themeElements>
    <a:clrScheme name="">
      <a:dk1>
        <a:srgbClr val="000000"/>
      </a:dk1>
      <a:lt1>
        <a:srgbClr val="FFFFCC"/>
      </a:lt1>
      <a:dk2>
        <a:srgbClr val="092E5C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20140528_OGC_PowerPoint_presentation_template_pptx.pptx</Template>
  <TotalTime>20170</TotalTime>
  <Words>501</Words>
  <Application>Microsoft Macintosh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Black</vt:lpstr>
      <vt:lpstr>Calibri</vt:lpstr>
      <vt:lpstr>CG Times</vt:lpstr>
      <vt:lpstr>MS PGothic</vt:lpstr>
      <vt:lpstr>Times New Roman</vt:lpstr>
      <vt:lpstr>Arial</vt:lpstr>
      <vt:lpstr>20140528_OGC_PowerPoint_presentation_template_pptx</vt:lpstr>
      <vt:lpstr>Testbed 14 CFP Bidders Q&amp;A Webinar</vt:lpstr>
      <vt:lpstr>Webinar Agenda</vt:lpstr>
      <vt:lpstr>Introductions and User Instructions</vt:lpstr>
      <vt:lpstr>Poll Question #1</vt:lpstr>
      <vt:lpstr>Web Pages</vt:lpstr>
      <vt:lpstr>Part 2 Invitation to Tender (ITT)</vt:lpstr>
      <vt:lpstr>Poll Question #2</vt:lpstr>
      <vt:lpstr>Initiative Roles and Tips for New Bidders</vt:lpstr>
      <vt:lpstr>Schedule</vt:lpstr>
      <vt:lpstr>[new] Bid Submission Form</vt:lpstr>
      <vt:lpstr>Testbed Deliverables and Threads</vt:lpstr>
      <vt:lpstr>Open Floor for Additional Q&amp;A</vt:lpstr>
      <vt:lpstr>The end.</vt:lpstr>
    </vt:vector>
  </TitlesOfParts>
  <Company>OGC</Company>
  <LinksUpToDate>false</LinksUpToDate>
  <SharedDoc>false</SharedDoc>
  <HyperlinkBase/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OGC TC/PC</dc:subject>
  <dc:creator>Carl Reed</dc:creator>
  <cp:lastModifiedBy>Scott Serich</cp:lastModifiedBy>
  <cp:revision>1377</cp:revision>
  <cp:lastPrinted>2016-03-01T22:01:42Z</cp:lastPrinted>
  <dcterms:created xsi:type="dcterms:W3CDTF">2009-10-20T16:54:31Z</dcterms:created>
  <dcterms:modified xsi:type="dcterms:W3CDTF">2018-01-12T16:58:03Z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ACG_OFFICE_DLL">
    <vt:bool>true</vt:bool>
  </property>
  <property fmtid="{D5CDD505-2E9C-101B-9397-08002B2CF9AE}" pid="3" name="AACG_Created">
    <vt:bool>true</vt:bool>
  </property>
  <property fmtid="{D5CDD505-2E9C-101B-9397-08002B2CF9AE}" pid="4" name="AACG_DescMarkings">
    <vt:lpwstr/>
  </property>
  <property fmtid="{D5CDD505-2E9C-101B-9397-08002B2CF9AE}" pid="5" name="AACG_AddMark">
    <vt:lpwstr/>
  </property>
  <property fmtid="{D5CDD505-2E9C-101B-9397-08002B2CF9AE}" pid="6" name="AACG_Header">
    <vt:lpwstr>UNCLASSIFIED</vt:lpwstr>
  </property>
  <property fmtid="{D5CDD505-2E9C-101B-9397-08002B2CF9AE}" pid="7" name="AACG_Footer">
    <vt:lpwstr>_x000d_UNCLASSIFIED</vt:lpwstr>
  </property>
  <property fmtid="{D5CDD505-2E9C-101B-9397-08002B2CF9AE}" pid="8" name="AACG_ClassBlock">
    <vt:lpwstr/>
  </property>
  <property fmtid="{D5CDD505-2E9C-101B-9397-08002B2CF9AE}" pid="9" name="AACG_ClassType">
    <vt:lpwstr>USClassificationMarking</vt:lpwstr>
  </property>
  <property fmtid="{D5CDD505-2E9C-101B-9397-08002B2CF9AE}" pid="10" name="AACG_DeclOnList">
    <vt:lpwstr/>
  </property>
  <property fmtid="{D5CDD505-2E9C-101B-9397-08002B2CF9AE}" pid="11" name="AACG_USAF_Derivatives">
    <vt:lpwstr/>
  </property>
  <property fmtid="{D5CDD505-2E9C-101B-9397-08002B2CF9AE}" pid="12" name="AACG_SCI_Other">
    <vt:lpwstr/>
  </property>
  <property fmtid="{D5CDD505-2E9C-101B-9397-08002B2CF9AE}" pid="13" name="AACG_Dissem_Other">
    <vt:lpwstr/>
  </property>
  <property fmtid="{D5CDD505-2E9C-101B-9397-08002B2CF9AE}" pid="14" name="AACG_NonInt_Other">
    <vt:lpwstr/>
  </property>
  <property fmtid="{D5CDD505-2E9C-101B-9397-08002B2CF9AE}" pid="15" name="PortionWaiver">
    <vt:lpwstr/>
  </property>
</Properties>
</file>