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9" r:id="rId10"/>
    <p:sldId id="264" r:id="rId11"/>
    <p:sldId id="270" r:id="rId12"/>
    <p:sldId id="265" r:id="rId13"/>
    <p:sldId id="266" r:id="rId14"/>
    <p:sldId id="267" r:id="rId15"/>
    <p:sldId id="268" r:id="rId16"/>
    <p:sldId id="277" r:id="rId17"/>
    <p:sldId id="276" r:id="rId18"/>
    <p:sldId id="273" r:id="rId19"/>
    <p:sldId id="271" r:id="rId20"/>
    <p:sldId id="272" r:id="rId21"/>
    <p:sldId id="278"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26" autoAdjust="0"/>
    <p:restoredTop sz="94660"/>
  </p:normalViewPr>
  <p:slideViewPr>
    <p:cSldViewPr snapToGrid="0">
      <p:cViewPr varScale="1">
        <p:scale>
          <a:sx n="114" d="100"/>
          <a:sy n="114" d="100"/>
        </p:scale>
        <p:origin x="5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590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29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7932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02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3708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319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2327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38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77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07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0529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63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88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9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3829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9/10/2021</a:t>
            </a:fld>
            <a:endParaRPr lang="en-US" dirty="0"/>
          </a:p>
        </p:txBody>
      </p:sp>
    </p:spTree>
    <p:extLst>
      <p:ext uri="{BB962C8B-B14F-4D97-AF65-F5344CB8AC3E}">
        <p14:creationId xmlns:p14="http://schemas.microsoft.com/office/powerpoint/2010/main" val="232853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176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estga.edu/coronavirus-info/covid-19-health-and-exposure-updates.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eareteachers.com/7-habits-of-amazing-student-teach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bmosley@westga.edu" TargetMode="External"/><Relationship Id="rId2" Type="http://schemas.openxmlformats.org/officeDocument/2006/relationships/hyperlink" Target="mailto:hchamber@westga.edu" TargetMode="External"/><Relationship Id="rId1" Type="http://schemas.openxmlformats.org/officeDocument/2006/relationships/slideLayout" Target="../slideLayouts/slideLayout2.xml"/><Relationship Id="rId4" Type="http://schemas.openxmlformats.org/officeDocument/2006/relationships/hyperlink" Target="mailto:csaxon@westga.edu"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westga.edu/academics/education/ofe.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B4A7-01C0-4FA9-8B7A-B57097803620}"/>
              </a:ext>
            </a:extLst>
          </p:cNvPr>
          <p:cNvSpPr>
            <a:spLocks noGrp="1"/>
          </p:cNvSpPr>
          <p:nvPr>
            <p:ph type="ctrTitle"/>
          </p:nvPr>
        </p:nvSpPr>
        <p:spPr>
          <a:xfrm>
            <a:off x="647700" y="2404534"/>
            <a:ext cx="9258299" cy="1646302"/>
          </a:xfrm>
        </p:spPr>
        <p:txBody>
          <a:bodyPr/>
          <a:lstStyle/>
          <a:p>
            <a:pPr algn="ctr"/>
            <a:r>
              <a:rPr lang="en-US" b="1" dirty="0"/>
              <a:t>University of West Georgia</a:t>
            </a:r>
            <a:br>
              <a:rPr lang="en-US" b="1" dirty="0"/>
            </a:br>
            <a:r>
              <a:rPr lang="en-US" b="1" dirty="0">
                <a:solidFill>
                  <a:schemeClr val="accent1">
                    <a:lumMod val="75000"/>
                  </a:schemeClr>
                </a:solidFill>
              </a:rPr>
              <a:t>Orientation to </a:t>
            </a:r>
            <a:br>
              <a:rPr lang="en-US" b="1" dirty="0">
                <a:solidFill>
                  <a:schemeClr val="accent1">
                    <a:lumMod val="75000"/>
                  </a:schemeClr>
                </a:solidFill>
              </a:rPr>
            </a:br>
            <a:r>
              <a:rPr lang="en-US" b="1" dirty="0">
                <a:solidFill>
                  <a:schemeClr val="accent1">
                    <a:lumMod val="75000"/>
                  </a:schemeClr>
                </a:solidFill>
              </a:rPr>
              <a:t>Internship</a:t>
            </a:r>
          </a:p>
        </p:txBody>
      </p:sp>
      <p:sp>
        <p:nvSpPr>
          <p:cNvPr id="3" name="Subtitle 2">
            <a:extLst>
              <a:ext uri="{FF2B5EF4-FFF2-40B4-BE49-F238E27FC236}">
                <a16:creationId xmlns:a16="http://schemas.microsoft.com/office/drawing/2014/main" id="{3B6C7F12-AFF2-4610-9308-338541FAD5ED}"/>
              </a:ext>
            </a:extLst>
          </p:cNvPr>
          <p:cNvSpPr>
            <a:spLocks noGrp="1"/>
          </p:cNvSpPr>
          <p:nvPr>
            <p:ph type="subTitle" idx="1"/>
          </p:nvPr>
        </p:nvSpPr>
        <p:spPr>
          <a:xfrm>
            <a:off x="1507067" y="4563998"/>
            <a:ext cx="7766936" cy="1928900"/>
          </a:xfrm>
        </p:spPr>
        <p:txBody>
          <a:bodyPr>
            <a:normAutofit/>
          </a:bodyPr>
          <a:lstStyle/>
          <a:p>
            <a:pPr algn="ctr"/>
            <a:r>
              <a:rPr lang="en-US" sz="2800" b="1" dirty="0"/>
              <a:t>Office of Field Experiences</a:t>
            </a:r>
          </a:p>
          <a:p>
            <a:pPr algn="ctr"/>
            <a:r>
              <a:rPr lang="en-US" sz="2800" b="1" dirty="0"/>
              <a:t>Suite 206</a:t>
            </a:r>
          </a:p>
          <a:p>
            <a:pPr algn="ctr"/>
            <a:r>
              <a:rPr lang="en-US" sz="2800" b="1" dirty="0"/>
              <a:t>678-839-6102</a:t>
            </a:r>
          </a:p>
        </p:txBody>
      </p:sp>
    </p:spTree>
    <p:extLst>
      <p:ext uri="{BB962C8B-B14F-4D97-AF65-F5344CB8AC3E}">
        <p14:creationId xmlns:p14="http://schemas.microsoft.com/office/powerpoint/2010/main" val="327022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AE73-EA26-46B0-94C0-98B38BCFDCC0}"/>
              </a:ext>
            </a:extLst>
          </p:cNvPr>
          <p:cNvSpPr>
            <a:spLocks noGrp="1"/>
          </p:cNvSpPr>
          <p:nvPr>
            <p:ph type="title"/>
          </p:nvPr>
        </p:nvSpPr>
        <p:spPr>
          <a:xfrm>
            <a:off x="619461" y="171602"/>
            <a:ext cx="8596668" cy="1124345"/>
          </a:xfrm>
        </p:spPr>
        <p:txBody>
          <a:bodyPr>
            <a:normAutofit/>
          </a:bodyPr>
          <a:lstStyle/>
          <a:p>
            <a:r>
              <a:rPr lang="en-US" sz="4400" b="1" dirty="0"/>
              <a:t>Legal Issues</a:t>
            </a:r>
          </a:p>
        </p:txBody>
      </p:sp>
      <p:sp>
        <p:nvSpPr>
          <p:cNvPr id="3" name="Content Placeholder 2">
            <a:extLst>
              <a:ext uri="{FF2B5EF4-FFF2-40B4-BE49-F238E27FC236}">
                <a16:creationId xmlns:a16="http://schemas.microsoft.com/office/drawing/2014/main" id="{16ADB01A-45F4-4C85-9393-5A237E0CED02}"/>
              </a:ext>
            </a:extLst>
          </p:cNvPr>
          <p:cNvSpPr>
            <a:spLocks noGrp="1"/>
          </p:cNvSpPr>
          <p:nvPr>
            <p:ph idx="1"/>
          </p:nvPr>
        </p:nvSpPr>
        <p:spPr>
          <a:xfrm>
            <a:off x="677334" y="1488264"/>
            <a:ext cx="8596668" cy="5495904"/>
          </a:xfrm>
        </p:spPr>
        <p:txBody>
          <a:bodyPr/>
          <a:lstStyle/>
          <a:p>
            <a:r>
              <a:rPr lang="en-US" sz="2800" dirty="0"/>
              <a:t>Confidentiality</a:t>
            </a:r>
          </a:p>
          <a:p>
            <a:pPr lvl="1"/>
            <a:r>
              <a:rPr lang="en-US" dirty="0"/>
              <a:t>All education records are protected by the Family Educational Rights and Privacy Act (FERPA). Under NO circumstances may any information be released to or discussed with any unauthorized person. Violation of FERPA is covered by the Georgia Code of Ethics Standard 7.</a:t>
            </a:r>
          </a:p>
          <a:p>
            <a:endParaRPr lang="en-US" sz="1200" dirty="0"/>
          </a:p>
          <a:p>
            <a:r>
              <a:rPr lang="en-US" sz="2800" dirty="0"/>
              <a:t>Corporal Punishment</a:t>
            </a:r>
          </a:p>
          <a:p>
            <a:pPr lvl="1"/>
            <a:r>
              <a:rPr lang="en-US" dirty="0"/>
              <a:t>Most districts have policies against corporal punishment. With or without policies in place, interns and candidates should NEVER participate in corporal punishment in any form.</a:t>
            </a:r>
          </a:p>
          <a:p>
            <a:pPr lvl="1"/>
            <a:endParaRPr lang="en-US" sz="1200" dirty="0"/>
          </a:p>
          <a:p>
            <a:r>
              <a:rPr lang="en-US" sz="2800" dirty="0"/>
              <a:t>Dispensing Medication</a:t>
            </a:r>
          </a:p>
          <a:p>
            <a:pPr lvl="1"/>
            <a:r>
              <a:rPr lang="en-US" dirty="0"/>
              <a:t>While certified teachers may dispense necessary medications, immunity does NOT extend to UWG candidates participating in field experiences.</a:t>
            </a:r>
          </a:p>
        </p:txBody>
      </p:sp>
    </p:spTree>
    <p:extLst>
      <p:ext uri="{BB962C8B-B14F-4D97-AF65-F5344CB8AC3E}">
        <p14:creationId xmlns:p14="http://schemas.microsoft.com/office/powerpoint/2010/main" val="120012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0FF3-95EA-41AF-A62D-82485B1D8E5B}"/>
              </a:ext>
            </a:extLst>
          </p:cNvPr>
          <p:cNvSpPr>
            <a:spLocks noGrp="1"/>
          </p:cNvSpPr>
          <p:nvPr>
            <p:ph type="title"/>
          </p:nvPr>
        </p:nvSpPr>
        <p:spPr>
          <a:xfrm>
            <a:off x="584737" y="336374"/>
            <a:ext cx="8596668" cy="766194"/>
          </a:xfrm>
        </p:spPr>
        <p:txBody>
          <a:bodyPr>
            <a:normAutofit/>
          </a:bodyPr>
          <a:lstStyle/>
          <a:p>
            <a:r>
              <a:rPr lang="en-US" sz="4000" b="1" dirty="0"/>
              <a:t>Social Media</a:t>
            </a:r>
          </a:p>
        </p:txBody>
      </p:sp>
      <p:sp>
        <p:nvSpPr>
          <p:cNvPr id="3" name="Content Placeholder 2">
            <a:extLst>
              <a:ext uri="{FF2B5EF4-FFF2-40B4-BE49-F238E27FC236}">
                <a16:creationId xmlns:a16="http://schemas.microsoft.com/office/drawing/2014/main" id="{72B7CBF5-51ED-4287-9160-627DBBDDB28D}"/>
              </a:ext>
            </a:extLst>
          </p:cNvPr>
          <p:cNvSpPr>
            <a:spLocks noGrp="1"/>
          </p:cNvSpPr>
          <p:nvPr>
            <p:ph idx="1"/>
          </p:nvPr>
        </p:nvSpPr>
        <p:spPr>
          <a:xfrm>
            <a:off x="677334" y="1420871"/>
            <a:ext cx="8596668" cy="5232409"/>
          </a:xfrm>
        </p:spPr>
        <p:txBody>
          <a:bodyPr/>
          <a:lstStyle/>
          <a:p>
            <a:r>
              <a:rPr lang="en-US" sz="2400" dirty="0"/>
              <a:t>Facebook, Instagram, Twitter, etc. can be dangerous to interns/candidates and certified educators.</a:t>
            </a:r>
          </a:p>
          <a:p>
            <a:endParaRPr lang="en-US" sz="1000" dirty="0"/>
          </a:p>
          <a:p>
            <a:r>
              <a:rPr lang="en-US" sz="2400" dirty="0"/>
              <a:t>Review your photos and posts. Hide those that are not flattering to you as a professional.</a:t>
            </a:r>
          </a:p>
          <a:p>
            <a:endParaRPr lang="en-US" sz="1000" dirty="0"/>
          </a:p>
          <a:p>
            <a:r>
              <a:rPr lang="en-US" sz="2400" dirty="0"/>
              <a:t>Social media provides students and their parents a view into your private life.</a:t>
            </a:r>
          </a:p>
          <a:p>
            <a:endParaRPr lang="en-US" sz="1000" dirty="0"/>
          </a:p>
          <a:p>
            <a:r>
              <a:rPr lang="en-US" sz="2400" dirty="0"/>
              <a:t>Ask yourself “would I want my child’s teacher to say this or portray themselves in this way?”</a:t>
            </a:r>
          </a:p>
        </p:txBody>
      </p:sp>
    </p:spTree>
    <p:extLst>
      <p:ext uri="{BB962C8B-B14F-4D97-AF65-F5344CB8AC3E}">
        <p14:creationId xmlns:p14="http://schemas.microsoft.com/office/powerpoint/2010/main" val="132098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F832-A50D-4737-80D4-4A4E06D51147}"/>
              </a:ext>
            </a:extLst>
          </p:cNvPr>
          <p:cNvSpPr>
            <a:spLocks noGrp="1"/>
          </p:cNvSpPr>
          <p:nvPr>
            <p:ph type="title"/>
          </p:nvPr>
        </p:nvSpPr>
        <p:spPr>
          <a:xfrm>
            <a:off x="677334" y="253121"/>
            <a:ext cx="8596668" cy="782972"/>
          </a:xfrm>
        </p:spPr>
        <p:txBody>
          <a:bodyPr>
            <a:normAutofit/>
          </a:bodyPr>
          <a:lstStyle/>
          <a:p>
            <a:r>
              <a:rPr lang="en-US" sz="4000" b="1" dirty="0"/>
              <a:t>Internship Grades</a:t>
            </a:r>
          </a:p>
        </p:txBody>
      </p:sp>
      <p:sp>
        <p:nvSpPr>
          <p:cNvPr id="3" name="Content Placeholder 2">
            <a:extLst>
              <a:ext uri="{FF2B5EF4-FFF2-40B4-BE49-F238E27FC236}">
                <a16:creationId xmlns:a16="http://schemas.microsoft.com/office/drawing/2014/main" id="{5BA474CD-F155-411E-A566-D89BB3EE0E5C}"/>
              </a:ext>
            </a:extLst>
          </p:cNvPr>
          <p:cNvSpPr>
            <a:spLocks noGrp="1"/>
          </p:cNvSpPr>
          <p:nvPr>
            <p:ph idx="1"/>
          </p:nvPr>
        </p:nvSpPr>
        <p:spPr>
          <a:xfrm>
            <a:off x="677334" y="1036093"/>
            <a:ext cx="8596668" cy="5701557"/>
          </a:xfrm>
        </p:spPr>
        <p:txBody>
          <a:bodyPr>
            <a:normAutofit/>
          </a:bodyPr>
          <a:lstStyle/>
          <a:p>
            <a:r>
              <a:rPr lang="en-US" sz="2800" dirty="0"/>
              <a:t>Internship performance evaluation </a:t>
            </a:r>
            <a:r>
              <a:rPr lang="en-US" dirty="0"/>
              <a:t>results in a grade of satisfactory or unsatisfactory.</a:t>
            </a:r>
          </a:p>
          <a:p>
            <a:endParaRPr lang="en-US" sz="1200" dirty="0"/>
          </a:p>
          <a:p>
            <a:r>
              <a:rPr lang="en-US" sz="2800" dirty="0" err="1"/>
              <a:t>CourseDen</a:t>
            </a:r>
            <a:r>
              <a:rPr lang="en-US" dirty="0"/>
              <a:t> will be modified to reflect submission of required documents and will not reflect traditional grading.</a:t>
            </a:r>
          </a:p>
          <a:p>
            <a:endParaRPr lang="en-US" sz="1200" dirty="0"/>
          </a:p>
          <a:p>
            <a:r>
              <a:rPr lang="en-US" sz="2800" dirty="0"/>
              <a:t>Assignments in </a:t>
            </a:r>
            <a:r>
              <a:rPr lang="en-US" sz="2800" dirty="0" err="1"/>
              <a:t>CourseDen</a:t>
            </a:r>
            <a:r>
              <a:rPr lang="en-US" sz="2800" dirty="0"/>
              <a:t> </a:t>
            </a:r>
            <a:r>
              <a:rPr lang="en-US" dirty="0"/>
              <a:t>will help you capture the elements of field experiences and internship that expand your skills and knowledge.</a:t>
            </a:r>
          </a:p>
          <a:p>
            <a:endParaRPr lang="en-US" sz="1200" dirty="0"/>
          </a:p>
          <a:p>
            <a:r>
              <a:rPr lang="en-US" sz="2800" dirty="0"/>
              <a:t>Performance evaluation </a:t>
            </a:r>
            <a:r>
              <a:rPr lang="en-US" dirty="0"/>
              <a:t>is the result of all observations, discussions, journaling, and conferencing between the intern/candidate, the cooperating teacher, and the university or school-based supervisor.</a:t>
            </a:r>
          </a:p>
          <a:p>
            <a:endParaRPr lang="en-US" sz="1200" dirty="0"/>
          </a:p>
          <a:p>
            <a:r>
              <a:rPr lang="en-US" sz="2800" dirty="0"/>
              <a:t>Intern Keys/CAPS </a:t>
            </a:r>
            <a:r>
              <a:rPr lang="en-US" dirty="0"/>
              <a:t>is the observation/evaluation instrument. </a:t>
            </a:r>
            <a:r>
              <a:rPr lang="en-US" b="1" dirty="0">
                <a:solidFill>
                  <a:schemeClr val="accent1">
                    <a:lumMod val="75000"/>
                  </a:schemeClr>
                </a:solidFill>
              </a:rPr>
              <a:t>Become familiar with it! </a:t>
            </a:r>
            <a:endParaRPr lang="en-US" sz="2200" dirty="0">
              <a:solidFill>
                <a:schemeClr val="accent1">
                  <a:lumMod val="75000"/>
                </a:schemeClr>
              </a:solidFill>
            </a:endParaRPr>
          </a:p>
        </p:txBody>
      </p:sp>
    </p:spTree>
    <p:extLst>
      <p:ext uri="{BB962C8B-B14F-4D97-AF65-F5344CB8AC3E}">
        <p14:creationId xmlns:p14="http://schemas.microsoft.com/office/powerpoint/2010/main" val="227030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CACE-598C-46E1-9967-60E9874CD3D1}"/>
              </a:ext>
            </a:extLst>
          </p:cNvPr>
          <p:cNvSpPr>
            <a:spLocks noGrp="1"/>
          </p:cNvSpPr>
          <p:nvPr>
            <p:ph type="title"/>
          </p:nvPr>
        </p:nvSpPr>
        <p:spPr>
          <a:xfrm>
            <a:off x="419450" y="322976"/>
            <a:ext cx="8854552" cy="833306"/>
          </a:xfrm>
        </p:spPr>
        <p:txBody>
          <a:bodyPr>
            <a:normAutofit/>
          </a:bodyPr>
          <a:lstStyle/>
          <a:p>
            <a:r>
              <a:rPr lang="en-US" sz="4000" b="1" dirty="0"/>
              <a:t>COVID-19 Quarantine Expectations</a:t>
            </a:r>
          </a:p>
        </p:txBody>
      </p:sp>
      <p:sp>
        <p:nvSpPr>
          <p:cNvPr id="3" name="Content Placeholder 2">
            <a:extLst>
              <a:ext uri="{FF2B5EF4-FFF2-40B4-BE49-F238E27FC236}">
                <a16:creationId xmlns:a16="http://schemas.microsoft.com/office/drawing/2014/main" id="{2405D476-26D1-46CE-9550-F472D5CC2BC6}"/>
              </a:ext>
            </a:extLst>
          </p:cNvPr>
          <p:cNvSpPr>
            <a:spLocks noGrp="1"/>
          </p:cNvSpPr>
          <p:nvPr>
            <p:ph idx="1"/>
          </p:nvPr>
        </p:nvSpPr>
        <p:spPr>
          <a:xfrm>
            <a:off x="419450" y="1249960"/>
            <a:ext cx="9118833" cy="5503178"/>
          </a:xfrm>
        </p:spPr>
        <p:txBody>
          <a:bodyPr>
            <a:normAutofit/>
          </a:bodyPr>
          <a:lstStyle/>
          <a:p>
            <a:r>
              <a:rPr lang="en-US" dirty="0"/>
              <a:t>Interns must follow the policies and procedures of the districts in which they are assigned.</a:t>
            </a:r>
          </a:p>
          <a:p>
            <a:pPr lvl="1"/>
            <a:r>
              <a:rPr lang="en-US" dirty="0"/>
              <a:t>Note: District safety requirements are the minimum. Interns and candidates may exceed district and school requirements but cannot institute protocols that are less stringent.</a:t>
            </a:r>
          </a:p>
          <a:p>
            <a:endParaRPr lang="en-US" sz="1000" dirty="0"/>
          </a:p>
          <a:p>
            <a:r>
              <a:rPr lang="en-US" dirty="0"/>
              <a:t>If exposed, tested, or test positive complete the student reporting form </a:t>
            </a:r>
            <a:r>
              <a:rPr lang="en-US" dirty="0" err="1"/>
              <a:t>loated</a:t>
            </a:r>
            <a:r>
              <a:rPr lang="en-US" dirty="0"/>
              <a:t> on the </a:t>
            </a:r>
            <a:r>
              <a:rPr lang="en-US" dirty="0" err="1"/>
              <a:t>MyUWG</a:t>
            </a:r>
            <a:r>
              <a:rPr lang="en-US" dirty="0"/>
              <a:t> landing page. Consult the UWG COVID-19 Health and Exposure Updates webpage at </a:t>
            </a:r>
            <a:r>
              <a:rPr lang="en-US" sz="1600" dirty="0">
                <a:solidFill>
                  <a:schemeClr val="accent3">
                    <a:lumMod val="50000"/>
                  </a:schemeClr>
                </a:solidFill>
                <a:hlinkClick r:id="rId2">
                  <a:extLst>
                    <a:ext uri="{A12FA001-AC4F-418D-AE19-62706E023703}">
                      <ahyp:hlinkClr xmlns:ahyp="http://schemas.microsoft.com/office/drawing/2018/hyperlinkcolor" val="tx"/>
                    </a:ext>
                  </a:extLst>
                </a:hlinkClick>
              </a:rPr>
              <a:t>https://www.westga.edu/coronavirus-info/covid-19-health-and-exposure-updates.php</a:t>
            </a:r>
            <a:r>
              <a:rPr lang="en-US" sz="1600" dirty="0">
                <a:solidFill>
                  <a:schemeClr val="accent3">
                    <a:lumMod val="50000"/>
                  </a:schemeClr>
                </a:solidFill>
              </a:rPr>
              <a:t> </a:t>
            </a:r>
            <a:r>
              <a:rPr lang="en-US" sz="1600" dirty="0">
                <a:solidFill>
                  <a:schemeClr val="tx1"/>
                </a:solidFill>
              </a:rPr>
              <a:t>for the most current guidance and information.</a:t>
            </a:r>
          </a:p>
          <a:p>
            <a:endParaRPr lang="en-US" sz="1000" dirty="0">
              <a:solidFill>
                <a:schemeClr val="tx1"/>
              </a:solidFill>
            </a:endParaRPr>
          </a:p>
          <a:p>
            <a:r>
              <a:rPr lang="en-US" dirty="0">
                <a:solidFill>
                  <a:schemeClr val="tx1"/>
                </a:solidFill>
              </a:rPr>
              <a:t>Health Services </a:t>
            </a:r>
            <a:r>
              <a:rPr lang="en-US" dirty="0"/>
              <a:t>will notify instructors regarding the impact of COVID-19; however, exposed or tested interns/candidates should contact their cooperating teachers, and their university or school-based supervisors to notify them of all absences.</a:t>
            </a:r>
          </a:p>
          <a:p>
            <a:endParaRPr lang="en-US" sz="1000" dirty="0"/>
          </a:p>
          <a:p>
            <a:r>
              <a:rPr lang="en-US" dirty="0"/>
              <a:t>University and school-based supervisors will notify the Director of the Office of Field Experiences in the event of quarantines which interrupt internship or field experiences. </a:t>
            </a:r>
          </a:p>
        </p:txBody>
      </p:sp>
    </p:spTree>
    <p:extLst>
      <p:ext uri="{BB962C8B-B14F-4D97-AF65-F5344CB8AC3E}">
        <p14:creationId xmlns:p14="http://schemas.microsoft.com/office/powerpoint/2010/main" val="385587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A66-2A0D-4582-A0B8-A9D18B1FAFA2}"/>
              </a:ext>
            </a:extLst>
          </p:cNvPr>
          <p:cNvSpPr>
            <a:spLocks noGrp="1"/>
          </p:cNvSpPr>
          <p:nvPr>
            <p:ph type="title"/>
          </p:nvPr>
        </p:nvSpPr>
        <p:spPr>
          <a:xfrm>
            <a:off x="417274" y="108544"/>
            <a:ext cx="8596668" cy="850084"/>
          </a:xfrm>
        </p:spPr>
        <p:txBody>
          <a:bodyPr>
            <a:normAutofit/>
          </a:bodyPr>
          <a:lstStyle/>
          <a:p>
            <a:r>
              <a:rPr lang="en-US" sz="4800" b="1" dirty="0"/>
              <a:t>Host Schools and Districts</a:t>
            </a:r>
          </a:p>
        </p:txBody>
      </p:sp>
      <p:sp>
        <p:nvSpPr>
          <p:cNvPr id="3" name="Content Placeholder 2">
            <a:extLst>
              <a:ext uri="{FF2B5EF4-FFF2-40B4-BE49-F238E27FC236}">
                <a16:creationId xmlns:a16="http://schemas.microsoft.com/office/drawing/2014/main" id="{436DAD8B-8500-4E01-9512-3EBFBFC76B9D}"/>
              </a:ext>
            </a:extLst>
          </p:cNvPr>
          <p:cNvSpPr>
            <a:spLocks noGrp="1"/>
          </p:cNvSpPr>
          <p:nvPr>
            <p:ph idx="1"/>
          </p:nvPr>
        </p:nvSpPr>
        <p:spPr>
          <a:xfrm>
            <a:off x="417274" y="1059125"/>
            <a:ext cx="9989781" cy="5690331"/>
          </a:xfrm>
        </p:spPr>
        <p:txBody>
          <a:bodyPr>
            <a:normAutofit fontScale="70000" lnSpcReduction="20000"/>
          </a:bodyPr>
          <a:lstStyle/>
          <a:p>
            <a:r>
              <a:rPr lang="en-US" sz="3400" dirty="0"/>
              <a:t>UWG interns and candidates are guests in schools and districts.</a:t>
            </a:r>
          </a:p>
          <a:p>
            <a:endParaRPr lang="en-US" sz="1000" dirty="0"/>
          </a:p>
          <a:p>
            <a:r>
              <a:rPr lang="en-US" sz="3400" dirty="0"/>
              <a:t>In the event an intern/candidate encounters difficulties in the placement, the student should immediately notify the university supervisor or the school-based supervisor. If necessary, the university or school-based supervisor will contact the Director of Field Experiences. If interns/candidates are not comfortable notifying these individuals, they may directly contact the Director of the Office of Field Experiences.</a:t>
            </a:r>
          </a:p>
          <a:p>
            <a:endParaRPr lang="en-US" sz="1000" dirty="0"/>
          </a:p>
          <a:p>
            <a:r>
              <a:rPr lang="en-US" sz="3400" dirty="0"/>
              <a:t>If the cooperating teacher or university/school-based supervisor identifies significant intern/candidate performance issues, one or both will contact the Director of Field Experiences to schedule a conference with the intern/candidate.</a:t>
            </a:r>
          </a:p>
          <a:p>
            <a:endParaRPr lang="en-US" sz="1200" dirty="0"/>
          </a:p>
          <a:p>
            <a:r>
              <a:rPr lang="en-US" sz="3400" dirty="0"/>
              <a:t>Conferences will result in the development of a Professional Growth Plan which will become a part of the intern’s/candidate’s academic record which is maintained in the College of Education.</a:t>
            </a:r>
          </a:p>
        </p:txBody>
      </p:sp>
    </p:spTree>
    <p:extLst>
      <p:ext uri="{BB962C8B-B14F-4D97-AF65-F5344CB8AC3E}">
        <p14:creationId xmlns:p14="http://schemas.microsoft.com/office/powerpoint/2010/main" val="2897178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8093-2443-4434-954F-12487DFFB775}"/>
              </a:ext>
            </a:extLst>
          </p:cNvPr>
          <p:cNvSpPr>
            <a:spLocks noGrp="1"/>
          </p:cNvSpPr>
          <p:nvPr>
            <p:ph type="title"/>
          </p:nvPr>
        </p:nvSpPr>
        <p:spPr>
          <a:xfrm>
            <a:off x="642610" y="178523"/>
            <a:ext cx="8596668" cy="824917"/>
          </a:xfrm>
        </p:spPr>
        <p:txBody>
          <a:bodyPr>
            <a:normAutofit/>
          </a:bodyPr>
          <a:lstStyle/>
          <a:p>
            <a:r>
              <a:rPr lang="en-US" sz="4400" b="1" dirty="0"/>
              <a:t>Professional Growth Plans…</a:t>
            </a:r>
          </a:p>
        </p:txBody>
      </p:sp>
      <p:sp>
        <p:nvSpPr>
          <p:cNvPr id="3" name="Content Placeholder 2">
            <a:extLst>
              <a:ext uri="{FF2B5EF4-FFF2-40B4-BE49-F238E27FC236}">
                <a16:creationId xmlns:a16="http://schemas.microsoft.com/office/drawing/2014/main" id="{01AC84D2-A0E8-4CB1-9FFF-973F7CF196B0}"/>
              </a:ext>
            </a:extLst>
          </p:cNvPr>
          <p:cNvSpPr>
            <a:spLocks noGrp="1"/>
          </p:cNvSpPr>
          <p:nvPr>
            <p:ph idx="1"/>
          </p:nvPr>
        </p:nvSpPr>
        <p:spPr>
          <a:xfrm>
            <a:off x="559888" y="1290369"/>
            <a:ext cx="8596668" cy="5509533"/>
          </a:xfrm>
        </p:spPr>
        <p:txBody>
          <a:bodyPr>
            <a:normAutofit/>
          </a:bodyPr>
          <a:lstStyle/>
          <a:p>
            <a:r>
              <a:rPr lang="en-US" dirty="0"/>
              <a:t>Support the ongoing development of the intern/candidate, move the candidate toward successful completion of the program, and ensure the certification of the intern/candidate</a:t>
            </a:r>
          </a:p>
          <a:p>
            <a:endParaRPr lang="en-US" sz="1000" dirty="0"/>
          </a:p>
          <a:p>
            <a:r>
              <a:rPr lang="en-US" dirty="0"/>
              <a:t>Must include the concerns to be addressed, the remediation strategies, and the behavioral expectations for improvement</a:t>
            </a:r>
          </a:p>
          <a:p>
            <a:pPr marL="0" indent="0">
              <a:buNone/>
            </a:pPr>
            <a:endParaRPr lang="en-US" sz="1000" dirty="0"/>
          </a:p>
          <a:p>
            <a:r>
              <a:rPr lang="en-US" dirty="0"/>
              <a:t>Must be signed by all parties present at the conference</a:t>
            </a:r>
          </a:p>
          <a:p>
            <a:endParaRPr lang="en-US" sz="1000" dirty="0"/>
          </a:p>
          <a:p>
            <a:r>
              <a:rPr lang="en-US" dirty="0"/>
              <a:t>Are provided to all attendees and an electronic copy will be uploaded into Tk20 by the university supervisor or school-based supervisor.</a:t>
            </a:r>
          </a:p>
          <a:p>
            <a:endParaRPr lang="en-US" sz="1000" dirty="0"/>
          </a:p>
          <a:p>
            <a:pPr marL="0" indent="0">
              <a:buNone/>
            </a:pPr>
            <a:r>
              <a:rPr lang="en-US" b="1" dirty="0">
                <a:solidFill>
                  <a:srgbClr val="0070C0"/>
                </a:solidFill>
              </a:rPr>
              <a:t>NOTE: If school administration requests removal of an intern/candidate,  a PGP will be developed. If a different placement is approved and the administration of the second school requests removal of the intern/candidate, field experience will be immediately discontinued. </a:t>
            </a:r>
          </a:p>
        </p:txBody>
      </p:sp>
    </p:spTree>
    <p:extLst>
      <p:ext uri="{BB962C8B-B14F-4D97-AF65-F5344CB8AC3E}">
        <p14:creationId xmlns:p14="http://schemas.microsoft.com/office/powerpoint/2010/main" val="236424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2A3-D5C3-4DA2-B353-2D146EE1A1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68CBA1-DAAF-41CD-8761-436770C8EC50}"/>
              </a:ext>
            </a:extLst>
          </p:cNvPr>
          <p:cNvSpPr>
            <a:spLocks noGrp="1"/>
          </p:cNvSpPr>
          <p:nvPr>
            <p:ph idx="1"/>
          </p:nvPr>
        </p:nvSpPr>
        <p:spPr>
          <a:xfrm>
            <a:off x="591814" y="1765939"/>
            <a:ext cx="8596668" cy="3880773"/>
          </a:xfrm>
        </p:spPr>
        <p:txBody>
          <a:bodyPr>
            <a:normAutofit/>
          </a:bodyPr>
          <a:lstStyle/>
          <a:p>
            <a:pPr marL="0" indent="0" algn="ctr">
              <a:buNone/>
            </a:pPr>
            <a:endParaRPr lang="en-US" sz="6600" b="1" dirty="0">
              <a:solidFill>
                <a:schemeClr val="accent1"/>
              </a:solidFill>
            </a:endParaRPr>
          </a:p>
          <a:p>
            <a:pPr marL="0" indent="0" algn="ctr">
              <a:buNone/>
            </a:pPr>
            <a:r>
              <a:rPr lang="en-US" sz="6600" b="1" dirty="0">
                <a:solidFill>
                  <a:schemeClr val="accent1"/>
                </a:solidFill>
              </a:rPr>
              <a:t>Questions</a:t>
            </a:r>
          </a:p>
        </p:txBody>
      </p:sp>
    </p:spTree>
    <p:extLst>
      <p:ext uri="{BB962C8B-B14F-4D97-AF65-F5344CB8AC3E}">
        <p14:creationId xmlns:p14="http://schemas.microsoft.com/office/powerpoint/2010/main" val="225868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BB98-7604-4464-B1B1-6A2A5F8E0D66}"/>
              </a:ext>
            </a:extLst>
          </p:cNvPr>
          <p:cNvSpPr>
            <a:spLocks noGrp="1"/>
          </p:cNvSpPr>
          <p:nvPr>
            <p:ph type="title"/>
          </p:nvPr>
        </p:nvSpPr>
        <p:spPr>
          <a:xfrm>
            <a:off x="677334" y="951053"/>
            <a:ext cx="8596668" cy="1320800"/>
          </a:xfrm>
        </p:spPr>
        <p:txBody>
          <a:bodyPr>
            <a:normAutofit/>
          </a:bodyPr>
          <a:lstStyle/>
          <a:p>
            <a:pPr algn="ctr"/>
            <a:r>
              <a:rPr lang="en-US" sz="4800" b="1" dirty="0"/>
              <a:t>PAGE Presentations</a:t>
            </a:r>
          </a:p>
        </p:txBody>
      </p:sp>
      <p:sp>
        <p:nvSpPr>
          <p:cNvPr id="3" name="Content Placeholder 2">
            <a:extLst>
              <a:ext uri="{FF2B5EF4-FFF2-40B4-BE49-F238E27FC236}">
                <a16:creationId xmlns:a16="http://schemas.microsoft.com/office/drawing/2014/main" id="{89FF0C4C-38AB-486A-BCA9-225C4548D5AA}"/>
              </a:ext>
            </a:extLst>
          </p:cNvPr>
          <p:cNvSpPr>
            <a:spLocks noGrp="1"/>
          </p:cNvSpPr>
          <p:nvPr>
            <p:ph idx="1"/>
          </p:nvPr>
        </p:nvSpPr>
        <p:spPr>
          <a:xfrm>
            <a:off x="2182043" y="2271853"/>
            <a:ext cx="8596668" cy="3880773"/>
          </a:xfrm>
        </p:spPr>
        <p:txBody>
          <a:bodyPr/>
          <a:lstStyle/>
          <a:p>
            <a:r>
              <a:rPr lang="en-US" sz="3600" b="1" dirty="0">
                <a:solidFill>
                  <a:schemeClr val="accent3">
                    <a:lumMod val="75000"/>
                  </a:schemeClr>
                </a:solidFill>
              </a:rPr>
              <a:t>Diane Ray</a:t>
            </a:r>
          </a:p>
          <a:p>
            <a:pPr marL="0" indent="0">
              <a:buNone/>
            </a:pPr>
            <a:r>
              <a:rPr lang="en-US" sz="2400" b="1" dirty="0"/>
              <a:t>    </a:t>
            </a:r>
            <a:r>
              <a:rPr lang="en-US" sz="2800" b="1" dirty="0"/>
              <a:t>College Services</a:t>
            </a:r>
          </a:p>
          <a:p>
            <a:pPr marL="0" indent="0">
              <a:buNone/>
            </a:pPr>
            <a:endParaRPr lang="en-US" dirty="0"/>
          </a:p>
          <a:p>
            <a:r>
              <a:rPr lang="en-US" sz="3600" b="1" dirty="0">
                <a:solidFill>
                  <a:schemeClr val="accent3">
                    <a:lumMod val="75000"/>
                  </a:schemeClr>
                </a:solidFill>
              </a:rPr>
              <a:t>Margaret Elliott</a:t>
            </a:r>
          </a:p>
          <a:p>
            <a:pPr marL="0" indent="0">
              <a:buNone/>
            </a:pPr>
            <a:r>
              <a:rPr lang="en-US" sz="3200" b="1" dirty="0">
                <a:solidFill>
                  <a:srgbClr val="0070C0"/>
                </a:solidFill>
              </a:rPr>
              <a:t>   </a:t>
            </a:r>
            <a:r>
              <a:rPr lang="en-US" sz="2800" b="1" dirty="0">
                <a:solidFill>
                  <a:schemeClr val="tx1"/>
                </a:solidFill>
              </a:rPr>
              <a:t>Assistant Legal Counsel</a:t>
            </a:r>
            <a:endParaRPr lang="en-US" sz="3200" b="1" dirty="0">
              <a:solidFill>
                <a:schemeClr val="tx1"/>
              </a:solidFill>
            </a:endParaRPr>
          </a:p>
        </p:txBody>
      </p:sp>
    </p:spTree>
    <p:extLst>
      <p:ext uri="{BB962C8B-B14F-4D97-AF65-F5344CB8AC3E}">
        <p14:creationId xmlns:p14="http://schemas.microsoft.com/office/powerpoint/2010/main" val="330442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43DB-437C-4CF7-86D7-D7FD6757FAD4}"/>
              </a:ext>
            </a:extLst>
          </p:cNvPr>
          <p:cNvSpPr>
            <a:spLocks noGrp="1"/>
          </p:cNvSpPr>
          <p:nvPr>
            <p:ph type="title"/>
          </p:nvPr>
        </p:nvSpPr>
        <p:spPr>
          <a:xfrm>
            <a:off x="625248" y="167780"/>
            <a:ext cx="8596668" cy="883640"/>
          </a:xfrm>
        </p:spPr>
        <p:txBody>
          <a:bodyPr>
            <a:normAutofit/>
          </a:bodyPr>
          <a:lstStyle/>
          <a:p>
            <a:r>
              <a:rPr lang="en-US" sz="4400" b="1" dirty="0"/>
              <a:t>Your Toolbox</a:t>
            </a:r>
          </a:p>
        </p:txBody>
      </p:sp>
      <p:sp>
        <p:nvSpPr>
          <p:cNvPr id="3" name="Content Placeholder 2">
            <a:extLst>
              <a:ext uri="{FF2B5EF4-FFF2-40B4-BE49-F238E27FC236}">
                <a16:creationId xmlns:a16="http://schemas.microsoft.com/office/drawing/2014/main" id="{B71A1700-672D-48C2-916A-34C32CDC65AC}"/>
              </a:ext>
            </a:extLst>
          </p:cNvPr>
          <p:cNvSpPr>
            <a:spLocks noGrp="1"/>
          </p:cNvSpPr>
          <p:nvPr>
            <p:ph idx="1"/>
          </p:nvPr>
        </p:nvSpPr>
        <p:spPr>
          <a:xfrm>
            <a:off x="677334" y="1202724"/>
            <a:ext cx="8906504" cy="5196980"/>
          </a:xfrm>
        </p:spPr>
        <p:txBody>
          <a:bodyPr>
            <a:normAutofit/>
          </a:bodyPr>
          <a:lstStyle/>
          <a:p>
            <a:r>
              <a:rPr lang="en-US" sz="2800" dirty="0"/>
              <a:t>Take every opportunity to learn from the teachers and leaders in your schools. </a:t>
            </a:r>
          </a:p>
          <a:p>
            <a:endParaRPr lang="en-US" sz="1000" dirty="0"/>
          </a:p>
          <a:p>
            <a:r>
              <a:rPr lang="en-US" sz="2800" dirty="0"/>
              <a:t>Collect ideas, strategies, and information to fill your toolbox.</a:t>
            </a:r>
          </a:p>
          <a:p>
            <a:endParaRPr lang="en-US" sz="1000" dirty="0"/>
          </a:p>
          <a:p>
            <a:r>
              <a:rPr lang="en-US" sz="2800" dirty="0"/>
              <a:t>The assignments you will find in </a:t>
            </a:r>
            <a:r>
              <a:rPr lang="en-US" sz="2800" dirty="0" err="1"/>
              <a:t>CourseDen</a:t>
            </a:r>
            <a:r>
              <a:rPr lang="en-US" sz="2800" dirty="0"/>
              <a:t> are designed to help you fill your toolbox.</a:t>
            </a:r>
          </a:p>
          <a:p>
            <a:endParaRPr lang="en-US" sz="1000" dirty="0"/>
          </a:p>
          <a:p>
            <a:r>
              <a:rPr lang="en-US" sz="2800" dirty="0"/>
              <a:t>Remember to main a separate electronic file because you won’t have access to </a:t>
            </a:r>
            <a:r>
              <a:rPr lang="en-US" sz="2800" dirty="0" err="1"/>
              <a:t>CourseDen</a:t>
            </a:r>
            <a:r>
              <a:rPr lang="en-US" sz="2800" dirty="0"/>
              <a:t> when the semester ends.</a:t>
            </a:r>
          </a:p>
        </p:txBody>
      </p:sp>
    </p:spTree>
    <p:extLst>
      <p:ext uri="{BB962C8B-B14F-4D97-AF65-F5344CB8AC3E}">
        <p14:creationId xmlns:p14="http://schemas.microsoft.com/office/powerpoint/2010/main" val="258998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633C-19BE-401E-BC1A-2D344F2143CC}"/>
              </a:ext>
            </a:extLst>
          </p:cNvPr>
          <p:cNvSpPr>
            <a:spLocks noGrp="1"/>
          </p:cNvSpPr>
          <p:nvPr>
            <p:ph type="title"/>
          </p:nvPr>
        </p:nvSpPr>
        <p:spPr>
          <a:xfrm>
            <a:off x="677334" y="322977"/>
            <a:ext cx="8596668" cy="799750"/>
          </a:xfrm>
        </p:spPr>
        <p:txBody>
          <a:bodyPr/>
          <a:lstStyle/>
          <a:p>
            <a:r>
              <a:rPr lang="en-US" b="1" dirty="0"/>
              <a:t>7 Habits of Amazing Student Teachers</a:t>
            </a:r>
          </a:p>
        </p:txBody>
      </p:sp>
      <p:sp>
        <p:nvSpPr>
          <p:cNvPr id="3" name="Content Placeholder 2">
            <a:extLst>
              <a:ext uri="{FF2B5EF4-FFF2-40B4-BE49-F238E27FC236}">
                <a16:creationId xmlns:a16="http://schemas.microsoft.com/office/drawing/2014/main" id="{97E8D633-8612-4EA5-A378-F4462C8C9C52}"/>
              </a:ext>
            </a:extLst>
          </p:cNvPr>
          <p:cNvSpPr>
            <a:spLocks noGrp="1"/>
          </p:cNvSpPr>
          <p:nvPr>
            <p:ph idx="1"/>
          </p:nvPr>
        </p:nvSpPr>
        <p:spPr>
          <a:xfrm>
            <a:off x="677334" y="1122728"/>
            <a:ext cx="9330732" cy="5538132"/>
          </a:xfrm>
        </p:spPr>
        <p:txBody>
          <a:bodyPr>
            <a:normAutofit fontScale="92500" lnSpcReduction="10000"/>
          </a:bodyPr>
          <a:lstStyle/>
          <a:p>
            <a:r>
              <a:rPr lang="en-US" sz="2400" dirty="0"/>
              <a:t>They take opportunities to be helpful instead of waiting to be told what to do.</a:t>
            </a:r>
          </a:p>
          <a:p>
            <a:endParaRPr lang="en-US" sz="1050" dirty="0"/>
          </a:p>
          <a:p>
            <a:r>
              <a:rPr lang="en-US" sz="2400" dirty="0">
                <a:solidFill>
                  <a:schemeClr val="tx1"/>
                </a:solidFill>
              </a:rPr>
              <a:t>They say goodbye to their comfort zones.</a:t>
            </a:r>
          </a:p>
          <a:p>
            <a:endParaRPr lang="en-US" sz="1050" dirty="0">
              <a:solidFill>
                <a:schemeClr val="tx1"/>
              </a:solidFill>
            </a:endParaRPr>
          </a:p>
          <a:p>
            <a:r>
              <a:rPr lang="en-US" sz="2400" dirty="0"/>
              <a:t>They share ideas.</a:t>
            </a:r>
          </a:p>
          <a:p>
            <a:endParaRPr lang="en-US" sz="1050" dirty="0"/>
          </a:p>
          <a:p>
            <a:r>
              <a:rPr lang="en-US" sz="2400" dirty="0"/>
              <a:t>They are direct but kind.</a:t>
            </a:r>
          </a:p>
          <a:p>
            <a:endParaRPr lang="en-US" sz="1050" dirty="0"/>
          </a:p>
          <a:p>
            <a:r>
              <a:rPr lang="en-US" sz="2400" dirty="0"/>
              <a:t>They embrace the grunt work.</a:t>
            </a:r>
          </a:p>
          <a:p>
            <a:endParaRPr lang="en-US" sz="1050" dirty="0"/>
          </a:p>
          <a:p>
            <a:r>
              <a:rPr lang="en-US" sz="2400" dirty="0"/>
              <a:t>They welcome feedback—positive and critical.</a:t>
            </a:r>
          </a:p>
          <a:p>
            <a:endParaRPr lang="en-US" sz="1050" dirty="0"/>
          </a:p>
          <a:p>
            <a:r>
              <a:rPr lang="en-US" sz="2400" dirty="0"/>
              <a:t>They are flexible.</a:t>
            </a:r>
          </a:p>
          <a:p>
            <a:pPr marL="0" indent="0">
              <a:buNone/>
            </a:pPr>
            <a:endParaRPr lang="en-US" sz="1600" dirty="0"/>
          </a:p>
          <a:p>
            <a:pPr marL="0" indent="0">
              <a:buNone/>
            </a:pPr>
            <a:r>
              <a:rPr lang="en-US" sz="1600" dirty="0"/>
              <a:t>Credit- </a:t>
            </a:r>
            <a:r>
              <a:rPr lang="en-US" sz="1600" dirty="0" err="1"/>
              <a:t>WeAreTeachers</a:t>
            </a:r>
            <a:r>
              <a:rPr lang="en-US" sz="1600" dirty="0"/>
              <a:t> - </a:t>
            </a:r>
            <a:r>
              <a:rPr lang="en-US" sz="1600" dirty="0">
                <a:hlinkClick r:id="rId2"/>
              </a:rPr>
              <a:t>https://www.weareteachers.com/7-habits-of-amazing-student-teachers/</a:t>
            </a:r>
            <a:r>
              <a:rPr lang="en-US" sz="1600" dirty="0"/>
              <a:t> </a:t>
            </a:r>
          </a:p>
          <a:p>
            <a:pPr marL="0" indent="0">
              <a:buNone/>
            </a:pPr>
            <a:endParaRPr lang="en-US" sz="3200" dirty="0"/>
          </a:p>
          <a:p>
            <a:endParaRPr lang="en-US" sz="2400" dirty="0"/>
          </a:p>
          <a:p>
            <a:endParaRPr lang="en-US" sz="2400" dirty="0"/>
          </a:p>
          <a:p>
            <a:endParaRPr lang="en-US" sz="2400" dirty="0">
              <a:solidFill>
                <a:schemeClr val="tx1"/>
              </a:solidFill>
            </a:endParaRPr>
          </a:p>
          <a:p>
            <a:endParaRPr lang="en-US" dirty="0"/>
          </a:p>
          <a:p>
            <a:endParaRPr lang="en-US" dirty="0"/>
          </a:p>
        </p:txBody>
      </p:sp>
    </p:spTree>
    <p:extLst>
      <p:ext uri="{BB962C8B-B14F-4D97-AF65-F5344CB8AC3E}">
        <p14:creationId xmlns:p14="http://schemas.microsoft.com/office/powerpoint/2010/main" val="122801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D6A7-0E9F-4AAE-91B0-54899F8131AB}"/>
              </a:ext>
            </a:extLst>
          </p:cNvPr>
          <p:cNvSpPr>
            <a:spLocks noGrp="1"/>
          </p:cNvSpPr>
          <p:nvPr>
            <p:ph type="title"/>
          </p:nvPr>
        </p:nvSpPr>
        <p:spPr>
          <a:xfrm>
            <a:off x="677334" y="609600"/>
            <a:ext cx="8596668" cy="883640"/>
          </a:xfrm>
        </p:spPr>
        <p:txBody>
          <a:bodyPr>
            <a:normAutofit/>
          </a:bodyPr>
          <a:lstStyle/>
          <a:p>
            <a:r>
              <a:rPr lang="en-US" sz="4400" b="1" dirty="0"/>
              <a:t>Goals for Today</a:t>
            </a:r>
          </a:p>
        </p:txBody>
      </p:sp>
      <p:sp>
        <p:nvSpPr>
          <p:cNvPr id="3" name="Content Placeholder 2">
            <a:extLst>
              <a:ext uri="{FF2B5EF4-FFF2-40B4-BE49-F238E27FC236}">
                <a16:creationId xmlns:a16="http://schemas.microsoft.com/office/drawing/2014/main" id="{DFD79D54-903D-4F52-AEB5-E27DD3CF0C5D}"/>
              </a:ext>
            </a:extLst>
          </p:cNvPr>
          <p:cNvSpPr>
            <a:spLocks noGrp="1"/>
          </p:cNvSpPr>
          <p:nvPr>
            <p:ph idx="1"/>
          </p:nvPr>
        </p:nvSpPr>
        <p:spPr>
          <a:xfrm>
            <a:off x="677334" y="1872339"/>
            <a:ext cx="8596668" cy="4854632"/>
          </a:xfrm>
        </p:spPr>
        <p:txBody>
          <a:bodyPr>
            <a:normAutofit/>
          </a:bodyPr>
          <a:lstStyle/>
          <a:p>
            <a:r>
              <a:rPr lang="en-US" sz="3200" dirty="0"/>
              <a:t>Provide the necessary logistical information to ensure your success in Internship</a:t>
            </a:r>
          </a:p>
          <a:p>
            <a:endParaRPr lang="en-US" sz="3200" dirty="0"/>
          </a:p>
          <a:p>
            <a:r>
              <a:rPr lang="en-US" sz="3200" dirty="0"/>
              <a:t>Clearly explain all responsibilities and expectations regarding field experiences</a:t>
            </a:r>
          </a:p>
          <a:p>
            <a:endParaRPr lang="en-US" sz="3200" dirty="0"/>
          </a:p>
          <a:p>
            <a:r>
              <a:rPr lang="en-US" sz="3200" dirty="0"/>
              <a:t>Celebrate as we go into the final stretch of your preparation</a:t>
            </a:r>
          </a:p>
        </p:txBody>
      </p:sp>
    </p:spTree>
    <p:extLst>
      <p:ext uri="{BB962C8B-B14F-4D97-AF65-F5344CB8AC3E}">
        <p14:creationId xmlns:p14="http://schemas.microsoft.com/office/powerpoint/2010/main" val="1985519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7C61-A7AB-4D0D-841E-361B67B440A3}"/>
              </a:ext>
            </a:extLst>
          </p:cNvPr>
          <p:cNvSpPr>
            <a:spLocks noGrp="1"/>
          </p:cNvSpPr>
          <p:nvPr>
            <p:ph type="title"/>
          </p:nvPr>
        </p:nvSpPr>
        <p:spPr>
          <a:xfrm>
            <a:off x="677334" y="609600"/>
            <a:ext cx="8596668" cy="896858"/>
          </a:xfrm>
        </p:spPr>
        <p:txBody>
          <a:bodyPr>
            <a:normAutofit/>
          </a:bodyPr>
          <a:lstStyle/>
          <a:p>
            <a:r>
              <a:rPr lang="en-US" sz="4400" b="1" dirty="0"/>
              <a:t>Team Effort</a:t>
            </a:r>
          </a:p>
        </p:txBody>
      </p:sp>
      <p:sp>
        <p:nvSpPr>
          <p:cNvPr id="3" name="Content Placeholder 2">
            <a:extLst>
              <a:ext uri="{FF2B5EF4-FFF2-40B4-BE49-F238E27FC236}">
                <a16:creationId xmlns:a16="http://schemas.microsoft.com/office/drawing/2014/main" id="{0456D6F1-52F2-495F-B274-0EFED5BE01E8}"/>
              </a:ext>
            </a:extLst>
          </p:cNvPr>
          <p:cNvSpPr>
            <a:spLocks noGrp="1"/>
          </p:cNvSpPr>
          <p:nvPr>
            <p:ph idx="1"/>
          </p:nvPr>
        </p:nvSpPr>
        <p:spPr>
          <a:xfrm>
            <a:off x="677334" y="2089230"/>
            <a:ext cx="8596668" cy="4159170"/>
          </a:xfrm>
        </p:spPr>
        <p:txBody>
          <a:bodyPr>
            <a:normAutofit/>
          </a:bodyPr>
          <a:lstStyle/>
          <a:p>
            <a:r>
              <a:rPr lang="en-US" sz="2800" dirty="0"/>
              <a:t>Please don’t hesitate to talk with your cooperating teacher, your university or school-based supervisor, or the OFE.  </a:t>
            </a:r>
          </a:p>
          <a:p>
            <a:endParaRPr lang="en-US" sz="2400" dirty="0"/>
          </a:p>
          <a:p>
            <a:r>
              <a:rPr lang="en-US" sz="2800" dirty="0"/>
              <a:t>We are your Internship Support Team.</a:t>
            </a:r>
          </a:p>
          <a:p>
            <a:endParaRPr lang="en-US" sz="2400" dirty="0"/>
          </a:p>
          <a:p>
            <a:r>
              <a:rPr lang="en-US" sz="2800" dirty="0"/>
              <a:t>We are all learning and growing.</a:t>
            </a:r>
          </a:p>
        </p:txBody>
      </p:sp>
    </p:spTree>
    <p:extLst>
      <p:ext uri="{BB962C8B-B14F-4D97-AF65-F5344CB8AC3E}">
        <p14:creationId xmlns:p14="http://schemas.microsoft.com/office/powerpoint/2010/main" val="3081493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55F4-2FB4-4DE8-B379-78694F8DB0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BA15DE-FBD4-4E17-ACCF-C1C12A0AC3D0}"/>
              </a:ext>
            </a:extLst>
          </p:cNvPr>
          <p:cNvSpPr>
            <a:spLocks noGrp="1"/>
          </p:cNvSpPr>
          <p:nvPr>
            <p:ph idx="1"/>
          </p:nvPr>
        </p:nvSpPr>
        <p:spPr>
          <a:xfrm>
            <a:off x="743118" y="3015784"/>
            <a:ext cx="8596668" cy="1858824"/>
          </a:xfrm>
        </p:spPr>
        <p:txBody>
          <a:bodyPr>
            <a:normAutofit/>
          </a:bodyPr>
          <a:lstStyle/>
          <a:p>
            <a:pPr marL="0" indent="0" algn="ctr">
              <a:buNone/>
            </a:pPr>
            <a:r>
              <a:rPr lang="en-US" sz="6000" b="1" dirty="0">
                <a:solidFill>
                  <a:schemeClr val="accent1"/>
                </a:solidFill>
              </a:rPr>
              <a:t>Questions</a:t>
            </a:r>
          </a:p>
        </p:txBody>
      </p:sp>
    </p:spTree>
    <p:extLst>
      <p:ext uri="{BB962C8B-B14F-4D97-AF65-F5344CB8AC3E}">
        <p14:creationId xmlns:p14="http://schemas.microsoft.com/office/powerpoint/2010/main" val="229566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89A2-F42D-4C51-979C-33DA08219BCD}"/>
              </a:ext>
            </a:extLst>
          </p:cNvPr>
          <p:cNvSpPr>
            <a:spLocks noGrp="1"/>
          </p:cNvSpPr>
          <p:nvPr>
            <p:ph type="title"/>
          </p:nvPr>
        </p:nvSpPr>
        <p:spPr>
          <a:xfrm>
            <a:off x="677334" y="609600"/>
            <a:ext cx="8596668" cy="866862"/>
          </a:xfrm>
        </p:spPr>
        <p:txBody>
          <a:bodyPr>
            <a:normAutofit/>
          </a:bodyPr>
          <a:lstStyle/>
          <a:p>
            <a:r>
              <a:rPr lang="en-US" sz="4800" b="1" dirty="0"/>
              <a:t>Enjoy the Semester</a:t>
            </a:r>
          </a:p>
        </p:txBody>
      </p:sp>
      <p:sp>
        <p:nvSpPr>
          <p:cNvPr id="3" name="Content Placeholder 2">
            <a:extLst>
              <a:ext uri="{FF2B5EF4-FFF2-40B4-BE49-F238E27FC236}">
                <a16:creationId xmlns:a16="http://schemas.microsoft.com/office/drawing/2014/main" id="{AF0C6E5F-A7B6-4B8F-BA5A-A905B3E0FA6F}"/>
              </a:ext>
            </a:extLst>
          </p:cNvPr>
          <p:cNvSpPr>
            <a:spLocks noGrp="1"/>
          </p:cNvSpPr>
          <p:nvPr>
            <p:ph idx="1"/>
          </p:nvPr>
        </p:nvSpPr>
        <p:spPr>
          <a:xfrm>
            <a:off x="677334" y="2149301"/>
            <a:ext cx="9348174" cy="4296452"/>
          </a:xfrm>
        </p:spPr>
        <p:txBody>
          <a:bodyPr>
            <a:normAutofit/>
          </a:bodyPr>
          <a:lstStyle/>
          <a:p>
            <a:pPr marL="0" indent="0">
              <a:buNone/>
            </a:pPr>
            <a:r>
              <a:rPr lang="en-US" sz="3600" i="1" dirty="0">
                <a:solidFill>
                  <a:schemeClr val="accent3">
                    <a:lumMod val="75000"/>
                  </a:schemeClr>
                </a:solidFill>
              </a:rPr>
              <a:t>Working with children and youth is a </a:t>
            </a:r>
            <a:r>
              <a:rPr lang="en-US" sz="3600" i="1" dirty="0" err="1">
                <a:solidFill>
                  <a:schemeClr val="accent3">
                    <a:lumMod val="75000"/>
                  </a:schemeClr>
                </a:solidFill>
              </a:rPr>
              <a:t>priviledge</a:t>
            </a:r>
            <a:r>
              <a:rPr lang="en-US" sz="3600" i="1" dirty="0">
                <a:solidFill>
                  <a:schemeClr val="accent3">
                    <a:lumMod val="75000"/>
                  </a:schemeClr>
                </a:solidFill>
              </a:rPr>
              <a:t>. Make every moment count!</a:t>
            </a:r>
          </a:p>
          <a:p>
            <a:pPr marL="0" indent="0">
              <a:buNone/>
            </a:pPr>
            <a:endParaRPr lang="en-US" sz="2800" i="1" dirty="0">
              <a:solidFill>
                <a:schemeClr val="accent3">
                  <a:lumMod val="75000"/>
                </a:schemeClr>
              </a:solidFill>
            </a:endParaRPr>
          </a:p>
          <a:p>
            <a:pPr marL="0" indent="0">
              <a:buNone/>
            </a:pPr>
            <a:r>
              <a:rPr lang="en-US" sz="3600" i="1" dirty="0">
                <a:solidFill>
                  <a:schemeClr val="accent3">
                    <a:lumMod val="75000"/>
                  </a:schemeClr>
                </a:solidFill>
              </a:rPr>
              <a:t>Take care of yourself!</a:t>
            </a:r>
          </a:p>
          <a:p>
            <a:pPr marL="0" indent="0">
              <a:buNone/>
            </a:pPr>
            <a:endParaRPr lang="en-US" sz="2800" i="1" dirty="0">
              <a:solidFill>
                <a:schemeClr val="accent3">
                  <a:lumMod val="75000"/>
                </a:schemeClr>
              </a:solidFill>
            </a:endParaRPr>
          </a:p>
          <a:p>
            <a:pPr marL="0" indent="0">
              <a:buNone/>
            </a:pPr>
            <a:r>
              <a:rPr lang="en-US" sz="3600" i="1" dirty="0">
                <a:solidFill>
                  <a:schemeClr val="accent3">
                    <a:lumMod val="75000"/>
                  </a:schemeClr>
                </a:solidFill>
              </a:rPr>
              <a:t>You’re prepared. You’re ready. Have fun!</a:t>
            </a:r>
          </a:p>
          <a:p>
            <a:pPr marL="0" indent="0">
              <a:buNone/>
            </a:pPr>
            <a:endParaRPr lang="en-US" sz="2800" i="1" dirty="0">
              <a:solidFill>
                <a:schemeClr val="accent3">
                  <a:lumMod val="75000"/>
                </a:schemeClr>
              </a:solidFill>
            </a:endParaRPr>
          </a:p>
        </p:txBody>
      </p:sp>
    </p:spTree>
    <p:extLst>
      <p:ext uri="{BB962C8B-B14F-4D97-AF65-F5344CB8AC3E}">
        <p14:creationId xmlns:p14="http://schemas.microsoft.com/office/powerpoint/2010/main" val="201140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9BA0-ECCB-46D5-A200-5EC5A7F4A20F}"/>
              </a:ext>
            </a:extLst>
          </p:cNvPr>
          <p:cNvSpPr>
            <a:spLocks noGrp="1"/>
          </p:cNvSpPr>
          <p:nvPr>
            <p:ph type="title"/>
          </p:nvPr>
        </p:nvSpPr>
        <p:spPr/>
        <p:txBody>
          <a:bodyPr>
            <a:normAutofit/>
          </a:bodyPr>
          <a:lstStyle/>
          <a:p>
            <a:r>
              <a:rPr lang="en-US" sz="4800" b="1" dirty="0"/>
              <a:t>Remember…</a:t>
            </a:r>
          </a:p>
        </p:txBody>
      </p:sp>
      <p:sp>
        <p:nvSpPr>
          <p:cNvPr id="3" name="Content Placeholder 2">
            <a:extLst>
              <a:ext uri="{FF2B5EF4-FFF2-40B4-BE49-F238E27FC236}">
                <a16:creationId xmlns:a16="http://schemas.microsoft.com/office/drawing/2014/main" id="{577C3702-76B6-46DC-8D9A-02056A93B8E0}"/>
              </a:ext>
            </a:extLst>
          </p:cNvPr>
          <p:cNvSpPr>
            <a:spLocks noGrp="1"/>
          </p:cNvSpPr>
          <p:nvPr>
            <p:ph idx="1"/>
          </p:nvPr>
        </p:nvSpPr>
        <p:spPr>
          <a:xfrm>
            <a:off x="2075284" y="2493975"/>
            <a:ext cx="6464460" cy="3880773"/>
          </a:xfrm>
        </p:spPr>
        <p:txBody>
          <a:bodyPr>
            <a:normAutofit/>
          </a:bodyPr>
          <a:lstStyle/>
          <a:p>
            <a:pPr marL="0" indent="0" algn="ctr">
              <a:buNone/>
            </a:pPr>
            <a:r>
              <a:rPr lang="en-US" sz="4400" dirty="0">
                <a:solidFill>
                  <a:schemeClr val="accent3">
                    <a:lumMod val="75000"/>
                  </a:schemeClr>
                </a:solidFill>
                <a:latin typeface="Monotype Corsiva" panose="03010101010201010101" pitchFamily="66" charset="0"/>
              </a:rPr>
              <a:t>A good teacher can </a:t>
            </a:r>
            <a:r>
              <a:rPr lang="en-US" sz="4800" b="1" dirty="0">
                <a:solidFill>
                  <a:schemeClr val="accent5">
                    <a:lumMod val="75000"/>
                  </a:schemeClr>
                </a:solidFill>
                <a:latin typeface="Monotype Corsiva" panose="03010101010201010101" pitchFamily="66" charset="0"/>
              </a:rPr>
              <a:t>inspire hope</a:t>
            </a:r>
            <a:r>
              <a:rPr lang="en-US" sz="4400" dirty="0">
                <a:solidFill>
                  <a:schemeClr val="accent3">
                    <a:lumMod val="75000"/>
                  </a:schemeClr>
                </a:solidFill>
                <a:latin typeface="Monotype Corsiva" panose="03010101010201010101" pitchFamily="66" charset="0"/>
              </a:rPr>
              <a:t>, </a:t>
            </a:r>
            <a:r>
              <a:rPr lang="en-US" sz="4800" b="1" dirty="0">
                <a:solidFill>
                  <a:schemeClr val="accent1"/>
                </a:solidFill>
                <a:latin typeface="Monotype Corsiva" panose="03010101010201010101" pitchFamily="66" charset="0"/>
              </a:rPr>
              <a:t>ignite the imagination</a:t>
            </a:r>
            <a:r>
              <a:rPr lang="en-US" sz="4400" dirty="0">
                <a:solidFill>
                  <a:schemeClr val="accent3">
                    <a:lumMod val="75000"/>
                  </a:schemeClr>
                </a:solidFill>
                <a:latin typeface="Monotype Corsiva" panose="03010101010201010101" pitchFamily="66" charset="0"/>
              </a:rPr>
              <a:t>, and </a:t>
            </a:r>
            <a:r>
              <a:rPr lang="en-US" sz="4800" b="1" dirty="0">
                <a:solidFill>
                  <a:schemeClr val="accent3">
                    <a:lumMod val="75000"/>
                  </a:schemeClr>
                </a:solidFill>
                <a:latin typeface="Monotype Corsiva" panose="03010101010201010101" pitchFamily="66" charset="0"/>
              </a:rPr>
              <a:t>instill a love of learning</a:t>
            </a:r>
            <a:r>
              <a:rPr lang="en-US" sz="4400" dirty="0">
                <a:solidFill>
                  <a:schemeClr val="accent3">
                    <a:lumMod val="75000"/>
                  </a:schemeClr>
                </a:solidFill>
                <a:latin typeface="Monotype Corsiva" panose="03010101010201010101" pitchFamily="66" charset="0"/>
              </a:rPr>
              <a:t>.</a:t>
            </a:r>
          </a:p>
        </p:txBody>
      </p:sp>
    </p:spTree>
    <p:extLst>
      <p:ext uri="{BB962C8B-B14F-4D97-AF65-F5344CB8AC3E}">
        <p14:creationId xmlns:p14="http://schemas.microsoft.com/office/powerpoint/2010/main" val="310839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C967-3633-443A-BEFC-5A594CE4DD7C}"/>
              </a:ext>
            </a:extLst>
          </p:cNvPr>
          <p:cNvSpPr>
            <a:spLocks noGrp="1"/>
          </p:cNvSpPr>
          <p:nvPr>
            <p:ph type="title"/>
          </p:nvPr>
        </p:nvSpPr>
        <p:spPr>
          <a:xfrm>
            <a:off x="381548" y="264253"/>
            <a:ext cx="8892453" cy="900418"/>
          </a:xfrm>
        </p:spPr>
        <p:txBody>
          <a:bodyPr>
            <a:normAutofit/>
          </a:bodyPr>
          <a:lstStyle/>
          <a:p>
            <a:r>
              <a:rPr lang="en-US" sz="4400" b="1" dirty="0"/>
              <a:t>The Office of Field Experiences…</a:t>
            </a:r>
          </a:p>
        </p:txBody>
      </p:sp>
      <p:sp>
        <p:nvSpPr>
          <p:cNvPr id="3" name="Content Placeholder 2">
            <a:extLst>
              <a:ext uri="{FF2B5EF4-FFF2-40B4-BE49-F238E27FC236}">
                <a16:creationId xmlns:a16="http://schemas.microsoft.com/office/drawing/2014/main" id="{44A1F615-B692-412B-86C3-20F7A2BDCCEE}"/>
              </a:ext>
            </a:extLst>
          </p:cNvPr>
          <p:cNvSpPr>
            <a:spLocks noGrp="1"/>
          </p:cNvSpPr>
          <p:nvPr>
            <p:ph idx="1"/>
          </p:nvPr>
        </p:nvSpPr>
        <p:spPr>
          <a:xfrm>
            <a:off x="381547" y="1273501"/>
            <a:ext cx="10071557" cy="5788429"/>
          </a:xfrm>
        </p:spPr>
        <p:txBody>
          <a:bodyPr>
            <a:normAutofit fontScale="77500" lnSpcReduction="20000"/>
          </a:bodyPr>
          <a:lstStyle/>
          <a:p>
            <a:r>
              <a:rPr lang="en-US" sz="3600" dirty="0"/>
              <a:t>Ensures (in conjunction with the departments) teacher education, counseling, speech and language, and educational leadership candidates meet the field experience requirements of the Georgia Professional Standards Commission.</a:t>
            </a:r>
          </a:p>
          <a:p>
            <a:endParaRPr lang="en-US" sz="1100" dirty="0"/>
          </a:p>
          <a:p>
            <a:r>
              <a:rPr lang="en-US" sz="3600" dirty="0"/>
              <a:t>Builds and fosters relationships with school districts and other entities who host our candidates. </a:t>
            </a:r>
          </a:p>
          <a:p>
            <a:endParaRPr lang="en-US" sz="1100" dirty="0"/>
          </a:p>
          <a:p>
            <a:r>
              <a:rPr lang="en-US" sz="3600" dirty="0"/>
              <a:t>Tracks all placements to ensure each candidate has diverse experiences that qualify candidates for certification.</a:t>
            </a:r>
          </a:p>
          <a:p>
            <a:endParaRPr lang="en-US" sz="1100" dirty="0"/>
          </a:p>
          <a:p>
            <a:r>
              <a:rPr lang="en-US" sz="3600" dirty="0"/>
              <a:t>Seeks to support all candidates in the quest to provide a highly effective teacher in EVERY classroom of EVERY child EVERY year.</a:t>
            </a:r>
          </a:p>
        </p:txBody>
      </p:sp>
    </p:spTree>
    <p:extLst>
      <p:ext uri="{BB962C8B-B14F-4D97-AF65-F5344CB8AC3E}">
        <p14:creationId xmlns:p14="http://schemas.microsoft.com/office/powerpoint/2010/main" val="185495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8DBE-280E-48FD-9E14-F3A176CBBE25}"/>
              </a:ext>
            </a:extLst>
          </p:cNvPr>
          <p:cNvSpPr>
            <a:spLocks noGrp="1"/>
          </p:cNvSpPr>
          <p:nvPr>
            <p:ph type="title"/>
          </p:nvPr>
        </p:nvSpPr>
        <p:spPr>
          <a:xfrm>
            <a:off x="677334" y="282430"/>
            <a:ext cx="8596668" cy="816528"/>
          </a:xfrm>
        </p:spPr>
        <p:txBody>
          <a:bodyPr>
            <a:normAutofit/>
          </a:bodyPr>
          <a:lstStyle/>
          <a:p>
            <a:r>
              <a:rPr lang="en-US" sz="4400" b="1" dirty="0"/>
              <a:t>Who works in OFE?</a:t>
            </a:r>
          </a:p>
        </p:txBody>
      </p:sp>
      <p:sp>
        <p:nvSpPr>
          <p:cNvPr id="3" name="Content Placeholder 2">
            <a:extLst>
              <a:ext uri="{FF2B5EF4-FFF2-40B4-BE49-F238E27FC236}">
                <a16:creationId xmlns:a16="http://schemas.microsoft.com/office/drawing/2014/main" id="{9A9057BA-1FF1-4675-AF38-C29FD2C9B612}"/>
              </a:ext>
            </a:extLst>
          </p:cNvPr>
          <p:cNvSpPr>
            <a:spLocks noGrp="1"/>
          </p:cNvSpPr>
          <p:nvPr>
            <p:ph idx="1"/>
          </p:nvPr>
        </p:nvSpPr>
        <p:spPr>
          <a:xfrm>
            <a:off x="611549" y="1388045"/>
            <a:ext cx="8596668" cy="5703488"/>
          </a:xfrm>
        </p:spPr>
        <p:txBody>
          <a:bodyPr>
            <a:normAutofit fontScale="55000" lnSpcReduction="20000"/>
          </a:bodyPr>
          <a:lstStyle/>
          <a:p>
            <a:r>
              <a:rPr lang="en-US" sz="3600" dirty="0"/>
              <a:t>Helen Chambers </a:t>
            </a:r>
          </a:p>
          <a:p>
            <a:pPr marL="0" indent="0">
              <a:buNone/>
            </a:pPr>
            <a:r>
              <a:rPr lang="en-US" sz="2400" dirty="0"/>
              <a:t>		</a:t>
            </a:r>
            <a:r>
              <a:rPr lang="en-US" sz="3600" dirty="0"/>
              <a:t>Art, Foreign Language, Music, Physical Education, Secondary 			Education, and Special Education	</a:t>
            </a:r>
          </a:p>
          <a:p>
            <a:pPr lvl="2"/>
            <a:r>
              <a:rPr lang="en-US" sz="2900" dirty="0">
                <a:solidFill>
                  <a:schemeClr val="accent3">
                    <a:lumMod val="50000"/>
                  </a:schemeClr>
                </a:solidFill>
                <a:hlinkClick r:id="rId2">
                  <a:extLst>
                    <a:ext uri="{A12FA001-AC4F-418D-AE19-62706E023703}">
                      <ahyp:hlinkClr xmlns:ahyp="http://schemas.microsoft.com/office/drawing/2018/hyperlinkcolor" val="tx"/>
                    </a:ext>
                  </a:extLst>
                </a:hlinkClick>
              </a:rPr>
              <a:t>hchamber@westga.edu</a:t>
            </a:r>
            <a:endParaRPr lang="en-US" sz="2900" dirty="0">
              <a:solidFill>
                <a:schemeClr val="accent3">
                  <a:lumMod val="50000"/>
                </a:schemeClr>
              </a:solidFill>
            </a:endParaRPr>
          </a:p>
          <a:p>
            <a:pPr lvl="2"/>
            <a:r>
              <a:rPr lang="en-US" sz="2900" dirty="0"/>
              <a:t>678-839-6102</a:t>
            </a:r>
          </a:p>
          <a:p>
            <a:endParaRPr lang="en-US" sz="1400" dirty="0"/>
          </a:p>
          <a:p>
            <a:r>
              <a:rPr lang="en-US" sz="3600" dirty="0"/>
              <a:t>Brittany Garner </a:t>
            </a:r>
          </a:p>
          <a:p>
            <a:pPr marL="0" indent="0">
              <a:buNone/>
            </a:pPr>
            <a:r>
              <a:rPr lang="en-US" sz="2400" dirty="0"/>
              <a:t>		</a:t>
            </a:r>
            <a:r>
              <a:rPr lang="en-US" sz="3400" dirty="0"/>
              <a:t>E</a:t>
            </a:r>
            <a:r>
              <a:rPr lang="en-US" sz="3600" dirty="0"/>
              <a:t>arly Childhood Education, Elementary/Special 							Education, Counseling, and Speech and Language Pathology</a:t>
            </a:r>
          </a:p>
          <a:p>
            <a:pPr lvl="2"/>
            <a:r>
              <a:rPr lang="en-US" sz="2600" dirty="0">
                <a:solidFill>
                  <a:schemeClr val="accent3">
                    <a:lumMod val="50000"/>
                  </a:schemeClr>
                </a:solidFill>
                <a:hlinkClick r:id="rId3">
                  <a:extLst>
                    <a:ext uri="{A12FA001-AC4F-418D-AE19-62706E023703}">
                      <ahyp:hlinkClr xmlns:ahyp="http://schemas.microsoft.com/office/drawing/2018/hyperlinkcolor" val="tx"/>
                    </a:ext>
                  </a:extLst>
                </a:hlinkClick>
              </a:rPr>
              <a:t>bmosley@westga.edu</a:t>
            </a:r>
            <a:r>
              <a:rPr lang="en-US" sz="2600" dirty="0">
                <a:solidFill>
                  <a:schemeClr val="accent3">
                    <a:lumMod val="50000"/>
                  </a:schemeClr>
                </a:solidFill>
              </a:rPr>
              <a:t> </a:t>
            </a:r>
          </a:p>
          <a:p>
            <a:pPr lvl="2"/>
            <a:r>
              <a:rPr lang="en-US" sz="2600" dirty="0"/>
              <a:t>678-839-5162</a:t>
            </a:r>
          </a:p>
          <a:p>
            <a:endParaRPr lang="en-US" sz="1400" dirty="0"/>
          </a:p>
          <a:p>
            <a:r>
              <a:rPr lang="en-US" sz="3600" dirty="0"/>
              <a:t>Cindy Saxon</a:t>
            </a:r>
          </a:p>
          <a:p>
            <a:pPr marL="914400" lvl="2" indent="0">
              <a:buNone/>
            </a:pPr>
            <a:r>
              <a:rPr lang="en-US" sz="3600" dirty="0"/>
              <a:t>Director of OFE</a:t>
            </a:r>
          </a:p>
          <a:p>
            <a:pPr lvl="2"/>
            <a:r>
              <a:rPr lang="en-US" sz="2200" dirty="0">
                <a:solidFill>
                  <a:schemeClr val="accent3">
                    <a:lumMod val="50000"/>
                  </a:schemeClr>
                </a:solidFill>
                <a:hlinkClick r:id="rId4">
                  <a:extLst>
                    <a:ext uri="{A12FA001-AC4F-418D-AE19-62706E023703}">
                      <ahyp:hlinkClr xmlns:ahyp="http://schemas.microsoft.com/office/drawing/2018/hyperlinkcolor" val="tx"/>
                    </a:ext>
                  </a:extLst>
                </a:hlinkClick>
              </a:rPr>
              <a:t>csaxon@westga.edu</a:t>
            </a:r>
            <a:endParaRPr lang="en-US" sz="2200" dirty="0">
              <a:solidFill>
                <a:schemeClr val="accent3">
                  <a:lumMod val="50000"/>
                </a:schemeClr>
              </a:solidFill>
            </a:endParaRPr>
          </a:p>
          <a:p>
            <a:pPr lvl="2"/>
            <a:r>
              <a:rPr lang="en-US" sz="2200" dirty="0"/>
              <a:t>678-839-6083</a:t>
            </a:r>
          </a:p>
          <a:p>
            <a:pPr lvl="2"/>
            <a:r>
              <a:rPr lang="en-US" sz="2200" dirty="0"/>
              <a:t>770-596-4454</a:t>
            </a:r>
            <a:endParaRPr lang="en-US" sz="2000" dirty="0"/>
          </a:p>
        </p:txBody>
      </p:sp>
    </p:spTree>
    <p:extLst>
      <p:ext uri="{BB962C8B-B14F-4D97-AF65-F5344CB8AC3E}">
        <p14:creationId xmlns:p14="http://schemas.microsoft.com/office/powerpoint/2010/main" val="117070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B156-E207-4AF3-8882-CB90495E375F}"/>
              </a:ext>
            </a:extLst>
          </p:cNvPr>
          <p:cNvSpPr>
            <a:spLocks noGrp="1"/>
          </p:cNvSpPr>
          <p:nvPr>
            <p:ph type="title"/>
          </p:nvPr>
        </p:nvSpPr>
        <p:spPr>
          <a:xfrm>
            <a:off x="677334" y="609600"/>
            <a:ext cx="8596668" cy="917196"/>
          </a:xfrm>
        </p:spPr>
        <p:txBody>
          <a:bodyPr>
            <a:normAutofit/>
          </a:bodyPr>
          <a:lstStyle/>
          <a:p>
            <a:r>
              <a:rPr lang="en-US" sz="4400" b="1" dirty="0"/>
              <a:t>OFE Website</a:t>
            </a:r>
          </a:p>
        </p:txBody>
      </p:sp>
      <p:sp>
        <p:nvSpPr>
          <p:cNvPr id="3" name="Content Placeholder 2">
            <a:extLst>
              <a:ext uri="{FF2B5EF4-FFF2-40B4-BE49-F238E27FC236}">
                <a16:creationId xmlns:a16="http://schemas.microsoft.com/office/drawing/2014/main" id="{39C3DA59-4105-44A4-96CA-53D0D0BC6E16}"/>
              </a:ext>
            </a:extLst>
          </p:cNvPr>
          <p:cNvSpPr>
            <a:spLocks noGrp="1"/>
          </p:cNvSpPr>
          <p:nvPr>
            <p:ph idx="1"/>
          </p:nvPr>
        </p:nvSpPr>
        <p:spPr>
          <a:xfrm>
            <a:off x="677333" y="1585519"/>
            <a:ext cx="9357917" cy="4455843"/>
          </a:xfrm>
        </p:spPr>
        <p:txBody>
          <a:bodyPr/>
          <a:lstStyle/>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pPr marL="0" indent="0" algn="ctr">
              <a:buNone/>
            </a:pPr>
            <a:r>
              <a:rPr lang="en-US" sz="2800" dirty="0">
                <a:solidFill>
                  <a:srgbClr val="0070C0"/>
                </a:solidFill>
                <a:hlinkClick r:id="rId2">
                  <a:extLst>
                    <a:ext uri="{A12FA001-AC4F-418D-AE19-62706E023703}">
                      <ahyp:hlinkClr xmlns:ahyp="http://schemas.microsoft.com/office/drawing/2018/hyperlinkcolor" val="tx"/>
                    </a:ext>
                  </a:extLst>
                </a:hlinkClick>
              </a:rPr>
              <a:t>https://www.westga.edu/academics/education/ofe.php</a:t>
            </a:r>
            <a:r>
              <a:rPr lang="en-US" sz="2800" dirty="0">
                <a:solidFill>
                  <a:srgbClr val="0070C0"/>
                </a:solidFill>
              </a:rPr>
              <a:t> </a:t>
            </a:r>
          </a:p>
          <a:p>
            <a:endParaRPr lang="en-US" dirty="0">
              <a:solidFill>
                <a:schemeClr val="accent3">
                  <a:lumMod val="50000"/>
                </a:schemeClr>
              </a:solidFill>
            </a:endParaRPr>
          </a:p>
        </p:txBody>
      </p:sp>
    </p:spTree>
    <p:extLst>
      <p:ext uri="{BB962C8B-B14F-4D97-AF65-F5344CB8AC3E}">
        <p14:creationId xmlns:p14="http://schemas.microsoft.com/office/powerpoint/2010/main" val="331687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09C-2B25-4697-9FF6-7E0EA90B9972}"/>
              </a:ext>
            </a:extLst>
          </p:cNvPr>
          <p:cNvSpPr>
            <a:spLocks noGrp="1"/>
          </p:cNvSpPr>
          <p:nvPr>
            <p:ph type="title"/>
          </p:nvPr>
        </p:nvSpPr>
        <p:spPr>
          <a:xfrm>
            <a:off x="528506" y="297084"/>
            <a:ext cx="8693410" cy="1044913"/>
          </a:xfrm>
        </p:spPr>
        <p:txBody>
          <a:bodyPr>
            <a:normAutofit/>
          </a:bodyPr>
          <a:lstStyle/>
          <a:p>
            <a:r>
              <a:rPr lang="en-US" sz="4400" b="1" dirty="0"/>
              <a:t>Field Experiences Handbook</a:t>
            </a:r>
          </a:p>
        </p:txBody>
      </p:sp>
      <p:sp>
        <p:nvSpPr>
          <p:cNvPr id="3" name="Content Placeholder 2">
            <a:extLst>
              <a:ext uri="{FF2B5EF4-FFF2-40B4-BE49-F238E27FC236}">
                <a16:creationId xmlns:a16="http://schemas.microsoft.com/office/drawing/2014/main" id="{5235F75C-2D8C-4EDE-BC07-039C1F90D547}"/>
              </a:ext>
            </a:extLst>
          </p:cNvPr>
          <p:cNvSpPr>
            <a:spLocks noGrp="1"/>
          </p:cNvSpPr>
          <p:nvPr>
            <p:ph idx="1"/>
          </p:nvPr>
        </p:nvSpPr>
        <p:spPr>
          <a:xfrm>
            <a:off x="528506" y="1341997"/>
            <a:ext cx="8790398" cy="5380298"/>
          </a:xfrm>
        </p:spPr>
        <p:txBody>
          <a:bodyPr>
            <a:normAutofit fontScale="92500"/>
          </a:bodyPr>
          <a:lstStyle/>
          <a:p>
            <a:r>
              <a:rPr lang="en-US" sz="2400" dirty="0"/>
              <a:t>Contains the policies and procedures that provide direction for all field experiences</a:t>
            </a:r>
          </a:p>
          <a:p>
            <a:endParaRPr lang="en-US" sz="1200" dirty="0"/>
          </a:p>
          <a:p>
            <a:r>
              <a:rPr lang="en-US" sz="2400" dirty="0"/>
              <a:t>Describes the roles and responsibilities of candidates/interns, cooperating teachers, and university or school-based supervisors</a:t>
            </a:r>
          </a:p>
          <a:p>
            <a:endParaRPr lang="en-US" sz="1200" dirty="0"/>
          </a:p>
          <a:p>
            <a:r>
              <a:rPr lang="en-US" sz="2400" dirty="0"/>
              <a:t>Provides the basis for the Memorandum of Understanding all candidates and interns must sign before entering the field each semester</a:t>
            </a:r>
          </a:p>
          <a:p>
            <a:endParaRPr lang="en-US" sz="1200" dirty="0"/>
          </a:p>
          <a:p>
            <a:r>
              <a:rPr lang="en-US" sz="2400" dirty="0"/>
              <a:t>Answers many questions that candidates and interns may have about field experiences</a:t>
            </a:r>
          </a:p>
          <a:p>
            <a:endParaRPr lang="en-US" sz="1200" dirty="0"/>
          </a:p>
          <a:p>
            <a:r>
              <a:rPr lang="en-US" sz="2400" dirty="0"/>
              <a:t>Located on the OFE website under the Handbook tab</a:t>
            </a:r>
          </a:p>
          <a:p>
            <a:endParaRPr lang="en-US" dirty="0"/>
          </a:p>
          <a:p>
            <a:endParaRPr lang="en-US" dirty="0"/>
          </a:p>
        </p:txBody>
      </p:sp>
    </p:spTree>
    <p:extLst>
      <p:ext uri="{BB962C8B-B14F-4D97-AF65-F5344CB8AC3E}">
        <p14:creationId xmlns:p14="http://schemas.microsoft.com/office/powerpoint/2010/main" val="78414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17B9-C06C-42C2-86B2-B2964F690F24}"/>
              </a:ext>
            </a:extLst>
          </p:cNvPr>
          <p:cNvSpPr>
            <a:spLocks noGrp="1"/>
          </p:cNvSpPr>
          <p:nvPr>
            <p:ph type="title"/>
          </p:nvPr>
        </p:nvSpPr>
        <p:spPr>
          <a:xfrm>
            <a:off x="677334" y="227635"/>
            <a:ext cx="8596668" cy="1331450"/>
          </a:xfrm>
        </p:spPr>
        <p:txBody>
          <a:bodyPr>
            <a:normAutofit/>
          </a:bodyPr>
          <a:lstStyle/>
          <a:p>
            <a:r>
              <a:rPr lang="en-US" sz="4400" b="1" dirty="0"/>
              <a:t>Memorandum of Understanding</a:t>
            </a:r>
          </a:p>
        </p:txBody>
      </p:sp>
      <p:sp>
        <p:nvSpPr>
          <p:cNvPr id="3" name="Content Placeholder 2">
            <a:extLst>
              <a:ext uri="{FF2B5EF4-FFF2-40B4-BE49-F238E27FC236}">
                <a16:creationId xmlns:a16="http://schemas.microsoft.com/office/drawing/2014/main" id="{87BB734B-BCF4-436B-B6D9-ACB07B5274B3}"/>
              </a:ext>
            </a:extLst>
          </p:cNvPr>
          <p:cNvSpPr>
            <a:spLocks noGrp="1"/>
          </p:cNvSpPr>
          <p:nvPr>
            <p:ph idx="1"/>
          </p:nvPr>
        </p:nvSpPr>
        <p:spPr>
          <a:xfrm>
            <a:off x="677334" y="1635569"/>
            <a:ext cx="8596668" cy="4820234"/>
          </a:xfrm>
        </p:spPr>
        <p:txBody>
          <a:bodyPr/>
          <a:lstStyle/>
          <a:p>
            <a:r>
              <a:rPr lang="en-US" sz="2800" dirty="0"/>
              <a:t>The MOU is a series of “yes” or “no” questions and the answers MUST be “yes.”</a:t>
            </a:r>
          </a:p>
          <a:p>
            <a:endParaRPr lang="en-US" sz="1200" dirty="0"/>
          </a:p>
          <a:p>
            <a:r>
              <a:rPr lang="en-US" sz="2800" dirty="0"/>
              <a:t>Any “no” answers and the candidate or intern may NOT enter the field (schools).</a:t>
            </a:r>
          </a:p>
          <a:p>
            <a:endParaRPr lang="en-US" sz="1200" dirty="0"/>
          </a:p>
          <a:p>
            <a:r>
              <a:rPr lang="en-US" sz="2800" dirty="0"/>
              <a:t>The items comprising the MOU are based on situations that have actually occurred.</a:t>
            </a:r>
          </a:p>
          <a:p>
            <a:endParaRPr lang="en-US" sz="1200" dirty="0"/>
          </a:p>
          <a:p>
            <a:r>
              <a:rPr lang="en-US" sz="2800" dirty="0"/>
              <a:t>Login to Tk20 and complete the MOU now.</a:t>
            </a:r>
          </a:p>
        </p:txBody>
      </p:sp>
    </p:spTree>
    <p:extLst>
      <p:ext uri="{BB962C8B-B14F-4D97-AF65-F5344CB8AC3E}">
        <p14:creationId xmlns:p14="http://schemas.microsoft.com/office/powerpoint/2010/main" val="368414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1C6E-EA22-4470-B90A-C52FC59389FC}"/>
              </a:ext>
            </a:extLst>
          </p:cNvPr>
          <p:cNvSpPr>
            <a:spLocks noGrp="1"/>
          </p:cNvSpPr>
          <p:nvPr>
            <p:ph type="title"/>
          </p:nvPr>
        </p:nvSpPr>
        <p:spPr>
          <a:xfrm>
            <a:off x="352338" y="120065"/>
            <a:ext cx="8869578" cy="1024580"/>
          </a:xfrm>
        </p:spPr>
        <p:txBody>
          <a:bodyPr>
            <a:normAutofit/>
          </a:bodyPr>
          <a:lstStyle/>
          <a:p>
            <a:r>
              <a:rPr lang="en-US" sz="4400" b="1" dirty="0"/>
              <a:t>Basics</a:t>
            </a:r>
          </a:p>
        </p:txBody>
      </p:sp>
      <p:sp>
        <p:nvSpPr>
          <p:cNvPr id="3" name="Content Placeholder 2">
            <a:extLst>
              <a:ext uri="{FF2B5EF4-FFF2-40B4-BE49-F238E27FC236}">
                <a16:creationId xmlns:a16="http://schemas.microsoft.com/office/drawing/2014/main" id="{2A23D7FC-7AA6-4155-8DC9-E895F0A01821}"/>
              </a:ext>
            </a:extLst>
          </p:cNvPr>
          <p:cNvSpPr>
            <a:spLocks noGrp="1"/>
          </p:cNvSpPr>
          <p:nvPr>
            <p:ph idx="1"/>
          </p:nvPr>
        </p:nvSpPr>
        <p:spPr>
          <a:xfrm>
            <a:off x="352338" y="1160301"/>
            <a:ext cx="8869578" cy="5697699"/>
          </a:xfrm>
        </p:spPr>
        <p:txBody>
          <a:bodyPr>
            <a:normAutofit/>
          </a:bodyPr>
          <a:lstStyle/>
          <a:p>
            <a:r>
              <a:rPr lang="en-US" sz="2400" dirty="0"/>
              <a:t>School District calendar</a:t>
            </a:r>
          </a:p>
          <a:p>
            <a:pPr lvl="1"/>
            <a:r>
              <a:rPr lang="en-US" sz="1800" dirty="0"/>
              <a:t>Interns follow the calendar of the school district in which they are placed.</a:t>
            </a:r>
          </a:p>
          <a:p>
            <a:pPr lvl="1"/>
            <a:endParaRPr lang="en-US" sz="1000" dirty="0"/>
          </a:p>
          <a:p>
            <a:r>
              <a:rPr lang="en-US" sz="2400" dirty="0"/>
              <a:t>Contract hours of the school</a:t>
            </a:r>
          </a:p>
          <a:p>
            <a:pPr lvl="1"/>
            <a:r>
              <a:rPr lang="en-US" sz="1800" dirty="0"/>
              <a:t>Interns are expected to work the same hours as the cooperating teacher.</a:t>
            </a:r>
          </a:p>
          <a:p>
            <a:pPr lvl="1"/>
            <a:endParaRPr lang="en-US" sz="1000" dirty="0"/>
          </a:p>
          <a:p>
            <a:r>
              <a:rPr lang="en-US" sz="2400" dirty="0"/>
              <a:t>Fulltime teaching requirements</a:t>
            </a:r>
          </a:p>
          <a:p>
            <a:pPr lvl="1"/>
            <a:r>
              <a:rPr lang="en-US" sz="1800" dirty="0"/>
              <a:t>Interns are expected to teach all day every day for two full weeks taking over ALL responsibilities of the classroom teacher. This should be a progressive shift across the semester.</a:t>
            </a:r>
          </a:p>
          <a:p>
            <a:pPr lvl="1"/>
            <a:endParaRPr lang="en-US" sz="1000" dirty="0"/>
          </a:p>
          <a:p>
            <a:r>
              <a:rPr lang="en-US" sz="2400" dirty="0"/>
              <a:t>Professional dress requirements</a:t>
            </a:r>
          </a:p>
          <a:p>
            <a:pPr lvl="1"/>
            <a:r>
              <a:rPr lang="en-US" sz="1800" b="1" dirty="0">
                <a:solidFill>
                  <a:srgbClr val="FF0000"/>
                </a:solidFill>
              </a:rPr>
              <a:t>If you even THINK about asking yourself if you should wear a particular item of clothing, the answer is “no.”</a:t>
            </a:r>
          </a:p>
          <a:p>
            <a:pPr lvl="1"/>
            <a:endParaRPr lang="en-US" sz="1200" dirty="0"/>
          </a:p>
          <a:p>
            <a:endParaRPr lang="en-US" dirty="0"/>
          </a:p>
        </p:txBody>
      </p:sp>
    </p:spTree>
    <p:extLst>
      <p:ext uri="{BB962C8B-B14F-4D97-AF65-F5344CB8AC3E}">
        <p14:creationId xmlns:p14="http://schemas.microsoft.com/office/powerpoint/2010/main" val="21297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7C45-77DB-45C9-8369-5BE8B390C5AF}"/>
              </a:ext>
            </a:extLst>
          </p:cNvPr>
          <p:cNvSpPr>
            <a:spLocks noGrp="1"/>
          </p:cNvSpPr>
          <p:nvPr>
            <p:ph type="title"/>
          </p:nvPr>
        </p:nvSpPr>
        <p:spPr>
          <a:xfrm>
            <a:off x="636822" y="226503"/>
            <a:ext cx="8596668" cy="766194"/>
          </a:xfrm>
        </p:spPr>
        <p:txBody>
          <a:bodyPr>
            <a:normAutofit/>
          </a:bodyPr>
          <a:lstStyle/>
          <a:p>
            <a:r>
              <a:rPr lang="en-US" sz="4400" b="1" dirty="0"/>
              <a:t>Basics</a:t>
            </a:r>
          </a:p>
        </p:txBody>
      </p:sp>
      <p:sp>
        <p:nvSpPr>
          <p:cNvPr id="3" name="Content Placeholder 2">
            <a:extLst>
              <a:ext uri="{FF2B5EF4-FFF2-40B4-BE49-F238E27FC236}">
                <a16:creationId xmlns:a16="http://schemas.microsoft.com/office/drawing/2014/main" id="{19CCF9FC-0871-4860-9FA2-C1A177CC81C2}"/>
              </a:ext>
            </a:extLst>
          </p:cNvPr>
          <p:cNvSpPr>
            <a:spLocks noGrp="1"/>
          </p:cNvSpPr>
          <p:nvPr>
            <p:ph idx="1"/>
          </p:nvPr>
        </p:nvSpPr>
        <p:spPr>
          <a:xfrm>
            <a:off x="636822" y="1371933"/>
            <a:ext cx="8596668" cy="5119868"/>
          </a:xfrm>
        </p:spPr>
        <p:txBody>
          <a:bodyPr/>
          <a:lstStyle/>
          <a:p>
            <a:r>
              <a:rPr lang="en-US" sz="2800" b="1" dirty="0">
                <a:solidFill>
                  <a:schemeClr val="accent2">
                    <a:lumMod val="75000"/>
                  </a:schemeClr>
                </a:solidFill>
              </a:rPr>
              <a:t>Attendance</a:t>
            </a:r>
            <a:r>
              <a:rPr lang="en-US" dirty="0"/>
              <a:t> as scheduled is required and expected.</a:t>
            </a:r>
          </a:p>
          <a:p>
            <a:pPr lvl="1"/>
            <a:r>
              <a:rPr lang="en-US" sz="2000" dirty="0"/>
              <a:t>Absences due to sickness are excused but days or hours must be made up during the days between the Reading Day and Graduation.</a:t>
            </a:r>
          </a:p>
          <a:p>
            <a:pPr lvl="1"/>
            <a:r>
              <a:rPr lang="en-US" sz="2000" dirty="0"/>
              <a:t>In the event of absences, interns/candidates must inform the cooperating teacher and the university or school-based supervisor.</a:t>
            </a:r>
          </a:p>
          <a:p>
            <a:pPr lvl="1"/>
            <a:endParaRPr lang="en-US" sz="1200" dirty="0"/>
          </a:p>
          <a:p>
            <a:r>
              <a:rPr lang="en-US" sz="2800" b="1" dirty="0">
                <a:solidFill>
                  <a:schemeClr val="accent2">
                    <a:lumMod val="75000"/>
                  </a:schemeClr>
                </a:solidFill>
              </a:rPr>
              <a:t>Active engagement</a:t>
            </a:r>
            <a:r>
              <a:rPr lang="en-US" sz="2400" b="1" dirty="0">
                <a:solidFill>
                  <a:schemeClr val="accent2">
                    <a:lumMod val="75000"/>
                  </a:schemeClr>
                </a:solidFill>
              </a:rPr>
              <a:t> </a:t>
            </a:r>
            <a:r>
              <a:rPr lang="en-US" sz="2000" dirty="0"/>
              <a:t>means offering assistance to the cooperating teacher and the school community as applicable. Intern/candidates should not merely observe.</a:t>
            </a:r>
          </a:p>
          <a:p>
            <a:endParaRPr lang="en-US" sz="1200" dirty="0"/>
          </a:p>
          <a:p>
            <a:r>
              <a:rPr lang="en-US" sz="2800" b="1" dirty="0">
                <a:solidFill>
                  <a:schemeClr val="accent2">
                    <a:lumMod val="75000"/>
                  </a:schemeClr>
                </a:solidFill>
              </a:rPr>
              <a:t>Cellphone/iPad/computer use</a:t>
            </a:r>
            <a:r>
              <a:rPr lang="en-US" sz="2400" b="1" dirty="0">
                <a:solidFill>
                  <a:schemeClr val="accent2">
                    <a:lumMod val="75000"/>
                  </a:schemeClr>
                </a:solidFill>
              </a:rPr>
              <a:t> </a:t>
            </a:r>
            <a:r>
              <a:rPr lang="en-US" sz="2000" dirty="0"/>
              <a:t>in the school site is highly discouraged unless directly related to student learning.</a:t>
            </a:r>
          </a:p>
          <a:p>
            <a:endParaRPr lang="en-US" dirty="0"/>
          </a:p>
          <a:p>
            <a:pPr marL="0" indent="0">
              <a:buNone/>
            </a:pPr>
            <a:endParaRPr lang="en-US" dirty="0"/>
          </a:p>
        </p:txBody>
      </p:sp>
    </p:spTree>
    <p:extLst>
      <p:ext uri="{BB962C8B-B14F-4D97-AF65-F5344CB8AC3E}">
        <p14:creationId xmlns:p14="http://schemas.microsoft.com/office/powerpoint/2010/main" val="420532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1817</TotalTime>
  <Words>1525</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Monotype Corsiva</vt:lpstr>
      <vt:lpstr>Trebuchet MS</vt:lpstr>
      <vt:lpstr>Wingdings 3</vt:lpstr>
      <vt:lpstr>Facet</vt:lpstr>
      <vt:lpstr>University of West Georgia Orientation to  Internship</vt:lpstr>
      <vt:lpstr>Goals for Today</vt:lpstr>
      <vt:lpstr>The Office of Field Experiences…</vt:lpstr>
      <vt:lpstr>Who works in OFE?</vt:lpstr>
      <vt:lpstr>OFE Website</vt:lpstr>
      <vt:lpstr>Field Experiences Handbook</vt:lpstr>
      <vt:lpstr>Memorandum of Understanding</vt:lpstr>
      <vt:lpstr>Basics</vt:lpstr>
      <vt:lpstr>Basics</vt:lpstr>
      <vt:lpstr>Legal Issues</vt:lpstr>
      <vt:lpstr>Social Media</vt:lpstr>
      <vt:lpstr>Internship Grades</vt:lpstr>
      <vt:lpstr>COVID-19 Quarantine Expectations</vt:lpstr>
      <vt:lpstr>Host Schools and Districts</vt:lpstr>
      <vt:lpstr>Professional Growth Plans…</vt:lpstr>
      <vt:lpstr>PowerPoint Presentation</vt:lpstr>
      <vt:lpstr>PAGE Presentations</vt:lpstr>
      <vt:lpstr>Your Toolbox</vt:lpstr>
      <vt:lpstr>7 Habits of Amazing Student Teachers</vt:lpstr>
      <vt:lpstr>Team Effort</vt:lpstr>
      <vt:lpstr>PowerPoint Presentation</vt:lpstr>
      <vt:lpstr>Enjoy the Semester</vt:lpstr>
      <vt:lpstr>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West Georgia Orientation to  Field Experiences</dc:title>
  <dc:creator>Cindy Saxon</dc:creator>
  <cp:lastModifiedBy>Cindy Saxon</cp:lastModifiedBy>
  <cp:revision>64</cp:revision>
  <dcterms:created xsi:type="dcterms:W3CDTF">2021-01-04T17:43:44Z</dcterms:created>
  <dcterms:modified xsi:type="dcterms:W3CDTF">2021-09-10T14:34:22Z</dcterms:modified>
</cp:coreProperties>
</file>