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1"/>
  </p:notesMasterIdLst>
  <p:sldIdLst>
    <p:sldId id="257" r:id="rId2"/>
    <p:sldId id="381" r:id="rId3"/>
    <p:sldId id="38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305" r:id="rId32"/>
    <p:sldId id="306" r:id="rId33"/>
    <p:sldId id="307" r:id="rId34"/>
    <p:sldId id="308" r:id="rId35"/>
    <p:sldId id="309" r:id="rId36"/>
    <p:sldId id="310" r:id="rId37"/>
    <p:sldId id="285" r:id="rId38"/>
    <p:sldId id="286" r:id="rId39"/>
    <p:sldId id="287" r:id="rId40"/>
    <p:sldId id="288" r:id="rId41"/>
    <p:sldId id="311" r:id="rId42"/>
    <p:sldId id="312" r:id="rId43"/>
    <p:sldId id="313" r:id="rId44"/>
    <p:sldId id="314" r:id="rId45"/>
    <p:sldId id="315" r:id="rId46"/>
    <p:sldId id="373" r:id="rId47"/>
    <p:sldId id="374" r:id="rId48"/>
    <p:sldId id="317" r:id="rId49"/>
    <p:sldId id="318" r:id="rId50"/>
    <p:sldId id="375" r:id="rId51"/>
    <p:sldId id="319" r:id="rId52"/>
    <p:sldId id="376" r:id="rId53"/>
    <p:sldId id="320" r:id="rId54"/>
    <p:sldId id="289" r:id="rId55"/>
    <p:sldId id="290" r:id="rId56"/>
    <p:sldId id="291" r:id="rId57"/>
    <p:sldId id="321" r:id="rId58"/>
    <p:sldId id="322" r:id="rId59"/>
    <p:sldId id="323" r:id="rId60"/>
    <p:sldId id="324" r:id="rId61"/>
    <p:sldId id="325" r:id="rId62"/>
    <p:sldId id="326" r:id="rId63"/>
    <p:sldId id="327" r:id="rId64"/>
    <p:sldId id="329" r:id="rId65"/>
    <p:sldId id="332" r:id="rId66"/>
    <p:sldId id="377" r:id="rId67"/>
    <p:sldId id="331" r:id="rId68"/>
    <p:sldId id="333" r:id="rId69"/>
    <p:sldId id="336" r:id="rId70"/>
    <p:sldId id="337" r:id="rId71"/>
    <p:sldId id="379" r:id="rId72"/>
    <p:sldId id="334" r:id="rId73"/>
    <p:sldId id="338" r:id="rId74"/>
    <p:sldId id="328" r:id="rId75"/>
    <p:sldId id="293" r:id="rId76"/>
    <p:sldId id="294" r:id="rId77"/>
    <p:sldId id="295" r:id="rId78"/>
    <p:sldId id="341" r:id="rId79"/>
    <p:sldId id="342" r:id="rId80"/>
    <p:sldId id="343" r:id="rId81"/>
    <p:sldId id="344" r:id="rId82"/>
    <p:sldId id="345" r:id="rId83"/>
    <p:sldId id="346" r:id="rId84"/>
    <p:sldId id="347" r:id="rId85"/>
    <p:sldId id="348" r:id="rId86"/>
    <p:sldId id="349" r:id="rId87"/>
    <p:sldId id="350" r:id="rId88"/>
    <p:sldId id="351" r:id="rId89"/>
    <p:sldId id="359" r:id="rId90"/>
    <p:sldId id="297" r:id="rId91"/>
    <p:sldId id="298" r:id="rId92"/>
    <p:sldId id="299" r:id="rId93"/>
    <p:sldId id="371" r:id="rId94"/>
    <p:sldId id="360" r:id="rId95"/>
    <p:sldId id="378" r:id="rId96"/>
    <p:sldId id="362" r:id="rId97"/>
    <p:sldId id="364" r:id="rId98"/>
    <p:sldId id="365" r:id="rId99"/>
    <p:sldId id="366" r:id="rId100"/>
    <p:sldId id="367" r:id="rId101"/>
    <p:sldId id="368" r:id="rId102"/>
    <p:sldId id="369" r:id="rId103"/>
    <p:sldId id="370" r:id="rId104"/>
    <p:sldId id="372" r:id="rId105"/>
    <p:sldId id="300" r:id="rId106"/>
    <p:sldId id="301" r:id="rId107"/>
    <p:sldId id="302" r:id="rId108"/>
    <p:sldId id="303" r:id="rId109"/>
    <p:sldId id="304" r:id="rId1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37" autoAdjust="0"/>
    <p:restoredTop sz="72897" autoAdjust="0"/>
  </p:normalViewPr>
  <p:slideViewPr>
    <p:cSldViewPr>
      <p:cViewPr varScale="1">
        <p:scale>
          <a:sx n="58" d="100"/>
          <a:sy n="58" d="100"/>
        </p:scale>
        <p:origin x="72" y="5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2766"/>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84" charset="0"/>
              </a:defRPr>
            </a:lvl1pPr>
          </a:lstStyle>
          <a:p>
            <a:pPr>
              <a:defRPr/>
            </a:pPr>
            <a:fld id="{4BCB34E4-167E-4607-9DA1-9B92A40FB1E7}" type="datetime1">
              <a:rPr lang="en-US"/>
              <a:pPr>
                <a:defRPr/>
              </a:pPr>
              <a:t>7/28/2018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84" charset="0"/>
              </a:defRPr>
            </a:lvl1pPr>
          </a:lstStyle>
          <a:p>
            <a:pPr>
              <a:defRPr/>
            </a:pPr>
            <a:fld id="{25355BB3-B0BA-4071-8F6B-BD66299119F8}" type="slidenum">
              <a:rPr lang="en-US"/>
              <a:pPr>
                <a:defRPr/>
              </a:pPr>
              <a:t>‹#›</a:t>
            </a:fld>
            <a:endParaRPr lang="en-US" dirty="0"/>
          </a:p>
        </p:txBody>
      </p:sp>
    </p:spTree>
    <p:extLst>
      <p:ext uri="{BB962C8B-B14F-4D97-AF65-F5344CB8AC3E}">
        <p14:creationId xmlns:p14="http://schemas.microsoft.com/office/powerpoint/2010/main" val="2107593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84" charset="-128"/>
        <a:cs typeface="ＭＳ Ｐゴシック"/>
      </a:defRPr>
    </a:lvl1pPr>
    <a:lvl2pPr marL="457200" algn="l" rtl="0" eaLnBrk="0" fontAlgn="base" hangingPunct="0">
      <a:spcBef>
        <a:spcPct val="30000"/>
      </a:spcBef>
      <a:spcAft>
        <a:spcPct val="0"/>
      </a:spcAft>
      <a:defRPr sz="1200" kern="1200">
        <a:solidFill>
          <a:schemeClr val="tx1"/>
        </a:solidFill>
        <a:latin typeface="+mn-lt"/>
        <a:ea typeface="ＭＳ Ｐゴシック" pitchFamily="-84" charset="-128"/>
        <a:cs typeface="ＭＳ Ｐゴシック"/>
      </a:defRPr>
    </a:lvl2pPr>
    <a:lvl3pPr marL="914400" algn="l" rtl="0" eaLnBrk="0" fontAlgn="base" hangingPunct="0">
      <a:spcBef>
        <a:spcPct val="30000"/>
      </a:spcBef>
      <a:spcAft>
        <a:spcPct val="0"/>
      </a:spcAft>
      <a:defRPr sz="1200" kern="1200">
        <a:solidFill>
          <a:schemeClr val="tx1"/>
        </a:solidFill>
        <a:latin typeface="+mn-lt"/>
        <a:ea typeface="ＭＳ Ｐゴシック" pitchFamily="-84" charset="-128"/>
        <a:cs typeface="ＭＳ Ｐゴシック"/>
      </a:defRPr>
    </a:lvl3pPr>
    <a:lvl4pPr marL="1371600" algn="l" rtl="0" eaLnBrk="0" fontAlgn="base" hangingPunct="0">
      <a:spcBef>
        <a:spcPct val="30000"/>
      </a:spcBef>
      <a:spcAft>
        <a:spcPct val="0"/>
      </a:spcAft>
      <a:defRPr sz="1200" kern="1200">
        <a:solidFill>
          <a:schemeClr val="tx1"/>
        </a:solidFill>
        <a:latin typeface="+mn-lt"/>
        <a:ea typeface="ＭＳ Ｐゴシック" pitchFamily="-84" charset="-128"/>
        <a:cs typeface="ＭＳ Ｐゴシック"/>
      </a:defRPr>
    </a:lvl4pPr>
    <a:lvl5pPr marL="1828800" algn="l" rtl="0" eaLnBrk="0" fontAlgn="base" hangingPunct="0">
      <a:spcBef>
        <a:spcPct val="30000"/>
      </a:spcBef>
      <a:spcAft>
        <a:spcPct val="0"/>
      </a:spcAft>
      <a:defRPr sz="1200" kern="1200">
        <a:solidFill>
          <a:schemeClr val="tx1"/>
        </a:solidFill>
        <a:latin typeface="+mn-lt"/>
        <a:ea typeface="ＭＳ Ｐゴシック" pitchFamily="-8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6A37C0B5-6A59-438F-9014-B8AB1E0328B4}" type="slidenum">
              <a:rPr lang="en-US" smtClean="0">
                <a:latin typeface="Arial" charset="0"/>
                <a:ea typeface="ＭＳ Ｐゴシック"/>
                <a:cs typeface="ＭＳ Ｐゴシック"/>
              </a:rPr>
              <a:pPr/>
              <a:t>1</a:t>
            </a:fld>
            <a:endParaRPr lang="en-US" dirty="0">
              <a:latin typeface="Arial" charset="0"/>
              <a:ea typeface="ＭＳ Ｐゴシック"/>
              <a:cs typeface="ＭＳ Ｐゴシック"/>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We’ve talked about the basic</a:t>
            </a:r>
            <a:r>
              <a:rPr lang="en-US" baseline="0" dirty="0">
                <a:ea typeface="ＭＳ Ｐゴシック"/>
              </a:rPr>
              <a:t> TCCC trauma management plan.</a:t>
            </a:r>
            <a:endParaRPr lang="en-US" dirty="0">
              <a:ea typeface="ＭＳ Ｐゴシック"/>
            </a:endParaRPr>
          </a:p>
          <a:p>
            <a:pPr eaLnBrk="1" hangingPunct="1">
              <a:spcBef>
                <a:spcPct val="0"/>
              </a:spcBef>
            </a:pPr>
            <a:r>
              <a:rPr lang="en-US" dirty="0">
                <a:ea typeface="ＭＳ Ｐゴシック"/>
              </a:rPr>
              <a:t>Now let’s apply the guidelines to some selected scenarios.</a:t>
            </a:r>
          </a:p>
          <a:p>
            <a:pPr eaLnBrk="1" hangingPunct="1">
              <a:spcBef>
                <a:spcPct val="0"/>
              </a:spcBef>
            </a:pPr>
            <a:endParaRPr lang="en-US" dirty="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a:lstStyle/>
          <a:p>
            <a:fld id="{B9DE61F5-F4CC-45FC-AAC9-E463F81497FD}" type="slidenum">
              <a:rPr lang="en-US" smtClean="0">
                <a:latin typeface="Arial" charset="0"/>
                <a:ea typeface="ＭＳ Ｐゴシック"/>
                <a:cs typeface="ＭＳ Ｐゴシック"/>
              </a:rPr>
              <a:pPr/>
              <a:t>10</a:t>
            </a:fld>
            <a:endParaRPr lang="en-US" dirty="0">
              <a:latin typeface="Arial" charset="0"/>
              <a:ea typeface="ＭＳ Ｐゴシック"/>
              <a:cs typeface="ＭＳ Ｐゴシック"/>
            </a:endParaRPr>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102</a:t>
            </a:fld>
            <a:endParaRPr lang="en-US" dirty="0"/>
          </a:p>
        </p:txBody>
      </p:sp>
    </p:spTree>
    <p:extLst>
      <p:ext uri="{BB962C8B-B14F-4D97-AF65-F5344CB8AC3E}">
        <p14:creationId xmlns:p14="http://schemas.microsoft.com/office/powerpoint/2010/main" val="155679952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103</a:t>
            </a:fld>
            <a:endParaRPr lang="en-US" dirty="0"/>
          </a:p>
        </p:txBody>
      </p:sp>
    </p:spTree>
    <p:extLst>
      <p:ext uri="{BB962C8B-B14F-4D97-AF65-F5344CB8AC3E}">
        <p14:creationId xmlns:p14="http://schemas.microsoft.com/office/powerpoint/2010/main" val="134643571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104</a:t>
            </a:fld>
            <a:endParaRPr lang="en-US" dirty="0"/>
          </a:p>
        </p:txBody>
      </p:sp>
    </p:spTree>
    <p:extLst>
      <p:ext uri="{BB962C8B-B14F-4D97-AF65-F5344CB8AC3E}">
        <p14:creationId xmlns:p14="http://schemas.microsoft.com/office/powerpoint/2010/main" val="118230057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a:endParaRPr>
          </a:p>
        </p:txBody>
      </p:sp>
      <p:sp>
        <p:nvSpPr>
          <p:cNvPr id="105475" name="Slide Number Placeholder 3"/>
          <p:cNvSpPr>
            <a:spLocks noGrp="1"/>
          </p:cNvSpPr>
          <p:nvPr>
            <p:ph type="sldNum" sz="quarter" idx="5"/>
          </p:nvPr>
        </p:nvSpPr>
        <p:spPr bwMode="auto">
          <a:noFill/>
          <a:ln>
            <a:miter lim="800000"/>
            <a:headEnd/>
            <a:tailEnd/>
          </a:ln>
        </p:spPr>
        <p:txBody>
          <a:bodyPr/>
          <a:lstStyle/>
          <a:p>
            <a:fld id="{809DE549-44A8-4456-86E8-A0210810AF01}" type="slidenum">
              <a:rPr lang="en-US" smtClean="0">
                <a:latin typeface="Arial" charset="0"/>
                <a:ea typeface="ＭＳ Ｐゴシック"/>
                <a:cs typeface="ＭＳ Ｐゴシック"/>
              </a:rPr>
              <a:pPr/>
              <a:t>105</a:t>
            </a:fld>
            <a:endParaRPr lang="en-US" dirty="0">
              <a:latin typeface="Arial" charset="0"/>
              <a:ea typeface="ＭＳ Ｐゴシック"/>
              <a:cs typeface="ＭＳ Ｐゴシック"/>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bwMode="auto">
          <a:noFill/>
          <a:ln>
            <a:miter lim="800000"/>
            <a:headEnd/>
            <a:tailEnd/>
          </a:ln>
        </p:spPr>
        <p:txBody>
          <a:bodyPr/>
          <a:lstStyle/>
          <a:p>
            <a:fld id="{9664FFD8-D7B3-4176-8B3B-BB6EE40C1F1D}" type="slidenum">
              <a:rPr lang="en-US" smtClean="0">
                <a:latin typeface="Arial" charset="0"/>
                <a:ea typeface="ＭＳ Ｐゴシック"/>
                <a:cs typeface="ＭＳ Ｐゴシック"/>
              </a:rPr>
              <a:pPr/>
              <a:t>106</a:t>
            </a:fld>
            <a:endParaRPr lang="en-US" dirty="0">
              <a:latin typeface="Arial" charset="0"/>
              <a:ea typeface="ＭＳ Ｐゴシック"/>
              <a:cs typeface="ＭＳ Ｐゴシック"/>
            </a:endParaRPr>
          </a:p>
        </p:txBody>
      </p:sp>
      <p:sp>
        <p:nvSpPr>
          <p:cNvPr id="1075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Summary:</a:t>
            </a:r>
          </a:p>
          <a:p>
            <a:pPr eaLnBrk="1" hangingPunct="1">
              <a:spcBef>
                <a:spcPct val="0"/>
              </a:spcBef>
            </a:pPr>
            <a:r>
              <a:rPr lang="en-US" dirty="0">
                <a:ea typeface="ＭＳ Ｐゴシック"/>
              </a:rPr>
              <a:t>Good tactical medicine HAS to be a combination of good tactics and good medicine.</a:t>
            </a:r>
          </a:p>
          <a:p>
            <a:pPr eaLnBrk="1" hangingPunct="1">
              <a:spcBef>
                <a:spcPct val="0"/>
              </a:spcBef>
            </a:pPr>
            <a:r>
              <a:rPr lang="en-US" dirty="0">
                <a:ea typeface="ＭＳ Ｐゴシック"/>
              </a:rPr>
              <a:t>Bring your leadership into the medical plan.</a:t>
            </a:r>
          </a:p>
          <a:p>
            <a:pPr eaLnBrk="1" hangingPunct="1">
              <a:spcBef>
                <a:spcPct val="0"/>
              </a:spcBef>
            </a:pPr>
            <a:r>
              <a:rPr lang="en-US" dirty="0">
                <a:ea typeface="ＭＳ Ｐゴシック"/>
              </a:rPr>
              <a:t>Combat leaders must understand combat medicine.</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bwMode="auto">
          <a:noFill/>
          <a:ln>
            <a:miter lim="800000"/>
            <a:headEnd/>
            <a:tailEnd/>
          </a:ln>
        </p:spPr>
        <p:txBody>
          <a:bodyPr/>
          <a:lstStyle/>
          <a:p>
            <a:fld id="{A3C9F5B4-0C12-4B6E-9DB3-F3041556B20A}" type="slidenum">
              <a:rPr lang="en-US" smtClean="0">
                <a:latin typeface="Arial" charset="0"/>
                <a:ea typeface="ＭＳ Ｐゴシック"/>
                <a:cs typeface="ＭＳ Ｐゴシック"/>
              </a:rPr>
              <a:pPr/>
              <a:t>107</a:t>
            </a:fld>
            <a:endParaRPr lang="en-US" dirty="0">
              <a:latin typeface="Arial" charset="0"/>
              <a:ea typeface="ＭＳ Ｐゴシック"/>
              <a:cs typeface="ＭＳ Ｐゴシック"/>
            </a:endParaRPr>
          </a:p>
        </p:txBody>
      </p:sp>
      <p:sp>
        <p:nvSpPr>
          <p:cNvPr id="1095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bwMode="auto">
          <a:noFill/>
          <a:ln>
            <a:miter lim="800000"/>
            <a:headEnd/>
            <a:tailEnd/>
          </a:ln>
        </p:spPr>
        <p:txBody>
          <a:bodyPr/>
          <a:lstStyle/>
          <a:p>
            <a:fld id="{86C06842-774C-49AE-BC53-3A775FF5AD3D}" type="slidenum">
              <a:rPr lang="en-US" smtClean="0">
                <a:latin typeface="Arial" charset="0"/>
                <a:ea typeface="ＭＳ Ｐゴシック"/>
                <a:cs typeface="ＭＳ Ｐゴシック"/>
              </a:rPr>
              <a:pPr/>
              <a:t>108</a:t>
            </a:fld>
            <a:endParaRPr lang="en-US" dirty="0">
              <a:latin typeface="Arial" charset="0"/>
              <a:ea typeface="ＭＳ Ｐゴシック"/>
              <a:cs typeface="ＭＳ Ｐゴシック"/>
            </a:endParaRPr>
          </a:p>
        </p:txBody>
      </p:sp>
      <p:sp>
        <p:nvSpPr>
          <p:cNvPr id="1116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Once more…..</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a:endParaRPr>
          </a:p>
        </p:txBody>
      </p:sp>
      <p:sp>
        <p:nvSpPr>
          <p:cNvPr id="113667" name="Slide Number Placeholder 3"/>
          <p:cNvSpPr>
            <a:spLocks noGrp="1"/>
          </p:cNvSpPr>
          <p:nvPr>
            <p:ph type="sldNum" sz="quarter" idx="5"/>
          </p:nvPr>
        </p:nvSpPr>
        <p:spPr bwMode="auto">
          <a:noFill/>
          <a:ln>
            <a:miter lim="800000"/>
            <a:headEnd/>
            <a:tailEnd/>
          </a:ln>
        </p:spPr>
        <p:txBody>
          <a:bodyPr/>
          <a:lstStyle/>
          <a:p>
            <a:fld id="{DF80EEBC-77A3-43F9-A582-D3F65D452E52}" type="slidenum">
              <a:rPr lang="en-US" smtClean="0">
                <a:latin typeface="Arial" charset="0"/>
                <a:ea typeface="ＭＳ Ｐゴシック"/>
                <a:cs typeface="ＭＳ Ｐゴシック"/>
              </a:rPr>
              <a:pPr/>
              <a:t>109</a:t>
            </a:fld>
            <a:endParaRPr lang="en-US" dirty="0">
              <a:latin typeface="Arial" charset="0"/>
              <a:ea typeface="ＭＳ Ｐゴシック"/>
              <a:cs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ln>
            <a:miter lim="800000"/>
            <a:headEnd/>
            <a:tailEnd/>
          </a:ln>
        </p:spPr>
        <p:txBody>
          <a:bodyPr/>
          <a:lstStyle/>
          <a:p>
            <a:fld id="{20F1120C-5E46-469D-9FE5-707860DD4EA8}" type="slidenum">
              <a:rPr lang="en-US" smtClean="0">
                <a:latin typeface="Arial" charset="0"/>
                <a:ea typeface="ＭＳ Ｐゴシック"/>
                <a:cs typeface="ＭＳ Ｐゴシック"/>
              </a:rPr>
              <a:pPr/>
              <a:t>11</a:t>
            </a:fld>
            <a:endParaRPr lang="en-US" dirty="0">
              <a:latin typeface="Arial" charset="0"/>
              <a:ea typeface="ＭＳ Ｐゴシック"/>
              <a:cs typeface="ＭＳ Ｐゴシック"/>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C2 = Command and Control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bwMode="auto">
          <a:noFill/>
          <a:ln>
            <a:miter lim="800000"/>
            <a:headEnd/>
            <a:tailEnd/>
          </a:ln>
        </p:spPr>
        <p:txBody>
          <a:bodyPr/>
          <a:lstStyle/>
          <a:p>
            <a:fld id="{531CAD8B-69A0-4418-8975-D441291F266D}" type="slidenum">
              <a:rPr lang="en-US" smtClean="0">
                <a:latin typeface="Arial" charset="0"/>
                <a:ea typeface="ＭＳ Ｐゴシック"/>
                <a:cs typeface="ＭＳ Ｐゴシック"/>
              </a:rPr>
              <a:pPr/>
              <a:t>12</a:t>
            </a:fld>
            <a:endParaRPr lang="en-US" dirty="0">
              <a:latin typeface="Arial" charset="0"/>
              <a:ea typeface="ＭＳ Ｐゴシック"/>
              <a:cs typeface="ＭＳ Ｐゴシック"/>
            </a:endParaRPr>
          </a:p>
        </p:txBody>
      </p:sp>
      <p:sp>
        <p:nvSpPr>
          <p:cNvPr id="358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ln>
            <a:miter lim="800000"/>
            <a:headEnd/>
            <a:tailEnd/>
          </a:ln>
        </p:spPr>
        <p:txBody>
          <a:bodyPr/>
          <a:lstStyle/>
          <a:p>
            <a:fld id="{892D79B8-5366-4035-BFAB-ACD1E0302BA1}" type="slidenum">
              <a:rPr lang="en-US" smtClean="0">
                <a:latin typeface="Arial" charset="0"/>
                <a:ea typeface="ＭＳ Ｐゴシック"/>
                <a:cs typeface="ＭＳ Ｐゴシック"/>
              </a:rPr>
              <a:pPr/>
              <a:t>13</a:t>
            </a:fld>
            <a:endParaRPr lang="en-US" dirty="0">
              <a:latin typeface="Arial" charset="0"/>
              <a:ea typeface="ＭＳ Ｐゴシック"/>
              <a:cs typeface="ＭＳ Ｐゴシック"/>
            </a:endParaRPr>
          </a:p>
        </p:txBody>
      </p:sp>
      <p:sp>
        <p:nvSpPr>
          <p:cNvPr id="378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This was in 2002 – AFTER the SEALs had started to use tourniquets on the battlefield, but BEFORE they had been provided with CoTCCC-recommended tourniquets, the C.A.T. and the SOFT-T.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ln>
            <a:miter lim="800000"/>
            <a:headEnd/>
            <a:tailEnd/>
          </a:ln>
        </p:spPr>
        <p:txBody>
          <a:bodyPr/>
          <a:lstStyle/>
          <a:p>
            <a:fld id="{F920C904-1739-485A-B69F-209770B31E70}" type="slidenum">
              <a:rPr lang="en-US" smtClean="0">
                <a:latin typeface="Arial" charset="0"/>
                <a:ea typeface="ＭＳ Ｐゴシック"/>
                <a:cs typeface="ＭＳ Ｐゴシック"/>
              </a:rPr>
              <a:pPr/>
              <a:t>14</a:t>
            </a:fld>
            <a:endParaRPr lang="en-US" dirty="0">
              <a:latin typeface="Arial" charset="0"/>
              <a:ea typeface="ＭＳ Ｐゴシック"/>
              <a:cs typeface="ＭＳ Ｐゴシック"/>
            </a:endParaRPr>
          </a:p>
        </p:txBody>
      </p:sp>
      <p:sp>
        <p:nvSpPr>
          <p:cNvPr id="399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Note the makeshift tourniquet.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ln>
            <a:miter lim="800000"/>
            <a:headEnd/>
            <a:tailEnd/>
          </a:ln>
        </p:spPr>
        <p:txBody>
          <a:bodyPr/>
          <a:lstStyle/>
          <a:p>
            <a:fld id="{92825A84-706D-4BF5-8A2D-35949FB4E6BD}" type="slidenum">
              <a:rPr lang="en-US" smtClean="0">
                <a:latin typeface="Arial" charset="0"/>
                <a:ea typeface="ＭＳ Ｐゴシック"/>
                <a:cs typeface="ＭＳ Ｐゴシック"/>
              </a:rPr>
              <a:pPr/>
              <a:t>15</a:t>
            </a:fld>
            <a:endParaRPr lang="en-US" dirty="0">
              <a:latin typeface="Arial" charset="0"/>
              <a:ea typeface="ＭＳ Ｐゴシック"/>
              <a:cs typeface="ＭＳ Ｐゴシック"/>
            </a:endParaRPr>
          </a:p>
        </p:txBody>
      </p:sp>
      <p:sp>
        <p:nvSpPr>
          <p:cNvPr id="419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You need to be able to get a tourniquet on a wounded teammate with zero illumination.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noFill/>
          <a:ln>
            <a:miter lim="800000"/>
            <a:headEnd/>
            <a:tailEnd/>
          </a:ln>
        </p:spPr>
        <p:txBody>
          <a:bodyPr/>
          <a:lstStyle/>
          <a:p>
            <a:fld id="{B713B1CA-957E-4CC4-B608-AE3422AA6B6A}" type="slidenum">
              <a:rPr lang="en-US" smtClean="0">
                <a:latin typeface="Arial" charset="0"/>
                <a:ea typeface="ＭＳ Ｐゴシック"/>
                <a:cs typeface="ＭＳ Ｐゴシック"/>
              </a:rPr>
              <a:pPr/>
              <a:t>16</a:t>
            </a:fld>
            <a:endParaRPr lang="en-US" dirty="0">
              <a:latin typeface="Arial" charset="0"/>
              <a:ea typeface="ＭＳ Ｐゴシック"/>
              <a:cs typeface="ＭＳ Ｐゴシック"/>
            </a:endParaRPr>
          </a:p>
        </p:txBody>
      </p:sp>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ln>
            <a:miter lim="800000"/>
            <a:headEnd/>
            <a:tailEnd/>
          </a:ln>
        </p:spPr>
        <p:txBody>
          <a:bodyPr/>
          <a:lstStyle/>
          <a:p>
            <a:fld id="{1E94B0E8-AA36-4CCF-A1AF-CFBAD97576F5}" type="slidenum">
              <a:rPr lang="en-US" smtClean="0">
                <a:latin typeface="Arial" charset="0"/>
                <a:ea typeface="ＭＳ Ｐゴシック"/>
                <a:cs typeface="ＭＳ Ｐゴシック"/>
              </a:rPr>
              <a:pPr/>
              <a:t>17</a:t>
            </a:fld>
            <a:endParaRPr lang="en-US" dirty="0">
              <a:latin typeface="Arial" charset="0"/>
              <a:ea typeface="ＭＳ Ｐゴシック"/>
              <a:cs typeface="ＭＳ Ｐゴシック"/>
            </a:endParaRPr>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Experienced combat medical personnel say that moving the casualty is typically the biggest challenge in TCCC.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ln>
            <a:miter lim="800000"/>
            <a:headEnd/>
            <a:tailEnd/>
          </a:ln>
        </p:spPr>
        <p:txBody>
          <a:bodyPr/>
          <a:lstStyle/>
          <a:p>
            <a:fld id="{0F723890-24D9-49C2-B51D-8A8F08EF9093}" type="slidenum">
              <a:rPr lang="en-US" smtClean="0">
                <a:latin typeface="Arial" charset="0"/>
                <a:ea typeface="ＭＳ Ｐゴシック"/>
                <a:cs typeface="ＭＳ Ｐゴシック"/>
              </a:rPr>
              <a:pPr/>
              <a:t>18</a:t>
            </a:fld>
            <a:endParaRPr lang="en-US" dirty="0">
              <a:latin typeface="Arial" charset="0"/>
              <a:ea typeface="ＭＳ Ｐゴシック"/>
              <a:cs typeface="ＭＳ Ｐゴシック"/>
            </a:endParaRPr>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900" dirty="0">
                <a:ea typeface="ＭＳ Ｐゴシック"/>
              </a:rPr>
              <a:t>Was the tourniquet a good move?</a:t>
            </a:r>
            <a:endParaRPr lang="en-US" sz="900" u="sng" dirty="0">
              <a:ea typeface="ＭＳ Ｐゴシック"/>
            </a:endParaRPr>
          </a:p>
          <a:p>
            <a:pPr eaLnBrk="1" hangingPunct="1">
              <a:lnSpc>
                <a:spcPct val="80000"/>
              </a:lnSpc>
              <a:spcBef>
                <a:spcPct val="0"/>
              </a:spcBef>
            </a:pPr>
            <a:r>
              <a:rPr lang="en-US" sz="900" dirty="0">
                <a:ea typeface="ＭＳ Ｐゴシック"/>
              </a:rPr>
              <a:t>	Absolutely – probably saved the casualty’s life.</a:t>
            </a:r>
          </a:p>
          <a:p>
            <a:pPr eaLnBrk="1" hangingPunct="1">
              <a:lnSpc>
                <a:spcPct val="80000"/>
              </a:lnSpc>
              <a:spcBef>
                <a:spcPct val="0"/>
              </a:spcBef>
            </a:pPr>
            <a:endParaRPr lang="en-US" sz="900" dirty="0">
              <a:ea typeface="ＭＳ Ｐゴシック"/>
            </a:endParaRPr>
          </a:p>
          <a:p>
            <a:pPr eaLnBrk="1" hangingPunct="1">
              <a:lnSpc>
                <a:spcPct val="80000"/>
              </a:lnSpc>
              <a:spcBef>
                <a:spcPct val="0"/>
              </a:spcBef>
            </a:pPr>
            <a:r>
              <a:rPr lang="en-US" sz="900" dirty="0">
                <a:ea typeface="ＭＳ Ｐゴシック"/>
              </a:rPr>
              <a:t>Would a pressure dressing have been a good idea if tolerated by the patient?</a:t>
            </a:r>
          </a:p>
          <a:p>
            <a:pPr eaLnBrk="1" hangingPunct="1">
              <a:lnSpc>
                <a:spcPct val="80000"/>
              </a:lnSpc>
              <a:spcBef>
                <a:spcPct val="0"/>
              </a:spcBef>
            </a:pPr>
            <a:r>
              <a:rPr lang="en-US" sz="900" dirty="0">
                <a:ea typeface="ＭＳ Ｐゴシック"/>
              </a:rPr>
              <a:t>	NO – won’t necessarily stop a big bleeder.</a:t>
            </a:r>
          </a:p>
          <a:p>
            <a:pPr eaLnBrk="1" hangingPunct="1">
              <a:lnSpc>
                <a:spcPct val="80000"/>
              </a:lnSpc>
              <a:spcBef>
                <a:spcPct val="0"/>
              </a:spcBef>
            </a:pPr>
            <a:endParaRPr lang="en-US" sz="900" dirty="0">
              <a:ea typeface="ＭＳ Ｐゴシック"/>
            </a:endParaRPr>
          </a:p>
          <a:p>
            <a:pPr eaLnBrk="1" hangingPunct="1">
              <a:lnSpc>
                <a:spcPct val="80000"/>
              </a:lnSpc>
              <a:spcBef>
                <a:spcPct val="0"/>
              </a:spcBef>
            </a:pPr>
            <a:endParaRPr lang="en-US" sz="900" dirty="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ln>
            <a:miter lim="800000"/>
            <a:headEnd/>
            <a:tailEnd/>
          </a:ln>
        </p:spPr>
        <p:txBody>
          <a:bodyPr/>
          <a:lstStyle/>
          <a:p>
            <a:fld id="{2EDE7459-B56E-4C17-B1B0-FFF9AB41A5BE}" type="slidenum">
              <a:rPr lang="en-US" smtClean="0">
                <a:latin typeface="Arial" charset="0"/>
                <a:ea typeface="ＭＳ Ｐゴシック"/>
                <a:cs typeface="ＭＳ Ｐゴシック"/>
              </a:rPr>
              <a:pPr/>
              <a:t>19</a:t>
            </a:fld>
            <a:endParaRPr lang="en-US" dirty="0">
              <a:latin typeface="Arial" charset="0"/>
              <a:ea typeface="ＭＳ Ｐゴシック"/>
              <a:cs typeface="ＭＳ Ｐゴシック"/>
            </a:endParaRPr>
          </a:p>
        </p:txBody>
      </p:sp>
      <p:sp>
        <p:nvSpPr>
          <p:cNvPr id="501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Here’s is a suggested format for the scenario discussions</a:t>
            </a:r>
          </a:p>
          <a:p>
            <a:pPr eaLnBrk="1" hangingPunct="1">
              <a:spcBef>
                <a:spcPct val="0"/>
              </a:spcBef>
            </a:pPr>
            <a:r>
              <a:rPr lang="en-US" dirty="0">
                <a:ea typeface="ＭＳ Ｐゴシック"/>
              </a:rPr>
              <a:t>Get the class talking and thinking on these!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disclaimer.</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2</a:t>
            </a:fld>
            <a:endParaRPr lang="en-US" dirty="0"/>
          </a:p>
        </p:txBody>
      </p:sp>
    </p:spTree>
    <p:extLst>
      <p:ext uri="{BB962C8B-B14F-4D97-AF65-F5344CB8AC3E}">
        <p14:creationId xmlns:p14="http://schemas.microsoft.com/office/powerpoint/2010/main" val="834212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Now let’s look at a scenario in urban warfare operations.</a:t>
            </a:r>
          </a:p>
          <a:p>
            <a:pPr eaLnBrk="1" hangingPunct="1">
              <a:spcBef>
                <a:spcPct val="0"/>
              </a:spcBef>
            </a:pPr>
            <a:endParaRPr lang="en-US" dirty="0">
              <a:ea typeface="ＭＳ Ｐゴシック"/>
            </a:endParaRPr>
          </a:p>
        </p:txBody>
      </p:sp>
      <p:sp>
        <p:nvSpPr>
          <p:cNvPr id="52227" name="Slide Number Placeholder 3"/>
          <p:cNvSpPr>
            <a:spLocks noGrp="1"/>
          </p:cNvSpPr>
          <p:nvPr>
            <p:ph type="sldNum" sz="quarter" idx="5"/>
          </p:nvPr>
        </p:nvSpPr>
        <p:spPr bwMode="auto">
          <a:noFill/>
          <a:ln>
            <a:miter lim="800000"/>
            <a:headEnd/>
            <a:tailEnd/>
          </a:ln>
        </p:spPr>
        <p:txBody>
          <a:bodyPr/>
          <a:lstStyle/>
          <a:p>
            <a:fld id="{49883CB5-7F76-444C-9E5D-78F667866F70}" type="slidenum">
              <a:rPr lang="en-US" smtClean="0">
                <a:latin typeface="Arial" charset="0"/>
                <a:ea typeface="ＭＳ Ｐゴシック"/>
                <a:cs typeface="ＭＳ Ｐゴシック"/>
              </a:rPr>
              <a:pPr/>
              <a:t>20</a:t>
            </a:fld>
            <a:endParaRPr lang="en-US" dirty="0">
              <a:latin typeface="Arial" charset="0"/>
              <a:ea typeface="ＭＳ Ｐゴシック"/>
              <a:cs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ln>
            <a:miter lim="800000"/>
            <a:headEnd/>
            <a:tailEnd/>
          </a:ln>
        </p:spPr>
        <p:txBody>
          <a:bodyPr/>
          <a:lstStyle/>
          <a:p>
            <a:fld id="{84807B97-60A6-4B07-9A82-0DEA10983DE1}" type="slidenum">
              <a:rPr lang="en-US" smtClean="0">
                <a:latin typeface="Arial" charset="0"/>
                <a:ea typeface="ＭＳ Ｐゴシック"/>
                <a:cs typeface="ＭＳ Ｐゴシック"/>
              </a:rPr>
              <a:pPr/>
              <a:t>21</a:t>
            </a:fld>
            <a:endParaRPr lang="en-US" dirty="0">
              <a:latin typeface="Arial" charset="0"/>
              <a:ea typeface="ＭＳ Ｐゴシック"/>
              <a:cs typeface="ＭＳ Ｐゴシック"/>
            </a:endParaRPr>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Anybody recognize this casualty?</a:t>
            </a:r>
          </a:p>
          <a:p>
            <a:pPr eaLnBrk="1" hangingPunct="1">
              <a:spcBef>
                <a:spcPct val="0"/>
              </a:spcBef>
            </a:pPr>
            <a:r>
              <a:rPr lang="en-US" dirty="0">
                <a:ea typeface="ＭＳ Ｐゴシック"/>
              </a:rPr>
              <a:t>	First Ranger casualty in Mogadishu </a:t>
            </a:r>
          </a:p>
          <a:p>
            <a:pPr eaLnBrk="1" hangingPunct="1">
              <a:spcBef>
                <a:spcPct val="0"/>
              </a:spcBef>
            </a:pPr>
            <a:endParaRPr lang="en-US" b="1" i="1" dirty="0">
              <a:ea typeface="ＭＳ Ｐゴシック"/>
            </a:endParaRPr>
          </a:p>
          <a:p>
            <a:pPr eaLnBrk="1" hangingPunct="1">
              <a:spcBef>
                <a:spcPct val="0"/>
              </a:spcBef>
            </a:pPr>
            <a:r>
              <a:rPr lang="en-US" dirty="0">
                <a:ea typeface="ＭＳ Ｐゴシック"/>
              </a:rPr>
              <a:t>Has everyone here seen “Blackhawk Down?”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bwMode="auto">
          <a:noFill/>
          <a:ln>
            <a:miter lim="800000"/>
            <a:headEnd/>
            <a:tailEnd/>
          </a:ln>
        </p:spPr>
        <p:txBody>
          <a:bodyPr/>
          <a:lstStyle/>
          <a:p>
            <a:fld id="{9386D635-6B62-485C-BE2F-95AA3A1894CD}" type="slidenum">
              <a:rPr lang="en-US" smtClean="0">
                <a:latin typeface="Arial" charset="0"/>
                <a:ea typeface="ＭＳ Ｐゴシック"/>
                <a:cs typeface="ＭＳ Ｐゴシック"/>
              </a:rPr>
              <a:pPr/>
              <a:t>22</a:t>
            </a:fld>
            <a:endParaRPr lang="en-US" dirty="0">
              <a:latin typeface="Arial" charset="0"/>
              <a:ea typeface="ＭＳ Ｐゴシック"/>
              <a:cs typeface="ＭＳ Ｐゴシック"/>
            </a:endParaRPr>
          </a:p>
        </p:txBody>
      </p:sp>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At the time, it was the largest battle involving U.S. forces since Vietnam.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ln>
            <a:miter lim="800000"/>
            <a:headEnd/>
            <a:tailEnd/>
          </a:ln>
        </p:spPr>
        <p:txBody>
          <a:bodyPr/>
          <a:lstStyle/>
          <a:p>
            <a:fld id="{D4CE5F48-C363-40D1-A573-1F938C1FBC1A}" type="slidenum">
              <a:rPr lang="en-US" smtClean="0">
                <a:latin typeface="Arial" charset="0"/>
                <a:ea typeface="ＭＳ Ｐゴシック"/>
                <a:cs typeface="ＭＳ Ｐゴシック"/>
              </a:rPr>
              <a:pPr/>
              <a:t>23</a:t>
            </a:fld>
            <a:endParaRPr lang="en-US" dirty="0">
              <a:latin typeface="Arial" charset="0"/>
              <a:ea typeface="ＭＳ Ｐゴシック"/>
              <a:cs typeface="ＭＳ Ｐゴシック"/>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We talked about factors that make evacuation by helicopter hard.</a:t>
            </a:r>
          </a:p>
          <a:p>
            <a:pPr eaLnBrk="1" hangingPunct="1">
              <a:spcBef>
                <a:spcPct val="0"/>
              </a:spcBef>
            </a:pPr>
            <a:r>
              <a:rPr lang="en-US" dirty="0">
                <a:ea typeface="ＭＳ Ｐゴシック"/>
              </a:rPr>
              <a:t>Be sure that you add narrow streets and RPG fire to that list.</a:t>
            </a:r>
          </a:p>
          <a:p>
            <a:pPr eaLnBrk="1" hangingPunct="1">
              <a:spcBef>
                <a:spcPct val="0"/>
              </a:spcBef>
            </a:pPr>
            <a:r>
              <a:rPr lang="en-US" dirty="0">
                <a:ea typeface="ＭＳ Ｐゴシック"/>
              </a:rPr>
              <a:t>There were LOTS of U.S. helos over Mogadishu, but we were not able to evac the casualties with them for these reasons.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bwMode="auto">
          <a:noFill/>
          <a:ln>
            <a:miter lim="800000"/>
            <a:headEnd/>
            <a:tailEnd/>
          </a:ln>
        </p:spPr>
        <p:txBody>
          <a:bodyPr/>
          <a:lstStyle/>
          <a:p>
            <a:fld id="{35528183-32DF-4069-976C-08655CAFADF5}" type="slidenum">
              <a:rPr lang="en-US" smtClean="0">
                <a:latin typeface="Arial" charset="0"/>
                <a:ea typeface="ＭＳ Ｐゴシック"/>
                <a:cs typeface="ＭＳ Ｐゴシック"/>
              </a:rPr>
              <a:pPr/>
              <a:t>24</a:t>
            </a:fld>
            <a:endParaRPr lang="en-US" dirty="0">
              <a:latin typeface="Arial" charset="0"/>
              <a:ea typeface="ＭＳ Ｐゴシック"/>
              <a:cs typeface="ＭＳ Ｐゴシック"/>
            </a:endParaRPr>
          </a:p>
        </p:txBody>
      </p:sp>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Should the medic return fire or care for casualty?</a:t>
            </a:r>
          </a:p>
          <a:p>
            <a:pPr eaLnBrk="1" hangingPunct="1">
              <a:spcBef>
                <a:spcPct val="0"/>
              </a:spcBef>
            </a:pPr>
            <a:r>
              <a:rPr lang="en-US" dirty="0">
                <a:ea typeface="ＭＳ Ｐゴシック"/>
              </a:rPr>
              <a:t>	Reasonable to have medic or corpsman to attend casualty in this scenario</a:t>
            </a:r>
          </a:p>
          <a:p>
            <a:pPr eaLnBrk="1" hangingPunct="1">
              <a:spcBef>
                <a:spcPct val="0"/>
              </a:spcBef>
            </a:pPr>
            <a:r>
              <a:rPr lang="en-US" dirty="0">
                <a:ea typeface="ＭＳ Ｐゴシック"/>
              </a:rPr>
              <a:t>Why?</a:t>
            </a:r>
          </a:p>
          <a:p>
            <a:pPr eaLnBrk="1" hangingPunct="1">
              <a:spcBef>
                <a:spcPct val="0"/>
              </a:spcBef>
            </a:pPr>
            <a:r>
              <a:rPr lang="en-US" dirty="0">
                <a:ea typeface="ＭＳ Ｐゴシック"/>
              </a:rPr>
              <a:t>	Total suppression of hostile fire not possible</a:t>
            </a:r>
          </a:p>
          <a:p>
            <a:pPr eaLnBrk="1" hangingPunct="1">
              <a:spcBef>
                <a:spcPct val="0"/>
              </a:spcBef>
            </a:pPr>
            <a:r>
              <a:rPr lang="en-US" dirty="0">
                <a:ea typeface="ＭＳ Ｐゴシック"/>
              </a:rPr>
              <a:t>	Large crowd – can’t kill everybody</a:t>
            </a:r>
          </a:p>
          <a:p>
            <a:pPr eaLnBrk="1" hangingPunct="1">
              <a:spcBef>
                <a:spcPct val="0"/>
              </a:spcBef>
            </a:pPr>
            <a:r>
              <a:rPr lang="en-US" dirty="0">
                <a:ea typeface="ＭＳ Ｐゴシック"/>
              </a:rPr>
              <a:t>	Lots of other guns on your side</a:t>
            </a:r>
          </a:p>
          <a:p>
            <a:pPr eaLnBrk="1" hangingPunct="1">
              <a:spcBef>
                <a:spcPct val="0"/>
              </a:spcBef>
            </a:pPr>
            <a:r>
              <a:rPr lang="en-US" dirty="0">
                <a:ea typeface="ＭＳ Ｐゴシック"/>
              </a:rPr>
              <a:t>	Your patient is critically injured</a:t>
            </a:r>
          </a:p>
          <a:p>
            <a:pPr eaLnBrk="1" hangingPunct="1">
              <a:spcBef>
                <a:spcPct val="0"/>
              </a:spcBef>
            </a:pPr>
            <a:r>
              <a:rPr lang="en-US" dirty="0">
                <a:ea typeface="ＭＳ Ｐゴシック"/>
              </a:rPr>
              <a:t>	</a:t>
            </a:r>
          </a:p>
          <a:p>
            <a:pPr eaLnBrk="1" hangingPunct="1">
              <a:spcBef>
                <a:spcPct val="0"/>
              </a:spcBef>
            </a:pPr>
            <a:r>
              <a:rPr lang="en-US" dirty="0">
                <a:ea typeface="ＭＳ Ｐゴシック"/>
              </a:rPr>
              <a:t>Does that break our rule about shooting first and treating later?</a:t>
            </a:r>
          </a:p>
          <a:p>
            <a:pPr eaLnBrk="1" hangingPunct="1">
              <a:spcBef>
                <a:spcPct val="0"/>
              </a:spcBef>
            </a:pPr>
            <a:r>
              <a:rPr lang="en-US" dirty="0">
                <a:ea typeface="ＭＳ Ｐゴシック"/>
              </a:rPr>
              <a:t>	Yes - but that’s OK – it’s the right answer for this particular situation.</a:t>
            </a:r>
          </a:p>
          <a:p>
            <a:pPr eaLnBrk="1" hangingPunct="1">
              <a:spcBef>
                <a:spcPct val="0"/>
              </a:spcBef>
            </a:pPr>
            <a:endParaRPr lang="en-US" dirty="0">
              <a:ea typeface="ＭＳ Ｐゴシック"/>
            </a:endParaRPr>
          </a:p>
          <a:p>
            <a:pPr eaLnBrk="1" hangingPunct="1">
              <a:spcBef>
                <a:spcPct val="0"/>
              </a:spcBef>
            </a:pPr>
            <a:r>
              <a:rPr lang="en-US" dirty="0">
                <a:ea typeface="ＭＳ Ｐゴシック"/>
              </a:rPr>
              <a:t>What’s next?</a:t>
            </a:r>
          </a:p>
          <a:p>
            <a:pPr eaLnBrk="1" hangingPunct="1">
              <a:spcBef>
                <a:spcPct val="0"/>
              </a:spcBef>
            </a:pPr>
            <a:r>
              <a:rPr lang="en-US" dirty="0">
                <a:ea typeface="ＭＳ Ｐゴシック"/>
              </a:rPr>
              <a:t>Move patient to cover right away or wait for long board immobilization?</a:t>
            </a:r>
          </a:p>
          <a:p>
            <a:pPr eaLnBrk="1" hangingPunct="1">
              <a:spcBef>
                <a:spcPct val="0"/>
              </a:spcBef>
            </a:pPr>
            <a:r>
              <a:rPr lang="en-US" dirty="0">
                <a:ea typeface="ＭＳ Ｐゴシック"/>
              </a:rPr>
              <a:t>	Is he at risk for a spinal cord injury if moved? Yes, but….</a:t>
            </a:r>
          </a:p>
          <a:p>
            <a:pPr eaLnBrk="1" hangingPunct="1">
              <a:spcBef>
                <a:spcPct val="0"/>
              </a:spcBef>
            </a:pPr>
            <a:r>
              <a:rPr lang="en-US" dirty="0">
                <a:ea typeface="ＭＳ Ｐゴシック"/>
              </a:rPr>
              <a:t>	He is also very much at risk of getting shot!</a:t>
            </a:r>
          </a:p>
          <a:p>
            <a:pPr eaLnBrk="1" hangingPunct="1">
              <a:spcBef>
                <a:spcPct val="0"/>
              </a:spcBef>
            </a:pPr>
            <a:r>
              <a:rPr lang="en-US" dirty="0">
                <a:ea typeface="ＭＳ Ｐゴシック"/>
              </a:rPr>
              <a:t>	Probably DO want to get him to cover immediately – cover is available at </a:t>
            </a:r>
          </a:p>
          <a:p>
            <a:pPr eaLnBrk="1" hangingPunct="1">
              <a:spcBef>
                <a:spcPct val="0"/>
              </a:spcBef>
            </a:pPr>
            <a:r>
              <a:rPr lang="en-US" dirty="0">
                <a:ea typeface="ＭＳ Ｐゴシック"/>
              </a:rPr>
              <a:t>                        the side of the road.</a:t>
            </a:r>
          </a:p>
          <a:p>
            <a:pPr eaLnBrk="1" hangingPunct="1">
              <a:spcBef>
                <a:spcPct val="0"/>
              </a:spcBef>
            </a:pPr>
            <a:endParaRPr lang="en-US" dirty="0">
              <a:ea typeface="ＭＳ Ｐゴシック"/>
            </a:endParaRPr>
          </a:p>
          <a:p>
            <a:pPr eaLnBrk="1" hangingPunct="1">
              <a:spcBef>
                <a:spcPct val="0"/>
              </a:spcBef>
            </a:pPr>
            <a:r>
              <a:rPr lang="en-US" dirty="0">
                <a:ea typeface="ＭＳ Ｐゴシック"/>
              </a:rPr>
              <a:t>How do you want to move him?</a:t>
            </a:r>
          </a:p>
          <a:p>
            <a:pPr eaLnBrk="1" hangingPunct="1">
              <a:spcBef>
                <a:spcPct val="0"/>
              </a:spcBef>
            </a:pPr>
            <a:r>
              <a:rPr lang="en-US" dirty="0">
                <a:ea typeface="ＭＳ Ｐゴシック"/>
              </a:rPr>
              <a:t>	Carefully!!</a:t>
            </a:r>
          </a:p>
          <a:p>
            <a:pPr eaLnBrk="1" hangingPunct="1">
              <a:spcBef>
                <a:spcPct val="0"/>
              </a:spcBef>
            </a:pPr>
            <a:r>
              <a:rPr lang="en-US" dirty="0">
                <a:ea typeface="ＭＳ Ｐゴシック"/>
              </a:rPr>
              <a:t>	Cradle his head with your forearms to stabilize his neck and drag him.</a:t>
            </a:r>
          </a:p>
          <a:p>
            <a:pPr eaLnBrk="1" hangingPunct="1">
              <a:spcBef>
                <a:spcPct val="0"/>
              </a:spcBef>
            </a:pPr>
            <a:endParaRPr lang="en-US" dirty="0">
              <a:ea typeface="ＭＳ Ｐゴシック"/>
            </a:endParaRPr>
          </a:p>
          <a:p>
            <a:pPr eaLnBrk="1" hangingPunct="1">
              <a:spcBef>
                <a:spcPct val="0"/>
              </a:spcBef>
            </a:pPr>
            <a:r>
              <a:rPr lang="en-US" dirty="0">
                <a:ea typeface="ＭＳ Ｐゴシック"/>
              </a:rPr>
              <a:t>Does he need to be intubated?</a:t>
            </a:r>
          </a:p>
          <a:p>
            <a:pPr eaLnBrk="1" hangingPunct="1">
              <a:spcBef>
                <a:spcPct val="0"/>
              </a:spcBef>
            </a:pPr>
            <a:r>
              <a:rPr lang="en-US" dirty="0">
                <a:ea typeface="ＭＳ Ｐゴシック"/>
              </a:rPr>
              <a:t>	No</a:t>
            </a:r>
          </a:p>
          <a:p>
            <a:pPr eaLnBrk="1" hangingPunct="1">
              <a:spcBef>
                <a:spcPct val="0"/>
              </a:spcBef>
            </a:pPr>
            <a:r>
              <a:rPr lang="en-US" dirty="0">
                <a:ea typeface="ＭＳ Ｐゴシック"/>
              </a:rPr>
              <a:t>	Chin-lift/jaw-thrust and NP airway should be sufficient.</a:t>
            </a:r>
          </a:p>
          <a:p>
            <a:pPr eaLnBrk="1" hangingPunct="1">
              <a:spcBef>
                <a:spcPct val="0"/>
              </a:spcBef>
            </a:pPr>
            <a:endParaRPr lang="en-US" dirty="0">
              <a:ea typeface="ＭＳ Ｐゴシック"/>
            </a:endParaRPr>
          </a:p>
          <a:p>
            <a:pPr eaLnBrk="1" hangingPunct="1">
              <a:spcBef>
                <a:spcPct val="0"/>
              </a:spcBef>
            </a:pPr>
            <a:r>
              <a:rPr lang="en-US" dirty="0">
                <a:ea typeface="ＭＳ Ｐゴシック"/>
              </a:rPr>
              <a:t>Does he need IV fluids?</a:t>
            </a:r>
          </a:p>
          <a:p>
            <a:pPr eaLnBrk="1" hangingPunct="1">
              <a:spcBef>
                <a:spcPct val="0"/>
              </a:spcBef>
            </a:pPr>
            <a:r>
              <a:rPr lang="en-US" dirty="0">
                <a:ea typeface="ＭＳ Ｐゴシック"/>
              </a:rPr>
              <a:t>	He only needs fluid resuscitation if you see signs of internal bleeding and </a:t>
            </a:r>
          </a:p>
          <a:p>
            <a:pPr eaLnBrk="1" hangingPunct="1">
              <a:spcBef>
                <a:spcPct val="0"/>
              </a:spcBef>
            </a:pPr>
            <a:r>
              <a:rPr lang="en-US" dirty="0">
                <a:ea typeface="ＭＳ Ｐゴシック"/>
              </a:rPr>
              <a:t>                        hypovolemic shock.</a:t>
            </a:r>
          </a:p>
          <a:p>
            <a:pPr eaLnBrk="1" hangingPunct="1">
              <a:spcBef>
                <a:spcPct val="0"/>
              </a:spcBef>
            </a:pPr>
            <a:r>
              <a:rPr lang="en-US" dirty="0">
                <a:ea typeface="ＭＳ Ｐゴシック"/>
              </a:rPr>
              <a:t>	You should check his radial pulse and give fluids if his pulse is weak.</a:t>
            </a:r>
          </a:p>
          <a:p>
            <a:pPr eaLnBrk="1" hangingPunct="1">
              <a:spcBef>
                <a:spcPct val="0"/>
              </a:spcBef>
            </a:pPr>
            <a:endParaRPr lang="en-US" dirty="0">
              <a:ea typeface="ＭＳ Ｐゴシック"/>
            </a:endParaRPr>
          </a:p>
          <a:p>
            <a:pPr eaLnBrk="1" hangingPunct="1">
              <a:spcBef>
                <a:spcPct val="0"/>
              </a:spcBef>
            </a:pPr>
            <a:r>
              <a:rPr lang="en-US" dirty="0">
                <a:ea typeface="ＭＳ Ｐゴシック"/>
              </a:rPr>
              <a:t>Urgency for evacuation?</a:t>
            </a:r>
          </a:p>
          <a:p>
            <a:pPr eaLnBrk="1" hangingPunct="1">
              <a:spcBef>
                <a:spcPct val="0"/>
              </a:spcBef>
            </a:pPr>
            <a:r>
              <a:rPr lang="en-US" dirty="0">
                <a:ea typeface="ＭＳ Ｐゴシック"/>
              </a:rPr>
              <a:t>	Little could be done </a:t>
            </a:r>
            <a:r>
              <a:rPr lang="en-US">
                <a:ea typeface="ＭＳ Ｐゴシック"/>
              </a:rPr>
              <a:t>by an </a:t>
            </a:r>
            <a:r>
              <a:rPr lang="en-US" dirty="0">
                <a:ea typeface="ＭＳ Ｐゴシック"/>
              </a:rPr>
              <a:t>FST (forward surgical team) for the head injury.</a:t>
            </a:r>
          </a:p>
          <a:p>
            <a:pPr eaLnBrk="1" hangingPunct="1">
              <a:spcBef>
                <a:spcPct val="0"/>
              </a:spcBef>
            </a:pPr>
            <a:r>
              <a:rPr lang="en-US" dirty="0">
                <a:ea typeface="ＭＳ Ｐゴシック"/>
              </a:rPr>
              <a:t>	Possible ruptured spleen or other internal bleeding may be bigger issue </a:t>
            </a:r>
          </a:p>
          <a:p>
            <a:pPr eaLnBrk="1" hangingPunct="1">
              <a:spcBef>
                <a:spcPct val="0"/>
              </a:spcBef>
            </a:pPr>
            <a:r>
              <a:rPr lang="en-US" dirty="0">
                <a:ea typeface="ＭＳ Ｐゴシック"/>
              </a:rPr>
              <a:t>                        acutely.</a:t>
            </a:r>
          </a:p>
          <a:p>
            <a:pPr eaLnBrk="1" hangingPunct="1">
              <a:spcBef>
                <a:spcPct val="0"/>
              </a:spcBef>
            </a:pPr>
            <a:r>
              <a:rPr lang="en-US" dirty="0">
                <a:ea typeface="ＭＳ Ｐゴシック"/>
              </a:rPr>
              <a:t>	The tactical commander in Mogadishu split his force rather than wait 30 </a:t>
            </a:r>
          </a:p>
          <a:p>
            <a:pPr eaLnBrk="1" hangingPunct="1">
              <a:spcBef>
                <a:spcPct val="0"/>
              </a:spcBef>
            </a:pPr>
            <a:r>
              <a:rPr lang="en-US" dirty="0">
                <a:ea typeface="ＭＳ Ｐゴシック"/>
              </a:rPr>
              <a:t>                        minutes.</a:t>
            </a:r>
          </a:p>
          <a:p>
            <a:pPr eaLnBrk="1" hangingPunct="1">
              <a:spcBef>
                <a:spcPct val="0"/>
              </a:spcBef>
            </a:pPr>
            <a:endParaRPr lang="en-US" dirty="0">
              <a:ea typeface="ＭＳ Ｐゴシック"/>
            </a:endParaRPr>
          </a:p>
          <a:p>
            <a:pPr eaLnBrk="1" hangingPunct="1">
              <a:spcBef>
                <a:spcPct val="0"/>
              </a:spcBef>
            </a:pPr>
            <a:r>
              <a:rPr lang="en-US" dirty="0">
                <a:ea typeface="ＭＳ Ｐゴシック"/>
              </a:rPr>
              <a:t>Does he need antibiotics or analgesia?</a:t>
            </a:r>
          </a:p>
          <a:p>
            <a:pPr eaLnBrk="1" hangingPunct="1">
              <a:spcBef>
                <a:spcPct val="0"/>
              </a:spcBef>
            </a:pPr>
            <a:r>
              <a:rPr lang="en-US" dirty="0">
                <a:ea typeface="ＭＳ Ｐゴシック"/>
              </a:rPr>
              <a:t>	No – no open wound noted and he’s unconscious.</a:t>
            </a:r>
          </a:p>
          <a:p>
            <a:pPr eaLnBrk="1" hangingPunct="1">
              <a:spcBef>
                <a:spcPct val="0"/>
              </a:spcBef>
            </a:pPr>
            <a:endParaRPr lang="en-US" dirty="0">
              <a:ea typeface="ＭＳ Ｐゴシック"/>
            </a:endParaRPr>
          </a:p>
          <a:p>
            <a:pPr eaLnBrk="1" hangingPunct="1">
              <a:spcBef>
                <a:spcPct val="0"/>
              </a:spcBef>
            </a:pPr>
            <a:r>
              <a:rPr lang="en-US" dirty="0">
                <a:ea typeface="ＭＳ Ｐゴシック"/>
              </a:rPr>
              <a:t>Outcome: </a:t>
            </a:r>
          </a:p>
          <a:p>
            <a:pPr eaLnBrk="1" hangingPunct="1">
              <a:spcBef>
                <a:spcPct val="0"/>
              </a:spcBef>
            </a:pPr>
            <a:r>
              <a:rPr lang="en-US" dirty="0">
                <a:ea typeface="ＭＳ Ｐゴシック"/>
              </a:rPr>
              <a:t>	The Ranger survived his injuries.</a:t>
            </a:r>
          </a:p>
          <a:p>
            <a:pPr eaLnBrk="1" hangingPunct="1">
              <a:spcBef>
                <a:spcPct val="0"/>
              </a:spcBef>
            </a:pPr>
            <a:endParaRPr lang="en-US" dirty="0">
              <a:ea typeface="ＭＳ Ｐゴシック"/>
            </a:endParaRPr>
          </a:p>
          <a:p>
            <a:pPr eaLnBrk="1" hangingPunct="1">
              <a:spcBef>
                <a:spcPct val="0"/>
              </a:spcBef>
            </a:pPr>
            <a:r>
              <a:rPr lang="en-US" dirty="0">
                <a:ea typeface="ＭＳ Ｐゴシック"/>
              </a:rPr>
              <a:t>End of scenario.</a:t>
            </a:r>
          </a:p>
          <a:p>
            <a:pPr eaLnBrk="1" hangingPunct="1">
              <a:spcBef>
                <a:spcPct val="0"/>
              </a:spcBef>
            </a:pPr>
            <a:endParaRPr lang="en-US" dirty="0">
              <a:ea typeface="ＭＳ Ｐゴシック"/>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bwMode="auto">
          <a:noFill/>
          <a:ln>
            <a:miter lim="800000"/>
            <a:headEnd/>
            <a:tailEnd/>
          </a:ln>
        </p:spPr>
        <p:txBody>
          <a:bodyPr/>
          <a:lstStyle/>
          <a:p>
            <a:fld id="{D3CE0555-DD79-4BD2-850F-31384E5F7DA3}" type="slidenum">
              <a:rPr lang="en-US" smtClean="0">
                <a:latin typeface="Arial" charset="0"/>
                <a:ea typeface="ＭＳ Ｐゴシック"/>
                <a:cs typeface="ＭＳ Ｐゴシック"/>
              </a:rPr>
              <a:pPr/>
              <a:t>25</a:t>
            </a:fld>
            <a:endParaRPr lang="en-US" dirty="0">
              <a:latin typeface="Arial" charset="0"/>
              <a:ea typeface="ＭＳ Ｐゴシック"/>
              <a:cs typeface="ＭＳ Ｐゴシック"/>
            </a:endParaRPr>
          </a:p>
        </p:txBody>
      </p:sp>
      <p:sp>
        <p:nvSpPr>
          <p:cNvPr id="624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Second real-world scenario from Mogadishu</a:t>
            </a:r>
          </a:p>
          <a:p>
            <a:pPr eaLnBrk="1" hangingPunct="1">
              <a:spcBef>
                <a:spcPct val="0"/>
              </a:spcBef>
            </a:pPr>
            <a:r>
              <a:rPr lang="en-US" dirty="0">
                <a:ea typeface="ＭＳ Ｐゴシック"/>
              </a:rPr>
              <a:t>Very different tactical situation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bwMode="auto">
          <a:noFill/>
          <a:ln>
            <a:miter lim="800000"/>
            <a:headEnd/>
            <a:tailEnd/>
          </a:ln>
        </p:spPr>
        <p:txBody>
          <a:bodyPr/>
          <a:lstStyle/>
          <a:p>
            <a:fld id="{B55C579A-C2C4-4D77-83BA-BC0075D8BFBD}" type="slidenum">
              <a:rPr lang="en-US" smtClean="0">
                <a:latin typeface="Arial" charset="0"/>
                <a:ea typeface="ＭＳ Ｐゴシック"/>
                <a:cs typeface="ＭＳ Ｐゴシック"/>
              </a:rPr>
              <a:pPr/>
              <a:t>26</a:t>
            </a:fld>
            <a:endParaRPr lang="en-US" dirty="0">
              <a:latin typeface="Arial" charset="0"/>
              <a:ea typeface="ＭＳ Ｐゴシック"/>
              <a:cs typeface="ＭＳ Ｐゴシック"/>
            </a:endParaRPr>
          </a:p>
        </p:txBody>
      </p:sp>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noFill/>
          <a:ln>
            <a:miter lim="800000"/>
            <a:headEnd/>
            <a:tailEnd/>
          </a:ln>
        </p:spPr>
        <p:txBody>
          <a:bodyPr/>
          <a:lstStyle/>
          <a:p>
            <a:fld id="{768BB46F-8DC3-4AB9-B399-985F62EE731A}" type="slidenum">
              <a:rPr lang="en-US" smtClean="0">
                <a:latin typeface="Arial" charset="0"/>
                <a:ea typeface="ＭＳ Ｐゴシック"/>
                <a:cs typeface="ＭＳ Ｐゴシック"/>
              </a:rPr>
              <a:pPr/>
              <a:t>27</a:t>
            </a:fld>
            <a:endParaRPr lang="en-US" dirty="0">
              <a:latin typeface="Arial" charset="0"/>
              <a:ea typeface="ＭＳ Ｐゴシック"/>
              <a:cs typeface="ＭＳ Ｐゴシック"/>
            </a:endParaRPr>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bwMode="auto">
          <a:noFill/>
          <a:ln>
            <a:miter lim="800000"/>
            <a:headEnd/>
            <a:tailEnd/>
          </a:ln>
        </p:spPr>
        <p:txBody>
          <a:bodyPr/>
          <a:lstStyle/>
          <a:p>
            <a:fld id="{BEDD05C8-8D12-4848-8BEF-180087E76C26}" type="slidenum">
              <a:rPr lang="en-US" smtClean="0">
                <a:latin typeface="Arial" charset="0"/>
                <a:ea typeface="ＭＳ Ｐゴシック"/>
                <a:cs typeface="ＭＳ Ｐゴシック"/>
              </a:rPr>
              <a:pPr/>
              <a:t>28</a:t>
            </a:fld>
            <a:endParaRPr lang="en-US" dirty="0">
              <a:latin typeface="Arial" charset="0"/>
              <a:ea typeface="ＭＳ Ｐゴシック"/>
              <a:cs typeface="ＭＳ Ｐゴシック"/>
            </a:endParaRPr>
          </a:p>
        </p:txBody>
      </p:sp>
      <p:sp>
        <p:nvSpPr>
          <p:cNvPr id="686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bwMode="auto">
          <a:noFill/>
          <a:ln>
            <a:miter lim="800000"/>
            <a:headEnd/>
            <a:tailEnd/>
          </a:ln>
        </p:spPr>
        <p:txBody>
          <a:bodyPr/>
          <a:lstStyle/>
          <a:p>
            <a:fld id="{287DBED6-12A2-4EE9-BBFA-6007E83DBBA9}" type="slidenum">
              <a:rPr lang="en-US" smtClean="0">
                <a:latin typeface="Arial" charset="0"/>
                <a:ea typeface="ＭＳ Ｐゴシック"/>
                <a:cs typeface="ＭＳ Ｐゴシック"/>
              </a:rPr>
              <a:pPr/>
              <a:t>29</a:t>
            </a:fld>
            <a:endParaRPr lang="en-US" dirty="0">
              <a:latin typeface="Arial" charset="0"/>
              <a:ea typeface="ＭＳ Ｐゴシック"/>
              <a:cs typeface="ＭＳ Ｐゴシック"/>
            </a:endParaRPr>
          </a:p>
        </p:txBody>
      </p:sp>
      <p:sp>
        <p:nvSpPr>
          <p:cNvPr id="706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Arial" panose="020B0604020202020204" pitchFamily="34" charset="0"/>
                <a:ea typeface="MS PGothic" panose="020B0600070205080204" pitchFamily="34" charset="-128"/>
              </a:defRPr>
            </a:lvl1pPr>
            <a:lvl2pPr marL="729057" indent="-280406" defTabSz="914437" eaLnBrk="0" hangingPunct="0">
              <a:defRPr sz="2400">
                <a:solidFill>
                  <a:schemeClr val="tx1"/>
                </a:solidFill>
                <a:latin typeface="Arial" panose="020B0604020202020204" pitchFamily="34" charset="0"/>
                <a:ea typeface="MS PGothic" panose="020B0600070205080204" pitchFamily="34" charset="-128"/>
              </a:defRPr>
            </a:lvl2pPr>
            <a:lvl3pPr marL="1121626" indent="-224325" defTabSz="914437" eaLnBrk="0" hangingPunct="0">
              <a:defRPr sz="2400">
                <a:solidFill>
                  <a:schemeClr val="tx1"/>
                </a:solidFill>
                <a:latin typeface="Arial" panose="020B0604020202020204" pitchFamily="34" charset="0"/>
                <a:ea typeface="MS PGothic" panose="020B0600070205080204" pitchFamily="34" charset="-128"/>
              </a:defRPr>
            </a:lvl3pPr>
            <a:lvl4pPr marL="1570276" indent="-224325" defTabSz="914437" eaLnBrk="0" hangingPunct="0">
              <a:defRPr sz="2400">
                <a:solidFill>
                  <a:schemeClr val="tx1"/>
                </a:solidFill>
                <a:latin typeface="Arial" panose="020B0604020202020204" pitchFamily="34" charset="0"/>
                <a:ea typeface="MS PGothic" panose="020B0600070205080204" pitchFamily="34" charset="-128"/>
              </a:defRPr>
            </a:lvl4pPr>
            <a:lvl5pPr marL="2018927" indent="-224325" defTabSz="914437" eaLnBrk="0" hangingPunct="0">
              <a:defRPr sz="2400">
                <a:solidFill>
                  <a:schemeClr val="tx1"/>
                </a:solidFill>
                <a:latin typeface="Arial" panose="020B0604020202020204" pitchFamily="34" charset="0"/>
                <a:ea typeface="MS PGothic" panose="020B0600070205080204" pitchFamily="34" charset="-128"/>
              </a:defRPr>
            </a:lvl5pPr>
            <a:lvl6pPr marL="2467577"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16227"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364878"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13528"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t>Care Under fire</a:t>
            </a:r>
          </a:p>
        </p:txBody>
      </p:sp>
      <p:sp>
        <p:nvSpPr>
          <p:cNvPr id="67586"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Arial" panose="020B0604020202020204" pitchFamily="34" charset="0"/>
                <a:ea typeface="MS PGothic" panose="020B0600070205080204" pitchFamily="34" charset="-128"/>
              </a:defRPr>
            </a:lvl1pPr>
            <a:lvl2pPr marL="729057" indent="-280406" defTabSz="914437" eaLnBrk="0" hangingPunct="0">
              <a:defRPr sz="2400">
                <a:solidFill>
                  <a:schemeClr val="tx1"/>
                </a:solidFill>
                <a:latin typeface="Arial" panose="020B0604020202020204" pitchFamily="34" charset="0"/>
                <a:ea typeface="MS PGothic" panose="020B0600070205080204" pitchFamily="34" charset="-128"/>
              </a:defRPr>
            </a:lvl2pPr>
            <a:lvl3pPr marL="1121626" indent="-224325" defTabSz="914437" eaLnBrk="0" hangingPunct="0">
              <a:defRPr sz="2400">
                <a:solidFill>
                  <a:schemeClr val="tx1"/>
                </a:solidFill>
                <a:latin typeface="Arial" panose="020B0604020202020204" pitchFamily="34" charset="0"/>
                <a:ea typeface="MS PGothic" panose="020B0600070205080204" pitchFamily="34" charset="-128"/>
              </a:defRPr>
            </a:lvl3pPr>
            <a:lvl4pPr marL="1570276" indent="-224325" defTabSz="914437" eaLnBrk="0" hangingPunct="0">
              <a:defRPr sz="2400">
                <a:solidFill>
                  <a:schemeClr val="tx1"/>
                </a:solidFill>
                <a:latin typeface="Arial" panose="020B0604020202020204" pitchFamily="34" charset="0"/>
                <a:ea typeface="MS PGothic" panose="020B0600070205080204" pitchFamily="34" charset="-128"/>
              </a:defRPr>
            </a:lvl4pPr>
            <a:lvl5pPr marL="2018927" indent="-224325" defTabSz="914437" eaLnBrk="0" hangingPunct="0">
              <a:defRPr sz="2400">
                <a:solidFill>
                  <a:schemeClr val="tx1"/>
                </a:solidFill>
                <a:latin typeface="Arial" panose="020B0604020202020204" pitchFamily="34" charset="0"/>
                <a:ea typeface="MS PGothic" panose="020B0600070205080204" pitchFamily="34" charset="-128"/>
              </a:defRPr>
            </a:lvl5pPr>
            <a:lvl6pPr marL="2467577"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16227"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364878"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13528"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054CAD0-6DAF-4EFC-B95A-3B9E09505C1A}" type="datetime1">
              <a:rPr lang="en-US" altLang="en-US" sz="1200"/>
              <a:pPr eaLnBrk="1" hangingPunct="1"/>
              <a:t>7/28/2018</a:t>
            </a:fld>
            <a:endParaRPr lang="en-US" altLang="en-US" sz="1200" dirty="0"/>
          </a:p>
        </p:txBody>
      </p:sp>
      <p:sp>
        <p:nvSpPr>
          <p:cNvPr id="67587" name="Rectangle 6"/>
          <p:cNvSpPr>
            <a:spLocks noGrp="1" noChangeArrowheads="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Arial" panose="020B0604020202020204" pitchFamily="34" charset="0"/>
                <a:ea typeface="MS PGothic" panose="020B0600070205080204" pitchFamily="34" charset="-128"/>
              </a:defRPr>
            </a:lvl1pPr>
            <a:lvl2pPr marL="729057" indent="-280406" defTabSz="914437" eaLnBrk="0" hangingPunct="0">
              <a:defRPr sz="2400">
                <a:solidFill>
                  <a:schemeClr val="tx1"/>
                </a:solidFill>
                <a:latin typeface="Arial" panose="020B0604020202020204" pitchFamily="34" charset="0"/>
                <a:ea typeface="MS PGothic" panose="020B0600070205080204" pitchFamily="34" charset="-128"/>
              </a:defRPr>
            </a:lvl2pPr>
            <a:lvl3pPr marL="1121626" indent="-224325" defTabSz="914437" eaLnBrk="0" hangingPunct="0">
              <a:defRPr sz="2400">
                <a:solidFill>
                  <a:schemeClr val="tx1"/>
                </a:solidFill>
                <a:latin typeface="Arial" panose="020B0604020202020204" pitchFamily="34" charset="0"/>
                <a:ea typeface="MS PGothic" panose="020B0600070205080204" pitchFamily="34" charset="-128"/>
              </a:defRPr>
            </a:lvl3pPr>
            <a:lvl4pPr marL="1570276" indent="-224325" defTabSz="914437" eaLnBrk="0" hangingPunct="0">
              <a:defRPr sz="2400">
                <a:solidFill>
                  <a:schemeClr val="tx1"/>
                </a:solidFill>
                <a:latin typeface="Arial" panose="020B0604020202020204" pitchFamily="34" charset="0"/>
                <a:ea typeface="MS PGothic" panose="020B0600070205080204" pitchFamily="34" charset="-128"/>
              </a:defRPr>
            </a:lvl4pPr>
            <a:lvl5pPr marL="2018927" indent="-224325" defTabSz="914437" eaLnBrk="0" hangingPunct="0">
              <a:defRPr sz="2400">
                <a:solidFill>
                  <a:schemeClr val="tx1"/>
                </a:solidFill>
                <a:latin typeface="Arial" panose="020B0604020202020204" pitchFamily="34" charset="0"/>
                <a:ea typeface="MS PGothic" panose="020B0600070205080204" pitchFamily="34" charset="-128"/>
              </a:defRPr>
            </a:lvl5pPr>
            <a:lvl6pPr marL="2467577"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16227"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364878"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13528"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t>DRAFT</a:t>
            </a:r>
          </a:p>
        </p:txBody>
      </p:sp>
      <p:sp>
        <p:nvSpPr>
          <p:cNvPr id="6758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Arial" panose="020B0604020202020204" pitchFamily="34" charset="0"/>
                <a:ea typeface="MS PGothic" panose="020B0600070205080204" pitchFamily="34" charset="-128"/>
              </a:defRPr>
            </a:lvl1pPr>
            <a:lvl2pPr marL="729057" indent="-280406" defTabSz="914437" eaLnBrk="0" hangingPunct="0">
              <a:defRPr sz="2400">
                <a:solidFill>
                  <a:schemeClr val="tx1"/>
                </a:solidFill>
                <a:latin typeface="Arial" panose="020B0604020202020204" pitchFamily="34" charset="0"/>
                <a:ea typeface="MS PGothic" panose="020B0600070205080204" pitchFamily="34" charset="-128"/>
              </a:defRPr>
            </a:lvl2pPr>
            <a:lvl3pPr marL="1121626" indent="-224325" defTabSz="914437" eaLnBrk="0" hangingPunct="0">
              <a:defRPr sz="2400">
                <a:solidFill>
                  <a:schemeClr val="tx1"/>
                </a:solidFill>
                <a:latin typeface="Arial" panose="020B0604020202020204" pitchFamily="34" charset="0"/>
                <a:ea typeface="MS PGothic" panose="020B0600070205080204" pitchFamily="34" charset="-128"/>
              </a:defRPr>
            </a:lvl3pPr>
            <a:lvl4pPr marL="1570276" indent="-224325" defTabSz="914437" eaLnBrk="0" hangingPunct="0">
              <a:defRPr sz="2400">
                <a:solidFill>
                  <a:schemeClr val="tx1"/>
                </a:solidFill>
                <a:latin typeface="Arial" panose="020B0604020202020204" pitchFamily="34" charset="0"/>
                <a:ea typeface="MS PGothic" panose="020B0600070205080204" pitchFamily="34" charset="-128"/>
              </a:defRPr>
            </a:lvl4pPr>
            <a:lvl5pPr marL="2018927" indent="-224325" defTabSz="914437" eaLnBrk="0" hangingPunct="0">
              <a:defRPr sz="2400">
                <a:solidFill>
                  <a:schemeClr val="tx1"/>
                </a:solidFill>
                <a:latin typeface="Arial" panose="020B0604020202020204" pitchFamily="34" charset="0"/>
                <a:ea typeface="MS PGothic" panose="020B0600070205080204" pitchFamily="34" charset="-128"/>
              </a:defRPr>
            </a:lvl5pPr>
            <a:lvl6pPr marL="2467577"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16227"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364878"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13528" indent="-224325" defTabSz="914437"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BE25B57-C39B-4D04-8889-09A797DFF5C8}" type="slidenum">
              <a:rPr lang="en-US" altLang="en-US" sz="1200"/>
              <a:pPr eaLnBrk="1" hangingPunct="1"/>
              <a:t>3</a:t>
            </a:fld>
            <a:endParaRPr lang="en-US" altLang="en-US" sz="1200" dirty="0"/>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Read the text.</a:t>
            </a:r>
          </a:p>
        </p:txBody>
      </p:sp>
    </p:spTree>
    <p:extLst>
      <p:ext uri="{BB962C8B-B14F-4D97-AF65-F5344CB8AC3E}">
        <p14:creationId xmlns:p14="http://schemas.microsoft.com/office/powerpoint/2010/main" val="281613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ln>
            <a:miter lim="800000"/>
            <a:headEnd/>
            <a:tailEnd/>
          </a:ln>
        </p:spPr>
        <p:txBody>
          <a:bodyPr/>
          <a:lstStyle/>
          <a:p>
            <a:fld id="{59DF3940-A9D2-4C28-B26C-0B41B515EB34}" type="slidenum">
              <a:rPr lang="en-US" smtClean="0">
                <a:latin typeface="Arial" charset="0"/>
                <a:ea typeface="ＭＳ Ｐゴシック"/>
                <a:cs typeface="ＭＳ Ｐゴシック"/>
              </a:rPr>
              <a:pPr/>
              <a:t>30</a:t>
            </a:fld>
            <a:endParaRPr lang="en-US" dirty="0">
              <a:latin typeface="Arial" charset="0"/>
              <a:ea typeface="ＭＳ Ｐゴシック"/>
              <a:cs typeface="ＭＳ Ｐゴシック"/>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31</a:t>
            </a:fld>
            <a:endParaRPr lang="en-US" dirty="0"/>
          </a:p>
        </p:txBody>
      </p:sp>
    </p:spTree>
    <p:extLst>
      <p:ext uri="{BB962C8B-B14F-4D97-AF65-F5344CB8AC3E}">
        <p14:creationId xmlns:p14="http://schemas.microsoft.com/office/powerpoint/2010/main" val="2498287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32</a:t>
            </a:fld>
            <a:endParaRPr lang="en-US" dirty="0"/>
          </a:p>
        </p:txBody>
      </p:sp>
    </p:spTree>
    <p:extLst>
      <p:ext uri="{BB962C8B-B14F-4D97-AF65-F5344CB8AC3E}">
        <p14:creationId xmlns:p14="http://schemas.microsoft.com/office/powerpoint/2010/main" val="304009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33</a:t>
            </a:fld>
            <a:endParaRPr lang="en-US" dirty="0"/>
          </a:p>
        </p:txBody>
      </p:sp>
    </p:spTree>
    <p:extLst>
      <p:ext uri="{BB962C8B-B14F-4D97-AF65-F5344CB8AC3E}">
        <p14:creationId xmlns:p14="http://schemas.microsoft.com/office/powerpoint/2010/main" val="2128210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34</a:t>
            </a:fld>
            <a:endParaRPr lang="en-US" dirty="0"/>
          </a:p>
        </p:txBody>
      </p:sp>
    </p:spTree>
    <p:extLst>
      <p:ext uri="{BB962C8B-B14F-4D97-AF65-F5344CB8AC3E}">
        <p14:creationId xmlns:p14="http://schemas.microsoft.com/office/powerpoint/2010/main" val="37910970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35</a:t>
            </a:fld>
            <a:endParaRPr lang="en-US" dirty="0"/>
          </a:p>
        </p:txBody>
      </p:sp>
    </p:spTree>
    <p:extLst>
      <p:ext uri="{BB962C8B-B14F-4D97-AF65-F5344CB8AC3E}">
        <p14:creationId xmlns:p14="http://schemas.microsoft.com/office/powerpoint/2010/main" val="3323884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bwMode="auto">
          <a:noFill/>
          <a:ln>
            <a:miter lim="800000"/>
            <a:headEnd/>
            <a:tailEnd/>
          </a:ln>
        </p:spPr>
        <p:txBody>
          <a:bodyPr/>
          <a:lstStyle/>
          <a:p>
            <a:fld id="{E38E99C0-AAFA-48ED-A2D1-70733F0A3C35}" type="slidenum">
              <a:rPr lang="en-US" smtClean="0">
                <a:latin typeface="Arial" charset="0"/>
                <a:ea typeface="ＭＳ Ｐゴシック"/>
                <a:cs typeface="ＭＳ Ｐゴシック"/>
              </a:rPr>
              <a:pPr/>
              <a:t>37</a:t>
            </a:fld>
            <a:endParaRPr lang="en-US" dirty="0">
              <a:latin typeface="Arial" charset="0"/>
              <a:ea typeface="ＭＳ Ｐゴシック"/>
              <a:cs typeface="ＭＳ Ｐゴシック"/>
            </a:endParaRPr>
          </a:p>
        </p:txBody>
      </p:sp>
      <p:sp>
        <p:nvSpPr>
          <p:cNvPr id="747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Now let’s look at a few scenarios that are representative of the kind that we saw recently</a:t>
            </a:r>
            <a:r>
              <a:rPr lang="en-US" baseline="0" dirty="0">
                <a:ea typeface="ＭＳ Ｐゴシック"/>
              </a:rPr>
              <a:t> in </a:t>
            </a:r>
            <a:r>
              <a:rPr lang="en-US" dirty="0">
                <a:ea typeface="ＭＳ Ｐゴシック"/>
              </a:rPr>
              <a:t>Afghanistan.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ln>
            <a:miter lim="800000"/>
            <a:headEnd/>
            <a:tailEnd/>
          </a:ln>
        </p:spPr>
        <p:txBody>
          <a:bodyPr/>
          <a:lstStyle/>
          <a:p>
            <a:fld id="{6CE38207-BA04-43A1-A8A1-09AB8E7CA99D}" type="slidenum">
              <a:rPr lang="en-US" smtClean="0">
                <a:latin typeface="Arial" charset="0"/>
                <a:ea typeface="ＭＳ Ｐゴシック"/>
                <a:cs typeface="ＭＳ Ｐゴシック"/>
              </a:rPr>
              <a:pPr/>
              <a:t>38</a:t>
            </a:fld>
            <a:endParaRPr lang="en-US" dirty="0">
              <a:latin typeface="Arial" charset="0"/>
              <a:ea typeface="ＭＳ Ｐゴシック"/>
              <a:cs typeface="ＭＳ Ｐゴシック"/>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bwMode="auto">
          <a:noFill/>
          <a:ln>
            <a:miter lim="800000"/>
            <a:headEnd/>
            <a:tailEnd/>
          </a:ln>
        </p:spPr>
        <p:txBody>
          <a:bodyPr/>
          <a:lstStyle/>
          <a:p>
            <a:fld id="{E94CB9FD-EE5F-4B4A-A2DC-982C2B20DD73}" type="slidenum">
              <a:rPr lang="en-US" smtClean="0">
                <a:latin typeface="Arial" charset="0"/>
                <a:ea typeface="ＭＳ Ｐゴシック"/>
                <a:cs typeface="ＭＳ Ｐゴシック"/>
              </a:rPr>
              <a:pPr/>
              <a:t>39</a:t>
            </a:fld>
            <a:endParaRPr lang="en-US" dirty="0">
              <a:latin typeface="Arial" charset="0"/>
              <a:ea typeface="ＭＳ Ｐゴシック"/>
              <a:cs typeface="ＭＳ Ｐゴシック"/>
            </a:endParaRPr>
          </a:p>
        </p:txBody>
      </p:sp>
      <p:sp>
        <p:nvSpPr>
          <p:cNvPr id="788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a:lstStyle/>
          <a:p>
            <a:fld id="{95B1880D-F21C-4DFA-8648-492DEC2EB763}" type="slidenum">
              <a:rPr lang="en-US" smtClean="0">
                <a:latin typeface="Arial" charset="0"/>
                <a:ea typeface="ＭＳ Ｐゴシック"/>
                <a:cs typeface="ＭＳ Ｐゴシック"/>
              </a:rPr>
              <a:pPr/>
              <a:t>40</a:t>
            </a:fld>
            <a:endParaRPr lang="en-US" dirty="0">
              <a:latin typeface="Arial" charset="0"/>
              <a:ea typeface="ＭＳ Ｐゴシック"/>
              <a:cs typeface="ＭＳ Ｐゴシック"/>
            </a:endParaRPr>
          </a:p>
        </p:txBody>
      </p:sp>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0" name="Rectangle 3"/>
          <p:cNvSpPr>
            <a:spLocks noGrp="1" noChangeArrowheads="1"/>
          </p:cNvSpPr>
          <p:nvPr>
            <p:ph type="body" idx="1"/>
          </p:nvPr>
        </p:nvSpPr>
        <p:spPr bwMode="auto">
          <a:extLst/>
        </p:spPr>
        <p:txBody>
          <a:bodyPr wrap="square" numCol="1" anchor="t" anchorCtr="0" compatLnSpc="1">
            <a:prstTxWarp prst="textNoShape">
              <a:avLst/>
            </a:prstTxWarp>
          </a:bodyPr>
          <a:lstStyle/>
          <a:p>
            <a:pPr eaLnBrk="1" hangingPunct="1">
              <a:spcBef>
                <a:spcPct val="0"/>
              </a:spcBef>
              <a:defRPr/>
            </a:pPr>
            <a:r>
              <a:rPr lang="en-US" dirty="0">
                <a:cs typeface="+mn-cs"/>
              </a:rPr>
              <a:t>Read the text.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ln>
            <a:miter lim="800000"/>
            <a:headEnd/>
            <a:tailEnd/>
          </a:ln>
        </p:spPr>
        <p:txBody>
          <a:bodyPr/>
          <a:lstStyle/>
          <a:p>
            <a:fld id="{C45776A1-333E-4DBF-973A-8198F1709C14}" type="slidenum">
              <a:rPr lang="en-US" smtClean="0">
                <a:latin typeface="Arial" charset="0"/>
                <a:ea typeface="ＭＳ Ｐゴシック"/>
                <a:cs typeface="ＭＳ Ｐゴシック"/>
              </a:rPr>
              <a:pPr/>
              <a:t>4</a:t>
            </a:fld>
            <a:endParaRPr lang="en-US" dirty="0">
              <a:latin typeface="Arial" charset="0"/>
              <a:ea typeface="ＭＳ Ｐゴシック"/>
              <a:cs typeface="ＭＳ Ｐゴシック"/>
            </a:endParaRPr>
          </a:p>
        </p:txBody>
      </p:sp>
      <p:sp>
        <p:nvSpPr>
          <p:cNvPr id="19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41</a:t>
            </a:fld>
            <a:endParaRPr lang="en-US" dirty="0"/>
          </a:p>
        </p:txBody>
      </p:sp>
    </p:spTree>
    <p:extLst>
      <p:ext uri="{BB962C8B-B14F-4D97-AF65-F5344CB8AC3E}">
        <p14:creationId xmlns:p14="http://schemas.microsoft.com/office/powerpoint/2010/main" val="17719159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42</a:t>
            </a:fld>
            <a:endParaRPr lang="en-US" dirty="0"/>
          </a:p>
        </p:txBody>
      </p:sp>
    </p:spTree>
    <p:extLst>
      <p:ext uri="{BB962C8B-B14F-4D97-AF65-F5344CB8AC3E}">
        <p14:creationId xmlns:p14="http://schemas.microsoft.com/office/powerpoint/2010/main" val="290859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43</a:t>
            </a:fld>
            <a:endParaRPr lang="en-US" dirty="0"/>
          </a:p>
        </p:txBody>
      </p:sp>
    </p:spTree>
    <p:extLst>
      <p:ext uri="{BB962C8B-B14F-4D97-AF65-F5344CB8AC3E}">
        <p14:creationId xmlns:p14="http://schemas.microsoft.com/office/powerpoint/2010/main" val="3819176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44</a:t>
            </a:fld>
            <a:endParaRPr lang="en-US" dirty="0"/>
          </a:p>
        </p:txBody>
      </p:sp>
    </p:spTree>
    <p:extLst>
      <p:ext uri="{BB962C8B-B14F-4D97-AF65-F5344CB8AC3E}">
        <p14:creationId xmlns:p14="http://schemas.microsoft.com/office/powerpoint/2010/main" val="3316869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45</a:t>
            </a:fld>
            <a:endParaRPr lang="en-US" dirty="0"/>
          </a:p>
        </p:txBody>
      </p:sp>
    </p:spTree>
    <p:extLst>
      <p:ext uri="{BB962C8B-B14F-4D97-AF65-F5344CB8AC3E}">
        <p14:creationId xmlns:p14="http://schemas.microsoft.com/office/powerpoint/2010/main" val="1221515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46</a:t>
            </a:fld>
            <a:endParaRPr lang="en-US" dirty="0"/>
          </a:p>
        </p:txBody>
      </p:sp>
    </p:spTree>
    <p:extLst>
      <p:ext uri="{BB962C8B-B14F-4D97-AF65-F5344CB8AC3E}">
        <p14:creationId xmlns:p14="http://schemas.microsoft.com/office/powerpoint/2010/main" val="15929138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47</a:t>
            </a:fld>
            <a:endParaRPr lang="en-US" dirty="0"/>
          </a:p>
        </p:txBody>
      </p:sp>
    </p:spTree>
    <p:extLst>
      <p:ext uri="{BB962C8B-B14F-4D97-AF65-F5344CB8AC3E}">
        <p14:creationId xmlns:p14="http://schemas.microsoft.com/office/powerpoint/2010/main" val="27892156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48</a:t>
            </a:fld>
            <a:endParaRPr lang="en-US" dirty="0"/>
          </a:p>
        </p:txBody>
      </p:sp>
    </p:spTree>
    <p:extLst>
      <p:ext uri="{BB962C8B-B14F-4D97-AF65-F5344CB8AC3E}">
        <p14:creationId xmlns:p14="http://schemas.microsoft.com/office/powerpoint/2010/main" val="38833142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49</a:t>
            </a:fld>
            <a:endParaRPr lang="en-US" dirty="0"/>
          </a:p>
        </p:txBody>
      </p:sp>
    </p:spTree>
    <p:extLst>
      <p:ext uri="{BB962C8B-B14F-4D97-AF65-F5344CB8AC3E}">
        <p14:creationId xmlns:p14="http://schemas.microsoft.com/office/powerpoint/2010/main" val="18949643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50</a:t>
            </a:fld>
            <a:endParaRPr lang="en-US" dirty="0"/>
          </a:p>
        </p:txBody>
      </p:sp>
    </p:spTree>
    <p:extLst>
      <p:ext uri="{BB962C8B-B14F-4D97-AF65-F5344CB8AC3E}">
        <p14:creationId xmlns:p14="http://schemas.microsoft.com/office/powerpoint/2010/main" val="1087541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bwMode="auto">
          <a:noFill/>
          <a:ln>
            <a:miter lim="800000"/>
            <a:headEnd/>
            <a:tailEnd/>
          </a:ln>
        </p:spPr>
        <p:txBody>
          <a:bodyPr/>
          <a:lstStyle/>
          <a:p>
            <a:fld id="{615A0541-05F9-4B04-9CCD-C493CFF160BE}" type="slidenum">
              <a:rPr lang="en-US" smtClean="0">
                <a:latin typeface="Arial" charset="0"/>
                <a:ea typeface="ＭＳ Ｐゴシック"/>
                <a:cs typeface="ＭＳ Ｐゴシック"/>
              </a:rPr>
              <a:pPr/>
              <a:t>5</a:t>
            </a:fld>
            <a:endParaRPr lang="en-US" dirty="0">
              <a:latin typeface="Arial" charset="0"/>
              <a:ea typeface="ＭＳ Ｐゴシック"/>
              <a:cs typeface="ＭＳ Ｐゴシック"/>
            </a:endParaRPr>
          </a:p>
        </p:txBody>
      </p:sp>
      <p:sp>
        <p:nvSpPr>
          <p:cNvPr id="215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This is a real story that dramatically illustrates the difficulty of trauma care on the battlefield.</a:t>
            </a:r>
          </a:p>
          <a:p>
            <a:pPr eaLnBrk="1" hangingPunct="1">
              <a:spcBef>
                <a:spcPct val="0"/>
              </a:spcBef>
            </a:pPr>
            <a:endParaRPr lang="en-US" dirty="0">
              <a:ea typeface="ＭＳ Ｐゴシック"/>
            </a:endParaRPr>
          </a:p>
          <a:p>
            <a:pPr eaLnBrk="1" hangingPunct="1">
              <a:spcBef>
                <a:spcPct val="0"/>
              </a:spcBef>
            </a:pPr>
            <a:r>
              <a:rPr lang="en-US" dirty="0">
                <a:ea typeface="ＭＳ Ｐゴシック"/>
              </a:rPr>
              <a:t>This represents</a:t>
            </a:r>
            <a:r>
              <a:rPr lang="en-US" baseline="0" dirty="0">
                <a:ea typeface="ＭＳ Ｐゴシック"/>
              </a:rPr>
              <a:t> the state of prehospital trauma care early in the war in Afghanistan.</a:t>
            </a:r>
            <a:endParaRPr lang="en-US" dirty="0">
              <a:ea typeface="ＭＳ Ｐゴシック"/>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51</a:t>
            </a:fld>
            <a:endParaRPr lang="en-US" dirty="0"/>
          </a:p>
        </p:txBody>
      </p:sp>
    </p:spTree>
    <p:extLst>
      <p:ext uri="{BB962C8B-B14F-4D97-AF65-F5344CB8AC3E}">
        <p14:creationId xmlns:p14="http://schemas.microsoft.com/office/powerpoint/2010/main" val="13383010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52</a:t>
            </a:fld>
            <a:endParaRPr lang="en-US" dirty="0"/>
          </a:p>
        </p:txBody>
      </p:sp>
    </p:spTree>
    <p:extLst>
      <p:ext uri="{BB962C8B-B14F-4D97-AF65-F5344CB8AC3E}">
        <p14:creationId xmlns:p14="http://schemas.microsoft.com/office/powerpoint/2010/main" val="31233671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a:endParaRPr>
          </a:p>
        </p:txBody>
      </p:sp>
      <p:sp>
        <p:nvSpPr>
          <p:cNvPr id="82947" name="Slide Number Placeholder 3"/>
          <p:cNvSpPr>
            <a:spLocks noGrp="1"/>
          </p:cNvSpPr>
          <p:nvPr>
            <p:ph type="sldNum" sz="quarter" idx="5"/>
          </p:nvPr>
        </p:nvSpPr>
        <p:spPr bwMode="auto">
          <a:noFill/>
          <a:ln>
            <a:miter lim="800000"/>
            <a:headEnd/>
            <a:tailEnd/>
          </a:ln>
        </p:spPr>
        <p:txBody>
          <a:bodyPr/>
          <a:lstStyle/>
          <a:p>
            <a:fld id="{5E0BA28D-A04E-4244-B418-3FBB02D40FED}" type="slidenum">
              <a:rPr lang="en-US" smtClean="0">
                <a:latin typeface="Arial" charset="0"/>
                <a:ea typeface="ＭＳ Ｐゴシック"/>
                <a:cs typeface="ＭＳ Ｐゴシック"/>
              </a:rPr>
              <a:pPr/>
              <a:t>54</a:t>
            </a:fld>
            <a:endParaRPr lang="en-US" dirty="0">
              <a:latin typeface="Arial" charset="0"/>
              <a:ea typeface="ＭＳ Ｐゴシック"/>
              <a:cs typeface="ＭＳ Ｐゴシック"/>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bwMode="auto">
          <a:noFill/>
          <a:ln>
            <a:miter lim="800000"/>
            <a:headEnd/>
            <a:tailEnd/>
          </a:ln>
        </p:spPr>
        <p:txBody>
          <a:bodyPr/>
          <a:lstStyle/>
          <a:p>
            <a:fld id="{6865D8AA-ED16-48B5-9918-2DBC23866578}" type="slidenum">
              <a:rPr lang="en-US" smtClean="0">
                <a:latin typeface="Arial" charset="0"/>
                <a:ea typeface="ＭＳ Ｐゴシック"/>
                <a:cs typeface="ＭＳ Ｐゴシック"/>
              </a:rPr>
              <a:pPr/>
              <a:t>55</a:t>
            </a:fld>
            <a:endParaRPr lang="en-US" dirty="0">
              <a:latin typeface="Arial" charset="0"/>
              <a:ea typeface="ＭＳ Ｐゴシック"/>
              <a:cs typeface="ＭＳ Ｐゴシック"/>
            </a:endParaRPr>
          </a:p>
        </p:txBody>
      </p:sp>
      <p:sp>
        <p:nvSpPr>
          <p:cNvPr id="849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bwMode="auto">
          <a:noFill/>
          <a:ln>
            <a:miter lim="800000"/>
            <a:headEnd/>
            <a:tailEnd/>
          </a:ln>
        </p:spPr>
        <p:txBody>
          <a:bodyPr/>
          <a:lstStyle/>
          <a:p>
            <a:fld id="{FB61403C-E9F6-4459-B7AA-9C54547C6323}" type="slidenum">
              <a:rPr lang="en-US" smtClean="0">
                <a:latin typeface="Arial" charset="0"/>
                <a:ea typeface="ＭＳ Ｐゴシック"/>
                <a:cs typeface="ＭＳ Ｐゴシック"/>
              </a:rPr>
              <a:pPr/>
              <a:t>56</a:t>
            </a:fld>
            <a:endParaRPr lang="en-US" dirty="0">
              <a:latin typeface="Arial" charset="0"/>
              <a:ea typeface="ＭＳ Ｐゴシック"/>
              <a:cs typeface="ＭＳ Ｐゴシック"/>
            </a:endParaRPr>
          </a:p>
        </p:txBody>
      </p:sp>
      <p:sp>
        <p:nvSpPr>
          <p:cNvPr id="870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57</a:t>
            </a:fld>
            <a:endParaRPr lang="en-US" dirty="0"/>
          </a:p>
        </p:txBody>
      </p:sp>
    </p:spTree>
    <p:extLst>
      <p:ext uri="{BB962C8B-B14F-4D97-AF65-F5344CB8AC3E}">
        <p14:creationId xmlns:p14="http://schemas.microsoft.com/office/powerpoint/2010/main" val="29246711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58</a:t>
            </a:fld>
            <a:endParaRPr lang="en-US" dirty="0"/>
          </a:p>
        </p:txBody>
      </p:sp>
    </p:spTree>
    <p:extLst>
      <p:ext uri="{BB962C8B-B14F-4D97-AF65-F5344CB8AC3E}">
        <p14:creationId xmlns:p14="http://schemas.microsoft.com/office/powerpoint/2010/main" val="24660954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59</a:t>
            </a:fld>
            <a:endParaRPr lang="en-US" dirty="0"/>
          </a:p>
        </p:txBody>
      </p:sp>
    </p:spTree>
    <p:extLst>
      <p:ext uri="{BB962C8B-B14F-4D97-AF65-F5344CB8AC3E}">
        <p14:creationId xmlns:p14="http://schemas.microsoft.com/office/powerpoint/2010/main" val="9659147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60</a:t>
            </a:fld>
            <a:endParaRPr lang="en-US" dirty="0"/>
          </a:p>
        </p:txBody>
      </p:sp>
    </p:spTree>
    <p:extLst>
      <p:ext uri="{BB962C8B-B14F-4D97-AF65-F5344CB8AC3E}">
        <p14:creationId xmlns:p14="http://schemas.microsoft.com/office/powerpoint/2010/main" val="3406944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61</a:t>
            </a:fld>
            <a:endParaRPr lang="en-US" dirty="0"/>
          </a:p>
        </p:txBody>
      </p:sp>
    </p:spTree>
    <p:extLst>
      <p:ext uri="{BB962C8B-B14F-4D97-AF65-F5344CB8AC3E}">
        <p14:creationId xmlns:p14="http://schemas.microsoft.com/office/powerpoint/2010/main" val="4209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ln>
            <a:miter lim="800000"/>
            <a:headEnd/>
            <a:tailEnd/>
          </a:ln>
        </p:spPr>
        <p:txBody>
          <a:bodyPr/>
          <a:lstStyle/>
          <a:p>
            <a:fld id="{32AAE07A-8F7D-412C-B796-BC68045B6D53}" type="slidenum">
              <a:rPr lang="en-US" smtClean="0">
                <a:latin typeface="Arial" charset="0"/>
                <a:ea typeface="ＭＳ Ｐゴシック"/>
                <a:cs typeface="ＭＳ Ｐゴシック"/>
              </a:rPr>
              <a:pPr/>
              <a:t>6</a:t>
            </a:fld>
            <a:endParaRPr lang="en-US" dirty="0">
              <a:latin typeface="Arial" charset="0"/>
              <a:ea typeface="ＭＳ Ｐゴシック"/>
              <a:cs typeface="ＭＳ Ｐゴシック"/>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62</a:t>
            </a:fld>
            <a:endParaRPr lang="en-US" dirty="0"/>
          </a:p>
        </p:txBody>
      </p:sp>
    </p:spTree>
    <p:extLst>
      <p:ext uri="{BB962C8B-B14F-4D97-AF65-F5344CB8AC3E}">
        <p14:creationId xmlns:p14="http://schemas.microsoft.com/office/powerpoint/2010/main" val="41922096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63</a:t>
            </a:fld>
            <a:endParaRPr lang="en-US" dirty="0"/>
          </a:p>
        </p:txBody>
      </p:sp>
    </p:spTree>
    <p:extLst>
      <p:ext uri="{BB962C8B-B14F-4D97-AF65-F5344CB8AC3E}">
        <p14:creationId xmlns:p14="http://schemas.microsoft.com/office/powerpoint/2010/main" val="361994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64</a:t>
            </a:fld>
            <a:endParaRPr lang="en-US" dirty="0"/>
          </a:p>
        </p:txBody>
      </p:sp>
    </p:spTree>
    <p:extLst>
      <p:ext uri="{BB962C8B-B14F-4D97-AF65-F5344CB8AC3E}">
        <p14:creationId xmlns:p14="http://schemas.microsoft.com/office/powerpoint/2010/main" val="12568947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casualty has controlled hemorrhage, so hypothermia prevention is less of a consideration than</a:t>
            </a:r>
            <a:r>
              <a:rPr lang="en-US" baseline="0" dirty="0"/>
              <a:t> if he had non-compressible hemorrhage.</a:t>
            </a:r>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65</a:t>
            </a:fld>
            <a:endParaRPr lang="en-US" dirty="0"/>
          </a:p>
        </p:txBody>
      </p:sp>
    </p:spTree>
    <p:extLst>
      <p:ext uri="{BB962C8B-B14F-4D97-AF65-F5344CB8AC3E}">
        <p14:creationId xmlns:p14="http://schemas.microsoft.com/office/powerpoint/2010/main" val="19980022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66</a:t>
            </a:fld>
            <a:endParaRPr lang="en-US" dirty="0"/>
          </a:p>
        </p:txBody>
      </p:sp>
    </p:spTree>
    <p:extLst>
      <p:ext uri="{BB962C8B-B14F-4D97-AF65-F5344CB8AC3E}">
        <p14:creationId xmlns:p14="http://schemas.microsoft.com/office/powerpoint/2010/main" val="28789492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67</a:t>
            </a:fld>
            <a:endParaRPr lang="en-US" dirty="0"/>
          </a:p>
        </p:txBody>
      </p:sp>
    </p:spTree>
    <p:extLst>
      <p:ext uri="{BB962C8B-B14F-4D97-AF65-F5344CB8AC3E}">
        <p14:creationId xmlns:p14="http://schemas.microsoft.com/office/powerpoint/2010/main" val="23634274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68</a:t>
            </a:fld>
            <a:endParaRPr lang="en-US" dirty="0"/>
          </a:p>
        </p:txBody>
      </p:sp>
    </p:spTree>
    <p:extLst>
      <p:ext uri="{BB962C8B-B14F-4D97-AF65-F5344CB8AC3E}">
        <p14:creationId xmlns:p14="http://schemas.microsoft.com/office/powerpoint/2010/main" val="31482702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69</a:t>
            </a:fld>
            <a:endParaRPr lang="en-US" dirty="0"/>
          </a:p>
        </p:txBody>
      </p:sp>
    </p:spTree>
    <p:extLst>
      <p:ext uri="{BB962C8B-B14F-4D97-AF65-F5344CB8AC3E}">
        <p14:creationId xmlns:p14="http://schemas.microsoft.com/office/powerpoint/2010/main" val="15002655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It is fairly common for limb tourniquets to loosen during</a:t>
            </a:r>
            <a:r>
              <a:rPr lang="en-US" baseline="0" dirty="0"/>
              <a:t> casualty movement or as muscle tension changes. </a:t>
            </a:r>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70</a:t>
            </a:fld>
            <a:endParaRPr lang="en-US" dirty="0"/>
          </a:p>
        </p:txBody>
      </p:sp>
    </p:spTree>
    <p:extLst>
      <p:ext uri="{BB962C8B-B14F-4D97-AF65-F5344CB8AC3E}">
        <p14:creationId xmlns:p14="http://schemas.microsoft.com/office/powerpoint/2010/main" val="14692554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71</a:t>
            </a:fld>
            <a:endParaRPr lang="en-US" dirty="0"/>
          </a:p>
        </p:txBody>
      </p:sp>
    </p:spTree>
    <p:extLst>
      <p:ext uri="{BB962C8B-B14F-4D97-AF65-F5344CB8AC3E}">
        <p14:creationId xmlns:p14="http://schemas.microsoft.com/office/powerpoint/2010/main" val="1283906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83C2AFB0-CDE4-40AF-A73E-1DEAA71A44EA}" type="slidenum">
              <a:rPr lang="en-US" smtClean="0">
                <a:latin typeface="Arial" charset="0"/>
                <a:ea typeface="ＭＳ Ｐゴシック"/>
                <a:cs typeface="ＭＳ Ｐゴシック"/>
              </a:rPr>
              <a:pPr/>
              <a:t>7</a:t>
            </a:fld>
            <a:endParaRPr lang="en-US" dirty="0">
              <a:latin typeface="Arial" charset="0"/>
              <a:ea typeface="ＭＳ Ｐゴシック"/>
              <a:cs typeface="ＭＳ Ｐゴシック"/>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you don’t have whole</a:t>
            </a:r>
            <a:r>
              <a:rPr lang="en-US" baseline="0" dirty="0"/>
              <a:t> blood, use the resuscitation fluids you do have.</a:t>
            </a:r>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72</a:t>
            </a:fld>
            <a:endParaRPr lang="en-US" dirty="0"/>
          </a:p>
        </p:txBody>
      </p:sp>
    </p:spTree>
    <p:extLst>
      <p:ext uri="{BB962C8B-B14F-4D97-AF65-F5344CB8AC3E}">
        <p14:creationId xmlns:p14="http://schemas.microsoft.com/office/powerpoint/2010/main" val="30758559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73</a:t>
            </a:fld>
            <a:endParaRPr lang="en-US" dirty="0"/>
          </a:p>
        </p:txBody>
      </p:sp>
    </p:spTree>
    <p:extLst>
      <p:ext uri="{BB962C8B-B14F-4D97-AF65-F5344CB8AC3E}">
        <p14:creationId xmlns:p14="http://schemas.microsoft.com/office/powerpoint/2010/main" val="25542715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74</a:t>
            </a:fld>
            <a:endParaRPr lang="en-US" dirty="0"/>
          </a:p>
        </p:txBody>
      </p:sp>
    </p:spTree>
    <p:extLst>
      <p:ext uri="{BB962C8B-B14F-4D97-AF65-F5344CB8AC3E}">
        <p14:creationId xmlns:p14="http://schemas.microsoft.com/office/powerpoint/2010/main" val="21034800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a:endParaRPr>
          </a:p>
        </p:txBody>
      </p:sp>
      <p:sp>
        <p:nvSpPr>
          <p:cNvPr id="91139" name="Slide Number Placeholder 3"/>
          <p:cNvSpPr>
            <a:spLocks noGrp="1"/>
          </p:cNvSpPr>
          <p:nvPr>
            <p:ph type="sldNum" sz="quarter" idx="5"/>
          </p:nvPr>
        </p:nvSpPr>
        <p:spPr bwMode="auto">
          <a:noFill/>
          <a:ln>
            <a:miter lim="800000"/>
            <a:headEnd/>
            <a:tailEnd/>
          </a:ln>
        </p:spPr>
        <p:txBody>
          <a:bodyPr/>
          <a:lstStyle/>
          <a:p>
            <a:fld id="{761B1581-64AC-4CB7-90A4-98816720E014}" type="slidenum">
              <a:rPr lang="en-US" smtClean="0">
                <a:latin typeface="Arial" charset="0"/>
                <a:ea typeface="ＭＳ Ｐゴシック"/>
                <a:cs typeface="ＭＳ Ｐゴシック"/>
              </a:rPr>
              <a:pPr/>
              <a:t>75</a:t>
            </a:fld>
            <a:endParaRPr lang="en-US" dirty="0">
              <a:latin typeface="Arial" charset="0"/>
              <a:ea typeface="ＭＳ Ｐゴシック"/>
              <a:cs typeface="ＭＳ Ｐゴシック"/>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
        <p:nvSpPr>
          <p:cNvPr id="93187" name="Slide Number Placeholder 3"/>
          <p:cNvSpPr>
            <a:spLocks noGrp="1"/>
          </p:cNvSpPr>
          <p:nvPr>
            <p:ph type="sldNum" sz="quarter" idx="5"/>
          </p:nvPr>
        </p:nvSpPr>
        <p:spPr bwMode="auto">
          <a:noFill/>
          <a:ln>
            <a:miter lim="800000"/>
            <a:headEnd/>
            <a:tailEnd/>
          </a:ln>
        </p:spPr>
        <p:txBody>
          <a:bodyPr/>
          <a:lstStyle/>
          <a:p>
            <a:fld id="{B48186B0-1925-42F6-903F-59B25963907E}" type="slidenum">
              <a:rPr lang="en-US" smtClean="0">
                <a:latin typeface="Arial" charset="0"/>
                <a:ea typeface="ＭＳ Ｐゴシック"/>
                <a:cs typeface="ＭＳ Ｐゴシック"/>
              </a:rPr>
              <a:pPr/>
              <a:t>76</a:t>
            </a:fld>
            <a:endParaRPr lang="en-US" dirty="0">
              <a:latin typeface="Arial" charset="0"/>
              <a:ea typeface="ＭＳ Ｐゴシック"/>
              <a:cs typeface="ＭＳ Ｐゴシック"/>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bwMode="auto">
          <a:noFill/>
          <a:ln>
            <a:miter lim="800000"/>
            <a:headEnd/>
            <a:tailEnd/>
          </a:ln>
        </p:spPr>
        <p:txBody>
          <a:bodyPr/>
          <a:lstStyle/>
          <a:p>
            <a:fld id="{B627885B-3B9C-4360-8D00-F7B538EB3FBC}" type="slidenum">
              <a:rPr lang="en-US" smtClean="0">
                <a:latin typeface="Arial" charset="0"/>
                <a:ea typeface="ＭＳ Ｐゴシック"/>
                <a:cs typeface="ＭＳ Ｐゴシック"/>
              </a:rPr>
              <a:pPr/>
              <a:t>77</a:t>
            </a:fld>
            <a:endParaRPr lang="en-US" dirty="0">
              <a:latin typeface="Arial" charset="0"/>
              <a:ea typeface="ＭＳ Ｐゴシック"/>
              <a:cs typeface="ＭＳ Ｐゴシック"/>
            </a:endParaRPr>
          </a:p>
        </p:txBody>
      </p:sp>
      <p:sp>
        <p:nvSpPr>
          <p:cNvPr id="952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ct val="0"/>
              </a:spcAft>
              <a:buClrTx/>
              <a:buSzTx/>
              <a:buFontTx/>
              <a:buNone/>
              <a:tabLst/>
              <a:defRPr/>
            </a:pPr>
            <a:r>
              <a:rPr lang="en-US" sz="800" dirty="0"/>
              <a:t>Advance through these points sequentially. Read (and discuss if appropriate) each point as it appears.</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78</a:t>
            </a:fld>
            <a:endParaRPr lang="en-US" dirty="0"/>
          </a:p>
        </p:txBody>
      </p:sp>
    </p:spTree>
    <p:extLst>
      <p:ext uri="{BB962C8B-B14F-4D97-AF65-F5344CB8AC3E}">
        <p14:creationId xmlns:p14="http://schemas.microsoft.com/office/powerpoint/2010/main" val="121433766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Holding manual pressure over XStat</a:t>
            </a:r>
            <a:r>
              <a:rPr lang="en-US" baseline="0" dirty="0"/>
              <a:t> is optional. It is a good idea here since you have only one casualty in TFC and are in no hurry to move.</a:t>
            </a:r>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79</a:t>
            </a:fld>
            <a:endParaRPr lang="en-US" dirty="0"/>
          </a:p>
        </p:txBody>
      </p:sp>
    </p:spTree>
    <p:extLst>
      <p:ext uri="{BB962C8B-B14F-4D97-AF65-F5344CB8AC3E}">
        <p14:creationId xmlns:p14="http://schemas.microsoft.com/office/powerpoint/2010/main" val="5408724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80</a:t>
            </a:fld>
            <a:endParaRPr lang="en-US" dirty="0"/>
          </a:p>
        </p:txBody>
      </p:sp>
    </p:spTree>
    <p:extLst>
      <p:ext uri="{BB962C8B-B14F-4D97-AF65-F5344CB8AC3E}">
        <p14:creationId xmlns:p14="http://schemas.microsoft.com/office/powerpoint/2010/main" val="1201584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81</a:t>
            </a:fld>
            <a:endParaRPr lang="en-US" dirty="0"/>
          </a:p>
        </p:txBody>
      </p:sp>
    </p:spTree>
    <p:extLst>
      <p:ext uri="{BB962C8B-B14F-4D97-AF65-F5344CB8AC3E}">
        <p14:creationId xmlns:p14="http://schemas.microsoft.com/office/powerpoint/2010/main" val="285101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bwMode="auto">
          <a:noFill/>
          <a:ln>
            <a:miter lim="800000"/>
            <a:headEnd/>
            <a:tailEnd/>
          </a:ln>
        </p:spPr>
        <p:txBody>
          <a:bodyPr/>
          <a:lstStyle/>
          <a:p>
            <a:fld id="{673DD187-A337-40F2-9612-039D67296DEC}" type="slidenum">
              <a:rPr lang="en-US" smtClean="0">
                <a:latin typeface="Arial" charset="0"/>
                <a:ea typeface="ＭＳ Ｐゴシック"/>
                <a:cs typeface="ＭＳ Ｐゴシック"/>
              </a:rPr>
              <a:pPr/>
              <a:t>8</a:t>
            </a:fld>
            <a:endParaRPr lang="en-US" dirty="0">
              <a:latin typeface="Arial" charset="0"/>
              <a:ea typeface="ＭＳ Ｐゴシック"/>
              <a:cs typeface="ＭＳ Ｐゴシック"/>
            </a:endParaRPr>
          </a:p>
        </p:txBody>
      </p:sp>
      <p:sp>
        <p:nvSpPr>
          <p:cNvPr id="276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Picture yourself in this situation. You’ve got a casualty who is badly hurt and you can’t see a thing.</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82</a:t>
            </a:fld>
            <a:endParaRPr lang="en-US" dirty="0"/>
          </a:p>
        </p:txBody>
      </p:sp>
    </p:spTree>
    <p:extLst>
      <p:ext uri="{BB962C8B-B14F-4D97-AF65-F5344CB8AC3E}">
        <p14:creationId xmlns:p14="http://schemas.microsoft.com/office/powerpoint/2010/main" val="16081916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83</a:t>
            </a:fld>
            <a:endParaRPr lang="en-US" dirty="0"/>
          </a:p>
        </p:txBody>
      </p:sp>
    </p:spTree>
    <p:extLst>
      <p:ext uri="{BB962C8B-B14F-4D97-AF65-F5344CB8AC3E}">
        <p14:creationId xmlns:p14="http://schemas.microsoft.com/office/powerpoint/2010/main" val="9014517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tried twice to relieve a possible tension pneumothorax and failed</a:t>
            </a:r>
            <a:r>
              <a:rPr lang="en-US" baseline="0" dirty="0"/>
              <a:t> to achieve improvement in the casualty. There may be no tension physiology. You can wait no longer to address hemorrhagic shock.</a:t>
            </a:r>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84</a:t>
            </a:fld>
            <a:endParaRPr lang="en-US" dirty="0"/>
          </a:p>
        </p:txBody>
      </p:sp>
    </p:spTree>
    <p:extLst>
      <p:ext uri="{BB962C8B-B14F-4D97-AF65-F5344CB8AC3E}">
        <p14:creationId xmlns:p14="http://schemas.microsoft.com/office/powerpoint/2010/main" val="208743882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85</a:t>
            </a:fld>
            <a:endParaRPr lang="en-US" dirty="0"/>
          </a:p>
        </p:txBody>
      </p:sp>
    </p:spTree>
    <p:extLst>
      <p:ext uri="{BB962C8B-B14F-4D97-AF65-F5344CB8AC3E}">
        <p14:creationId xmlns:p14="http://schemas.microsoft.com/office/powerpoint/2010/main" val="198571343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86</a:t>
            </a:fld>
            <a:endParaRPr lang="en-US" dirty="0"/>
          </a:p>
        </p:txBody>
      </p:sp>
    </p:spTree>
    <p:extLst>
      <p:ext uri="{BB962C8B-B14F-4D97-AF65-F5344CB8AC3E}">
        <p14:creationId xmlns:p14="http://schemas.microsoft.com/office/powerpoint/2010/main" val="10058383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As</a:t>
            </a:r>
            <a:r>
              <a:rPr lang="en-US" baseline="0" dirty="0"/>
              <a:t> of</a:t>
            </a:r>
            <a:r>
              <a:rPr lang="en-US" dirty="0"/>
              <a:t> 2017, there</a:t>
            </a:r>
            <a:r>
              <a:rPr lang="en-US" baseline="0" dirty="0"/>
              <a:t> have been no reports of any US casualties in Iraq or Afghanistan surviving a traumatic cardiac arrest that occurred prior to TACEVAC.</a:t>
            </a:r>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87</a:t>
            </a:fld>
            <a:endParaRPr lang="en-US" dirty="0"/>
          </a:p>
        </p:txBody>
      </p:sp>
    </p:spTree>
    <p:extLst>
      <p:ext uri="{BB962C8B-B14F-4D97-AF65-F5344CB8AC3E}">
        <p14:creationId xmlns:p14="http://schemas.microsoft.com/office/powerpoint/2010/main" val="135649021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88</a:t>
            </a:fld>
            <a:endParaRPr lang="en-US" dirty="0"/>
          </a:p>
        </p:txBody>
      </p:sp>
    </p:spTree>
    <p:extLst>
      <p:ext uri="{BB962C8B-B14F-4D97-AF65-F5344CB8AC3E}">
        <p14:creationId xmlns:p14="http://schemas.microsoft.com/office/powerpoint/2010/main" val="196185814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89</a:t>
            </a:fld>
            <a:endParaRPr lang="en-US" dirty="0"/>
          </a:p>
        </p:txBody>
      </p:sp>
    </p:spTree>
    <p:extLst>
      <p:ext uri="{BB962C8B-B14F-4D97-AF65-F5344CB8AC3E}">
        <p14:creationId xmlns:p14="http://schemas.microsoft.com/office/powerpoint/2010/main" val="15291539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a:endParaRPr>
          </a:p>
        </p:txBody>
      </p:sp>
      <p:sp>
        <p:nvSpPr>
          <p:cNvPr id="99331" name="Slide Number Placeholder 3"/>
          <p:cNvSpPr>
            <a:spLocks noGrp="1"/>
          </p:cNvSpPr>
          <p:nvPr>
            <p:ph type="sldNum" sz="quarter" idx="5"/>
          </p:nvPr>
        </p:nvSpPr>
        <p:spPr bwMode="auto">
          <a:noFill/>
          <a:ln>
            <a:miter lim="800000"/>
            <a:headEnd/>
            <a:tailEnd/>
          </a:ln>
        </p:spPr>
        <p:txBody>
          <a:bodyPr/>
          <a:lstStyle/>
          <a:p>
            <a:fld id="{AABC279D-17C5-4042-8A01-1841874C5850}" type="slidenum">
              <a:rPr lang="en-US" smtClean="0">
                <a:latin typeface="Arial" charset="0"/>
                <a:ea typeface="ＭＳ Ｐゴシック"/>
                <a:cs typeface="ＭＳ Ｐゴシック"/>
              </a:rPr>
              <a:pPr/>
              <a:t>90</a:t>
            </a:fld>
            <a:endParaRPr lang="en-US" dirty="0">
              <a:latin typeface="Arial" charset="0"/>
              <a:ea typeface="ＭＳ Ｐゴシック"/>
              <a:cs typeface="ＭＳ Ｐゴシック"/>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bwMode="auto">
          <a:noFill/>
          <a:ln>
            <a:miter lim="800000"/>
            <a:headEnd/>
            <a:tailEnd/>
          </a:ln>
        </p:spPr>
        <p:txBody>
          <a:bodyPr/>
          <a:lstStyle/>
          <a:p>
            <a:fld id="{3C091578-CC0E-49FE-8759-247A4FEE8E8D}" type="slidenum">
              <a:rPr lang="en-US" smtClean="0">
                <a:latin typeface="Arial" charset="0"/>
                <a:ea typeface="ＭＳ Ｐゴシック"/>
                <a:cs typeface="ＭＳ Ｐゴシック"/>
              </a:rPr>
              <a:pPr/>
              <a:t>91</a:t>
            </a:fld>
            <a:endParaRPr lang="en-US" dirty="0">
              <a:latin typeface="Arial" charset="0"/>
              <a:ea typeface="ＭＳ Ｐゴシック"/>
              <a:cs typeface="ＭＳ Ｐゴシック"/>
            </a:endParaRPr>
          </a:p>
        </p:txBody>
      </p:sp>
      <p:sp>
        <p:nvSpPr>
          <p:cNvPr id="1013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ln>
            <a:miter lim="800000"/>
            <a:headEnd/>
            <a:tailEnd/>
          </a:ln>
        </p:spPr>
        <p:txBody>
          <a:bodyPr/>
          <a:lstStyle/>
          <a:p>
            <a:fld id="{932018C1-CF6D-4913-869D-20A53AB3796D}" type="slidenum">
              <a:rPr lang="en-US" smtClean="0">
                <a:latin typeface="Arial" charset="0"/>
                <a:ea typeface="ＭＳ Ｐゴシック"/>
                <a:cs typeface="ＭＳ Ｐゴシック"/>
              </a:rPr>
              <a:pPr/>
              <a:t>9</a:t>
            </a:fld>
            <a:endParaRPr lang="en-US" dirty="0">
              <a:latin typeface="Arial" charset="0"/>
              <a:ea typeface="ＭＳ Ｐゴシック"/>
              <a:cs typeface="ＭＳ Ｐゴシック"/>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a:rPr>
              <a:t>Read the text.</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ln>
            <a:miter lim="800000"/>
            <a:headEnd/>
            <a:tailEnd/>
          </a:ln>
        </p:spPr>
        <p:txBody>
          <a:bodyPr/>
          <a:lstStyle/>
          <a:p>
            <a:fld id="{046FD641-6DEC-4B7A-9D53-CE9293574B26}" type="slidenum">
              <a:rPr lang="en-US" smtClean="0">
                <a:latin typeface="Arial" charset="0"/>
                <a:ea typeface="ＭＳ Ｐゴシック"/>
                <a:cs typeface="ＭＳ Ｐゴシック"/>
              </a:rPr>
              <a:pPr/>
              <a:t>92</a:t>
            </a:fld>
            <a:endParaRPr lang="en-US" dirty="0">
              <a:latin typeface="Arial" charset="0"/>
              <a:ea typeface="ＭＳ Ｐゴシック"/>
              <a:cs typeface="ＭＳ Ｐゴシック"/>
            </a:endParaRPr>
          </a:p>
        </p:txBody>
      </p:sp>
      <p:sp>
        <p:nvSpPr>
          <p:cNvPr id="1034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t>Advance through these points sequentially. Read (and discuss if appropriate) each point as it appears.</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93</a:t>
            </a:fld>
            <a:endParaRPr lang="en-US" dirty="0"/>
          </a:p>
        </p:txBody>
      </p:sp>
    </p:spTree>
    <p:extLst>
      <p:ext uri="{BB962C8B-B14F-4D97-AF65-F5344CB8AC3E}">
        <p14:creationId xmlns:p14="http://schemas.microsoft.com/office/powerpoint/2010/main" val="19632494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94</a:t>
            </a:fld>
            <a:endParaRPr lang="en-US" dirty="0"/>
          </a:p>
        </p:txBody>
      </p:sp>
    </p:spTree>
    <p:extLst>
      <p:ext uri="{BB962C8B-B14F-4D97-AF65-F5344CB8AC3E}">
        <p14:creationId xmlns:p14="http://schemas.microsoft.com/office/powerpoint/2010/main" val="10945538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95</a:t>
            </a:fld>
            <a:endParaRPr lang="en-US" dirty="0"/>
          </a:p>
        </p:txBody>
      </p:sp>
    </p:spTree>
    <p:extLst>
      <p:ext uri="{BB962C8B-B14F-4D97-AF65-F5344CB8AC3E}">
        <p14:creationId xmlns:p14="http://schemas.microsoft.com/office/powerpoint/2010/main" val="87842200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96</a:t>
            </a:fld>
            <a:endParaRPr lang="en-US" dirty="0"/>
          </a:p>
        </p:txBody>
      </p:sp>
    </p:spTree>
    <p:extLst>
      <p:ext uri="{BB962C8B-B14F-4D97-AF65-F5344CB8AC3E}">
        <p14:creationId xmlns:p14="http://schemas.microsoft.com/office/powerpoint/2010/main" val="15355059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97</a:t>
            </a:fld>
            <a:endParaRPr lang="en-US" dirty="0"/>
          </a:p>
        </p:txBody>
      </p:sp>
    </p:spTree>
    <p:extLst>
      <p:ext uri="{BB962C8B-B14F-4D97-AF65-F5344CB8AC3E}">
        <p14:creationId xmlns:p14="http://schemas.microsoft.com/office/powerpoint/2010/main" val="13504421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effectLst/>
                <a:latin typeface="+mn-lt"/>
                <a:ea typeface="ＭＳ Ｐゴシック" pitchFamily="-84" charset="-128"/>
                <a:cs typeface="ＭＳ Ｐゴシック"/>
              </a:rPr>
              <a:t>Unlike fentanyl and morphine, ketamine will not lower cardiac output or blood pressure, and is not a respiratory depressant. K</a:t>
            </a:r>
            <a:r>
              <a:rPr lang="en-US" sz="1200" b="0" kern="1200" baseline="0" dirty="0">
                <a:solidFill>
                  <a:schemeClr val="tx1"/>
                </a:solidFill>
                <a:effectLst/>
                <a:latin typeface="+mn-lt"/>
                <a:ea typeface="ＭＳ Ｐゴシック" pitchFamily="-84" charset="-128"/>
                <a:cs typeface="ＭＳ Ｐゴシック"/>
              </a:rPr>
              <a:t>etamine is a very safe drug and the dose can be increased until analgesia is achieved. Since you have an IV, give it IV since that works slightly faster than IM.</a:t>
            </a:r>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98</a:t>
            </a:fld>
            <a:endParaRPr lang="en-US" dirty="0"/>
          </a:p>
        </p:txBody>
      </p:sp>
    </p:spTree>
    <p:extLst>
      <p:ext uri="{BB962C8B-B14F-4D97-AF65-F5344CB8AC3E}">
        <p14:creationId xmlns:p14="http://schemas.microsoft.com/office/powerpoint/2010/main" val="147090013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a:p>
            <a:r>
              <a:rPr lang="en-US" dirty="0"/>
              <a:t>She is alert</a:t>
            </a:r>
            <a:r>
              <a:rPr lang="en-US" baseline="0" dirty="0"/>
              <a:t> and can take meds by mouth. Having her take the PO moxifloxacin saves you the time and trouble of mixing the ertapenem and hanging the IV infusion.</a:t>
            </a:r>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99</a:t>
            </a:fld>
            <a:endParaRPr lang="en-US" dirty="0"/>
          </a:p>
        </p:txBody>
      </p:sp>
    </p:spTree>
    <p:extLst>
      <p:ext uri="{BB962C8B-B14F-4D97-AF65-F5344CB8AC3E}">
        <p14:creationId xmlns:p14="http://schemas.microsoft.com/office/powerpoint/2010/main" val="157195371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100</a:t>
            </a:fld>
            <a:endParaRPr lang="en-US" dirty="0"/>
          </a:p>
        </p:txBody>
      </p:sp>
    </p:spTree>
    <p:extLst>
      <p:ext uri="{BB962C8B-B14F-4D97-AF65-F5344CB8AC3E}">
        <p14:creationId xmlns:p14="http://schemas.microsoft.com/office/powerpoint/2010/main" val="72997213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Advance through these points sequentially. Read (and discuss if appropriate) each point as it appears.</a:t>
            </a:r>
          </a:p>
          <a:p>
            <a:endParaRPr lang="en-US" dirty="0"/>
          </a:p>
        </p:txBody>
      </p:sp>
      <p:sp>
        <p:nvSpPr>
          <p:cNvPr id="4" name="Slide Number Placeholder 3"/>
          <p:cNvSpPr>
            <a:spLocks noGrp="1"/>
          </p:cNvSpPr>
          <p:nvPr>
            <p:ph type="sldNum" sz="quarter" idx="10"/>
          </p:nvPr>
        </p:nvSpPr>
        <p:spPr/>
        <p:txBody>
          <a:bodyPr/>
          <a:lstStyle/>
          <a:p>
            <a:pPr>
              <a:defRPr/>
            </a:pPr>
            <a:fld id="{25355BB3-B0BA-4071-8F6B-BD66299119F8}" type="slidenum">
              <a:rPr lang="en-US" smtClean="0"/>
              <a:pPr>
                <a:defRPr/>
              </a:pPr>
              <a:t>101</a:t>
            </a:fld>
            <a:endParaRPr lang="en-US" dirty="0"/>
          </a:p>
        </p:txBody>
      </p:sp>
    </p:spTree>
    <p:extLst>
      <p:ext uri="{BB962C8B-B14F-4D97-AF65-F5344CB8AC3E}">
        <p14:creationId xmlns:p14="http://schemas.microsoft.com/office/powerpoint/2010/main" val="82969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dirty="0">
                <a:latin typeface="Calibri" pitchFamily="-84" charset="0"/>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6" name="Slide Number Placeholder 9"/>
          <p:cNvSpPr>
            <a:spLocks noGrp="1"/>
          </p:cNvSpPr>
          <p:nvPr>
            <p:ph type="sldNum" sz="quarter" idx="12"/>
          </p:nvPr>
        </p:nvSpPr>
        <p:spPr/>
        <p:txBody>
          <a:bodyPr/>
          <a:lstStyle>
            <a:lvl1pPr>
              <a:defRPr/>
            </a:lvl1pPr>
          </a:lstStyle>
          <a:p>
            <a:pPr>
              <a:defRPr/>
            </a:pPr>
            <a:fld id="{74823660-F68A-45C1-B803-F777217AED4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6858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8229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7"/>
          <p:cNvSpPr>
            <a:spLocks noGrp="1"/>
          </p:cNvSpPr>
          <p:nvPr>
            <p:ph type="sldNum" sz="quarter" idx="10"/>
          </p:nvPr>
        </p:nvSpPr>
        <p:spPr/>
        <p:txBody>
          <a:bodyPr/>
          <a:lstStyle>
            <a:lvl1pPr>
              <a:defRPr/>
            </a:lvl1pPr>
          </a:lstStyle>
          <a:p>
            <a:pPr>
              <a:defRPr/>
            </a:pPr>
            <a:fld id="{D08EE474-983D-451D-AC17-4533237AA7E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7"/>
          <p:cNvSpPr>
            <a:spLocks noGrp="1"/>
          </p:cNvSpPr>
          <p:nvPr>
            <p:ph type="sldNum" sz="quarter" idx="10"/>
          </p:nvPr>
        </p:nvSpPr>
        <p:spPr/>
        <p:txBody>
          <a:bodyPr/>
          <a:lstStyle>
            <a:lvl1pPr>
              <a:defRPr/>
            </a:lvl1pPr>
          </a:lstStyle>
          <a:p>
            <a:pPr>
              <a:defRPr/>
            </a:pPr>
            <a:fld id="{909A6671-975E-4E8F-90C0-ECD875BFFE6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7"/>
          <p:cNvSpPr>
            <a:spLocks noGrp="1"/>
          </p:cNvSpPr>
          <p:nvPr>
            <p:ph type="sldNum" sz="quarter" idx="10"/>
          </p:nvPr>
        </p:nvSpPr>
        <p:spPr/>
        <p:txBody>
          <a:bodyPr/>
          <a:lstStyle>
            <a:lvl1pPr>
              <a:defRPr/>
            </a:lvl1pPr>
          </a:lstStyle>
          <a:p>
            <a:pPr>
              <a:defRPr/>
            </a:pPr>
            <a:fld id="{435D2E16-40EB-4D67-A641-E9FE5C707B2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7"/>
          <p:cNvSpPr>
            <a:spLocks noGrp="1"/>
          </p:cNvSpPr>
          <p:nvPr>
            <p:ph type="sldNum" sz="quarter" idx="10"/>
          </p:nvPr>
        </p:nvSpPr>
        <p:spPr/>
        <p:txBody>
          <a:bodyPr/>
          <a:lstStyle>
            <a:lvl1pPr>
              <a:defRPr/>
            </a:lvl1pPr>
          </a:lstStyle>
          <a:p>
            <a:pPr>
              <a:defRPr/>
            </a:pPr>
            <a:fld id="{E5AEF99B-CC39-4085-8BAA-CF89B4BE9CF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7"/>
          <p:cNvSpPr>
            <a:spLocks noGrp="1"/>
          </p:cNvSpPr>
          <p:nvPr>
            <p:ph type="sldNum" sz="quarter" idx="10"/>
          </p:nvPr>
        </p:nvSpPr>
        <p:spPr/>
        <p:txBody>
          <a:bodyPr/>
          <a:lstStyle>
            <a:lvl1pPr>
              <a:defRPr/>
            </a:lvl1pPr>
          </a:lstStyle>
          <a:p>
            <a:pPr>
              <a:defRPr/>
            </a:pPr>
            <a:fld id="{6E786152-4FB0-422F-9BE9-2DA3F644C9E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6553200" y="6324600"/>
            <a:ext cx="2133600" cy="365125"/>
          </a:xfrm>
        </p:spPr>
        <p:txBody>
          <a:bodyPr/>
          <a:lstStyle>
            <a:lvl1pPr>
              <a:defRPr/>
            </a:lvl1pPr>
          </a:lstStyle>
          <a:p>
            <a:pPr>
              <a:defRPr/>
            </a:pPr>
            <a:fld id="{C0EBD0DF-0D76-4192-9E7D-9DD2FF13739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7"/>
          <p:cNvSpPr>
            <a:spLocks noGrp="1"/>
          </p:cNvSpPr>
          <p:nvPr>
            <p:ph type="sldNum" sz="quarter" idx="10"/>
          </p:nvPr>
        </p:nvSpPr>
        <p:spPr/>
        <p:txBody>
          <a:bodyPr/>
          <a:lstStyle>
            <a:lvl1pPr>
              <a:defRPr/>
            </a:lvl1pPr>
          </a:lstStyle>
          <a:p>
            <a:pPr>
              <a:defRPr/>
            </a:pPr>
            <a:fld id="{A19D9AE0-257D-470D-99DB-918AD368CF8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7"/>
          <p:cNvSpPr>
            <a:spLocks noGrp="1"/>
          </p:cNvSpPr>
          <p:nvPr>
            <p:ph type="sldNum" sz="quarter" idx="10"/>
          </p:nvPr>
        </p:nvSpPr>
        <p:spPr/>
        <p:txBody>
          <a:bodyPr/>
          <a:lstStyle>
            <a:lvl1pPr>
              <a:defRPr/>
            </a:lvl1pPr>
          </a:lstStyle>
          <a:p>
            <a:pPr>
              <a:defRPr/>
            </a:pPr>
            <a:fld id="{13942C38-D126-4B7F-98E8-7E199CD7B42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05000" y="274638"/>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8" name="Picture 6"/>
          <p:cNvPicPr>
            <a:picLocks noChangeAspect="1"/>
          </p:cNvPicPr>
          <p:nvPr userDrawn="1"/>
        </p:nvPicPr>
        <p:blipFill>
          <a:blip r:embed="rId14" cstate="print"/>
          <a:srcRect/>
          <a:stretch>
            <a:fillRect/>
          </a:stretch>
        </p:blipFill>
        <p:spPr bwMode="auto">
          <a:xfrm>
            <a:off x="304800" y="152400"/>
            <a:ext cx="1524000" cy="1524000"/>
          </a:xfrm>
          <a:prstGeom prst="rect">
            <a:avLst/>
          </a:prstGeom>
          <a:noFill/>
          <a:ln w="9525">
            <a:noFill/>
            <a:miter lim="800000"/>
            <a:headEnd/>
            <a:tailEnd/>
          </a:ln>
        </p:spPr>
      </p:pic>
      <p:sp>
        <p:nvSpPr>
          <p:cNvPr id="8" name="Slide Number Placeholder 7"/>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2400" b="1">
                <a:latin typeface="Times New Roman" pitchFamily="-84" charset="0"/>
                <a:cs typeface="Times New Roman" pitchFamily="-84" charset="0"/>
              </a:defRPr>
            </a:lvl1pPr>
          </a:lstStyle>
          <a:p>
            <a:pPr>
              <a:defRPr/>
            </a:pPr>
            <a:fld id="{3F68A3AD-0CAA-45C2-975C-7EEFCF489F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75" r:id="rId7"/>
    <p:sldLayoutId id="2147483668" r:id="rId8"/>
    <p:sldLayoutId id="2147483667" r:id="rId9"/>
    <p:sldLayoutId id="2147483676" r:id="rId10"/>
    <p:sldLayoutId id="2147483678" r:id="rId11"/>
    <p:sldLayoutId id="2147483679" r:id="rId12"/>
  </p:sldLayoutIdLst>
  <p:hf sldNum="0" hdr="0" ftr="0" dt="0"/>
  <p:txStyles>
    <p:titleStyle>
      <a:lvl1pPr algn="ctr" rtl="0" eaLnBrk="0" fontAlgn="base" hangingPunct="0">
        <a:spcBef>
          <a:spcPct val="0"/>
        </a:spcBef>
        <a:spcAft>
          <a:spcPct val="0"/>
        </a:spcAft>
        <a:defRPr sz="4000" b="1" kern="1200">
          <a:solidFill>
            <a:schemeClr val="tx1"/>
          </a:solidFill>
          <a:latin typeface="Times New Roman" pitchFamily="18" charset="0"/>
          <a:ea typeface="Times New Roman" pitchFamily="-84" charset="0"/>
          <a:cs typeface="Times New Roman" pitchFamily="18" charset="0"/>
        </a:defRPr>
      </a:lvl1pPr>
      <a:lvl2pPr algn="ctr" rtl="0" eaLnBrk="0" fontAlgn="base" hangingPunct="0">
        <a:spcBef>
          <a:spcPct val="0"/>
        </a:spcBef>
        <a:spcAft>
          <a:spcPct val="0"/>
        </a:spcAft>
        <a:defRPr sz="4000" b="1">
          <a:solidFill>
            <a:schemeClr val="tx1"/>
          </a:solidFill>
          <a:latin typeface="Times New Roman" pitchFamily="-84" charset="0"/>
          <a:ea typeface="Times New Roman" pitchFamily="-84" charset="0"/>
          <a:cs typeface="Times New Roman" pitchFamily="-84" charset="0"/>
        </a:defRPr>
      </a:lvl2pPr>
      <a:lvl3pPr algn="ctr" rtl="0" eaLnBrk="0" fontAlgn="base" hangingPunct="0">
        <a:spcBef>
          <a:spcPct val="0"/>
        </a:spcBef>
        <a:spcAft>
          <a:spcPct val="0"/>
        </a:spcAft>
        <a:defRPr sz="4000" b="1">
          <a:solidFill>
            <a:schemeClr val="tx1"/>
          </a:solidFill>
          <a:latin typeface="Times New Roman" pitchFamily="-84" charset="0"/>
          <a:ea typeface="Times New Roman" pitchFamily="-84" charset="0"/>
          <a:cs typeface="Times New Roman" pitchFamily="-84" charset="0"/>
        </a:defRPr>
      </a:lvl3pPr>
      <a:lvl4pPr algn="ctr" rtl="0" eaLnBrk="0" fontAlgn="base" hangingPunct="0">
        <a:spcBef>
          <a:spcPct val="0"/>
        </a:spcBef>
        <a:spcAft>
          <a:spcPct val="0"/>
        </a:spcAft>
        <a:defRPr sz="4000" b="1">
          <a:solidFill>
            <a:schemeClr val="tx1"/>
          </a:solidFill>
          <a:latin typeface="Times New Roman" pitchFamily="-84" charset="0"/>
          <a:ea typeface="Times New Roman" pitchFamily="-84" charset="0"/>
          <a:cs typeface="Times New Roman" pitchFamily="-84" charset="0"/>
        </a:defRPr>
      </a:lvl4pPr>
      <a:lvl5pPr algn="ctr" rtl="0" eaLnBrk="0" fontAlgn="base" hangingPunct="0">
        <a:spcBef>
          <a:spcPct val="0"/>
        </a:spcBef>
        <a:spcAft>
          <a:spcPct val="0"/>
        </a:spcAft>
        <a:defRPr sz="4000" b="1">
          <a:solidFill>
            <a:schemeClr val="tx1"/>
          </a:solidFill>
          <a:latin typeface="Times New Roman" pitchFamily="-84" charset="0"/>
          <a:ea typeface="Times New Roman" pitchFamily="-84" charset="0"/>
          <a:cs typeface="Times New Roman" pitchFamily="-84" charset="0"/>
        </a:defRPr>
      </a:lvl5pPr>
      <a:lvl6pPr marL="457200" algn="ctr" rtl="0" fontAlgn="base">
        <a:spcBef>
          <a:spcPct val="0"/>
        </a:spcBef>
        <a:spcAft>
          <a:spcPct val="0"/>
        </a:spcAft>
        <a:defRPr sz="4000" b="1">
          <a:solidFill>
            <a:schemeClr val="tx1"/>
          </a:solidFill>
          <a:latin typeface="Times New Roman" pitchFamily="-84" charset="0"/>
          <a:ea typeface="Times New Roman" pitchFamily="-84" charset="0"/>
          <a:cs typeface="Times New Roman" pitchFamily="-84" charset="0"/>
        </a:defRPr>
      </a:lvl6pPr>
      <a:lvl7pPr marL="914400" algn="ctr" rtl="0" fontAlgn="base">
        <a:spcBef>
          <a:spcPct val="0"/>
        </a:spcBef>
        <a:spcAft>
          <a:spcPct val="0"/>
        </a:spcAft>
        <a:defRPr sz="4000" b="1">
          <a:solidFill>
            <a:schemeClr val="tx1"/>
          </a:solidFill>
          <a:latin typeface="Times New Roman" pitchFamily="-84" charset="0"/>
          <a:ea typeface="Times New Roman" pitchFamily="-84" charset="0"/>
          <a:cs typeface="Times New Roman" pitchFamily="-84" charset="0"/>
        </a:defRPr>
      </a:lvl7pPr>
      <a:lvl8pPr marL="1371600" algn="ctr" rtl="0" fontAlgn="base">
        <a:spcBef>
          <a:spcPct val="0"/>
        </a:spcBef>
        <a:spcAft>
          <a:spcPct val="0"/>
        </a:spcAft>
        <a:defRPr sz="4000" b="1">
          <a:solidFill>
            <a:schemeClr val="tx1"/>
          </a:solidFill>
          <a:latin typeface="Times New Roman" pitchFamily="-84" charset="0"/>
          <a:ea typeface="Times New Roman" pitchFamily="-84" charset="0"/>
          <a:cs typeface="Times New Roman" pitchFamily="-84" charset="0"/>
        </a:defRPr>
      </a:lvl8pPr>
      <a:lvl9pPr marL="1828800" algn="ctr" rtl="0" fontAlgn="base">
        <a:spcBef>
          <a:spcPct val="0"/>
        </a:spcBef>
        <a:spcAft>
          <a:spcPct val="0"/>
        </a:spcAft>
        <a:defRPr sz="4000" b="1">
          <a:solidFill>
            <a:schemeClr val="tx1"/>
          </a:solidFill>
          <a:latin typeface="Times New Roman" pitchFamily="-84" charset="0"/>
          <a:ea typeface="Times New Roman" pitchFamily="-84" charset="0"/>
          <a:cs typeface="Times New Roman" pitchFamily="-8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pitchFamily="18" charset="0"/>
          <a:ea typeface="Times New Roman" pitchFamily="-84" charset="0"/>
          <a:cs typeface="Times New Roman" pitchFamily="18"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pitchFamily="18" charset="0"/>
          <a:ea typeface="Times New Roman" pitchFamily="-84" charset="0"/>
          <a:cs typeface="Times New Roman" pitchFamily="18"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pitchFamily="18" charset="0"/>
          <a:ea typeface="Times New Roman" pitchFamily="-84" charset="0"/>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Times New Roman" pitchFamily="-84" charset="0"/>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Times New Roman" pitchFamily="-84"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p:nvPr>
        </p:nvSpPr>
        <p:spPr>
          <a:xfrm>
            <a:off x="447445" y="5486400"/>
            <a:ext cx="8229600" cy="914400"/>
          </a:xfrm>
        </p:spPr>
        <p:txBody>
          <a:bodyPr/>
          <a:lstStyle/>
          <a:p>
            <a:pPr algn="ctr" eaLnBrk="1" hangingPunct="1">
              <a:lnSpc>
                <a:spcPct val="90000"/>
              </a:lnSpc>
              <a:buFont typeface="Wingdings" pitchFamily="2" charset="2"/>
              <a:buNone/>
            </a:pPr>
            <a:r>
              <a:rPr lang="en-US" sz="4000" b="1" dirty="0"/>
              <a:t>TCCC Scenarios</a:t>
            </a:r>
          </a:p>
        </p:txBody>
      </p:sp>
      <p:pic>
        <p:nvPicPr>
          <p:cNvPr id="16387" name="Picture 7" descr="TCCC Logo 091104 (C)"/>
          <p:cNvPicPr>
            <a:picLocks noChangeAspect="1" noChangeArrowheads="1"/>
          </p:cNvPicPr>
          <p:nvPr/>
        </p:nvPicPr>
        <p:blipFill>
          <a:blip r:embed="rId3" cstate="print"/>
          <a:srcRect/>
          <a:stretch>
            <a:fillRect/>
          </a:stretch>
        </p:blipFill>
        <p:spPr bwMode="auto">
          <a:xfrm>
            <a:off x="3189057" y="2362200"/>
            <a:ext cx="2746375" cy="2743200"/>
          </a:xfrm>
          <a:prstGeom prst="rect">
            <a:avLst/>
          </a:prstGeom>
          <a:noFill/>
          <a:ln w="9525">
            <a:noFill/>
            <a:miter lim="800000"/>
            <a:headEnd/>
            <a:tailEnd/>
          </a:ln>
        </p:spPr>
      </p:pic>
      <p:sp>
        <p:nvSpPr>
          <p:cNvPr id="8" name="Rectangle 2">
            <a:extLst>
              <a:ext uri="{FF2B5EF4-FFF2-40B4-BE49-F238E27FC236}">
                <a16:creationId xmlns:a16="http://schemas.microsoft.com/office/drawing/2014/main" id="{9B1FFD66-3FB0-4A25-95DD-6717578245CD}"/>
              </a:ext>
            </a:extLst>
          </p:cNvPr>
          <p:cNvSpPr txBox="1">
            <a:spLocks/>
          </p:cNvSpPr>
          <p:nvPr/>
        </p:nvSpPr>
        <p:spPr bwMode="auto">
          <a:xfrm>
            <a:off x="304800" y="304801"/>
            <a:ext cx="8534399"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pitchFamily="18" charset="0"/>
                <a:ea typeface="Times New Roman" pitchFamily="-84" charset="0"/>
                <a:cs typeface="Times New Roman" pitchFamily="18"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pitchFamily="18" charset="0"/>
                <a:ea typeface="Times New Roman" pitchFamily="-84" charset="0"/>
                <a:cs typeface="Times New Roman" pitchFamily="18"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pitchFamily="18" charset="0"/>
                <a:ea typeface="Times New Roman" pitchFamily="-84" charset="0"/>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Times New Roman" pitchFamily="-84" charset="0"/>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Times New Roman" pitchFamily="-84"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en-US" sz="2800" b="1" dirty="0"/>
              <a:t>Tactical Combat Casualty Care for Medical Personnel</a:t>
            </a:r>
            <a:br>
              <a:rPr lang="en-US" altLang="en-US" sz="2800" b="1" dirty="0"/>
            </a:br>
            <a:r>
              <a:rPr lang="en-US" altLang="en-US" sz="2800" b="1" dirty="0"/>
              <a:t>August 2018</a:t>
            </a:r>
            <a:br>
              <a:rPr lang="en-US" altLang="en-US" sz="2800" dirty="0"/>
            </a:br>
            <a:br>
              <a:rPr lang="en-US" altLang="en-US" sz="2800" dirty="0"/>
            </a:br>
            <a:r>
              <a:rPr lang="en-US" altLang="en-US" sz="2400" b="1" dirty="0"/>
              <a:t>(Based on TCCC-MP Guidelines </a:t>
            </a:r>
            <a:r>
              <a:rPr lang="en-US" sz="2400" b="1" dirty="0"/>
              <a:t>180801</a:t>
            </a:r>
            <a:r>
              <a:rPr lang="en-US" altLang="en-US" sz="2400" b="1"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30722" name="Rectangle 3"/>
          <p:cNvSpPr>
            <a:spLocks noGrp="1" noChangeArrowheads="1"/>
          </p:cNvSpPr>
          <p:nvPr>
            <p:ph idx="1"/>
          </p:nvPr>
        </p:nvSpPr>
        <p:spPr>
          <a:xfrm>
            <a:off x="381000" y="1981200"/>
            <a:ext cx="7772400" cy="4419600"/>
          </a:xfrm>
        </p:spPr>
        <p:txBody>
          <a:bodyPr/>
          <a:lstStyle/>
          <a:p>
            <a:pPr eaLnBrk="1" hangingPunct="1">
              <a:buFont typeface="Wingdings" pitchFamily="2" charset="2"/>
              <a:buNone/>
            </a:pPr>
            <a:r>
              <a:rPr lang="en-US" dirty="0"/>
              <a:t>   </a:t>
            </a:r>
            <a:r>
              <a:rPr lang="en-US" b="1" dirty="0"/>
              <a:t>“He had extreme pain in his knee and where his femur had been shattered as well as a hematoma at the site of the entrance wound (interior and upper left thigh). Finally, he pointed to his exit wound (anterior and upper left thigh). Again, I had no way of telling how much blood he had lost. But I did know that he was nonambulatory.”</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828800"/>
            <a:ext cx="8229600" cy="5029200"/>
          </a:xfrm>
        </p:spPr>
        <p:txBody>
          <a:bodyPr/>
          <a:lstStyle/>
          <a:p>
            <a:r>
              <a:rPr lang="en-US" b="1" dirty="0"/>
              <a:t>Scenario continues:</a:t>
            </a:r>
          </a:p>
          <a:p>
            <a:pPr lvl="1"/>
            <a:r>
              <a:rPr lang="en-US" b="1" dirty="0"/>
              <a:t>You are 8 miles from a Combat Support Hospital (CSH).</a:t>
            </a:r>
          </a:p>
          <a:p>
            <a:pPr lvl="2"/>
            <a:r>
              <a:rPr lang="en-US" b="1" dirty="0"/>
              <a:t>A helicopter will not be available for an hour. </a:t>
            </a:r>
          </a:p>
          <a:p>
            <a:pPr lvl="2"/>
            <a:r>
              <a:rPr lang="en-US" b="1" dirty="0"/>
              <a:t>By ground vehicle, the trip will take 35 minutes.</a:t>
            </a:r>
          </a:p>
          <a:p>
            <a:pPr lvl="1"/>
            <a:r>
              <a:rPr lang="en-US" b="1" dirty="0"/>
              <a:t>A mounted patrol is dispatched to take your casualty to the CSH.</a:t>
            </a:r>
          </a:p>
          <a:p>
            <a:pPr lvl="1"/>
            <a:r>
              <a:rPr lang="en-US" b="1" dirty="0"/>
              <a:t>It has now been about 40 minutes since the RPG attack.</a:t>
            </a:r>
          </a:p>
          <a:p>
            <a:pPr lvl="1"/>
            <a:r>
              <a:rPr lang="en-US" b="1" dirty="0"/>
              <a:t>You are in route to the CSH.</a:t>
            </a:r>
          </a:p>
          <a:p>
            <a:endParaRPr lang="en-US" dirty="0"/>
          </a:p>
        </p:txBody>
      </p:sp>
      <p:sp>
        <p:nvSpPr>
          <p:cNvPr id="4" name="Rectangle 6"/>
          <p:cNvSpPr>
            <a:spLocks noGrp="1" noChangeArrowheads="1"/>
          </p:cNvSpPr>
          <p:nvPr>
            <p:ph type="title"/>
          </p:nvPr>
        </p:nvSpPr>
        <p:spPr>
          <a:xfrm>
            <a:off x="1143000" y="228600"/>
            <a:ext cx="7543800" cy="1143000"/>
          </a:xfrm>
        </p:spPr>
        <p:txBody>
          <a:bodyPr/>
          <a:lstStyle/>
          <a:p>
            <a:pPr eaLnBrk="1" hangingPunct="1"/>
            <a:r>
              <a:rPr lang="en-US" sz="4400" dirty="0"/>
              <a:t>MOUT Scenario 4</a:t>
            </a:r>
          </a:p>
        </p:txBody>
      </p:sp>
    </p:spTree>
    <p:extLst>
      <p:ext uri="{BB962C8B-B14F-4D97-AF65-F5344CB8AC3E}">
        <p14:creationId xmlns:p14="http://schemas.microsoft.com/office/powerpoint/2010/main" val="14822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362200"/>
            <a:ext cx="8610600" cy="3581400"/>
          </a:xfrm>
        </p:spPr>
        <p:txBody>
          <a:bodyPr/>
          <a:lstStyle/>
          <a:p>
            <a:r>
              <a:rPr lang="en-US" b="1" dirty="0"/>
              <a:t>The casualty tells you she’s having increasing trouble breathing.  What do you do?</a:t>
            </a:r>
          </a:p>
          <a:p>
            <a:pPr lvl="1"/>
            <a:r>
              <a:rPr lang="en-US" b="1" dirty="0"/>
              <a:t>Assess her airway. It’s clear.</a:t>
            </a:r>
          </a:p>
          <a:p>
            <a:pPr lvl="1"/>
            <a:r>
              <a:rPr lang="en-US" b="1" dirty="0"/>
              <a:t>Breathing is rapid and labored.</a:t>
            </a:r>
          </a:p>
          <a:p>
            <a:pPr lvl="1"/>
            <a:r>
              <a:rPr lang="en-US" b="1" dirty="0"/>
              <a:t>The vented chest seal is secure.</a:t>
            </a:r>
          </a:p>
          <a:p>
            <a:pPr lvl="1"/>
            <a:r>
              <a:rPr lang="en-US" b="1" dirty="0"/>
              <a:t>Her O2 sat has dropped to 80%.</a:t>
            </a:r>
          </a:p>
          <a:p>
            <a:endParaRPr lang="en-US" dirty="0"/>
          </a:p>
        </p:txBody>
      </p:sp>
      <p:sp>
        <p:nvSpPr>
          <p:cNvPr id="4" name="Rectangle 6"/>
          <p:cNvSpPr>
            <a:spLocks noGrp="1" noChangeArrowheads="1"/>
          </p:cNvSpPr>
          <p:nvPr>
            <p:ph type="title"/>
          </p:nvPr>
        </p:nvSpPr>
        <p:spPr>
          <a:xfrm>
            <a:off x="1143000" y="228600"/>
            <a:ext cx="7543800" cy="1143000"/>
          </a:xfrm>
        </p:spPr>
        <p:txBody>
          <a:bodyPr/>
          <a:lstStyle/>
          <a:p>
            <a:pPr eaLnBrk="1" hangingPunct="1"/>
            <a:r>
              <a:rPr lang="en-US" sz="4400" dirty="0"/>
              <a:t>MOUT Scenario 4</a:t>
            </a:r>
          </a:p>
        </p:txBody>
      </p:sp>
    </p:spTree>
    <p:extLst>
      <p:ext uri="{BB962C8B-B14F-4D97-AF65-F5344CB8AC3E}">
        <p14:creationId xmlns:p14="http://schemas.microsoft.com/office/powerpoint/2010/main" val="6751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362200"/>
            <a:ext cx="8229600" cy="3733800"/>
          </a:xfrm>
        </p:spPr>
        <p:txBody>
          <a:bodyPr/>
          <a:lstStyle/>
          <a:p>
            <a:r>
              <a:rPr lang="en-US" b="1" dirty="0"/>
              <a:t>What’s the presumptive diagnosis? </a:t>
            </a:r>
          </a:p>
          <a:p>
            <a:pPr lvl="1"/>
            <a:r>
              <a:rPr lang="en-US" b="1" dirty="0"/>
              <a:t>Tension pneumothorax.</a:t>
            </a:r>
          </a:p>
          <a:p>
            <a:r>
              <a:rPr lang="en-US" b="1" dirty="0"/>
              <a:t>What are you going to do about it?</a:t>
            </a:r>
          </a:p>
          <a:p>
            <a:pPr lvl="1"/>
            <a:r>
              <a:rPr lang="en-US" b="1" dirty="0"/>
              <a:t>You lift one side of the chest seal for a few seconds.</a:t>
            </a:r>
          </a:p>
          <a:p>
            <a:pPr lvl="1"/>
            <a:r>
              <a:rPr lang="en-US" b="1" dirty="0"/>
              <a:t>There is a rush of air from the wound confirming the tension pneumothorax.</a:t>
            </a:r>
          </a:p>
          <a:p>
            <a:endParaRPr lang="en-US" dirty="0"/>
          </a:p>
        </p:txBody>
      </p:sp>
      <p:sp>
        <p:nvSpPr>
          <p:cNvPr id="4" name="Rectangle 6"/>
          <p:cNvSpPr>
            <a:spLocks noGrp="1" noChangeArrowheads="1"/>
          </p:cNvSpPr>
          <p:nvPr>
            <p:ph type="title"/>
          </p:nvPr>
        </p:nvSpPr>
        <p:spPr>
          <a:xfrm>
            <a:off x="1219200" y="228600"/>
            <a:ext cx="7543800" cy="1143000"/>
          </a:xfrm>
        </p:spPr>
        <p:txBody>
          <a:bodyPr/>
          <a:lstStyle/>
          <a:p>
            <a:pPr eaLnBrk="1" hangingPunct="1"/>
            <a:r>
              <a:rPr lang="en-US" sz="4400" dirty="0"/>
              <a:t>MOUT Scenario 4</a:t>
            </a:r>
          </a:p>
        </p:txBody>
      </p:sp>
    </p:spTree>
    <p:extLst>
      <p:ext uri="{BB962C8B-B14F-4D97-AF65-F5344CB8AC3E}">
        <p14:creationId xmlns:p14="http://schemas.microsoft.com/office/powerpoint/2010/main" val="103518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81200"/>
            <a:ext cx="8686800" cy="4525963"/>
          </a:xfrm>
        </p:spPr>
        <p:txBody>
          <a:bodyPr/>
          <a:lstStyle/>
          <a:p>
            <a:r>
              <a:rPr lang="en-US" b="1" dirty="0"/>
              <a:t>The casualty’s respiratory distress is relieved.</a:t>
            </a:r>
          </a:p>
          <a:p>
            <a:pPr lvl="1"/>
            <a:r>
              <a:rPr lang="en-US" b="1" dirty="0"/>
              <a:t>O2 sat goes up to 94%.</a:t>
            </a:r>
          </a:p>
          <a:p>
            <a:pPr lvl="1"/>
            <a:r>
              <a:rPr lang="en-US" b="1" dirty="0"/>
              <a:t>Good job!</a:t>
            </a:r>
          </a:p>
          <a:p>
            <a:pPr lvl="1"/>
            <a:r>
              <a:rPr lang="en-US" b="1" dirty="0"/>
              <a:t>Consider replacing the chest seal, since the vent on the first one apparently failed to do it’s job.</a:t>
            </a:r>
          </a:p>
          <a:p>
            <a:pPr lvl="1"/>
            <a:r>
              <a:rPr lang="en-US" b="1" dirty="0"/>
              <a:t>Continue to monitor.</a:t>
            </a:r>
          </a:p>
          <a:p>
            <a:pPr lvl="1"/>
            <a:r>
              <a:rPr lang="en-US" b="1" dirty="0"/>
              <a:t>If distress or hypoxia recurs, burp the chest seal again.</a:t>
            </a:r>
          </a:p>
          <a:p>
            <a:r>
              <a:rPr lang="en-US" b="1" dirty="0"/>
              <a:t>Continue TACEVAC preparations.</a:t>
            </a:r>
          </a:p>
          <a:p>
            <a:pPr lvl="1"/>
            <a:endParaRPr lang="en-US" dirty="0"/>
          </a:p>
          <a:p>
            <a:endParaRPr lang="en-US" dirty="0"/>
          </a:p>
        </p:txBody>
      </p:sp>
      <p:sp>
        <p:nvSpPr>
          <p:cNvPr id="4" name="Rectangle 6"/>
          <p:cNvSpPr>
            <a:spLocks noGrp="1" noChangeArrowheads="1"/>
          </p:cNvSpPr>
          <p:nvPr>
            <p:ph type="title"/>
          </p:nvPr>
        </p:nvSpPr>
        <p:spPr>
          <a:xfrm>
            <a:off x="1143000" y="228600"/>
            <a:ext cx="7543800" cy="1143000"/>
          </a:xfrm>
        </p:spPr>
        <p:txBody>
          <a:bodyPr/>
          <a:lstStyle/>
          <a:p>
            <a:pPr eaLnBrk="1" hangingPunct="1"/>
            <a:r>
              <a:rPr lang="en-US" sz="4400" dirty="0"/>
              <a:t>MOUT Scenario 4</a:t>
            </a:r>
          </a:p>
        </p:txBody>
      </p:sp>
    </p:spTree>
    <p:extLst>
      <p:ext uri="{BB962C8B-B14F-4D97-AF65-F5344CB8AC3E}">
        <p14:creationId xmlns:p14="http://schemas.microsoft.com/office/powerpoint/2010/main" val="18892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87F6973D-83AA-4571-BD4F-8C02635FA931}"/>
              </a:ext>
            </a:extLst>
          </p:cNvPr>
          <p:cNvSpPr>
            <a:spLocks noGrp="1" noChangeArrowheads="1"/>
          </p:cNvSpPr>
          <p:nvPr>
            <p:ph type="title"/>
          </p:nvPr>
        </p:nvSpPr>
        <p:spPr>
          <a:xfrm>
            <a:off x="1371600" y="228600"/>
            <a:ext cx="7543800" cy="1143000"/>
          </a:xfrm>
        </p:spPr>
        <p:txBody>
          <a:bodyPr/>
          <a:lstStyle/>
          <a:p>
            <a:pPr eaLnBrk="1" hangingPunct="1"/>
            <a:r>
              <a:rPr lang="en-US" sz="4400" dirty="0"/>
              <a:t>MOUT Scenario 4</a:t>
            </a:r>
          </a:p>
        </p:txBody>
      </p:sp>
      <p:sp>
        <p:nvSpPr>
          <p:cNvPr id="5" name="Content Placeholder 2">
            <a:extLst>
              <a:ext uri="{FF2B5EF4-FFF2-40B4-BE49-F238E27FC236}">
                <a16:creationId xmlns:a16="http://schemas.microsoft.com/office/drawing/2014/main" id="{08F18F97-4D5E-41C4-8C20-76CEE531F473}"/>
              </a:ext>
            </a:extLst>
          </p:cNvPr>
          <p:cNvSpPr>
            <a:spLocks noGrp="1"/>
          </p:cNvSpPr>
          <p:nvPr>
            <p:ph idx="1"/>
          </p:nvPr>
        </p:nvSpPr>
        <p:spPr>
          <a:xfrm>
            <a:off x="1676400" y="2971800"/>
            <a:ext cx="5791200" cy="1143000"/>
          </a:xfrm>
        </p:spPr>
        <p:txBody>
          <a:bodyPr/>
          <a:lstStyle/>
          <a:p>
            <a:pPr marL="0" indent="0" algn="ctr">
              <a:buNone/>
            </a:pPr>
            <a:r>
              <a:rPr lang="en-US" sz="5400" b="1" dirty="0"/>
              <a:t>End of Scenario</a:t>
            </a:r>
          </a:p>
        </p:txBody>
      </p:sp>
    </p:spTree>
    <p:extLst>
      <p:ext uri="{BB962C8B-B14F-4D97-AF65-F5344CB8AC3E}">
        <p14:creationId xmlns:p14="http://schemas.microsoft.com/office/powerpoint/2010/main" val="4281104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49" name="Picture 2" descr="Shadow"/>
          <p:cNvPicPr>
            <a:picLocks noGrp="1" noChangeAspect="1" noChangeArrowheads="1"/>
          </p:cNvPicPr>
          <p:nvPr>
            <p:ph idx="1"/>
          </p:nvPr>
        </p:nvPicPr>
        <p:blipFill>
          <a:blip r:embed="rId3" cstate="print"/>
          <a:srcRect/>
          <a:stretch>
            <a:fillRect/>
          </a:stretch>
        </p:blipFill>
        <p:spPr>
          <a:xfrm>
            <a:off x="0" y="-7938"/>
            <a:ext cx="9144000" cy="6867526"/>
          </a:xfrm>
        </p:spPr>
      </p:pic>
      <p:sp>
        <p:nvSpPr>
          <p:cNvPr id="104450" name="Text Box 3"/>
          <p:cNvSpPr txBox="1">
            <a:spLocks noChangeArrowheads="1"/>
          </p:cNvSpPr>
          <p:nvPr/>
        </p:nvSpPr>
        <p:spPr bwMode="auto">
          <a:xfrm>
            <a:off x="2333625" y="5607050"/>
            <a:ext cx="4143375" cy="1098550"/>
          </a:xfrm>
          <a:prstGeom prst="rect">
            <a:avLst/>
          </a:prstGeom>
          <a:noFill/>
          <a:ln w="9525">
            <a:noFill/>
            <a:miter lim="800000"/>
            <a:headEnd/>
            <a:tailEnd/>
          </a:ln>
        </p:spPr>
        <p:txBody>
          <a:bodyPr wrap="none" lIns="91432" tIns="45716" rIns="91432" bIns="45716">
            <a:spAutoFit/>
          </a:bodyPr>
          <a:lstStyle/>
          <a:p>
            <a:pPr algn="ctr"/>
            <a:r>
              <a:rPr lang="en-US" sz="6600" b="1" dirty="0">
                <a:solidFill>
                  <a:schemeClr val="bg1"/>
                </a:solidFill>
                <a:latin typeface="Times New Roman" pitchFamily="18" charset="0"/>
                <a:ea typeface="ＭＳ Ｐゴシック"/>
                <a:cs typeface="ＭＳ Ｐゴシック"/>
              </a:rPr>
              <a:t>Questions?</a:t>
            </a: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6"/>
          <p:cNvSpPr>
            <a:spLocks noGrp="1" noChangeArrowheads="1"/>
          </p:cNvSpPr>
          <p:nvPr>
            <p:ph type="title"/>
          </p:nvPr>
        </p:nvSpPr>
        <p:spPr>
          <a:xfrm>
            <a:off x="1600200" y="228600"/>
            <a:ext cx="7543800" cy="1143000"/>
          </a:xfrm>
        </p:spPr>
        <p:txBody>
          <a:bodyPr/>
          <a:lstStyle/>
          <a:p>
            <a:pPr eaLnBrk="1" hangingPunct="1"/>
            <a:r>
              <a:rPr lang="en-US" dirty="0"/>
              <a:t>Tactical Combat Casualty Care</a:t>
            </a:r>
          </a:p>
        </p:txBody>
      </p:sp>
      <p:sp>
        <p:nvSpPr>
          <p:cNvPr id="106498" name="Rectangle 7"/>
          <p:cNvSpPr>
            <a:spLocks noGrp="1" noChangeArrowheads="1"/>
          </p:cNvSpPr>
          <p:nvPr>
            <p:ph idx="1"/>
          </p:nvPr>
        </p:nvSpPr>
        <p:spPr>
          <a:xfrm>
            <a:off x="533400" y="2286000"/>
            <a:ext cx="7772400" cy="2438400"/>
          </a:xfrm>
        </p:spPr>
        <p:txBody>
          <a:bodyPr/>
          <a:lstStyle/>
          <a:p>
            <a:pPr eaLnBrk="1" hangingPunct="1"/>
            <a:r>
              <a:rPr lang="en-US" b="1" dirty="0"/>
              <a:t>Casualty scenarios on the battlefield usually entail both medical and tactical problems.</a:t>
            </a:r>
          </a:p>
          <a:p>
            <a:pPr eaLnBrk="1" hangingPunct="1"/>
            <a:r>
              <a:rPr lang="en-US" b="1" dirty="0"/>
              <a:t>Emergency actions must address both.</a:t>
            </a:r>
          </a:p>
          <a:p>
            <a:pPr eaLnBrk="1" hangingPunct="1"/>
            <a:r>
              <a:rPr lang="en-US" b="1" dirty="0">
                <a:solidFill>
                  <a:srgbClr val="FF0000"/>
                </a:solidFill>
              </a:rPr>
              <a:t>Medical personnel should be involved in mission planning.</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4"/>
          <p:cNvSpPr>
            <a:spLocks noGrp="1" noChangeArrowheads="1"/>
          </p:cNvSpPr>
          <p:nvPr>
            <p:ph type="title"/>
          </p:nvPr>
        </p:nvSpPr>
        <p:spPr>
          <a:xfrm>
            <a:off x="1905000" y="152400"/>
            <a:ext cx="6553200" cy="1143000"/>
          </a:xfrm>
        </p:spPr>
        <p:txBody>
          <a:bodyPr/>
          <a:lstStyle/>
          <a:p>
            <a:pPr eaLnBrk="1" hangingPunct="1"/>
            <a:r>
              <a:rPr lang="en-US" dirty="0"/>
              <a:t>Scenario-Based Planning</a:t>
            </a:r>
          </a:p>
        </p:txBody>
      </p:sp>
      <p:sp>
        <p:nvSpPr>
          <p:cNvPr id="57347" name="Rectangle 5"/>
          <p:cNvSpPr>
            <a:spLocks noGrp="1" noChangeArrowheads="1"/>
          </p:cNvSpPr>
          <p:nvPr>
            <p:ph idx="1"/>
          </p:nvPr>
        </p:nvSpPr>
        <p:spPr>
          <a:xfrm>
            <a:off x="533400" y="2209800"/>
            <a:ext cx="7772400" cy="4114800"/>
          </a:xfrm>
        </p:spPr>
        <p:txBody>
          <a:bodyPr rtlCol="0">
            <a:normAutofit fontScale="92500" lnSpcReduction="10000"/>
          </a:bodyPr>
          <a:lstStyle/>
          <a:p>
            <a:pPr eaLnBrk="1" fontAlgn="auto" hangingPunct="1">
              <a:spcAft>
                <a:spcPts val="0"/>
              </a:spcAft>
              <a:buFont typeface="Arial" pitchFamily="34" charset="0"/>
              <a:buChar char="•"/>
              <a:defRPr/>
            </a:pPr>
            <a:r>
              <a:rPr lang="en-US" b="1" dirty="0">
                <a:ea typeface="+mn-ea"/>
              </a:rPr>
              <a:t>The TCCC guidelines for combat trauma scenarios are advisory rather than directive in nature.</a:t>
            </a:r>
          </a:p>
          <a:p>
            <a:pPr eaLnBrk="1" fontAlgn="auto" hangingPunct="1">
              <a:spcAft>
                <a:spcPts val="0"/>
              </a:spcAft>
              <a:buFont typeface="Arial" pitchFamily="34" charset="0"/>
              <a:buChar char="•"/>
              <a:defRPr/>
            </a:pPr>
            <a:r>
              <a:rPr lang="en-US" b="1" dirty="0">
                <a:ea typeface="+mn-ea"/>
              </a:rPr>
              <a:t>Rarely does an actual tactical situation exactly reflect the conditions described in planning scenarios.</a:t>
            </a:r>
          </a:p>
          <a:p>
            <a:pPr eaLnBrk="1" fontAlgn="auto" hangingPunct="1">
              <a:spcAft>
                <a:spcPts val="0"/>
              </a:spcAft>
              <a:buFont typeface="Arial" pitchFamily="34" charset="0"/>
              <a:buChar char="•"/>
              <a:defRPr/>
            </a:pPr>
            <a:r>
              <a:rPr lang="en-US" b="1" dirty="0">
                <a:solidFill>
                  <a:srgbClr val="FF0000"/>
                </a:solidFill>
                <a:ea typeface="+mn-ea"/>
              </a:rPr>
              <a:t>Unit medics/corpsmen/PJs will typically need to modify the medical care plan to optimize it for the real scenario.</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xfrm>
            <a:off x="1295400" y="304800"/>
            <a:ext cx="7391400" cy="1143000"/>
          </a:xfrm>
        </p:spPr>
        <p:txBody>
          <a:bodyPr/>
          <a:lstStyle/>
          <a:p>
            <a:pPr eaLnBrk="1" hangingPunct="1"/>
            <a:r>
              <a:rPr lang="en-US" sz="4800" dirty="0"/>
              <a:t> </a:t>
            </a:r>
            <a:r>
              <a:rPr lang="en-US" sz="4400" dirty="0"/>
              <a:t>The Three Objectives</a:t>
            </a:r>
            <a:br>
              <a:rPr lang="en-US" sz="4400" dirty="0"/>
            </a:br>
            <a:r>
              <a:rPr lang="en-US" sz="4400" dirty="0"/>
              <a:t>of TCCC</a:t>
            </a:r>
          </a:p>
        </p:txBody>
      </p:sp>
      <p:sp>
        <p:nvSpPr>
          <p:cNvPr id="110594" name="Rectangle 3"/>
          <p:cNvSpPr>
            <a:spLocks noGrp="1" noChangeArrowheads="1"/>
          </p:cNvSpPr>
          <p:nvPr>
            <p:ph idx="1"/>
          </p:nvPr>
        </p:nvSpPr>
        <p:spPr>
          <a:xfrm>
            <a:off x="1371600" y="1752600"/>
            <a:ext cx="6400800" cy="4267200"/>
          </a:xfrm>
        </p:spPr>
        <p:txBody>
          <a:bodyPr/>
          <a:lstStyle/>
          <a:p>
            <a:pPr eaLnBrk="1" hangingPunct="1"/>
            <a:endParaRPr lang="en-US" dirty="0"/>
          </a:p>
          <a:p>
            <a:pPr eaLnBrk="1" hangingPunct="1"/>
            <a:r>
              <a:rPr lang="en-US" sz="3600" b="1" dirty="0"/>
              <a:t>Treat the casualty</a:t>
            </a:r>
          </a:p>
          <a:p>
            <a:pPr eaLnBrk="1" hangingPunct="1"/>
            <a:endParaRPr lang="en-US" sz="3600" b="1" dirty="0"/>
          </a:p>
          <a:p>
            <a:pPr eaLnBrk="1" hangingPunct="1"/>
            <a:r>
              <a:rPr lang="en-US" sz="3600" b="1" dirty="0"/>
              <a:t>Prevent additional casualties</a:t>
            </a:r>
          </a:p>
          <a:p>
            <a:pPr eaLnBrk="1" hangingPunct="1"/>
            <a:endParaRPr lang="en-US" sz="3600" b="1" dirty="0"/>
          </a:p>
          <a:p>
            <a:pPr eaLnBrk="1" hangingPunct="1"/>
            <a:r>
              <a:rPr lang="en-US" sz="3600" b="1" dirty="0"/>
              <a:t>Complete the mission</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1" name="Picture 9" descr="061206 Arizona Memorial"/>
          <p:cNvPicPr>
            <a:picLocks noChangeAspect="1" noChangeArrowheads="1"/>
          </p:cNvPicPr>
          <p:nvPr/>
        </p:nvPicPr>
        <p:blipFill>
          <a:blip r:embed="rId3" cstate="print"/>
          <a:srcRect r="17"/>
          <a:stretch>
            <a:fillRect/>
          </a:stretch>
        </p:blipFill>
        <p:spPr bwMode="auto">
          <a:xfrm>
            <a:off x="0" y="0"/>
            <a:ext cx="9144000" cy="6889750"/>
          </a:xfrm>
          <a:prstGeom prst="rect">
            <a:avLst/>
          </a:prstGeom>
          <a:noFill/>
          <a:ln w="9525">
            <a:noFill/>
            <a:miter lim="800000"/>
            <a:headEnd/>
            <a:tailEnd/>
          </a:ln>
        </p:spPr>
      </p:pic>
      <p:sp>
        <p:nvSpPr>
          <p:cNvPr id="77827" name="Text Box 3"/>
          <p:cNvSpPr txBox="1">
            <a:spLocks noChangeArrowheads="1"/>
          </p:cNvSpPr>
          <p:nvPr/>
        </p:nvSpPr>
        <p:spPr bwMode="auto">
          <a:xfrm>
            <a:off x="2819400" y="5470525"/>
            <a:ext cx="3818674" cy="1015663"/>
          </a:xfrm>
          <a:prstGeom prst="rect">
            <a:avLst/>
          </a:prstGeom>
          <a:noFill/>
          <a:ln w="12700">
            <a:noFill/>
            <a:miter lim="800000"/>
            <a:headEnd/>
            <a:tailEnd/>
          </a:ln>
          <a:effectLst/>
        </p:spPr>
        <p:txBody>
          <a:bodyPr wrap="none">
            <a:spAutoFit/>
          </a:bodyPr>
          <a:lstStyle>
            <a:lvl1pPr eaLnBrk="0" hangingPunct="0">
              <a:defRPr sz="2400">
                <a:solidFill>
                  <a:schemeClr val="tx1"/>
                </a:solidFill>
                <a:latin typeface="Calibri" pitchFamily="-84" charset="0"/>
                <a:cs typeface="Arial" charset="0"/>
              </a:defRPr>
            </a:lvl1pPr>
            <a:lvl2pPr marL="37931725" indent="-37474525" eaLnBrk="0" hangingPunct="0">
              <a:defRPr sz="2400">
                <a:solidFill>
                  <a:schemeClr val="tx1"/>
                </a:solidFill>
                <a:latin typeface="Calibri" pitchFamily="-84" charset="0"/>
                <a:cs typeface="Arial" charset="0"/>
              </a:defRPr>
            </a:lvl2pPr>
            <a:lvl3pPr eaLnBrk="0" hangingPunct="0">
              <a:defRPr sz="2400">
                <a:solidFill>
                  <a:schemeClr val="tx1"/>
                </a:solidFill>
                <a:latin typeface="Calibri" pitchFamily="-84" charset="0"/>
                <a:cs typeface="Arial" charset="0"/>
              </a:defRPr>
            </a:lvl3pPr>
            <a:lvl4pPr eaLnBrk="0" hangingPunct="0">
              <a:defRPr sz="2400">
                <a:solidFill>
                  <a:schemeClr val="tx1"/>
                </a:solidFill>
                <a:latin typeface="Calibri" pitchFamily="-84" charset="0"/>
                <a:cs typeface="Arial" charset="0"/>
              </a:defRPr>
            </a:lvl4pPr>
            <a:lvl5pPr eaLnBrk="0" hangingPunct="0">
              <a:defRPr sz="2400">
                <a:solidFill>
                  <a:schemeClr val="tx1"/>
                </a:solidFill>
                <a:latin typeface="Calibri" pitchFamily="-84" charset="0"/>
                <a:cs typeface="Arial" charset="0"/>
              </a:defRPr>
            </a:lvl5pPr>
            <a:lvl6pPr marL="457200" eaLnBrk="0" fontAlgn="base" hangingPunct="0">
              <a:spcBef>
                <a:spcPct val="0"/>
              </a:spcBef>
              <a:spcAft>
                <a:spcPct val="0"/>
              </a:spcAft>
              <a:defRPr sz="2400">
                <a:solidFill>
                  <a:schemeClr val="tx1"/>
                </a:solidFill>
                <a:latin typeface="Calibri" pitchFamily="-84" charset="0"/>
                <a:cs typeface="Arial" charset="0"/>
              </a:defRPr>
            </a:lvl6pPr>
            <a:lvl7pPr marL="914400" eaLnBrk="0" fontAlgn="base" hangingPunct="0">
              <a:spcBef>
                <a:spcPct val="0"/>
              </a:spcBef>
              <a:spcAft>
                <a:spcPct val="0"/>
              </a:spcAft>
              <a:defRPr sz="2400">
                <a:solidFill>
                  <a:schemeClr val="tx1"/>
                </a:solidFill>
                <a:latin typeface="Calibri" pitchFamily="-84" charset="0"/>
                <a:cs typeface="Arial" charset="0"/>
              </a:defRPr>
            </a:lvl7pPr>
            <a:lvl8pPr marL="1371600" eaLnBrk="0" fontAlgn="base" hangingPunct="0">
              <a:spcBef>
                <a:spcPct val="0"/>
              </a:spcBef>
              <a:spcAft>
                <a:spcPct val="0"/>
              </a:spcAft>
              <a:defRPr sz="2400">
                <a:solidFill>
                  <a:schemeClr val="tx1"/>
                </a:solidFill>
                <a:latin typeface="Calibri" pitchFamily="-84" charset="0"/>
                <a:cs typeface="Arial" charset="0"/>
              </a:defRPr>
            </a:lvl8pPr>
            <a:lvl9pPr marL="1828800" eaLnBrk="0" fontAlgn="base" hangingPunct="0">
              <a:spcBef>
                <a:spcPct val="0"/>
              </a:spcBef>
              <a:spcAft>
                <a:spcPct val="0"/>
              </a:spcAft>
              <a:defRPr sz="2400">
                <a:solidFill>
                  <a:schemeClr val="tx1"/>
                </a:solidFill>
                <a:latin typeface="Calibri" pitchFamily="-84" charset="0"/>
                <a:cs typeface="Arial" charset="0"/>
              </a:defRPr>
            </a:lvl9pPr>
          </a:lstStyle>
          <a:p>
            <a:pPr>
              <a:defRPr/>
            </a:pPr>
            <a:r>
              <a:rPr lang="en-US" sz="6000" b="1" dirty="0">
                <a:solidFill>
                  <a:srgbClr val="FF9933"/>
                </a:solidFill>
                <a:latin typeface="Times New Roman" pitchFamily="-84" charset="0"/>
                <a:ea typeface="ＭＳ Ｐゴシック" pitchFamily="-84" charset="-128"/>
              </a:rPr>
              <a:t>Questions?</a:t>
            </a:r>
            <a:endParaRPr lang="en-US" dirty="0">
              <a:solidFill>
                <a:srgbClr val="FF9933"/>
              </a:solidFill>
              <a:effectLst>
                <a:outerShdw blurRad="38100" dist="38100" dir="2700000" algn="tl">
                  <a:srgbClr val="C0C0C0"/>
                </a:outerShdw>
              </a:effectLst>
              <a:ea typeface="ＭＳ Ｐゴシック" pitchFamily="-84" charset="-128"/>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32770" name="Rectangle 3"/>
          <p:cNvSpPr>
            <a:spLocks noGrp="1" noChangeArrowheads="1"/>
          </p:cNvSpPr>
          <p:nvPr>
            <p:ph idx="1"/>
          </p:nvPr>
        </p:nvSpPr>
        <p:spPr>
          <a:xfrm>
            <a:off x="304800" y="2057400"/>
            <a:ext cx="7772400" cy="4572000"/>
          </a:xfrm>
        </p:spPr>
        <p:txBody>
          <a:bodyPr/>
          <a:lstStyle/>
          <a:p>
            <a:pPr eaLnBrk="1" hangingPunct="1">
              <a:lnSpc>
                <a:spcPct val="90000"/>
              </a:lnSpc>
              <a:buFont typeface="Wingdings" pitchFamily="2" charset="2"/>
              <a:buNone/>
            </a:pPr>
            <a:r>
              <a:rPr lang="en-US" sz="3000" dirty="0"/>
              <a:t>  </a:t>
            </a:r>
            <a:r>
              <a:rPr lang="en-US" sz="3000" b="1" dirty="0"/>
              <a:t> “So I called C2 again. I gave him the disposition of the patient as well as a request for casevac, a Corpsman, and additional personnel to secure my position and assist in moving the patient to the helicopter. I thought about moving the two of us to some concealment 25 meters away, but we were both really low in a shallow irrigation ditch. I felt safer there than trying to drag or carry a screaming man to concealment.”</a:t>
            </a:r>
          </a:p>
          <a:p>
            <a:pPr eaLnBrk="1" hangingPunct="1">
              <a:lnSpc>
                <a:spcPct val="90000"/>
              </a:lnSpc>
            </a:pPr>
            <a:endParaRPr lang="en-US" sz="26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34818" name="Rectangle 3"/>
          <p:cNvSpPr>
            <a:spLocks noGrp="1" noChangeArrowheads="1"/>
          </p:cNvSpPr>
          <p:nvPr>
            <p:ph idx="1"/>
          </p:nvPr>
        </p:nvSpPr>
        <p:spPr>
          <a:xfrm>
            <a:off x="304800" y="2209800"/>
            <a:ext cx="8229600" cy="4114800"/>
          </a:xfrm>
        </p:spPr>
        <p:txBody>
          <a:bodyPr/>
          <a:lstStyle/>
          <a:p>
            <a:pPr eaLnBrk="1" hangingPunct="1">
              <a:lnSpc>
                <a:spcPct val="90000"/>
              </a:lnSpc>
              <a:buFont typeface="Wingdings" pitchFamily="2" charset="2"/>
              <a:buNone/>
            </a:pPr>
            <a:r>
              <a:rPr lang="en-US" dirty="0"/>
              <a:t>   </a:t>
            </a:r>
            <a:r>
              <a:rPr lang="en-US" b="1" dirty="0"/>
              <a:t>“Between providing security and spending a lot of time on the radio I didn’t get to treat the patient as much as I wanted to. I had given him a Kerlix bandage to hold against his exit wound. When he frantically told me that he was feeling a lot of blood, I went back to trying to treat him. I couldn’t elevate his leg. To move it would mean he’d scream in pain, which wasn’t tactical.”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36866" name="Rectangle 3"/>
          <p:cNvSpPr>
            <a:spLocks noGrp="1" noChangeArrowheads="1"/>
          </p:cNvSpPr>
          <p:nvPr>
            <p:ph idx="1"/>
          </p:nvPr>
        </p:nvSpPr>
        <p:spPr>
          <a:xfrm>
            <a:off x="304800" y="1828800"/>
            <a:ext cx="7772400" cy="4114800"/>
          </a:xfrm>
        </p:spPr>
        <p:txBody>
          <a:bodyPr/>
          <a:lstStyle/>
          <a:p>
            <a:pPr eaLnBrk="1" hangingPunct="1">
              <a:buFont typeface="Wingdings" pitchFamily="2" charset="2"/>
              <a:buNone/>
            </a:pPr>
            <a:r>
              <a:rPr lang="en-US" dirty="0"/>
              <a:t>   </a:t>
            </a:r>
            <a:r>
              <a:rPr lang="en-US" b="1" dirty="0"/>
              <a:t>“There was just no way he would allow me to apply a pressure dressing to the exit wound even if I could locate it and pack it with Kerlix. So, I decided to put a tourniquet on him.”</a:t>
            </a:r>
          </a:p>
        </p:txBody>
      </p:sp>
      <p:pic>
        <p:nvPicPr>
          <p:cNvPr id="36867" name="Picture 4" descr="DL 091204 Apache Moon"/>
          <p:cNvPicPr>
            <a:picLocks noChangeAspect="1" noChangeArrowheads="1"/>
          </p:cNvPicPr>
          <p:nvPr/>
        </p:nvPicPr>
        <p:blipFill>
          <a:blip r:embed="rId3" cstate="print"/>
          <a:srcRect/>
          <a:stretch>
            <a:fillRect/>
          </a:stretch>
        </p:blipFill>
        <p:spPr bwMode="auto">
          <a:xfrm>
            <a:off x="4800600" y="3962400"/>
            <a:ext cx="4343400" cy="2895600"/>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38914" name="Rectangle 3"/>
          <p:cNvSpPr>
            <a:spLocks noGrp="1" noChangeArrowheads="1"/>
          </p:cNvSpPr>
          <p:nvPr>
            <p:ph idx="1"/>
          </p:nvPr>
        </p:nvSpPr>
        <p:spPr>
          <a:xfrm>
            <a:off x="304800" y="2057400"/>
            <a:ext cx="8229600" cy="3810000"/>
          </a:xfrm>
        </p:spPr>
        <p:txBody>
          <a:bodyPr/>
          <a:lstStyle/>
          <a:p>
            <a:pPr eaLnBrk="1" hangingPunct="1">
              <a:buFont typeface="Wingdings" pitchFamily="2" charset="2"/>
              <a:buNone/>
            </a:pPr>
            <a:r>
              <a:rPr lang="en-US" dirty="0"/>
              <a:t>   </a:t>
            </a:r>
            <a:r>
              <a:rPr lang="en-US" b="1" dirty="0"/>
              <a:t>“His wounds were just low enough on his leg to get the tourniquet an inch or so above the site. I had a cravat and a wooden dowel with 550 cord (parachute cord) attached to it to use as a tourniquet. I told him to expect a lot of pain as I would be tightening the cravat down.“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40962" name="Rectangle 3"/>
          <p:cNvSpPr>
            <a:spLocks noGrp="1" noChangeArrowheads="1"/>
          </p:cNvSpPr>
          <p:nvPr>
            <p:ph idx="1"/>
          </p:nvPr>
        </p:nvSpPr>
        <p:spPr>
          <a:xfrm>
            <a:off x="685800" y="1905000"/>
            <a:ext cx="7772400" cy="4114800"/>
          </a:xfrm>
        </p:spPr>
        <p:txBody>
          <a:bodyPr/>
          <a:lstStyle/>
          <a:p>
            <a:pPr eaLnBrk="1" hangingPunct="1">
              <a:buFont typeface="Wingdings" pitchFamily="2" charset="2"/>
              <a:buNone/>
            </a:pPr>
            <a:r>
              <a:rPr lang="en-US" dirty="0"/>
              <a:t>   </a:t>
            </a:r>
            <a:r>
              <a:rPr lang="en-US" sz="2800" b="1" dirty="0"/>
              <a:t>“At this point he feared for his life so he agreed. Once I got it tightened I had trouble securing it. The 550 cord was hard to get underneath the tightened cravat.”</a:t>
            </a:r>
          </a:p>
        </p:txBody>
      </p:sp>
      <p:pic>
        <p:nvPicPr>
          <p:cNvPr id="40963" name="Picture 4" descr="DL 091204 Kandahar Skyline"/>
          <p:cNvPicPr>
            <a:picLocks noChangeAspect="1" noChangeArrowheads="1"/>
          </p:cNvPicPr>
          <p:nvPr/>
        </p:nvPicPr>
        <p:blipFill>
          <a:blip r:embed="rId3" cstate="print"/>
          <a:srcRect/>
          <a:stretch>
            <a:fillRect/>
          </a:stretch>
        </p:blipFill>
        <p:spPr bwMode="auto">
          <a:xfrm>
            <a:off x="2590800" y="4024057"/>
            <a:ext cx="4029075" cy="2681543"/>
          </a:xfrm>
          <a:prstGeom prst="rect">
            <a:avLst/>
          </a:prstGeom>
          <a:noFill/>
          <a:ln w="25400">
            <a:solidFill>
              <a:schemeClr val="tx1"/>
            </a:solid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43010" name="Rectangle 3"/>
          <p:cNvSpPr>
            <a:spLocks noGrp="1" noChangeArrowheads="1"/>
          </p:cNvSpPr>
          <p:nvPr>
            <p:ph idx="1"/>
          </p:nvPr>
        </p:nvSpPr>
        <p:spPr>
          <a:xfrm>
            <a:off x="228600" y="2209800"/>
            <a:ext cx="8229600" cy="3962400"/>
          </a:xfrm>
        </p:spPr>
        <p:txBody>
          <a:bodyPr/>
          <a:lstStyle/>
          <a:p>
            <a:pPr eaLnBrk="1" hangingPunct="1">
              <a:buFont typeface="Wingdings" pitchFamily="2" charset="2"/>
              <a:buNone/>
            </a:pPr>
            <a:r>
              <a:rPr lang="en-US" dirty="0"/>
              <a:t>   </a:t>
            </a:r>
            <a:r>
              <a:rPr lang="en-US" b="1" dirty="0"/>
              <a:t>“After over 5 minutes, the Corpsman arrived along with a CASEVAC bird and a security force. Moving the patient was very hard. Four of us struggled to move him and his gear 25 meters to the bird. The patient was over 200 pounds alone and we were moving over very uneven terrain.”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45058" name="Rectangle 3"/>
          <p:cNvSpPr>
            <a:spLocks noGrp="1" noChangeArrowheads="1"/>
          </p:cNvSpPr>
          <p:nvPr>
            <p:ph idx="1"/>
          </p:nvPr>
        </p:nvSpPr>
        <p:spPr>
          <a:xfrm>
            <a:off x="228600" y="1905000"/>
            <a:ext cx="7772400" cy="4114800"/>
          </a:xfrm>
        </p:spPr>
        <p:txBody>
          <a:bodyPr/>
          <a:lstStyle/>
          <a:p>
            <a:pPr eaLnBrk="1" hangingPunct="1">
              <a:buFont typeface="Wingdings" pitchFamily="2" charset="2"/>
              <a:buNone/>
            </a:pPr>
            <a:r>
              <a:rPr lang="en-US" dirty="0"/>
              <a:t>   </a:t>
            </a:r>
            <a:r>
              <a:rPr lang="en-US" b="1" dirty="0"/>
              <a:t>“We wanted to do a three-man carry with two men under his arms and one under his legs. But again, his leg was flopping around at the thigh and couldn’t be used to lift him.” </a:t>
            </a:r>
          </a:p>
        </p:txBody>
      </p:sp>
      <p:pic>
        <p:nvPicPr>
          <p:cNvPr id="45059" name="Picture 4" descr="DL 091204 Full Moon"/>
          <p:cNvPicPr>
            <a:picLocks noChangeAspect="1" noChangeArrowheads="1"/>
          </p:cNvPicPr>
          <p:nvPr/>
        </p:nvPicPr>
        <p:blipFill>
          <a:blip r:embed="rId3" cstate="print"/>
          <a:srcRect/>
          <a:stretch>
            <a:fillRect/>
          </a:stretch>
        </p:blipFill>
        <p:spPr bwMode="auto">
          <a:xfrm>
            <a:off x="5029200" y="4114800"/>
            <a:ext cx="4114800" cy="2743200"/>
          </a:xfrm>
          <a:prstGeom prst="rect">
            <a:avLst/>
          </a:prstGeom>
          <a:noFill/>
          <a:ln w="25400">
            <a:solidFill>
              <a:schemeClr val="tx1"/>
            </a:solid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47106" name="Rectangle 3"/>
          <p:cNvSpPr>
            <a:spLocks noGrp="1" noChangeArrowheads="1"/>
          </p:cNvSpPr>
          <p:nvPr>
            <p:ph idx="1"/>
          </p:nvPr>
        </p:nvSpPr>
        <p:spPr>
          <a:xfrm>
            <a:off x="228600" y="2209800"/>
            <a:ext cx="8229600" cy="3962400"/>
          </a:xfrm>
        </p:spPr>
        <p:txBody>
          <a:bodyPr/>
          <a:lstStyle/>
          <a:p>
            <a:pPr eaLnBrk="1" hangingPunct="1">
              <a:buFont typeface="Wingdings" pitchFamily="2" charset="2"/>
              <a:buNone/>
            </a:pPr>
            <a:r>
              <a:rPr lang="en-US" dirty="0"/>
              <a:t>  </a:t>
            </a:r>
            <a:r>
              <a:rPr lang="en-US" b="1" dirty="0"/>
              <a:t> “The bird, (a Task Force 160 MH-60) had a 50-cal sniper rifle strapped down, which made it hard for us to get him in. It took us minutes to get him 25 meters into the bird. The Corpsman went with my patient as well as the other downed man in my team and I went back to the op.”</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2286000" y="152400"/>
            <a:ext cx="5715000" cy="1143000"/>
          </a:xfrm>
        </p:spPr>
        <p:txBody>
          <a:bodyPr/>
          <a:lstStyle/>
          <a:p>
            <a:pPr eaLnBrk="1" hangingPunct="1"/>
            <a:r>
              <a:rPr lang="en-US" sz="4400" dirty="0"/>
              <a:t>Scenario Discussions –</a:t>
            </a:r>
            <a:br>
              <a:rPr lang="en-US" sz="4400" dirty="0"/>
            </a:br>
            <a:r>
              <a:rPr lang="en-US" sz="4400" dirty="0"/>
              <a:t>Suggested Format</a:t>
            </a:r>
          </a:p>
        </p:txBody>
      </p:sp>
      <p:sp>
        <p:nvSpPr>
          <p:cNvPr id="49154" name="Rectangle 3"/>
          <p:cNvSpPr>
            <a:spLocks noGrp="1" noChangeArrowheads="1"/>
          </p:cNvSpPr>
          <p:nvPr>
            <p:ph idx="1"/>
          </p:nvPr>
        </p:nvSpPr>
        <p:spPr>
          <a:xfrm>
            <a:off x="762000" y="1905000"/>
            <a:ext cx="7772400" cy="4114800"/>
          </a:xfrm>
        </p:spPr>
        <p:txBody>
          <a:bodyPr/>
          <a:lstStyle/>
          <a:p>
            <a:pPr eaLnBrk="1" hangingPunct="1">
              <a:lnSpc>
                <a:spcPct val="80000"/>
              </a:lnSpc>
            </a:pPr>
            <a:r>
              <a:rPr lang="en-US" b="1" dirty="0"/>
              <a:t>Break up into groups of six</a:t>
            </a:r>
          </a:p>
          <a:p>
            <a:pPr eaLnBrk="1" hangingPunct="1">
              <a:lnSpc>
                <a:spcPct val="80000"/>
              </a:lnSpc>
            </a:pPr>
            <a:r>
              <a:rPr lang="en-US" b="1" dirty="0"/>
              <a:t>Present the background for the scenario on the screen.</a:t>
            </a:r>
          </a:p>
          <a:p>
            <a:pPr eaLnBrk="1" hangingPunct="1">
              <a:lnSpc>
                <a:spcPct val="80000"/>
              </a:lnSpc>
            </a:pPr>
            <a:r>
              <a:rPr lang="en-US" b="1" dirty="0"/>
              <a:t>The Instructor will lead the group’s discussion through to the end of the scenario.</a:t>
            </a:r>
          </a:p>
          <a:p>
            <a:pPr eaLnBrk="1" hangingPunct="1">
              <a:lnSpc>
                <a:spcPct val="80000"/>
              </a:lnSpc>
            </a:pPr>
            <a:r>
              <a:rPr lang="en-US" b="1" dirty="0"/>
              <a:t>Instructor should have a printout of the speaker notes to lead the session.</a:t>
            </a:r>
          </a:p>
          <a:p>
            <a:pPr eaLnBrk="1" hangingPunct="1">
              <a:lnSpc>
                <a:spcPct val="80000"/>
              </a:lnSpc>
            </a:pPr>
            <a:r>
              <a:rPr lang="en-US" b="1" dirty="0"/>
              <a:t>10 minutes per scenario</a:t>
            </a:r>
          </a:p>
          <a:p>
            <a:pPr eaLnBrk="1" hangingPunct="1">
              <a:lnSpc>
                <a:spcPct val="80000"/>
              </a:lnSpc>
            </a:pPr>
            <a:r>
              <a:rPr lang="en-US" b="1" dirty="0"/>
              <a:t>Stop after 10 minutes and present next scenario on screen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50317 MR JB2 DUSTOFF UH 60 and C130.JPG"/>
          <p:cNvPicPr>
            <a:picLocks noChangeAspect="1"/>
          </p:cNvPicPr>
          <p:nvPr/>
        </p:nvPicPr>
        <p:blipFill>
          <a:blip r:embed="rId3" cstate="print"/>
          <a:srcRect r="9813"/>
          <a:stretch>
            <a:fillRect/>
          </a:stretch>
        </p:blipFill>
        <p:spPr>
          <a:xfrm>
            <a:off x="-1" y="-113270"/>
            <a:ext cx="9144001" cy="6971270"/>
          </a:xfrm>
          <a:prstGeom prst="rect">
            <a:avLst/>
          </a:prstGeom>
        </p:spPr>
      </p:pic>
      <p:sp>
        <p:nvSpPr>
          <p:cNvPr id="5" name="Content Placeholder 2"/>
          <p:cNvSpPr>
            <a:spLocks noGrp="1"/>
          </p:cNvSpPr>
          <p:nvPr>
            <p:ph idx="1"/>
          </p:nvPr>
        </p:nvSpPr>
        <p:spPr>
          <a:xfrm>
            <a:off x="457199" y="2667000"/>
            <a:ext cx="8229600" cy="2667000"/>
          </a:xfrm>
        </p:spPr>
        <p:txBody>
          <a:bodyPr/>
          <a:lstStyle/>
          <a:p>
            <a:pPr marL="0" indent="0">
              <a:buNone/>
            </a:pPr>
            <a:r>
              <a:rPr lang="en-US" sz="2600" b="1" i="1" dirty="0">
                <a:solidFill>
                  <a:schemeClr val="bg1"/>
                </a:solidFill>
              </a:rPr>
              <a:t>“The opinions or assertions contained herein are the private views of the authors and are not to be construed as official or as reflecting the views of the Departments of the Army, Air Force, Navy or the Department of Defense.”</a:t>
            </a:r>
          </a:p>
          <a:p>
            <a:pPr marL="0" indent="0">
              <a:buNone/>
            </a:pPr>
            <a:endParaRPr lang="en-US" sz="2600" b="1" i="1" dirty="0">
              <a:solidFill>
                <a:schemeClr val="bg1"/>
              </a:solidFill>
            </a:endParaRPr>
          </a:p>
          <a:p>
            <a:pPr marL="282575" indent="0">
              <a:buFontTx/>
              <a:buChar char="-"/>
            </a:pPr>
            <a:r>
              <a:rPr lang="en-US" sz="2600" i="1" dirty="0">
                <a:solidFill>
                  <a:schemeClr val="bg1"/>
                </a:solidFill>
              </a:rPr>
              <a:t>  There are no conflict of interest disclosures</a:t>
            </a:r>
            <a:r>
              <a:rPr lang="en-US" sz="1000" i="1" dirty="0">
                <a:solidFill>
                  <a:schemeClr val="bg1"/>
                </a:solidFill>
              </a:rPr>
              <a:t>.</a:t>
            </a:r>
            <a:endParaRPr lang="en-US" sz="1200" i="1" dirty="0"/>
          </a:p>
        </p:txBody>
      </p:sp>
      <p:sp>
        <p:nvSpPr>
          <p:cNvPr id="4" name="TextBox 3"/>
          <p:cNvSpPr txBox="1"/>
          <p:nvPr/>
        </p:nvSpPr>
        <p:spPr>
          <a:xfrm>
            <a:off x="2883375" y="-76200"/>
            <a:ext cx="3020379" cy="830997"/>
          </a:xfrm>
          <a:prstGeom prst="rect">
            <a:avLst/>
          </a:prstGeom>
          <a:noFill/>
        </p:spPr>
        <p:txBody>
          <a:bodyPr wrap="none" rtlCol="0">
            <a:spAutoFit/>
          </a:bodyPr>
          <a:lstStyle/>
          <a:p>
            <a:r>
              <a:rPr lang="en-US" sz="4800" b="1" dirty="0">
                <a:solidFill>
                  <a:schemeClr val="bg1"/>
                </a:solidFill>
                <a:latin typeface="Times New Roman" pitchFamily="18" charset="0"/>
                <a:cs typeface="Times New Roman" pitchFamily="18" charset="0"/>
              </a:rPr>
              <a:t>Disclaimer</a:t>
            </a:r>
          </a:p>
        </p:txBody>
      </p:sp>
    </p:spTree>
    <p:extLst>
      <p:ext uri="{BB962C8B-B14F-4D97-AF65-F5344CB8AC3E}">
        <p14:creationId xmlns:p14="http://schemas.microsoft.com/office/powerpoint/2010/main" val="3722755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8" descr="urbanwarfare2-33"/>
          <p:cNvPicPr>
            <a:picLocks noChangeAspect="1" noChangeArrowheads="1"/>
          </p:cNvPicPr>
          <p:nvPr/>
        </p:nvPicPr>
        <p:blipFill>
          <a:blip r:embed="rId3" cstate="print"/>
          <a:srcRect r="-15"/>
          <a:stretch>
            <a:fillRect/>
          </a:stretch>
        </p:blipFill>
        <p:spPr bwMode="auto">
          <a:xfrm>
            <a:off x="0" y="0"/>
            <a:ext cx="9144000" cy="6892925"/>
          </a:xfrm>
          <a:prstGeom prst="rect">
            <a:avLst/>
          </a:prstGeom>
          <a:noFill/>
          <a:ln w="9525">
            <a:noFill/>
            <a:miter lim="800000"/>
            <a:headEnd/>
            <a:tailEnd/>
          </a:ln>
        </p:spPr>
      </p:pic>
      <p:sp>
        <p:nvSpPr>
          <p:cNvPr id="51202" name="Rectangle 10"/>
          <p:cNvSpPr>
            <a:spLocks noChangeArrowheads="1"/>
          </p:cNvSpPr>
          <p:nvPr/>
        </p:nvSpPr>
        <p:spPr bwMode="auto">
          <a:xfrm>
            <a:off x="1524000" y="457200"/>
            <a:ext cx="7543800" cy="1143000"/>
          </a:xfrm>
          <a:prstGeom prst="rect">
            <a:avLst/>
          </a:prstGeom>
          <a:noFill/>
          <a:ln w="9525">
            <a:noFill/>
            <a:miter lim="800000"/>
            <a:headEnd/>
            <a:tailEnd/>
          </a:ln>
        </p:spPr>
        <p:txBody>
          <a:bodyPr/>
          <a:lstStyle/>
          <a:p>
            <a:endParaRPr lang="en-US" sz="4400" dirty="0">
              <a:latin typeface="Times New Roman" pitchFamily="18" charset="0"/>
            </a:endParaRPr>
          </a:p>
        </p:txBody>
      </p:sp>
      <p:sp>
        <p:nvSpPr>
          <p:cNvPr id="51203" name="Rectangle 11"/>
          <p:cNvSpPr>
            <a:spLocks noGrp="1" noChangeArrowheads="1"/>
          </p:cNvSpPr>
          <p:nvPr>
            <p:ph type="title"/>
          </p:nvPr>
        </p:nvSpPr>
        <p:spPr>
          <a:xfrm>
            <a:off x="1371600" y="152400"/>
            <a:ext cx="6096000" cy="1600200"/>
          </a:xfrm>
          <a:solidFill>
            <a:schemeClr val="tx1">
              <a:alpha val="80000"/>
            </a:schemeClr>
          </a:solidFill>
        </p:spPr>
        <p:txBody>
          <a:bodyPr/>
          <a:lstStyle/>
          <a:p>
            <a:pPr eaLnBrk="1" hangingPunct="1"/>
            <a:r>
              <a:rPr lang="en-US" sz="4800" dirty="0">
                <a:solidFill>
                  <a:schemeClr val="bg1"/>
                </a:solidFill>
              </a:rPr>
              <a:t>Urban Warfare</a:t>
            </a:r>
            <a:br>
              <a:rPr lang="en-US" sz="4800" dirty="0">
                <a:solidFill>
                  <a:schemeClr val="bg1"/>
                </a:solidFill>
              </a:rPr>
            </a:br>
            <a:r>
              <a:rPr lang="en-US" sz="4800" dirty="0">
                <a:solidFill>
                  <a:schemeClr val="bg1"/>
                </a:solidFill>
              </a:rPr>
              <a:t>Scenario</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p:cNvSpPr>
            <a:spLocks noGrp="1" noChangeArrowheads="1"/>
          </p:cNvSpPr>
          <p:nvPr>
            <p:ph type="title"/>
          </p:nvPr>
        </p:nvSpPr>
        <p:spPr>
          <a:xfrm>
            <a:off x="2209800" y="152400"/>
            <a:ext cx="5867400" cy="1143000"/>
          </a:xfrm>
        </p:spPr>
        <p:txBody>
          <a:bodyPr/>
          <a:lstStyle/>
          <a:p>
            <a:pPr eaLnBrk="1" hangingPunct="1"/>
            <a:r>
              <a:rPr lang="en-US" sz="4400" dirty="0"/>
              <a:t>Real-World Scenario</a:t>
            </a:r>
          </a:p>
        </p:txBody>
      </p:sp>
      <p:sp>
        <p:nvSpPr>
          <p:cNvPr id="29699" name="Rectangle 5"/>
          <p:cNvSpPr>
            <a:spLocks noGrp="1" noChangeArrowheads="1"/>
          </p:cNvSpPr>
          <p:nvPr>
            <p:ph idx="1"/>
          </p:nvPr>
        </p:nvSpPr>
        <p:spPr>
          <a:xfrm>
            <a:off x="533400" y="2133600"/>
            <a:ext cx="7772400" cy="4114800"/>
          </a:xfrm>
        </p:spPr>
        <p:txBody>
          <a:bodyPr rtlCol="0">
            <a:normAutofit lnSpcReduction="10000"/>
          </a:bodyPr>
          <a:lstStyle/>
          <a:p>
            <a:pPr eaLnBrk="1" fontAlgn="auto" hangingPunct="1">
              <a:lnSpc>
                <a:spcPct val="80000"/>
              </a:lnSpc>
              <a:spcAft>
                <a:spcPts val="0"/>
              </a:spcAft>
              <a:buFont typeface="Arial" pitchFamily="34" charset="0"/>
              <a:buChar char="•"/>
              <a:defRPr/>
            </a:pPr>
            <a:r>
              <a:rPr lang="en-US" b="1" dirty="0">
                <a:ea typeface="+mn-ea"/>
              </a:rPr>
              <a:t>High-threat urban environment</a:t>
            </a:r>
          </a:p>
          <a:p>
            <a:pPr eaLnBrk="1" fontAlgn="auto" hangingPunct="1">
              <a:lnSpc>
                <a:spcPct val="80000"/>
              </a:lnSpc>
              <a:spcAft>
                <a:spcPts val="0"/>
              </a:spcAft>
              <a:buFont typeface="Arial" pitchFamily="34" charset="0"/>
              <a:buChar char="•"/>
              <a:defRPr/>
            </a:pPr>
            <a:r>
              <a:rPr lang="en-US" b="1" dirty="0">
                <a:ea typeface="+mn-ea"/>
              </a:rPr>
              <a:t>16-man Ranger team</a:t>
            </a:r>
          </a:p>
          <a:p>
            <a:pPr eaLnBrk="1" fontAlgn="auto" hangingPunct="1">
              <a:lnSpc>
                <a:spcPct val="80000"/>
              </a:lnSpc>
              <a:spcAft>
                <a:spcPts val="0"/>
              </a:spcAft>
              <a:buFont typeface="Arial" pitchFamily="34" charset="0"/>
              <a:buChar char="•"/>
              <a:defRPr/>
            </a:pPr>
            <a:r>
              <a:rPr lang="en-US" b="1" dirty="0">
                <a:ea typeface="+mn-ea"/>
              </a:rPr>
              <a:t>70-foot fast rope insertion for building assault</a:t>
            </a:r>
          </a:p>
          <a:p>
            <a:pPr eaLnBrk="1" fontAlgn="auto" hangingPunct="1">
              <a:lnSpc>
                <a:spcPct val="80000"/>
              </a:lnSpc>
              <a:spcAft>
                <a:spcPts val="0"/>
              </a:spcAft>
              <a:buFont typeface="Arial" pitchFamily="34" charset="0"/>
              <a:buChar char="•"/>
              <a:defRPr/>
            </a:pPr>
            <a:r>
              <a:rPr lang="en-US" b="1" dirty="0">
                <a:ea typeface="+mn-ea"/>
              </a:rPr>
              <a:t>One man misses rope and falls</a:t>
            </a:r>
          </a:p>
          <a:p>
            <a:pPr eaLnBrk="1" fontAlgn="auto" hangingPunct="1">
              <a:lnSpc>
                <a:spcPct val="80000"/>
              </a:lnSpc>
              <a:spcAft>
                <a:spcPts val="0"/>
              </a:spcAft>
              <a:buFont typeface="Arial" pitchFamily="34" charset="0"/>
              <a:buChar char="•"/>
              <a:defRPr/>
            </a:pPr>
            <a:r>
              <a:rPr lang="en-US" b="1" dirty="0">
                <a:ea typeface="+mn-ea"/>
              </a:rPr>
              <a:t>Unconscious on the ground</a:t>
            </a:r>
          </a:p>
          <a:p>
            <a:pPr eaLnBrk="1" fontAlgn="auto" hangingPunct="1">
              <a:lnSpc>
                <a:spcPct val="80000"/>
              </a:lnSpc>
              <a:spcAft>
                <a:spcPts val="0"/>
              </a:spcAft>
              <a:buFont typeface="Arial" pitchFamily="34" charset="0"/>
              <a:buChar char="•"/>
              <a:defRPr/>
            </a:pPr>
            <a:r>
              <a:rPr lang="en-US" b="1" dirty="0">
                <a:ea typeface="+mn-ea"/>
              </a:rPr>
              <a:t>Bleeding from mouth and ears</a:t>
            </a:r>
          </a:p>
          <a:p>
            <a:pPr eaLnBrk="1" fontAlgn="auto" hangingPunct="1">
              <a:lnSpc>
                <a:spcPct val="80000"/>
              </a:lnSpc>
              <a:spcAft>
                <a:spcPts val="0"/>
              </a:spcAft>
              <a:buFont typeface="Arial" pitchFamily="34" charset="0"/>
              <a:buChar char="•"/>
              <a:defRPr/>
            </a:pPr>
            <a:r>
              <a:rPr lang="en-US" b="1" dirty="0">
                <a:ea typeface="+mn-ea"/>
              </a:rPr>
              <a:t>Unit taking sporadic fire from all directions from hostile crowds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p:cNvSpPr>
            <a:spLocks noGrp="1" noChangeArrowheads="1"/>
          </p:cNvSpPr>
          <p:nvPr>
            <p:ph type="title"/>
          </p:nvPr>
        </p:nvSpPr>
        <p:spPr>
          <a:xfrm>
            <a:off x="1752600" y="28575"/>
            <a:ext cx="6781800" cy="1143000"/>
          </a:xfrm>
        </p:spPr>
        <p:txBody>
          <a:bodyPr/>
          <a:lstStyle/>
          <a:p>
            <a:pPr eaLnBrk="1" hangingPunct="1"/>
            <a:r>
              <a:rPr lang="en-US" sz="4400" dirty="0"/>
              <a:t>The Battle of Mogadishu </a:t>
            </a:r>
          </a:p>
        </p:txBody>
      </p:sp>
      <p:sp>
        <p:nvSpPr>
          <p:cNvPr id="55298" name="Rectangle 5"/>
          <p:cNvSpPr>
            <a:spLocks noGrp="1" noChangeArrowheads="1"/>
          </p:cNvSpPr>
          <p:nvPr>
            <p:ph idx="1"/>
          </p:nvPr>
        </p:nvSpPr>
        <p:spPr>
          <a:xfrm>
            <a:off x="381000" y="2057400"/>
            <a:ext cx="8001000" cy="4419600"/>
          </a:xfrm>
        </p:spPr>
        <p:txBody>
          <a:bodyPr/>
          <a:lstStyle/>
          <a:p>
            <a:pPr eaLnBrk="1" hangingPunct="1"/>
            <a:r>
              <a:rPr lang="en-US" b="1" dirty="0"/>
              <a:t>Somalia – Oct 1993</a:t>
            </a:r>
          </a:p>
          <a:p>
            <a:pPr eaLnBrk="1" hangingPunct="1"/>
            <a:endParaRPr lang="en-US" sz="2000" b="1" dirty="0"/>
          </a:p>
          <a:p>
            <a:pPr eaLnBrk="1" hangingPunct="1"/>
            <a:r>
              <a:rPr lang="en-US" b="1" dirty="0"/>
              <a:t>US casualties 18 dead, 73 wounded</a:t>
            </a:r>
          </a:p>
          <a:p>
            <a:pPr eaLnBrk="1" hangingPunct="1"/>
            <a:endParaRPr lang="en-US" sz="2000" b="1" dirty="0"/>
          </a:p>
          <a:p>
            <a:pPr eaLnBrk="1" hangingPunct="1"/>
            <a:r>
              <a:rPr lang="en-US" b="1" dirty="0"/>
              <a:t>Estimated Somali casualties 350 dead, 500 wounded</a:t>
            </a:r>
          </a:p>
          <a:p>
            <a:pPr eaLnBrk="1" hangingPunct="1"/>
            <a:endParaRPr lang="en-US" sz="2000" b="1" dirty="0"/>
          </a:p>
          <a:p>
            <a:pPr eaLnBrk="1" hangingPunct="1"/>
            <a:r>
              <a:rPr lang="en-US" b="1" dirty="0"/>
              <a:t>Battle 15 hours in length</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p:cNvSpPr>
            <a:spLocks noGrp="1" noChangeArrowheads="1"/>
          </p:cNvSpPr>
          <p:nvPr>
            <p:ph type="title"/>
          </p:nvPr>
        </p:nvSpPr>
        <p:spPr>
          <a:xfrm>
            <a:off x="1676400" y="228600"/>
            <a:ext cx="7162800" cy="1143000"/>
          </a:xfrm>
        </p:spPr>
        <p:txBody>
          <a:bodyPr/>
          <a:lstStyle/>
          <a:p>
            <a:pPr eaLnBrk="1" hangingPunct="1"/>
            <a:r>
              <a:rPr lang="en-US" sz="4400" dirty="0"/>
              <a:t>Mogadishu: Complicating Factors</a:t>
            </a:r>
          </a:p>
        </p:txBody>
      </p:sp>
      <p:sp>
        <p:nvSpPr>
          <p:cNvPr id="26627" name="Rectangle 5"/>
          <p:cNvSpPr>
            <a:spLocks noGrp="1" noChangeArrowheads="1"/>
          </p:cNvSpPr>
          <p:nvPr>
            <p:ph idx="1"/>
          </p:nvPr>
        </p:nvSpPr>
        <p:spPr>
          <a:xfrm>
            <a:off x="381000" y="1981200"/>
            <a:ext cx="7772400" cy="4495800"/>
          </a:xfrm>
        </p:spPr>
        <p:txBody>
          <a:bodyPr rtlCol="0">
            <a:normAutofit fontScale="92500"/>
          </a:bodyPr>
          <a:lstStyle/>
          <a:p>
            <a:pPr eaLnBrk="1" fontAlgn="auto" hangingPunct="1">
              <a:spcAft>
                <a:spcPts val="0"/>
              </a:spcAft>
              <a:buFont typeface="Arial" pitchFamily="34" charset="0"/>
              <a:buChar char="•"/>
              <a:defRPr/>
            </a:pPr>
            <a:r>
              <a:rPr lang="en-US" b="1" dirty="0">
                <a:ea typeface="+mn-ea"/>
              </a:rPr>
              <a:t>Helo CASEVAC not possible because of crowds, narrow streets and RPGs</a:t>
            </a:r>
          </a:p>
          <a:p>
            <a:pPr eaLnBrk="1" fontAlgn="auto" hangingPunct="1">
              <a:spcAft>
                <a:spcPts val="0"/>
              </a:spcAft>
              <a:buFont typeface="Arial" pitchFamily="34" charset="0"/>
              <a:buChar char="•"/>
              <a:defRPr/>
            </a:pPr>
            <a:r>
              <a:rPr lang="en-US" b="1" dirty="0">
                <a:ea typeface="+mn-ea"/>
              </a:rPr>
              <a:t>Vehicle CASEVAC not possible initially because of ambushes, roadblocks, and RPGs</a:t>
            </a:r>
          </a:p>
          <a:p>
            <a:pPr eaLnBrk="1" fontAlgn="auto" hangingPunct="1">
              <a:spcAft>
                <a:spcPts val="0"/>
              </a:spcAft>
              <a:buFont typeface="Arial" pitchFamily="34" charset="0"/>
              <a:buChar char="•"/>
              <a:defRPr/>
            </a:pPr>
            <a:r>
              <a:rPr lang="en-US" b="1" dirty="0">
                <a:ea typeface="+mn-ea"/>
              </a:rPr>
              <a:t>Gunfire support problems</a:t>
            </a:r>
          </a:p>
          <a:p>
            <a:pPr lvl="1" eaLnBrk="1" fontAlgn="auto" hangingPunct="1">
              <a:spcAft>
                <a:spcPts val="0"/>
              </a:spcAft>
              <a:buFont typeface="Arial" pitchFamily="34" charset="0"/>
              <a:buChar char="–"/>
              <a:defRPr/>
            </a:pPr>
            <a:r>
              <a:rPr lang="en-US" sz="3200" b="1" dirty="0">
                <a:ea typeface="+mn-ea"/>
              </a:rPr>
              <a:t>Somali crowds included non-combatants</a:t>
            </a:r>
          </a:p>
          <a:p>
            <a:pPr lvl="1" eaLnBrk="1" fontAlgn="auto" hangingPunct="1">
              <a:spcAft>
                <a:spcPts val="0"/>
              </a:spcAft>
              <a:buFont typeface="Arial" pitchFamily="34" charset="0"/>
              <a:buChar char="–"/>
              <a:defRPr/>
            </a:pPr>
            <a:r>
              <a:rPr lang="en-US" sz="3200" b="1" dirty="0">
                <a:ea typeface="+mn-ea"/>
              </a:rPr>
              <a:t>Somalis able to take cover in buildings</a:t>
            </a:r>
          </a:p>
          <a:p>
            <a:pPr lvl="1" eaLnBrk="1" fontAlgn="auto" hangingPunct="1">
              <a:spcAft>
                <a:spcPts val="0"/>
              </a:spcAft>
              <a:buFont typeface="Arial" pitchFamily="34" charset="0"/>
              <a:buChar char="–"/>
              <a:defRPr/>
            </a:pPr>
            <a:r>
              <a:rPr lang="en-US" sz="3200" b="1" dirty="0">
                <a:ea typeface="+mn-ea"/>
              </a:rPr>
              <a:t>RPG threat to helo fire-support gunships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4"/>
          <p:cNvSpPr>
            <a:spLocks noGrp="1" noChangeArrowheads="1"/>
          </p:cNvSpPr>
          <p:nvPr>
            <p:ph type="title"/>
          </p:nvPr>
        </p:nvSpPr>
        <p:spPr>
          <a:xfrm>
            <a:off x="1828800" y="0"/>
            <a:ext cx="5943600" cy="1143000"/>
          </a:xfrm>
        </p:spPr>
        <p:txBody>
          <a:bodyPr/>
          <a:lstStyle/>
          <a:p>
            <a:pPr eaLnBrk="1" hangingPunct="1"/>
            <a:r>
              <a:rPr lang="en-US" sz="5400" dirty="0"/>
              <a:t>Care Under Fire</a:t>
            </a:r>
          </a:p>
        </p:txBody>
      </p:sp>
      <p:sp>
        <p:nvSpPr>
          <p:cNvPr id="59394" name="Rectangle 5"/>
          <p:cNvSpPr>
            <a:spLocks noGrp="1" noChangeArrowheads="1"/>
          </p:cNvSpPr>
          <p:nvPr>
            <p:ph idx="1"/>
          </p:nvPr>
        </p:nvSpPr>
        <p:spPr>
          <a:xfrm>
            <a:off x="457200" y="2027237"/>
            <a:ext cx="8229600" cy="4525963"/>
          </a:xfrm>
        </p:spPr>
        <p:txBody>
          <a:bodyPr/>
          <a:lstStyle/>
          <a:p>
            <a:pPr eaLnBrk="1" hangingPunct="1"/>
            <a:r>
              <a:rPr lang="en-US" b="1" dirty="0"/>
              <a:t>Return fire?</a:t>
            </a:r>
          </a:p>
          <a:p>
            <a:pPr eaLnBrk="1" hangingPunct="1"/>
            <a:r>
              <a:rPr lang="en-US" b="1" dirty="0"/>
              <a:t>Move patient to cover right away or wait for long board?</a:t>
            </a:r>
          </a:p>
          <a:p>
            <a:pPr eaLnBrk="1" hangingPunct="1"/>
            <a:r>
              <a:rPr lang="en-US" b="1" dirty="0"/>
              <a:t>How should he be moved?</a:t>
            </a:r>
          </a:p>
          <a:p>
            <a:pPr eaLnBrk="1" hangingPunct="1"/>
            <a:r>
              <a:rPr lang="en-US" b="1" dirty="0"/>
              <a:t>Intubation?</a:t>
            </a:r>
          </a:p>
          <a:p>
            <a:pPr eaLnBrk="1" hangingPunct="1"/>
            <a:r>
              <a:rPr lang="en-US" b="1" dirty="0"/>
              <a:t>IV fluids?</a:t>
            </a:r>
          </a:p>
          <a:p>
            <a:pPr eaLnBrk="1" hangingPunct="1"/>
            <a:r>
              <a:rPr lang="en-US" b="1" dirty="0"/>
              <a:t>Urgency for evacuation?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title"/>
          </p:nvPr>
        </p:nvSpPr>
        <p:spPr>
          <a:xfrm>
            <a:off x="1371600" y="228600"/>
            <a:ext cx="7543800" cy="1143000"/>
          </a:xfrm>
        </p:spPr>
        <p:txBody>
          <a:bodyPr rtlCol="0">
            <a:noAutofit/>
          </a:bodyPr>
          <a:lstStyle/>
          <a:p>
            <a:pPr eaLnBrk="1" fontAlgn="auto" hangingPunct="1">
              <a:spcAft>
                <a:spcPts val="0"/>
              </a:spcAft>
              <a:defRPr/>
            </a:pPr>
            <a:r>
              <a:rPr lang="en-US" sz="4400" dirty="0">
                <a:ea typeface="+mj-ea"/>
              </a:rPr>
              <a:t>Mogadishu Scenario 2</a:t>
            </a:r>
            <a:br>
              <a:rPr lang="en-US" sz="4400" dirty="0">
                <a:ea typeface="+mj-ea"/>
              </a:rPr>
            </a:br>
            <a:r>
              <a:rPr lang="en-US" sz="4400" dirty="0">
                <a:ea typeface="+mj-ea"/>
              </a:rPr>
              <a:t>Helo Hit by RPG Round</a:t>
            </a:r>
          </a:p>
        </p:txBody>
      </p:sp>
      <p:pic>
        <p:nvPicPr>
          <p:cNvPr id="61442" name="Picture 11" descr="Black_Hawk_Down_Super64_over_Mogadishu_coast"/>
          <p:cNvPicPr>
            <a:picLocks noChangeAspect="1" noChangeArrowheads="1"/>
          </p:cNvPicPr>
          <p:nvPr/>
        </p:nvPicPr>
        <p:blipFill>
          <a:blip r:embed="rId3" cstate="print"/>
          <a:srcRect/>
          <a:stretch>
            <a:fillRect/>
          </a:stretch>
        </p:blipFill>
        <p:spPr bwMode="auto">
          <a:xfrm>
            <a:off x="1476375" y="1752600"/>
            <a:ext cx="6172200" cy="4875213"/>
          </a:xfrm>
          <a:prstGeom prst="rect">
            <a:avLst/>
          </a:prstGeom>
          <a:noFill/>
          <a:ln w="25400">
            <a:solidFill>
              <a:schemeClr val="tx1"/>
            </a:solid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title"/>
          </p:nvPr>
        </p:nvSpPr>
        <p:spPr>
          <a:xfrm>
            <a:off x="1447800" y="228600"/>
            <a:ext cx="7543800" cy="1143000"/>
          </a:xfrm>
        </p:spPr>
        <p:txBody>
          <a:bodyPr rtlCol="0">
            <a:noAutofit/>
          </a:bodyPr>
          <a:lstStyle/>
          <a:p>
            <a:pPr eaLnBrk="1" fontAlgn="auto" hangingPunct="1">
              <a:spcAft>
                <a:spcPts val="0"/>
              </a:spcAft>
              <a:defRPr/>
            </a:pPr>
            <a:r>
              <a:rPr lang="en-US" sz="4400" dirty="0">
                <a:ea typeface="+mj-ea"/>
              </a:rPr>
              <a:t>Mogadishu Scenario 2</a:t>
            </a:r>
            <a:br>
              <a:rPr lang="en-US" sz="4400" dirty="0">
                <a:ea typeface="+mj-ea"/>
              </a:rPr>
            </a:br>
            <a:r>
              <a:rPr lang="en-US" sz="4400" dirty="0">
                <a:ea typeface="+mj-ea"/>
              </a:rPr>
              <a:t>Helo Hit by RPG Round</a:t>
            </a:r>
          </a:p>
        </p:txBody>
      </p:sp>
      <p:sp>
        <p:nvSpPr>
          <p:cNvPr id="63490" name="Rectangle 7"/>
          <p:cNvSpPr>
            <a:spLocks noGrp="1" noChangeArrowheads="1"/>
          </p:cNvSpPr>
          <p:nvPr>
            <p:ph idx="1"/>
          </p:nvPr>
        </p:nvSpPr>
        <p:spPr>
          <a:xfrm>
            <a:off x="381000" y="2057400"/>
            <a:ext cx="7620000" cy="4191000"/>
          </a:xfrm>
        </p:spPr>
        <p:txBody>
          <a:bodyPr/>
          <a:lstStyle/>
          <a:p>
            <a:pPr eaLnBrk="1" hangingPunct="1"/>
            <a:r>
              <a:rPr lang="en-US" b="1" dirty="0"/>
              <a:t>Hostile and well-armed (AK-47s, RPGs) crowds in an urban environment.</a:t>
            </a:r>
          </a:p>
          <a:p>
            <a:pPr eaLnBrk="1" hangingPunct="1"/>
            <a:r>
              <a:rPr lang="en-US" b="1" dirty="0"/>
              <a:t>Building assault to capture members of a hostile clan.</a:t>
            </a:r>
          </a:p>
          <a:p>
            <a:pPr eaLnBrk="1" hangingPunct="1"/>
            <a:r>
              <a:rPr lang="en-US" b="1" dirty="0"/>
              <a:t>Blackhawk helicopter trying to cover helo crash site.</a:t>
            </a:r>
          </a:p>
          <a:p>
            <a:pPr eaLnBrk="1" hangingPunct="1"/>
            <a:r>
              <a:rPr lang="en-US" b="1" dirty="0"/>
              <a:t>Flying at an altitude of 300 feet.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title"/>
          </p:nvPr>
        </p:nvSpPr>
        <p:spPr>
          <a:xfrm>
            <a:off x="1295400" y="228600"/>
            <a:ext cx="7543800" cy="1143000"/>
          </a:xfrm>
        </p:spPr>
        <p:txBody>
          <a:bodyPr rtlCol="0">
            <a:noAutofit/>
          </a:bodyPr>
          <a:lstStyle/>
          <a:p>
            <a:pPr eaLnBrk="1" fontAlgn="auto" hangingPunct="1">
              <a:spcAft>
                <a:spcPts val="0"/>
              </a:spcAft>
              <a:defRPr/>
            </a:pPr>
            <a:r>
              <a:rPr lang="en-US" sz="4400" dirty="0">
                <a:ea typeface="+mj-ea"/>
              </a:rPr>
              <a:t>Mogadishu Scenario 2</a:t>
            </a:r>
            <a:br>
              <a:rPr lang="en-US" sz="4400" dirty="0">
                <a:ea typeface="+mj-ea"/>
              </a:rPr>
            </a:br>
            <a:r>
              <a:rPr lang="en-US" sz="4400" dirty="0">
                <a:ea typeface="+mj-ea"/>
              </a:rPr>
              <a:t>Helo Hit by RPG Round</a:t>
            </a:r>
          </a:p>
        </p:txBody>
      </p:sp>
      <p:sp>
        <p:nvSpPr>
          <p:cNvPr id="65538" name="Rectangle 7"/>
          <p:cNvSpPr>
            <a:spLocks noGrp="1" noChangeArrowheads="1"/>
          </p:cNvSpPr>
          <p:nvPr>
            <p:ph idx="1"/>
          </p:nvPr>
        </p:nvSpPr>
        <p:spPr>
          <a:xfrm>
            <a:off x="381000" y="1981200"/>
            <a:ext cx="8229600" cy="4525963"/>
          </a:xfrm>
        </p:spPr>
        <p:txBody>
          <a:bodyPr/>
          <a:lstStyle/>
          <a:p>
            <a:pPr eaLnBrk="1" hangingPunct="1"/>
            <a:r>
              <a:rPr lang="en-US" b="1" dirty="0"/>
              <a:t>Left door gunner with 6-barrel M-134 minigun (4000 rpm)</a:t>
            </a:r>
          </a:p>
          <a:p>
            <a:pPr eaLnBrk="1" hangingPunct="1"/>
            <a:endParaRPr lang="en-US" sz="2400" b="1" dirty="0"/>
          </a:p>
          <a:p>
            <a:pPr eaLnBrk="1" hangingPunct="1"/>
            <a:r>
              <a:rPr lang="en-US" b="1" dirty="0"/>
              <a:t>Hit in left hand by ground fire</a:t>
            </a:r>
          </a:p>
          <a:p>
            <a:pPr eaLnBrk="1" hangingPunct="1"/>
            <a:endParaRPr lang="en-US" sz="2400" b="1" dirty="0"/>
          </a:p>
          <a:p>
            <a:pPr eaLnBrk="1" hangingPunct="1"/>
            <a:r>
              <a:rPr lang="en-US" b="1" dirty="0"/>
              <a:t>Another crew member takes over mini-gun</a:t>
            </a:r>
          </a:p>
          <a:p>
            <a:pPr eaLnBrk="1" hangingPunct="1"/>
            <a:endParaRPr lang="en-US" sz="2400" b="1" dirty="0"/>
          </a:p>
          <a:p>
            <a:pPr eaLnBrk="1" hangingPunct="1"/>
            <a:r>
              <a:rPr lang="en-US" b="1" dirty="0"/>
              <a:t>RPG round impacts under right door gunner</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title"/>
          </p:nvPr>
        </p:nvSpPr>
        <p:spPr>
          <a:xfrm>
            <a:off x="1524000" y="152400"/>
            <a:ext cx="7543800" cy="1143000"/>
          </a:xfrm>
        </p:spPr>
        <p:txBody>
          <a:bodyPr rtlCol="0">
            <a:noAutofit/>
          </a:bodyPr>
          <a:lstStyle/>
          <a:p>
            <a:pPr eaLnBrk="1" fontAlgn="auto" hangingPunct="1">
              <a:spcAft>
                <a:spcPts val="0"/>
              </a:spcAft>
              <a:defRPr/>
            </a:pPr>
            <a:r>
              <a:rPr lang="en-US" sz="4400" dirty="0">
                <a:ea typeface="+mj-ea"/>
              </a:rPr>
              <a:t>Mogadishu Scenario 2</a:t>
            </a:r>
            <a:br>
              <a:rPr lang="en-US" sz="4400" dirty="0">
                <a:ea typeface="+mj-ea"/>
              </a:rPr>
            </a:br>
            <a:r>
              <a:rPr lang="en-US" sz="4400" dirty="0">
                <a:ea typeface="+mj-ea"/>
              </a:rPr>
              <a:t>Helo Hit by RPG Round</a:t>
            </a:r>
          </a:p>
        </p:txBody>
      </p:sp>
      <p:sp>
        <p:nvSpPr>
          <p:cNvPr id="67586" name="Rectangle 5"/>
          <p:cNvSpPr>
            <a:spLocks noGrp="1" noChangeArrowheads="1"/>
          </p:cNvSpPr>
          <p:nvPr>
            <p:ph idx="1"/>
          </p:nvPr>
        </p:nvSpPr>
        <p:spPr>
          <a:xfrm>
            <a:off x="381000" y="2057400"/>
            <a:ext cx="7924800" cy="4191000"/>
          </a:xfrm>
        </p:spPr>
        <p:txBody>
          <a:bodyPr/>
          <a:lstStyle/>
          <a:p>
            <a:pPr eaLnBrk="1" hangingPunct="1">
              <a:lnSpc>
                <a:spcPct val="90000"/>
              </a:lnSpc>
            </a:pPr>
            <a:r>
              <a:rPr lang="en-US" b="1" dirty="0"/>
              <a:t>Windshields are all blown out</a:t>
            </a:r>
          </a:p>
          <a:p>
            <a:pPr eaLnBrk="1" hangingPunct="1">
              <a:lnSpc>
                <a:spcPct val="90000"/>
              </a:lnSpc>
            </a:pPr>
            <a:r>
              <a:rPr lang="en-US" b="1" dirty="0"/>
              <a:t>Smoke is filling the aircraft</a:t>
            </a:r>
          </a:p>
          <a:p>
            <a:pPr eaLnBrk="1" hangingPunct="1">
              <a:lnSpc>
                <a:spcPct val="90000"/>
              </a:lnSpc>
            </a:pPr>
            <a:r>
              <a:rPr lang="en-US" b="1" dirty="0"/>
              <a:t>Right minigun is not functioning</a:t>
            </a:r>
          </a:p>
          <a:p>
            <a:pPr eaLnBrk="1" hangingPunct="1">
              <a:lnSpc>
                <a:spcPct val="90000"/>
              </a:lnSpc>
            </a:pPr>
            <a:r>
              <a:rPr lang="en-US" b="1" dirty="0"/>
              <a:t>Left minigun is without a gunner and is firing uncontrolled</a:t>
            </a:r>
          </a:p>
          <a:p>
            <a:pPr eaLnBrk="1" hangingPunct="1">
              <a:lnSpc>
                <a:spcPct val="90000"/>
              </a:lnSpc>
            </a:pPr>
            <a:r>
              <a:rPr lang="en-US" b="1" dirty="0"/>
              <a:t>Pilot:</a:t>
            </a:r>
          </a:p>
          <a:p>
            <a:pPr lvl="1" eaLnBrk="1" hangingPunct="1">
              <a:lnSpc>
                <a:spcPct val="90000"/>
              </a:lnSpc>
            </a:pPr>
            <a:r>
              <a:rPr lang="en-US" sz="3200" b="1" dirty="0"/>
              <a:t>Transiently unconscious - now becoming alert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title"/>
          </p:nvPr>
        </p:nvSpPr>
        <p:spPr>
          <a:xfrm>
            <a:off x="1371600" y="228600"/>
            <a:ext cx="7543800" cy="1143000"/>
          </a:xfrm>
        </p:spPr>
        <p:txBody>
          <a:bodyPr rtlCol="0">
            <a:noAutofit/>
          </a:bodyPr>
          <a:lstStyle/>
          <a:p>
            <a:pPr eaLnBrk="1" fontAlgn="auto" hangingPunct="1">
              <a:spcAft>
                <a:spcPts val="0"/>
              </a:spcAft>
              <a:defRPr/>
            </a:pPr>
            <a:r>
              <a:rPr lang="en-US" sz="4400" dirty="0">
                <a:ea typeface="+mj-ea"/>
              </a:rPr>
              <a:t>Mogadishu Scenario 2</a:t>
            </a:r>
            <a:br>
              <a:rPr lang="en-US" sz="4400" dirty="0">
                <a:ea typeface="+mj-ea"/>
              </a:rPr>
            </a:br>
            <a:r>
              <a:rPr lang="en-US" sz="4400" dirty="0">
                <a:ea typeface="+mj-ea"/>
              </a:rPr>
              <a:t>Helo Hit by RPG Round</a:t>
            </a:r>
          </a:p>
        </p:txBody>
      </p:sp>
      <p:sp>
        <p:nvSpPr>
          <p:cNvPr id="69634" name="Rectangle 5"/>
          <p:cNvSpPr>
            <a:spLocks noGrp="1" noChangeArrowheads="1"/>
          </p:cNvSpPr>
          <p:nvPr>
            <p:ph idx="1"/>
          </p:nvPr>
        </p:nvSpPr>
        <p:spPr>
          <a:xfrm>
            <a:off x="381000" y="2133600"/>
            <a:ext cx="7315200" cy="4191000"/>
          </a:xfrm>
        </p:spPr>
        <p:txBody>
          <a:bodyPr/>
          <a:lstStyle/>
          <a:p>
            <a:pPr eaLnBrk="1" hangingPunct="1"/>
            <a:r>
              <a:rPr lang="en-US" b="1" dirty="0"/>
              <a:t>Co-pilot</a:t>
            </a:r>
          </a:p>
          <a:p>
            <a:pPr lvl="1" eaLnBrk="1" hangingPunct="1"/>
            <a:r>
              <a:rPr lang="en-US" sz="3200" b="1" dirty="0"/>
              <a:t>Unconscious - lying forward on the helo’s controls</a:t>
            </a:r>
          </a:p>
          <a:p>
            <a:pPr eaLnBrk="1" hangingPunct="1"/>
            <a:r>
              <a:rPr lang="en-US" b="1" dirty="0"/>
              <a:t>Crew Member</a:t>
            </a:r>
          </a:p>
          <a:p>
            <a:pPr lvl="1" eaLnBrk="1" hangingPunct="1"/>
            <a:r>
              <a:rPr lang="en-US" sz="3200" b="1" dirty="0"/>
              <a:t>Right leg blown off above the knee</a:t>
            </a:r>
          </a:p>
          <a:p>
            <a:pPr lvl="1" eaLnBrk="1" hangingPunct="1"/>
            <a:r>
              <a:rPr lang="en-US" sz="3200" b="1" dirty="0"/>
              <a:t>Lying in puddle of his own blood</a:t>
            </a:r>
          </a:p>
          <a:p>
            <a:pPr lvl="1" eaLnBrk="1" hangingPunct="1"/>
            <a:r>
              <a:rPr lang="en-US" sz="3200" b="1" dirty="0"/>
              <a:t>Pulsatile bleeding from the stump</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981200" y="228600"/>
            <a:ext cx="6400800" cy="1143000"/>
          </a:xfrm>
        </p:spPr>
        <p:txBody>
          <a:bodyPr/>
          <a:lstStyle/>
          <a:p>
            <a:pPr eaLnBrk="1" hangingPunct="1"/>
            <a:r>
              <a:rPr lang="en-US" altLang="en-US" sz="4800" dirty="0"/>
              <a:t>Learning Objective</a:t>
            </a:r>
          </a:p>
        </p:txBody>
      </p:sp>
      <p:sp>
        <p:nvSpPr>
          <p:cNvPr id="66562" name="Rectangle 3"/>
          <p:cNvSpPr>
            <a:spLocks noGrp="1" noChangeArrowheads="1"/>
          </p:cNvSpPr>
          <p:nvPr>
            <p:ph idx="1"/>
          </p:nvPr>
        </p:nvSpPr>
        <p:spPr>
          <a:xfrm>
            <a:off x="1012825" y="3089219"/>
            <a:ext cx="7118350" cy="1143000"/>
          </a:xfrm>
        </p:spPr>
        <p:txBody>
          <a:bodyPr/>
          <a:lstStyle/>
          <a:p>
            <a:pPr marL="349250" indent="-349250" eaLnBrk="1" hangingPunct="1"/>
            <a:r>
              <a:rPr lang="en-US" b="1" dirty="0"/>
              <a:t>APPLY</a:t>
            </a:r>
            <a:r>
              <a:rPr lang="en-US" dirty="0"/>
              <a:t> </a:t>
            </a:r>
            <a:r>
              <a:rPr lang="en-US" b="1" dirty="0"/>
              <a:t>your knowledge of TCCC to selected tactical scenarios.</a:t>
            </a:r>
          </a:p>
        </p:txBody>
      </p:sp>
    </p:spTree>
    <p:extLst>
      <p:ext uri="{BB962C8B-B14F-4D97-AF65-F5344CB8AC3E}">
        <p14:creationId xmlns:p14="http://schemas.microsoft.com/office/powerpoint/2010/main" val="1781213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title"/>
          </p:nvPr>
        </p:nvSpPr>
        <p:spPr>
          <a:xfrm>
            <a:off x="1295400" y="228600"/>
            <a:ext cx="7543800" cy="1143000"/>
          </a:xfrm>
        </p:spPr>
        <p:txBody>
          <a:bodyPr rtlCol="0">
            <a:noAutofit/>
          </a:bodyPr>
          <a:lstStyle/>
          <a:p>
            <a:pPr eaLnBrk="1" fontAlgn="auto" hangingPunct="1">
              <a:spcAft>
                <a:spcPts val="0"/>
              </a:spcAft>
              <a:defRPr/>
            </a:pPr>
            <a:r>
              <a:rPr lang="en-US" sz="4400" dirty="0">
                <a:ea typeface="+mj-ea"/>
              </a:rPr>
              <a:t>Mogadishu Scenario 2</a:t>
            </a:r>
            <a:br>
              <a:rPr lang="en-US" sz="4400" dirty="0">
                <a:ea typeface="+mj-ea"/>
              </a:rPr>
            </a:br>
            <a:r>
              <a:rPr lang="en-US" sz="4400" dirty="0">
                <a:ea typeface="+mj-ea"/>
              </a:rPr>
              <a:t>Helo Hit by RPG Round</a:t>
            </a:r>
          </a:p>
        </p:txBody>
      </p:sp>
      <p:sp>
        <p:nvSpPr>
          <p:cNvPr id="71682" name="Rectangle 5"/>
          <p:cNvSpPr>
            <a:spLocks noGrp="1" noChangeArrowheads="1"/>
          </p:cNvSpPr>
          <p:nvPr>
            <p:ph idx="1"/>
          </p:nvPr>
        </p:nvSpPr>
        <p:spPr>
          <a:xfrm>
            <a:off x="457200" y="2133600"/>
            <a:ext cx="8229600" cy="3124200"/>
          </a:xfrm>
        </p:spPr>
        <p:txBody>
          <a:bodyPr/>
          <a:lstStyle/>
          <a:p>
            <a:pPr eaLnBrk="1" hangingPunct="1"/>
            <a:endParaRPr lang="en-US" dirty="0"/>
          </a:p>
          <a:p>
            <a:pPr eaLnBrk="1" hangingPunct="1"/>
            <a:r>
              <a:rPr lang="en-US" b="1" dirty="0"/>
              <a:t>YOU are the person providing care in the helo.</a:t>
            </a:r>
          </a:p>
          <a:p>
            <a:pPr eaLnBrk="1" hangingPunct="1"/>
            <a:endParaRPr lang="en-US" b="1" dirty="0"/>
          </a:p>
          <a:p>
            <a:pPr eaLnBrk="1" hangingPunct="1"/>
            <a:r>
              <a:rPr lang="en-US" b="1" dirty="0"/>
              <a:t>What do you do first?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126B7-851F-4F03-8AD7-C6AA26A3623E}"/>
              </a:ext>
            </a:extLst>
          </p:cNvPr>
          <p:cNvSpPr>
            <a:spLocks noGrp="1"/>
          </p:cNvSpPr>
          <p:nvPr>
            <p:ph idx="1"/>
          </p:nvPr>
        </p:nvSpPr>
        <p:spPr>
          <a:xfrm>
            <a:off x="381000" y="2100124"/>
            <a:ext cx="7315200" cy="3919676"/>
          </a:xfrm>
        </p:spPr>
        <p:txBody>
          <a:bodyPr/>
          <a:lstStyle/>
          <a:p>
            <a:r>
              <a:rPr lang="en-US" sz="2800" b="1" dirty="0"/>
              <a:t>Who gets treated first?</a:t>
            </a:r>
          </a:p>
          <a:p>
            <a:pPr lvl="1"/>
            <a:r>
              <a:rPr lang="en-US" b="1" dirty="0"/>
              <a:t>Take care of the pilot first.</a:t>
            </a:r>
          </a:p>
          <a:p>
            <a:pPr lvl="2"/>
            <a:r>
              <a:rPr lang="en-US" sz="2800" b="1" dirty="0"/>
              <a:t>You want to get him back to flying the aircraft.</a:t>
            </a:r>
          </a:p>
          <a:p>
            <a:pPr lvl="2"/>
            <a:r>
              <a:rPr lang="en-US" sz="2800" b="1" u="sng" dirty="0"/>
              <a:t>The most important thing about medical care in an aircraft is to keep the aircraft in the air.</a:t>
            </a:r>
          </a:p>
          <a:p>
            <a:pPr lvl="1"/>
            <a:r>
              <a:rPr lang="en-US" b="1" dirty="0"/>
              <a:t>Stimulate the pilot by shaking him or performing a sternal rub.</a:t>
            </a:r>
          </a:p>
        </p:txBody>
      </p:sp>
      <p:sp>
        <p:nvSpPr>
          <p:cNvPr id="4" name="Rectangle 5">
            <a:extLst>
              <a:ext uri="{FF2B5EF4-FFF2-40B4-BE49-F238E27FC236}">
                <a16:creationId xmlns:a16="http://schemas.microsoft.com/office/drawing/2014/main" id="{D69110A2-06BE-4B86-AD69-4089053CF23D}"/>
              </a:ext>
            </a:extLst>
          </p:cNvPr>
          <p:cNvSpPr>
            <a:spLocks noGrp="1" noChangeArrowheads="1"/>
          </p:cNvSpPr>
          <p:nvPr>
            <p:ph type="title"/>
          </p:nvPr>
        </p:nvSpPr>
        <p:spPr>
          <a:xfrm>
            <a:off x="1447800" y="228600"/>
            <a:ext cx="7543800" cy="1143000"/>
          </a:xfrm>
        </p:spPr>
        <p:txBody>
          <a:bodyPr rtlCol="0">
            <a:noAutofit/>
          </a:bodyPr>
          <a:lstStyle/>
          <a:p>
            <a:pPr eaLnBrk="1" fontAlgn="auto" hangingPunct="1">
              <a:spcAft>
                <a:spcPts val="0"/>
              </a:spcAft>
              <a:defRPr/>
            </a:pPr>
            <a:r>
              <a:rPr lang="en-US" sz="4400" dirty="0">
                <a:ea typeface="+mj-ea"/>
              </a:rPr>
              <a:t>Mogadishu Scenario 2</a:t>
            </a:r>
            <a:br>
              <a:rPr lang="en-US" sz="4400" dirty="0">
                <a:ea typeface="+mj-ea"/>
              </a:rPr>
            </a:br>
            <a:r>
              <a:rPr lang="en-US" sz="4400" dirty="0">
                <a:ea typeface="+mj-ea"/>
              </a:rPr>
              <a:t>Helo Hit by RPG Round</a:t>
            </a:r>
          </a:p>
        </p:txBody>
      </p:sp>
    </p:spTree>
    <p:extLst>
      <p:ext uri="{BB962C8B-B14F-4D97-AF65-F5344CB8AC3E}">
        <p14:creationId xmlns:p14="http://schemas.microsoft.com/office/powerpoint/2010/main" val="30243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34A703-2F3B-44F6-BD57-DF25493753D2}"/>
              </a:ext>
            </a:extLst>
          </p:cNvPr>
          <p:cNvSpPr>
            <a:spLocks noGrp="1"/>
          </p:cNvSpPr>
          <p:nvPr>
            <p:ph idx="1"/>
          </p:nvPr>
        </p:nvSpPr>
        <p:spPr>
          <a:xfrm>
            <a:off x="304800" y="2027237"/>
            <a:ext cx="8229600" cy="4525963"/>
          </a:xfrm>
        </p:spPr>
        <p:txBody>
          <a:bodyPr/>
          <a:lstStyle/>
          <a:p>
            <a:r>
              <a:rPr lang="en-US" sz="2800" b="1" dirty="0"/>
              <a:t>Who’s next?</a:t>
            </a:r>
          </a:p>
          <a:p>
            <a:pPr lvl="1"/>
            <a:r>
              <a:rPr lang="en-US" b="1" dirty="0"/>
              <a:t>The casualty with the femoral bleeder is next.</a:t>
            </a:r>
          </a:p>
          <a:p>
            <a:pPr lvl="1"/>
            <a:r>
              <a:rPr lang="en-US" b="1" dirty="0"/>
              <a:t>He needs a tourniquet.</a:t>
            </a:r>
          </a:p>
          <a:p>
            <a:pPr lvl="1"/>
            <a:r>
              <a:rPr lang="en-US" b="1" dirty="0"/>
              <a:t>He should be able to provide self-care if he’s conscious.</a:t>
            </a:r>
          </a:p>
          <a:p>
            <a:pPr lvl="1"/>
            <a:r>
              <a:rPr lang="en-US" b="1" dirty="0"/>
              <a:t>The individual in Mogadishu treated himself.</a:t>
            </a:r>
          </a:p>
          <a:p>
            <a:pPr lvl="2"/>
            <a:r>
              <a:rPr lang="en-US" sz="2800" b="1" dirty="0"/>
              <a:t>He used an improvised tourniquet.</a:t>
            </a:r>
          </a:p>
          <a:p>
            <a:pPr lvl="2"/>
            <a:r>
              <a:rPr lang="en-US" sz="2800" b="1" dirty="0"/>
              <a:t>He survived.</a:t>
            </a:r>
          </a:p>
          <a:p>
            <a:endParaRPr lang="en-US" dirty="0"/>
          </a:p>
        </p:txBody>
      </p:sp>
      <p:sp>
        <p:nvSpPr>
          <p:cNvPr id="4" name="Rectangle 5">
            <a:extLst>
              <a:ext uri="{FF2B5EF4-FFF2-40B4-BE49-F238E27FC236}">
                <a16:creationId xmlns:a16="http://schemas.microsoft.com/office/drawing/2014/main" id="{4DF890B4-7C0C-4F3E-8896-B43D1D7EE192}"/>
              </a:ext>
            </a:extLst>
          </p:cNvPr>
          <p:cNvSpPr>
            <a:spLocks noGrp="1" noChangeArrowheads="1"/>
          </p:cNvSpPr>
          <p:nvPr>
            <p:ph type="title"/>
          </p:nvPr>
        </p:nvSpPr>
        <p:spPr>
          <a:xfrm>
            <a:off x="1524000" y="228600"/>
            <a:ext cx="7543800" cy="1143000"/>
          </a:xfrm>
        </p:spPr>
        <p:txBody>
          <a:bodyPr rtlCol="0">
            <a:noAutofit/>
          </a:bodyPr>
          <a:lstStyle/>
          <a:p>
            <a:pPr eaLnBrk="1" fontAlgn="auto" hangingPunct="1">
              <a:spcAft>
                <a:spcPts val="0"/>
              </a:spcAft>
              <a:defRPr/>
            </a:pPr>
            <a:r>
              <a:rPr lang="en-US" sz="4400" dirty="0">
                <a:ea typeface="+mj-ea"/>
              </a:rPr>
              <a:t>Mogadishu Scenario 2</a:t>
            </a:r>
            <a:br>
              <a:rPr lang="en-US" sz="4400" dirty="0">
                <a:ea typeface="+mj-ea"/>
              </a:rPr>
            </a:br>
            <a:r>
              <a:rPr lang="en-US" sz="4400" dirty="0">
                <a:ea typeface="+mj-ea"/>
              </a:rPr>
              <a:t>Helo Hit by RPG Round</a:t>
            </a:r>
          </a:p>
        </p:txBody>
      </p:sp>
    </p:spTree>
    <p:extLst>
      <p:ext uri="{BB962C8B-B14F-4D97-AF65-F5344CB8AC3E}">
        <p14:creationId xmlns:p14="http://schemas.microsoft.com/office/powerpoint/2010/main" val="47626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688F7-A857-4B7F-9391-ED810AE246B0}"/>
              </a:ext>
            </a:extLst>
          </p:cNvPr>
          <p:cNvSpPr>
            <a:spLocks noGrp="1"/>
          </p:cNvSpPr>
          <p:nvPr>
            <p:ph idx="1"/>
          </p:nvPr>
        </p:nvSpPr>
        <p:spPr>
          <a:xfrm>
            <a:off x="609600" y="2286000"/>
            <a:ext cx="7848600" cy="3657599"/>
          </a:xfrm>
        </p:spPr>
        <p:txBody>
          <a:bodyPr/>
          <a:lstStyle/>
          <a:p>
            <a:r>
              <a:rPr lang="en-US" b="1" dirty="0"/>
              <a:t>What can you do for the unconscious co-pilot?</a:t>
            </a:r>
          </a:p>
          <a:p>
            <a:pPr lvl="1"/>
            <a:r>
              <a:rPr lang="en-US" sz="3200" b="1" dirty="0"/>
              <a:t>First, get him off the controls.</a:t>
            </a:r>
          </a:p>
          <a:p>
            <a:pPr lvl="1"/>
            <a:r>
              <a:rPr lang="en-US" sz="3200" b="1" dirty="0"/>
              <a:t>Get him into a supine position.</a:t>
            </a:r>
          </a:p>
          <a:p>
            <a:pPr lvl="1"/>
            <a:r>
              <a:rPr lang="en-US" sz="3200" b="1" dirty="0"/>
              <a:t>Establish an airway with an NPA.</a:t>
            </a:r>
          </a:p>
          <a:p>
            <a:pPr lvl="1"/>
            <a:r>
              <a:rPr lang="en-US" sz="3200" b="1" dirty="0"/>
              <a:t>Check for external bleeding.</a:t>
            </a:r>
          </a:p>
          <a:p>
            <a:pPr lvl="2"/>
            <a:r>
              <a:rPr lang="en-US" sz="3200" b="1" dirty="0"/>
              <a:t>You see none.</a:t>
            </a:r>
          </a:p>
          <a:p>
            <a:endParaRPr lang="en-US" dirty="0"/>
          </a:p>
        </p:txBody>
      </p:sp>
      <p:sp>
        <p:nvSpPr>
          <p:cNvPr id="4" name="Rectangle 5">
            <a:extLst>
              <a:ext uri="{FF2B5EF4-FFF2-40B4-BE49-F238E27FC236}">
                <a16:creationId xmlns:a16="http://schemas.microsoft.com/office/drawing/2014/main" id="{F6EEF614-19F9-4D77-925D-A6D9A69E1499}"/>
              </a:ext>
            </a:extLst>
          </p:cNvPr>
          <p:cNvSpPr>
            <a:spLocks noGrp="1" noChangeArrowheads="1"/>
          </p:cNvSpPr>
          <p:nvPr>
            <p:ph type="title"/>
          </p:nvPr>
        </p:nvSpPr>
        <p:spPr>
          <a:xfrm>
            <a:off x="1447800" y="228600"/>
            <a:ext cx="7543800" cy="1143000"/>
          </a:xfrm>
        </p:spPr>
        <p:txBody>
          <a:bodyPr rtlCol="0">
            <a:noAutofit/>
          </a:bodyPr>
          <a:lstStyle/>
          <a:p>
            <a:pPr eaLnBrk="1" fontAlgn="auto" hangingPunct="1">
              <a:spcAft>
                <a:spcPts val="0"/>
              </a:spcAft>
              <a:defRPr/>
            </a:pPr>
            <a:r>
              <a:rPr lang="en-US" sz="4400" dirty="0">
                <a:ea typeface="+mj-ea"/>
              </a:rPr>
              <a:t>Mogadishu Scenario 2</a:t>
            </a:r>
            <a:br>
              <a:rPr lang="en-US" sz="4400" dirty="0">
                <a:ea typeface="+mj-ea"/>
              </a:rPr>
            </a:br>
            <a:r>
              <a:rPr lang="en-US" sz="4400" dirty="0">
                <a:ea typeface="+mj-ea"/>
              </a:rPr>
              <a:t>Helo Hit by RPG Round</a:t>
            </a:r>
          </a:p>
        </p:txBody>
      </p:sp>
    </p:spTree>
    <p:extLst>
      <p:ext uri="{BB962C8B-B14F-4D97-AF65-F5344CB8AC3E}">
        <p14:creationId xmlns:p14="http://schemas.microsoft.com/office/powerpoint/2010/main" val="259487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EE18A-088D-435E-8B7C-87EA1AAD67F6}"/>
              </a:ext>
            </a:extLst>
          </p:cNvPr>
          <p:cNvSpPr>
            <a:spLocks noGrp="1"/>
          </p:cNvSpPr>
          <p:nvPr>
            <p:ph idx="1"/>
          </p:nvPr>
        </p:nvSpPr>
        <p:spPr>
          <a:xfrm>
            <a:off x="457200" y="2590800"/>
            <a:ext cx="8229600" cy="2362200"/>
          </a:xfrm>
        </p:spPr>
        <p:txBody>
          <a:bodyPr/>
          <a:lstStyle/>
          <a:p>
            <a:r>
              <a:rPr lang="en-US" b="1" dirty="0"/>
              <a:t>Next action?</a:t>
            </a:r>
          </a:p>
          <a:p>
            <a:pPr lvl="1"/>
            <a:r>
              <a:rPr lang="en-US" sz="3200" b="1" dirty="0"/>
              <a:t>Check the casualty with the hand injury.</a:t>
            </a:r>
          </a:p>
          <a:p>
            <a:pPr lvl="1"/>
            <a:r>
              <a:rPr lang="en-US" sz="3200" b="1" dirty="0"/>
              <a:t>Stop any severe bleeding.</a:t>
            </a:r>
          </a:p>
        </p:txBody>
      </p:sp>
      <p:sp>
        <p:nvSpPr>
          <p:cNvPr id="4" name="Rectangle 5">
            <a:extLst>
              <a:ext uri="{FF2B5EF4-FFF2-40B4-BE49-F238E27FC236}">
                <a16:creationId xmlns:a16="http://schemas.microsoft.com/office/drawing/2014/main" id="{B70C111C-DAB5-48B9-AE1F-82700F44340C}"/>
              </a:ext>
            </a:extLst>
          </p:cNvPr>
          <p:cNvSpPr>
            <a:spLocks noGrp="1" noChangeArrowheads="1"/>
          </p:cNvSpPr>
          <p:nvPr>
            <p:ph type="title"/>
          </p:nvPr>
        </p:nvSpPr>
        <p:spPr>
          <a:xfrm>
            <a:off x="1524000" y="228600"/>
            <a:ext cx="7543800" cy="1143000"/>
          </a:xfrm>
        </p:spPr>
        <p:txBody>
          <a:bodyPr rtlCol="0">
            <a:noAutofit/>
          </a:bodyPr>
          <a:lstStyle/>
          <a:p>
            <a:pPr eaLnBrk="1" fontAlgn="auto" hangingPunct="1">
              <a:spcAft>
                <a:spcPts val="0"/>
              </a:spcAft>
              <a:defRPr/>
            </a:pPr>
            <a:r>
              <a:rPr lang="en-US" sz="4400" dirty="0">
                <a:ea typeface="+mj-ea"/>
              </a:rPr>
              <a:t>Mogadishu Scenario 2</a:t>
            </a:r>
            <a:br>
              <a:rPr lang="en-US" sz="4400" dirty="0">
                <a:ea typeface="+mj-ea"/>
              </a:rPr>
            </a:br>
            <a:r>
              <a:rPr lang="en-US" sz="4400" dirty="0">
                <a:ea typeface="+mj-ea"/>
              </a:rPr>
              <a:t>Helo Hit by RPG Round</a:t>
            </a:r>
          </a:p>
        </p:txBody>
      </p:sp>
    </p:spTree>
    <p:extLst>
      <p:ext uri="{BB962C8B-B14F-4D97-AF65-F5344CB8AC3E}">
        <p14:creationId xmlns:p14="http://schemas.microsoft.com/office/powerpoint/2010/main" val="425672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BC6A5-ADAE-41B9-9C0C-7B241AE2059E}"/>
              </a:ext>
            </a:extLst>
          </p:cNvPr>
          <p:cNvSpPr>
            <a:spLocks noGrp="1"/>
          </p:cNvSpPr>
          <p:nvPr>
            <p:ph idx="1"/>
          </p:nvPr>
        </p:nvSpPr>
        <p:spPr>
          <a:xfrm>
            <a:off x="381000" y="2514600"/>
            <a:ext cx="8229600" cy="2667000"/>
          </a:xfrm>
        </p:spPr>
        <p:txBody>
          <a:bodyPr/>
          <a:lstStyle/>
          <a:p>
            <a:r>
              <a:rPr lang="en-US" b="1" dirty="0"/>
              <a:t>What else?</a:t>
            </a:r>
          </a:p>
          <a:p>
            <a:pPr lvl="1"/>
            <a:r>
              <a:rPr lang="en-US" sz="3200" b="1" dirty="0"/>
              <a:t>Radio for help.</a:t>
            </a:r>
          </a:p>
          <a:p>
            <a:pPr lvl="1"/>
            <a:r>
              <a:rPr lang="en-US" sz="3200" b="1" dirty="0"/>
              <a:t>Prepare for impact if a crash landing is anticipated.</a:t>
            </a:r>
          </a:p>
          <a:p>
            <a:pPr lvl="1"/>
            <a:r>
              <a:rPr lang="en-US" sz="3200" b="1" dirty="0"/>
              <a:t>After impact – secure weapons and ordnance.</a:t>
            </a:r>
          </a:p>
        </p:txBody>
      </p:sp>
      <p:sp>
        <p:nvSpPr>
          <p:cNvPr id="4" name="Rectangle 5">
            <a:extLst>
              <a:ext uri="{FF2B5EF4-FFF2-40B4-BE49-F238E27FC236}">
                <a16:creationId xmlns:a16="http://schemas.microsoft.com/office/drawing/2014/main" id="{F8492E75-62C2-4577-930D-6D4DA5015515}"/>
              </a:ext>
            </a:extLst>
          </p:cNvPr>
          <p:cNvSpPr>
            <a:spLocks noGrp="1" noChangeArrowheads="1"/>
          </p:cNvSpPr>
          <p:nvPr>
            <p:ph type="title"/>
          </p:nvPr>
        </p:nvSpPr>
        <p:spPr>
          <a:xfrm>
            <a:off x="1447800" y="228600"/>
            <a:ext cx="7543800" cy="1143000"/>
          </a:xfrm>
        </p:spPr>
        <p:txBody>
          <a:bodyPr rtlCol="0">
            <a:noAutofit/>
          </a:bodyPr>
          <a:lstStyle/>
          <a:p>
            <a:pPr eaLnBrk="1" fontAlgn="auto" hangingPunct="1">
              <a:spcAft>
                <a:spcPts val="0"/>
              </a:spcAft>
              <a:defRPr/>
            </a:pPr>
            <a:r>
              <a:rPr lang="en-US" sz="4400" dirty="0">
                <a:ea typeface="+mj-ea"/>
              </a:rPr>
              <a:t>Mogadishu Scenario 2</a:t>
            </a:r>
            <a:br>
              <a:rPr lang="en-US" sz="4400" dirty="0">
                <a:ea typeface="+mj-ea"/>
              </a:rPr>
            </a:br>
            <a:r>
              <a:rPr lang="en-US" sz="4400" dirty="0">
                <a:ea typeface="+mj-ea"/>
              </a:rPr>
              <a:t>Helo Hit by RPG Round</a:t>
            </a:r>
          </a:p>
        </p:txBody>
      </p:sp>
    </p:spTree>
    <p:extLst>
      <p:ext uri="{BB962C8B-B14F-4D97-AF65-F5344CB8AC3E}">
        <p14:creationId xmlns:p14="http://schemas.microsoft.com/office/powerpoint/2010/main" val="403341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7CAA5-3271-472D-9188-E5D0FD18ABDB}"/>
              </a:ext>
            </a:extLst>
          </p:cNvPr>
          <p:cNvSpPr>
            <a:spLocks noGrp="1"/>
          </p:cNvSpPr>
          <p:nvPr>
            <p:ph idx="1"/>
          </p:nvPr>
        </p:nvSpPr>
        <p:spPr>
          <a:xfrm>
            <a:off x="1752600" y="3124200"/>
            <a:ext cx="5791200" cy="1143000"/>
          </a:xfrm>
        </p:spPr>
        <p:txBody>
          <a:bodyPr/>
          <a:lstStyle/>
          <a:p>
            <a:pPr marL="0" indent="0" algn="ctr">
              <a:buNone/>
            </a:pPr>
            <a:r>
              <a:rPr lang="en-US" sz="5400" b="1" dirty="0"/>
              <a:t>End of Scenario</a:t>
            </a:r>
          </a:p>
        </p:txBody>
      </p:sp>
      <p:sp>
        <p:nvSpPr>
          <p:cNvPr id="4" name="Rectangle 5">
            <a:extLst>
              <a:ext uri="{FF2B5EF4-FFF2-40B4-BE49-F238E27FC236}">
                <a16:creationId xmlns:a16="http://schemas.microsoft.com/office/drawing/2014/main" id="{9A90DB9C-E3FB-4450-ACF8-38566E9C506C}"/>
              </a:ext>
            </a:extLst>
          </p:cNvPr>
          <p:cNvSpPr>
            <a:spLocks noGrp="1" noChangeArrowheads="1"/>
          </p:cNvSpPr>
          <p:nvPr>
            <p:ph type="title"/>
          </p:nvPr>
        </p:nvSpPr>
        <p:spPr>
          <a:xfrm>
            <a:off x="1447800" y="228600"/>
            <a:ext cx="7543800" cy="1143000"/>
          </a:xfrm>
        </p:spPr>
        <p:txBody>
          <a:bodyPr rtlCol="0">
            <a:noAutofit/>
          </a:bodyPr>
          <a:lstStyle/>
          <a:p>
            <a:pPr eaLnBrk="1" fontAlgn="auto" hangingPunct="1">
              <a:spcAft>
                <a:spcPts val="0"/>
              </a:spcAft>
              <a:defRPr/>
            </a:pPr>
            <a:r>
              <a:rPr lang="en-US" sz="4400" dirty="0">
                <a:ea typeface="+mj-ea"/>
              </a:rPr>
              <a:t>Mogadishu Scenario 2</a:t>
            </a:r>
            <a:br>
              <a:rPr lang="en-US" sz="4400" dirty="0">
                <a:ea typeface="+mj-ea"/>
              </a:rPr>
            </a:br>
            <a:r>
              <a:rPr lang="en-US" sz="4400" dirty="0">
                <a:ea typeface="+mj-ea"/>
              </a:rPr>
              <a:t>Helo Hit by RPG Round</a:t>
            </a:r>
          </a:p>
        </p:txBody>
      </p:sp>
    </p:spTree>
    <p:extLst>
      <p:ext uri="{BB962C8B-B14F-4D97-AF65-F5344CB8AC3E}">
        <p14:creationId xmlns:p14="http://schemas.microsoft.com/office/powerpoint/2010/main" val="3880633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6"/>
          <p:cNvSpPr>
            <a:spLocks noGrp="1" noChangeArrowheads="1"/>
          </p:cNvSpPr>
          <p:nvPr>
            <p:ph type="title"/>
          </p:nvPr>
        </p:nvSpPr>
        <p:spPr/>
        <p:txBody>
          <a:bodyPr/>
          <a:lstStyle/>
          <a:p>
            <a:pPr eaLnBrk="1" hangingPunct="1"/>
            <a:endParaRPr lang="en-US" dirty="0"/>
          </a:p>
        </p:txBody>
      </p:sp>
      <p:sp>
        <p:nvSpPr>
          <p:cNvPr id="73730" name="Rectangle 7"/>
          <p:cNvSpPr>
            <a:spLocks noGrp="1" noChangeArrowheads="1"/>
          </p:cNvSpPr>
          <p:nvPr>
            <p:ph idx="1"/>
          </p:nvPr>
        </p:nvSpPr>
        <p:spPr/>
        <p:txBody>
          <a:bodyPr/>
          <a:lstStyle/>
          <a:p>
            <a:pPr eaLnBrk="1" hangingPunct="1"/>
            <a:endParaRPr lang="en-US" dirty="0"/>
          </a:p>
        </p:txBody>
      </p:sp>
      <p:pic>
        <p:nvPicPr>
          <p:cNvPr id="73731" name="Picture 9" descr="urbanwarfare1 training"/>
          <p:cNvPicPr>
            <a:picLocks noChangeAspect="1" noChangeArrowheads="1"/>
          </p:cNvPicPr>
          <p:nvPr/>
        </p:nvPicPr>
        <p:blipFill>
          <a:blip r:embed="rId3" cstate="print"/>
          <a:srcRect r="29" b="9"/>
          <a:stretch>
            <a:fillRect/>
          </a:stretch>
        </p:blipFill>
        <p:spPr bwMode="auto">
          <a:xfrm>
            <a:off x="0" y="0"/>
            <a:ext cx="9144000" cy="6789738"/>
          </a:xfrm>
          <a:prstGeom prst="rect">
            <a:avLst/>
          </a:prstGeom>
          <a:noFill/>
          <a:ln w="9525">
            <a:noFill/>
            <a:miter lim="800000"/>
            <a:headEnd/>
            <a:tailEnd/>
          </a:ln>
        </p:spPr>
      </p:pic>
      <p:sp>
        <p:nvSpPr>
          <p:cNvPr id="73732" name="Text Box 10"/>
          <p:cNvSpPr txBox="1">
            <a:spLocks noChangeArrowheads="1"/>
          </p:cNvSpPr>
          <p:nvPr/>
        </p:nvSpPr>
        <p:spPr bwMode="auto">
          <a:xfrm>
            <a:off x="430213" y="-76200"/>
            <a:ext cx="8455025" cy="701675"/>
          </a:xfrm>
          <a:prstGeom prst="rect">
            <a:avLst/>
          </a:prstGeom>
          <a:noFill/>
          <a:ln w="9525">
            <a:noFill/>
            <a:miter lim="800000"/>
            <a:headEnd/>
            <a:tailEnd/>
          </a:ln>
        </p:spPr>
        <p:txBody>
          <a:bodyPr wrap="none">
            <a:spAutoFit/>
          </a:bodyPr>
          <a:lstStyle/>
          <a:p>
            <a:r>
              <a:rPr lang="en-US" sz="4000" b="1" dirty="0">
                <a:latin typeface="Times New Roman" pitchFamily="18" charset="0"/>
                <a:ea typeface="ＭＳ Ｐゴシック"/>
                <a:cs typeface="ＭＳ Ｐゴシック"/>
              </a:rPr>
              <a:t>Military Operations in Urban Terrain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6"/>
          <p:cNvSpPr>
            <a:spLocks noGrp="1" noChangeArrowheads="1"/>
          </p:cNvSpPr>
          <p:nvPr>
            <p:ph type="title"/>
          </p:nvPr>
        </p:nvSpPr>
        <p:spPr>
          <a:xfrm>
            <a:off x="1524000" y="228600"/>
            <a:ext cx="7543800" cy="1143000"/>
          </a:xfrm>
        </p:spPr>
        <p:txBody>
          <a:bodyPr/>
          <a:lstStyle/>
          <a:p>
            <a:pPr eaLnBrk="1" hangingPunct="1"/>
            <a:r>
              <a:rPr lang="en-US" sz="4400" dirty="0"/>
              <a:t>MOUT Scenario 1</a:t>
            </a:r>
          </a:p>
        </p:txBody>
      </p:sp>
      <p:sp>
        <p:nvSpPr>
          <p:cNvPr id="75778" name="Rectangle 7"/>
          <p:cNvSpPr>
            <a:spLocks noGrp="1" noChangeArrowheads="1"/>
          </p:cNvSpPr>
          <p:nvPr>
            <p:ph idx="1"/>
          </p:nvPr>
        </p:nvSpPr>
        <p:spPr>
          <a:xfrm>
            <a:off x="228600" y="2133600"/>
            <a:ext cx="8458200" cy="3810000"/>
          </a:xfrm>
        </p:spPr>
        <p:txBody>
          <a:bodyPr/>
          <a:lstStyle/>
          <a:p>
            <a:pPr eaLnBrk="1" hangingPunct="1"/>
            <a:r>
              <a:rPr lang="en-US" b="1" dirty="0"/>
              <a:t>A U.S. ground element is moving on a high-value target in an urban environment.</a:t>
            </a:r>
          </a:p>
          <a:p>
            <a:pPr eaLnBrk="1" hangingPunct="1"/>
            <a:r>
              <a:rPr lang="en-US" b="1" dirty="0"/>
              <a:t>The first two men in a 8-man patrol are shot by an individual with an automatic weapon while moving down a hallway in a building.</a:t>
            </a:r>
          </a:p>
          <a:p>
            <a:pPr eaLnBrk="1" hangingPunct="1"/>
            <a:r>
              <a:rPr lang="en-US" b="1" dirty="0"/>
              <a:t>The attacker follows this burst with a grenade.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idx="1"/>
          </p:nvPr>
        </p:nvSpPr>
        <p:spPr>
          <a:xfrm>
            <a:off x="457200" y="2286000"/>
            <a:ext cx="7696200" cy="4038600"/>
          </a:xfrm>
        </p:spPr>
        <p:txBody>
          <a:bodyPr/>
          <a:lstStyle/>
          <a:p>
            <a:pPr eaLnBrk="1" hangingPunct="1"/>
            <a:r>
              <a:rPr lang="en-US" b="1" dirty="0"/>
              <a:t>One casualty is shot in the abdomen but is conscious.</a:t>
            </a:r>
          </a:p>
          <a:p>
            <a:pPr eaLnBrk="1" hangingPunct="1"/>
            <a:r>
              <a:rPr lang="en-US" b="1" dirty="0"/>
              <a:t>The second casualty is shot in the shoulder with severe external bleeding.</a:t>
            </a:r>
          </a:p>
          <a:p>
            <a:pPr eaLnBrk="1" hangingPunct="1"/>
            <a:r>
              <a:rPr lang="en-US" b="1" dirty="0"/>
              <a:t>A third person is unconscious.</a:t>
            </a:r>
          </a:p>
          <a:p>
            <a:pPr eaLnBrk="1" hangingPunct="1"/>
            <a:r>
              <a:rPr lang="en-US" b="1" dirty="0"/>
              <a:t>The attacker withdraws around a corner.</a:t>
            </a:r>
          </a:p>
        </p:txBody>
      </p:sp>
      <p:sp>
        <p:nvSpPr>
          <p:cNvPr id="6" name="Rectangle 6">
            <a:extLst>
              <a:ext uri="{FF2B5EF4-FFF2-40B4-BE49-F238E27FC236}">
                <a16:creationId xmlns:a16="http://schemas.microsoft.com/office/drawing/2014/main" id="{183F6AC0-70AD-4E7A-A69F-B7D5BD6C41C2}"/>
              </a:ext>
            </a:extLst>
          </p:cNvPr>
          <p:cNvSpPr>
            <a:spLocks noGrp="1" noChangeArrowheads="1"/>
          </p:cNvSpPr>
          <p:nvPr>
            <p:ph type="title"/>
          </p:nvPr>
        </p:nvSpPr>
        <p:spPr>
          <a:xfrm>
            <a:off x="1371600" y="76200"/>
            <a:ext cx="7543800" cy="1143000"/>
          </a:xfrm>
        </p:spPr>
        <p:txBody>
          <a:bodyPr/>
          <a:lstStyle/>
          <a:p>
            <a:pPr eaLnBrk="1" hangingPunct="1"/>
            <a:r>
              <a:rPr lang="en-US" sz="4400" dirty="0"/>
              <a:t>MOUT Scenario 1</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
          <p:cNvSpPr>
            <a:spLocks noGrp="1" noChangeArrowheads="1"/>
          </p:cNvSpPr>
          <p:nvPr>
            <p:ph type="title"/>
          </p:nvPr>
        </p:nvSpPr>
        <p:spPr>
          <a:xfrm>
            <a:off x="1676400" y="228600"/>
            <a:ext cx="7239000" cy="1143000"/>
          </a:xfrm>
        </p:spPr>
        <p:txBody>
          <a:bodyPr/>
          <a:lstStyle/>
          <a:p>
            <a:pPr eaLnBrk="1" hangingPunct="1"/>
            <a:r>
              <a:rPr lang="en-US" dirty="0"/>
              <a:t>Tactical Casualty Scenarios </a:t>
            </a:r>
          </a:p>
        </p:txBody>
      </p:sp>
      <p:sp>
        <p:nvSpPr>
          <p:cNvPr id="18434" name="Rectangle 5"/>
          <p:cNvSpPr>
            <a:spLocks noGrp="1" noChangeArrowheads="1"/>
          </p:cNvSpPr>
          <p:nvPr>
            <p:ph idx="1"/>
          </p:nvPr>
        </p:nvSpPr>
        <p:spPr>
          <a:xfrm>
            <a:off x="533400" y="1676400"/>
            <a:ext cx="7772400" cy="4114800"/>
          </a:xfrm>
        </p:spPr>
        <p:txBody>
          <a:bodyPr/>
          <a:lstStyle/>
          <a:p>
            <a:pPr eaLnBrk="1" hangingPunct="1">
              <a:lnSpc>
                <a:spcPct val="90000"/>
              </a:lnSpc>
            </a:pPr>
            <a:r>
              <a:rPr lang="en-US" sz="2800" dirty="0"/>
              <a:t>If the basic TCCC combat trauma management plan doesn’t work for the specific tactical situation, then for combat medics, corpsmen, and PJs – </a:t>
            </a:r>
            <a:r>
              <a:rPr lang="en-US" sz="2800" b="1" u="sng" dirty="0"/>
              <a:t>it doesn’t work.</a:t>
            </a:r>
          </a:p>
          <a:p>
            <a:pPr eaLnBrk="1" hangingPunct="1">
              <a:lnSpc>
                <a:spcPct val="90000"/>
              </a:lnSpc>
            </a:pPr>
            <a:r>
              <a:rPr lang="en-US" sz="2800" i="1" dirty="0"/>
              <a:t>There are no rigid guidelines for combat tactics</a:t>
            </a:r>
            <a:r>
              <a:rPr lang="en-US" sz="2800" dirty="0"/>
              <a:t> – THINK ON YOUR FEET.</a:t>
            </a:r>
          </a:p>
          <a:p>
            <a:pPr eaLnBrk="1" hangingPunct="1">
              <a:lnSpc>
                <a:spcPct val="90000"/>
              </a:lnSpc>
            </a:pPr>
            <a:r>
              <a:rPr lang="en-US" sz="2800" dirty="0"/>
              <a:t>Scenario-based planning is critical for success in TCCC</a:t>
            </a:r>
          </a:p>
          <a:p>
            <a:pPr eaLnBrk="1" hangingPunct="1">
              <a:lnSpc>
                <a:spcPct val="90000"/>
              </a:lnSpc>
            </a:pPr>
            <a:r>
              <a:rPr lang="en-US" sz="2800" dirty="0"/>
              <a:t>Examples to follow:</a:t>
            </a:r>
          </a:p>
        </p:txBody>
      </p:sp>
      <p:pic>
        <p:nvPicPr>
          <p:cNvPr id="18435" name="Picture 6" descr="TFC Jet at Sunset"/>
          <p:cNvPicPr>
            <a:picLocks noChangeAspect="1" noChangeArrowheads="1"/>
          </p:cNvPicPr>
          <p:nvPr/>
        </p:nvPicPr>
        <p:blipFill>
          <a:blip r:embed="rId3" cstate="print"/>
          <a:srcRect/>
          <a:stretch>
            <a:fillRect/>
          </a:stretch>
        </p:blipFill>
        <p:spPr bwMode="auto">
          <a:xfrm>
            <a:off x="4953000" y="4876800"/>
            <a:ext cx="2514600" cy="1860550"/>
          </a:xfrm>
          <a:prstGeom prst="rect">
            <a:avLst/>
          </a:prstGeom>
          <a:noFill/>
          <a:ln w="9525">
            <a:noFill/>
            <a:miter lim="800000"/>
            <a:headEnd/>
            <a:tailEnd/>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idx="1"/>
          </p:nvPr>
        </p:nvSpPr>
        <p:spPr>
          <a:xfrm>
            <a:off x="457200" y="2362200"/>
            <a:ext cx="7772400" cy="4114800"/>
          </a:xfrm>
        </p:spPr>
        <p:txBody>
          <a:bodyPr/>
          <a:lstStyle/>
          <a:p>
            <a:pPr eaLnBrk="1" hangingPunct="1"/>
            <a:r>
              <a:rPr lang="en-US" b="1" dirty="0"/>
              <a:t>YOU are the person providing medical care.</a:t>
            </a:r>
          </a:p>
          <a:p>
            <a:pPr eaLnBrk="1" hangingPunct="1"/>
            <a:endParaRPr lang="en-US" b="1" dirty="0"/>
          </a:p>
          <a:p>
            <a:pPr eaLnBrk="1" hangingPunct="1"/>
            <a:endParaRPr lang="en-US" b="1" dirty="0"/>
          </a:p>
          <a:p>
            <a:pPr eaLnBrk="1" hangingPunct="1"/>
            <a:r>
              <a:rPr lang="en-US" b="1" dirty="0"/>
              <a:t>What do you do?</a:t>
            </a:r>
          </a:p>
        </p:txBody>
      </p:sp>
      <p:sp>
        <p:nvSpPr>
          <p:cNvPr id="6" name="Rectangle 6">
            <a:extLst>
              <a:ext uri="{FF2B5EF4-FFF2-40B4-BE49-F238E27FC236}">
                <a16:creationId xmlns:a16="http://schemas.microsoft.com/office/drawing/2014/main" id="{1EA36DD4-991E-466A-A1E4-FC028A1A05B4}"/>
              </a:ext>
            </a:extLst>
          </p:cNvPr>
          <p:cNvSpPr>
            <a:spLocks noGrp="1" noChangeArrowheads="1"/>
          </p:cNvSpPr>
          <p:nvPr>
            <p:ph type="title"/>
          </p:nvPr>
        </p:nvSpPr>
        <p:spPr>
          <a:xfrm>
            <a:off x="1219200" y="228600"/>
            <a:ext cx="7543800" cy="1143000"/>
          </a:xfrm>
        </p:spPr>
        <p:txBody>
          <a:bodyPr/>
          <a:lstStyle/>
          <a:p>
            <a:pPr eaLnBrk="1" hangingPunct="1"/>
            <a:r>
              <a:rPr lang="en-US" sz="4400" dirty="0"/>
              <a:t>MOUT Scenario 1</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740A56-FEFB-4174-8343-83DB97008595}"/>
              </a:ext>
            </a:extLst>
          </p:cNvPr>
          <p:cNvSpPr>
            <a:spLocks noGrp="1"/>
          </p:cNvSpPr>
          <p:nvPr>
            <p:ph idx="1"/>
          </p:nvPr>
        </p:nvSpPr>
        <p:spPr>
          <a:xfrm>
            <a:off x="381000" y="1828800"/>
            <a:ext cx="8229600" cy="4525963"/>
          </a:xfrm>
        </p:spPr>
        <p:txBody>
          <a:bodyPr/>
          <a:lstStyle/>
          <a:p>
            <a:r>
              <a:rPr lang="en-US" b="1" dirty="0"/>
              <a:t>What are the tactical considerations here?</a:t>
            </a:r>
          </a:p>
          <a:p>
            <a:pPr lvl="1"/>
            <a:r>
              <a:rPr lang="en-US" sz="2200" b="1" dirty="0"/>
              <a:t>How many other hostiles are in the house?</a:t>
            </a:r>
          </a:p>
          <a:p>
            <a:pPr lvl="1"/>
            <a:r>
              <a:rPr lang="en-US" sz="2200" b="1" dirty="0"/>
              <a:t>Should everyone pursue the hostile(s) and leave care of the casualties for later?</a:t>
            </a:r>
          </a:p>
          <a:p>
            <a:pPr lvl="1"/>
            <a:r>
              <a:rPr lang="en-US" sz="2200" b="1" dirty="0"/>
              <a:t>Should the whole unit withdraw to care for casualties?</a:t>
            </a:r>
          </a:p>
          <a:p>
            <a:pPr lvl="1"/>
            <a:r>
              <a:rPr lang="en-US" sz="2200" b="1" dirty="0"/>
              <a:t>Should the unit set security and treat the casualties there?</a:t>
            </a:r>
          </a:p>
          <a:p>
            <a:pPr lvl="1"/>
            <a:r>
              <a:rPr lang="en-US" sz="2200" b="1" dirty="0"/>
              <a:t>Should the unit split up and have some pursue and others treat?</a:t>
            </a:r>
          </a:p>
          <a:p>
            <a:pPr lvl="2"/>
            <a:r>
              <a:rPr lang="en-US" sz="2200" b="1" dirty="0"/>
              <a:t>Splitting the force is most often chosen by previous groups as the best option.</a:t>
            </a:r>
          </a:p>
          <a:p>
            <a:pPr lvl="1"/>
            <a:r>
              <a:rPr lang="en-US" sz="2200" b="1" dirty="0">
                <a:ea typeface="Calibri" panose="020F0502020204030204" pitchFamily="34" charset="0"/>
              </a:rPr>
              <a:t>So, you are left with the casualties to proceed with care as per Tactical Field Care Guidelines.</a:t>
            </a:r>
          </a:p>
          <a:p>
            <a:endParaRPr lang="en-US" dirty="0"/>
          </a:p>
        </p:txBody>
      </p:sp>
      <p:sp>
        <p:nvSpPr>
          <p:cNvPr id="4" name="Rectangle 6">
            <a:extLst>
              <a:ext uri="{FF2B5EF4-FFF2-40B4-BE49-F238E27FC236}">
                <a16:creationId xmlns:a16="http://schemas.microsoft.com/office/drawing/2014/main" id="{D99FB104-280D-4A1A-9D74-534168C08C15}"/>
              </a:ext>
            </a:extLst>
          </p:cNvPr>
          <p:cNvSpPr>
            <a:spLocks noGrp="1" noChangeArrowheads="1"/>
          </p:cNvSpPr>
          <p:nvPr>
            <p:ph type="title"/>
          </p:nvPr>
        </p:nvSpPr>
        <p:spPr>
          <a:xfrm>
            <a:off x="1295400" y="152400"/>
            <a:ext cx="7543800" cy="1143000"/>
          </a:xfrm>
        </p:spPr>
        <p:txBody>
          <a:bodyPr/>
          <a:lstStyle/>
          <a:p>
            <a:pPr eaLnBrk="1" hangingPunct="1"/>
            <a:r>
              <a:rPr lang="en-US" sz="4400" dirty="0"/>
              <a:t>MOUT Scenario 1</a:t>
            </a:r>
          </a:p>
        </p:txBody>
      </p:sp>
    </p:spTree>
    <p:extLst>
      <p:ext uri="{BB962C8B-B14F-4D97-AF65-F5344CB8AC3E}">
        <p14:creationId xmlns:p14="http://schemas.microsoft.com/office/powerpoint/2010/main" val="284101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CC9EE-B7E0-420C-B3AC-8843F14A8C4C}"/>
              </a:ext>
            </a:extLst>
          </p:cNvPr>
          <p:cNvSpPr>
            <a:spLocks noGrp="1"/>
          </p:cNvSpPr>
          <p:nvPr>
            <p:ph idx="1"/>
          </p:nvPr>
        </p:nvSpPr>
        <p:spPr>
          <a:xfrm>
            <a:off x="381000" y="1828800"/>
            <a:ext cx="7716982" cy="5029200"/>
          </a:xfrm>
        </p:spPr>
        <p:txBody>
          <a:bodyPr/>
          <a:lstStyle/>
          <a:p>
            <a:r>
              <a:rPr lang="en-US" b="1" dirty="0"/>
              <a:t>Who gets treated first?</a:t>
            </a:r>
          </a:p>
          <a:p>
            <a:pPr lvl="1"/>
            <a:r>
              <a:rPr lang="en-US" sz="2400" b="1" dirty="0"/>
              <a:t>The casualty with the shoulder injury and massive external bleeding.</a:t>
            </a:r>
          </a:p>
          <a:p>
            <a:pPr lvl="1"/>
            <a:r>
              <a:rPr lang="en-US" sz="2400" b="1" dirty="0"/>
              <a:t>He’s the most important to treat immediately –  he could bleed to death quickly.</a:t>
            </a:r>
          </a:p>
          <a:p>
            <a:r>
              <a:rPr lang="en-US" sz="2800" b="1" dirty="0"/>
              <a:t>What do you do for him?</a:t>
            </a:r>
          </a:p>
          <a:p>
            <a:pPr lvl="1"/>
            <a:r>
              <a:rPr lang="en-US" sz="2400" b="1" dirty="0"/>
              <a:t>Stop the bleeding with XStat.</a:t>
            </a:r>
          </a:p>
          <a:p>
            <a:pPr lvl="2"/>
            <a:r>
              <a:rPr lang="en-US" sz="2000" b="1" dirty="0"/>
              <a:t>The wound has a deep, narrow tract.</a:t>
            </a:r>
          </a:p>
          <a:p>
            <a:pPr lvl="2"/>
            <a:r>
              <a:rPr lang="en-US" sz="2000" b="1" dirty="0"/>
              <a:t>XStat doesn’t require 3 minutes of manual pressure.</a:t>
            </a:r>
          </a:p>
          <a:p>
            <a:pPr lvl="1"/>
            <a:r>
              <a:rPr lang="en-US" b="1" dirty="0"/>
              <a:t>Bleeding is controlled</a:t>
            </a:r>
          </a:p>
          <a:p>
            <a:pPr lvl="1"/>
            <a:r>
              <a:rPr lang="en-US" b="1" dirty="0"/>
              <a:t>Casualty is alert.</a:t>
            </a:r>
          </a:p>
        </p:txBody>
      </p:sp>
      <p:sp>
        <p:nvSpPr>
          <p:cNvPr id="4" name="Rectangle 6">
            <a:extLst>
              <a:ext uri="{FF2B5EF4-FFF2-40B4-BE49-F238E27FC236}">
                <a16:creationId xmlns:a16="http://schemas.microsoft.com/office/drawing/2014/main" id="{E08227C5-9863-47D2-A5AC-D7FFC4E2733F}"/>
              </a:ext>
            </a:extLst>
          </p:cNvPr>
          <p:cNvSpPr>
            <a:spLocks noGrp="1" noChangeArrowheads="1"/>
          </p:cNvSpPr>
          <p:nvPr>
            <p:ph type="title"/>
          </p:nvPr>
        </p:nvSpPr>
        <p:spPr>
          <a:xfrm>
            <a:off x="1219200" y="152400"/>
            <a:ext cx="7543800" cy="1143000"/>
          </a:xfrm>
        </p:spPr>
        <p:txBody>
          <a:bodyPr/>
          <a:lstStyle/>
          <a:p>
            <a:pPr eaLnBrk="1" hangingPunct="1"/>
            <a:r>
              <a:rPr lang="en-US" sz="4400" dirty="0"/>
              <a:t>MOUT Scenario 1</a:t>
            </a:r>
          </a:p>
        </p:txBody>
      </p:sp>
    </p:spTree>
    <p:extLst>
      <p:ext uri="{BB962C8B-B14F-4D97-AF65-F5344CB8AC3E}">
        <p14:creationId xmlns:p14="http://schemas.microsoft.com/office/powerpoint/2010/main" val="146138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9C3E8-E134-4016-A5EA-85FC14A292CE}"/>
              </a:ext>
            </a:extLst>
          </p:cNvPr>
          <p:cNvSpPr>
            <a:spLocks noGrp="1"/>
          </p:cNvSpPr>
          <p:nvPr>
            <p:ph idx="1"/>
          </p:nvPr>
        </p:nvSpPr>
        <p:spPr>
          <a:xfrm>
            <a:off x="457200" y="1981200"/>
            <a:ext cx="8229600" cy="4876800"/>
          </a:xfrm>
        </p:spPr>
        <p:txBody>
          <a:bodyPr/>
          <a:lstStyle/>
          <a:p>
            <a:pPr>
              <a:spcBef>
                <a:spcPts val="0"/>
              </a:spcBef>
            </a:pPr>
            <a:r>
              <a:rPr lang="en-US" sz="2600" b="1" dirty="0"/>
              <a:t>Casualty with shoulder injury: what next?</a:t>
            </a:r>
          </a:p>
          <a:p>
            <a:pPr>
              <a:spcBef>
                <a:spcPts val="0"/>
              </a:spcBef>
            </a:pPr>
            <a:r>
              <a:rPr lang="en-US" sz="2600" b="1" dirty="0"/>
              <a:t>Airway Management?</a:t>
            </a:r>
          </a:p>
          <a:p>
            <a:pPr lvl="1"/>
            <a:r>
              <a:rPr lang="en-US" sz="2600" b="1" dirty="0"/>
              <a:t>He’s conscious and breathing OK.</a:t>
            </a:r>
          </a:p>
          <a:p>
            <a:r>
              <a:rPr lang="en-US" sz="2600" b="1" dirty="0"/>
              <a:t>Respirations?</a:t>
            </a:r>
          </a:p>
          <a:p>
            <a:pPr lvl="1"/>
            <a:r>
              <a:rPr lang="en-US" sz="2600" b="1" dirty="0"/>
              <a:t>He’s breathing OK. O2 sat is 95%.</a:t>
            </a:r>
          </a:p>
          <a:p>
            <a:pPr lvl="1"/>
            <a:r>
              <a:rPr lang="en-US" sz="2600" b="1" dirty="0"/>
              <a:t>Beware of the risk for tension pneumothorax.</a:t>
            </a:r>
          </a:p>
          <a:p>
            <a:r>
              <a:rPr lang="en-US" sz="2600" b="1" dirty="0"/>
              <a:t>IV?</a:t>
            </a:r>
          </a:p>
          <a:p>
            <a:pPr lvl="1"/>
            <a:r>
              <a:rPr lang="en-US" sz="2600" b="1" dirty="0"/>
              <a:t>Not yet.</a:t>
            </a:r>
          </a:p>
          <a:p>
            <a:pPr lvl="2"/>
            <a:r>
              <a:rPr lang="en-US" sz="2600" b="1" dirty="0"/>
              <a:t>He’s not in shock at the moment.</a:t>
            </a:r>
          </a:p>
          <a:p>
            <a:pPr lvl="2"/>
            <a:r>
              <a:rPr lang="en-US" sz="2600" b="1" dirty="0"/>
              <a:t>You have controlled the bleeding.</a:t>
            </a:r>
          </a:p>
        </p:txBody>
      </p:sp>
      <p:sp>
        <p:nvSpPr>
          <p:cNvPr id="4" name="Rectangle 6">
            <a:extLst>
              <a:ext uri="{FF2B5EF4-FFF2-40B4-BE49-F238E27FC236}">
                <a16:creationId xmlns:a16="http://schemas.microsoft.com/office/drawing/2014/main" id="{2F4F59E1-591F-473F-9B04-916470AD4FF5}"/>
              </a:ext>
            </a:extLst>
          </p:cNvPr>
          <p:cNvSpPr>
            <a:spLocks noGrp="1" noChangeArrowheads="1"/>
          </p:cNvSpPr>
          <p:nvPr>
            <p:ph type="title"/>
          </p:nvPr>
        </p:nvSpPr>
        <p:spPr>
          <a:xfrm>
            <a:off x="1219200" y="152400"/>
            <a:ext cx="7543800" cy="1143000"/>
          </a:xfrm>
        </p:spPr>
        <p:txBody>
          <a:bodyPr/>
          <a:lstStyle/>
          <a:p>
            <a:pPr eaLnBrk="1" hangingPunct="1"/>
            <a:r>
              <a:rPr lang="en-US" sz="4400" dirty="0"/>
              <a:t>MOUT Scenario 1</a:t>
            </a:r>
          </a:p>
        </p:txBody>
      </p:sp>
    </p:spTree>
    <p:extLst>
      <p:ext uri="{BB962C8B-B14F-4D97-AF65-F5344CB8AC3E}">
        <p14:creationId xmlns:p14="http://schemas.microsoft.com/office/powerpoint/2010/main" val="368651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B4809-785C-41CF-81D9-BBEDC892104F}"/>
              </a:ext>
            </a:extLst>
          </p:cNvPr>
          <p:cNvSpPr>
            <a:spLocks noGrp="1"/>
          </p:cNvSpPr>
          <p:nvPr>
            <p:ph idx="1"/>
          </p:nvPr>
        </p:nvSpPr>
        <p:spPr>
          <a:xfrm>
            <a:off x="304800" y="2133600"/>
            <a:ext cx="8229600" cy="4114800"/>
          </a:xfrm>
        </p:spPr>
        <p:txBody>
          <a:bodyPr/>
          <a:lstStyle/>
          <a:p>
            <a:r>
              <a:rPr lang="en-US" b="1" dirty="0"/>
              <a:t>Casualty with shoulder injury: what else?</a:t>
            </a:r>
          </a:p>
          <a:p>
            <a:r>
              <a:rPr lang="en-US" b="1" dirty="0"/>
              <a:t>Combat Wound Medication Pack? </a:t>
            </a:r>
          </a:p>
          <a:p>
            <a:pPr lvl="1"/>
            <a:r>
              <a:rPr lang="en-US" b="1" dirty="0"/>
              <a:t>Yes.</a:t>
            </a:r>
          </a:p>
          <a:p>
            <a:r>
              <a:rPr lang="en-US" b="1" dirty="0"/>
              <a:t>Pain is becoming increasingly severe.</a:t>
            </a:r>
          </a:p>
          <a:p>
            <a:r>
              <a:rPr lang="en-US" b="1" dirty="0"/>
              <a:t>Should you give fentanyl?</a:t>
            </a:r>
          </a:p>
          <a:p>
            <a:pPr lvl="1"/>
            <a:r>
              <a:rPr lang="en-US" b="1" dirty="0"/>
              <a:t>Careful – he may go into shock later due to bleeding from the shoulder wound.</a:t>
            </a:r>
          </a:p>
          <a:p>
            <a:pPr lvl="2"/>
            <a:r>
              <a:rPr lang="en-US" sz="2800" b="1" u="sng" dirty="0"/>
              <a:t>Ketamine</a:t>
            </a:r>
            <a:r>
              <a:rPr lang="en-US" sz="2800" b="1" dirty="0"/>
              <a:t> is a better choice here.</a:t>
            </a:r>
          </a:p>
          <a:p>
            <a:endParaRPr lang="en-US" dirty="0"/>
          </a:p>
        </p:txBody>
      </p:sp>
      <p:sp>
        <p:nvSpPr>
          <p:cNvPr id="4" name="Rectangle 6">
            <a:extLst>
              <a:ext uri="{FF2B5EF4-FFF2-40B4-BE49-F238E27FC236}">
                <a16:creationId xmlns:a16="http://schemas.microsoft.com/office/drawing/2014/main" id="{E1D03F49-05FA-4CCD-9D12-417292F23B27}"/>
              </a:ext>
            </a:extLst>
          </p:cNvPr>
          <p:cNvSpPr>
            <a:spLocks noGrp="1" noChangeArrowheads="1"/>
          </p:cNvSpPr>
          <p:nvPr>
            <p:ph type="title"/>
          </p:nvPr>
        </p:nvSpPr>
        <p:spPr>
          <a:xfrm>
            <a:off x="1295400" y="228600"/>
            <a:ext cx="7543800" cy="1143000"/>
          </a:xfrm>
        </p:spPr>
        <p:txBody>
          <a:bodyPr/>
          <a:lstStyle/>
          <a:p>
            <a:pPr eaLnBrk="1" hangingPunct="1"/>
            <a:r>
              <a:rPr lang="en-US" sz="4400" dirty="0"/>
              <a:t>MOUT Scenario 1</a:t>
            </a:r>
          </a:p>
        </p:txBody>
      </p:sp>
    </p:spTree>
    <p:extLst>
      <p:ext uri="{BB962C8B-B14F-4D97-AF65-F5344CB8AC3E}">
        <p14:creationId xmlns:p14="http://schemas.microsoft.com/office/powerpoint/2010/main" val="22402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719652-6776-4CED-AC14-3BD9562F17FF}"/>
              </a:ext>
            </a:extLst>
          </p:cNvPr>
          <p:cNvSpPr>
            <a:spLocks noGrp="1"/>
          </p:cNvSpPr>
          <p:nvPr>
            <p:ph idx="1"/>
          </p:nvPr>
        </p:nvSpPr>
        <p:spPr>
          <a:xfrm>
            <a:off x="304800" y="1874837"/>
            <a:ext cx="8229600" cy="4525963"/>
          </a:xfrm>
        </p:spPr>
        <p:txBody>
          <a:bodyPr/>
          <a:lstStyle/>
          <a:p>
            <a:r>
              <a:rPr lang="en-US" b="1" dirty="0"/>
              <a:t>Who’s next?</a:t>
            </a:r>
          </a:p>
          <a:p>
            <a:r>
              <a:rPr lang="en-US" b="1" dirty="0"/>
              <a:t>Unconscious Casualty</a:t>
            </a:r>
          </a:p>
          <a:p>
            <a:r>
              <a:rPr lang="en-US" b="1" dirty="0"/>
              <a:t>He has no penetrating head trauma.</a:t>
            </a:r>
          </a:p>
          <a:p>
            <a:r>
              <a:rPr lang="en-US" b="1" dirty="0"/>
              <a:t>What do you do first?</a:t>
            </a:r>
          </a:p>
          <a:p>
            <a:pPr lvl="1"/>
            <a:r>
              <a:rPr lang="en-US" sz="3200" b="1" dirty="0"/>
              <a:t>Check for massive hemorrhage</a:t>
            </a:r>
          </a:p>
          <a:p>
            <a:pPr lvl="2"/>
            <a:r>
              <a:rPr lang="en-US" sz="2800" b="1" dirty="0"/>
              <a:t>You find major bleeding in back of one thigh from a shrapnel wound. </a:t>
            </a:r>
          </a:p>
          <a:p>
            <a:pPr lvl="2"/>
            <a:r>
              <a:rPr lang="en-US" sz="2800" b="1" dirty="0"/>
              <a:t>Treatment?</a:t>
            </a:r>
          </a:p>
          <a:p>
            <a:pPr lvl="2"/>
            <a:r>
              <a:rPr lang="en-US" sz="2800" b="1" dirty="0"/>
              <a:t>Apply a limb tourniquet.</a:t>
            </a:r>
          </a:p>
          <a:p>
            <a:pPr lvl="1"/>
            <a:endParaRPr lang="en-US" dirty="0"/>
          </a:p>
        </p:txBody>
      </p:sp>
      <p:sp>
        <p:nvSpPr>
          <p:cNvPr id="4" name="Rectangle 6">
            <a:extLst>
              <a:ext uri="{FF2B5EF4-FFF2-40B4-BE49-F238E27FC236}">
                <a16:creationId xmlns:a16="http://schemas.microsoft.com/office/drawing/2014/main" id="{60C4050D-B99B-42F1-B797-3A8E017589D4}"/>
              </a:ext>
            </a:extLst>
          </p:cNvPr>
          <p:cNvSpPr>
            <a:spLocks noGrp="1" noChangeArrowheads="1"/>
          </p:cNvSpPr>
          <p:nvPr>
            <p:ph type="title"/>
          </p:nvPr>
        </p:nvSpPr>
        <p:spPr>
          <a:xfrm>
            <a:off x="1371600" y="228600"/>
            <a:ext cx="7543800" cy="1143000"/>
          </a:xfrm>
        </p:spPr>
        <p:txBody>
          <a:bodyPr/>
          <a:lstStyle/>
          <a:p>
            <a:pPr eaLnBrk="1" hangingPunct="1"/>
            <a:r>
              <a:rPr lang="en-US" sz="4400" dirty="0"/>
              <a:t>MOUT Scenario 1</a:t>
            </a:r>
          </a:p>
        </p:txBody>
      </p:sp>
    </p:spTree>
    <p:extLst>
      <p:ext uri="{BB962C8B-B14F-4D97-AF65-F5344CB8AC3E}">
        <p14:creationId xmlns:p14="http://schemas.microsoft.com/office/powerpoint/2010/main" val="16474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76400"/>
            <a:ext cx="8229600" cy="5029200"/>
          </a:xfrm>
        </p:spPr>
        <p:txBody>
          <a:bodyPr/>
          <a:lstStyle/>
          <a:p>
            <a:r>
              <a:rPr lang="en-US" sz="3000" b="1" dirty="0"/>
              <a:t>Unconscious casualty: What else?</a:t>
            </a:r>
          </a:p>
          <a:p>
            <a:r>
              <a:rPr lang="en-US" sz="3000" b="1" dirty="0"/>
              <a:t>Airway Management</a:t>
            </a:r>
          </a:p>
          <a:p>
            <a:pPr lvl="1"/>
            <a:r>
              <a:rPr lang="en-US" b="1" dirty="0"/>
              <a:t>Chin-lift/jaw thrust</a:t>
            </a:r>
          </a:p>
          <a:p>
            <a:pPr lvl="1"/>
            <a:r>
              <a:rPr lang="en-US" b="1" dirty="0"/>
              <a:t>NP airway</a:t>
            </a:r>
          </a:p>
          <a:p>
            <a:r>
              <a:rPr lang="en-US" sz="3000" b="1" dirty="0"/>
              <a:t>Next?</a:t>
            </a:r>
          </a:p>
          <a:p>
            <a:pPr lvl="1"/>
            <a:r>
              <a:rPr lang="en-US" b="1" dirty="0"/>
              <a:t>Check pulse and respirations</a:t>
            </a:r>
          </a:p>
          <a:p>
            <a:pPr lvl="2"/>
            <a:r>
              <a:rPr lang="en-US" sz="2800" b="1" dirty="0"/>
              <a:t>You find a rapid, thready pulse and rapid respirations.</a:t>
            </a:r>
          </a:p>
          <a:p>
            <a:pPr lvl="1"/>
            <a:r>
              <a:rPr lang="en-US" b="1" dirty="0"/>
              <a:t>You attach a pulse oximeter</a:t>
            </a:r>
          </a:p>
          <a:p>
            <a:pPr lvl="2"/>
            <a:r>
              <a:rPr lang="en-US" sz="2800" b="1" dirty="0"/>
              <a:t>O2 sat is 95%</a:t>
            </a:r>
          </a:p>
          <a:p>
            <a:endParaRPr lang="en-US" dirty="0"/>
          </a:p>
        </p:txBody>
      </p:sp>
      <p:sp>
        <p:nvSpPr>
          <p:cNvPr id="4" name="Rectangle 6">
            <a:extLst>
              <a:ext uri="{FF2B5EF4-FFF2-40B4-BE49-F238E27FC236}">
                <a16:creationId xmlns:a16="http://schemas.microsoft.com/office/drawing/2014/main" id="{2FE8A294-E764-4CB4-9F01-8A4C07BE8183}"/>
              </a:ext>
            </a:extLst>
          </p:cNvPr>
          <p:cNvSpPr>
            <a:spLocks noGrp="1" noChangeArrowheads="1"/>
          </p:cNvSpPr>
          <p:nvPr>
            <p:ph type="title"/>
          </p:nvPr>
        </p:nvSpPr>
        <p:spPr>
          <a:xfrm>
            <a:off x="1295400" y="228600"/>
            <a:ext cx="7543800" cy="1143000"/>
          </a:xfrm>
        </p:spPr>
        <p:txBody>
          <a:bodyPr/>
          <a:lstStyle/>
          <a:p>
            <a:pPr eaLnBrk="1" hangingPunct="1"/>
            <a:r>
              <a:rPr lang="en-US" sz="4400" dirty="0"/>
              <a:t>MOUT Scenario 1</a:t>
            </a:r>
          </a:p>
        </p:txBody>
      </p:sp>
    </p:spTree>
    <p:extLst>
      <p:ext uri="{BB962C8B-B14F-4D97-AF65-F5344CB8AC3E}">
        <p14:creationId xmlns:p14="http://schemas.microsoft.com/office/powerpoint/2010/main" val="53653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752600"/>
            <a:ext cx="8229600" cy="4525963"/>
          </a:xfrm>
        </p:spPr>
        <p:txBody>
          <a:bodyPr/>
          <a:lstStyle/>
          <a:p>
            <a:r>
              <a:rPr lang="en-US" sz="2600" b="1" dirty="0"/>
              <a:t>Unconscious casualty: Next?</a:t>
            </a:r>
          </a:p>
          <a:p>
            <a:pPr lvl="1"/>
            <a:r>
              <a:rPr lang="en-US" sz="2600" b="1" dirty="0"/>
              <a:t>Circulation</a:t>
            </a:r>
          </a:p>
          <a:p>
            <a:pPr lvl="2"/>
            <a:r>
              <a:rPr lang="en-US" sz="2600" b="1" dirty="0"/>
              <a:t>Pelvic binder?</a:t>
            </a:r>
          </a:p>
          <a:p>
            <a:pPr lvl="3"/>
            <a:r>
              <a:rPr lang="en-US" sz="2600" b="1" dirty="0"/>
              <a:t>Maybe when you have taken care of the last casualty.</a:t>
            </a:r>
          </a:p>
          <a:p>
            <a:pPr lvl="3"/>
            <a:r>
              <a:rPr lang="en-US" sz="2600" b="1" dirty="0"/>
              <a:t>Pelvic fracture is unusual following isolated hand grenade blasts.</a:t>
            </a:r>
          </a:p>
          <a:p>
            <a:pPr lvl="2"/>
            <a:r>
              <a:rPr lang="en-US" sz="2600" b="1" dirty="0"/>
              <a:t>Obtain IV/IO access </a:t>
            </a:r>
          </a:p>
          <a:p>
            <a:pPr lvl="2"/>
            <a:r>
              <a:rPr lang="en-US" sz="2600" b="1" dirty="0"/>
              <a:t>Administer 1 gm TXA over 10 minutes</a:t>
            </a:r>
          </a:p>
          <a:p>
            <a:pPr lvl="2"/>
            <a:r>
              <a:rPr lang="en-US" sz="2600" b="1" dirty="0"/>
              <a:t>Initiate fluid resuscitation with whole blood</a:t>
            </a:r>
          </a:p>
          <a:p>
            <a:pPr lvl="1"/>
            <a:r>
              <a:rPr lang="en-US" sz="2600" b="1" dirty="0"/>
              <a:t>Hypothermia prevention</a:t>
            </a:r>
          </a:p>
        </p:txBody>
      </p:sp>
      <p:sp>
        <p:nvSpPr>
          <p:cNvPr id="4" name="Rectangle 6">
            <a:extLst>
              <a:ext uri="{FF2B5EF4-FFF2-40B4-BE49-F238E27FC236}">
                <a16:creationId xmlns:a16="http://schemas.microsoft.com/office/drawing/2014/main" id="{AEC8DE26-E8E9-4CB7-8FD2-D32268A996AA}"/>
              </a:ext>
            </a:extLst>
          </p:cNvPr>
          <p:cNvSpPr>
            <a:spLocks noGrp="1" noChangeArrowheads="1"/>
          </p:cNvSpPr>
          <p:nvPr>
            <p:ph type="title"/>
          </p:nvPr>
        </p:nvSpPr>
        <p:spPr>
          <a:xfrm>
            <a:off x="1905000" y="152400"/>
            <a:ext cx="6781800" cy="1143000"/>
          </a:xfrm>
        </p:spPr>
        <p:txBody>
          <a:bodyPr/>
          <a:lstStyle/>
          <a:p>
            <a:pPr eaLnBrk="1" hangingPunct="1"/>
            <a:r>
              <a:rPr lang="en-US" sz="4400" dirty="0"/>
              <a:t>MOUT Scenario 1</a:t>
            </a:r>
          </a:p>
        </p:txBody>
      </p:sp>
    </p:spTree>
    <p:extLst>
      <p:ext uri="{BB962C8B-B14F-4D97-AF65-F5344CB8AC3E}">
        <p14:creationId xmlns:p14="http://schemas.microsoft.com/office/powerpoint/2010/main" val="35910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F8A42-E1C6-4650-8F19-50E42ECCAAFC}"/>
              </a:ext>
            </a:extLst>
          </p:cNvPr>
          <p:cNvSpPr>
            <a:spLocks noGrp="1"/>
          </p:cNvSpPr>
          <p:nvPr>
            <p:ph idx="1"/>
          </p:nvPr>
        </p:nvSpPr>
        <p:spPr>
          <a:xfrm>
            <a:off x="457200" y="1981200"/>
            <a:ext cx="8229600" cy="4525963"/>
          </a:xfrm>
        </p:spPr>
        <p:txBody>
          <a:bodyPr/>
          <a:lstStyle/>
          <a:p>
            <a:r>
              <a:rPr lang="en-US" b="1" dirty="0"/>
              <a:t>Unconscious casualty: Next?</a:t>
            </a:r>
          </a:p>
          <a:p>
            <a:r>
              <a:rPr lang="en-US" b="1" dirty="0"/>
              <a:t>Analgesia?</a:t>
            </a:r>
          </a:p>
          <a:p>
            <a:pPr lvl="1"/>
            <a:r>
              <a:rPr lang="en-US" b="1" dirty="0"/>
              <a:t>None required since he’s unconscious.</a:t>
            </a:r>
          </a:p>
          <a:p>
            <a:r>
              <a:rPr lang="en-US" b="1" dirty="0"/>
              <a:t>Antibiotics?</a:t>
            </a:r>
          </a:p>
          <a:p>
            <a:pPr lvl="1"/>
            <a:r>
              <a:rPr lang="en-US" b="1" dirty="0"/>
              <a:t>Yes</a:t>
            </a:r>
          </a:p>
          <a:p>
            <a:pPr lvl="1"/>
            <a:r>
              <a:rPr lang="en-US" b="1" dirty="0"/>
              <a:t>IV Ertapenem </a:t>
            </a:r>
          </a:p>
          <a:p>
            <a:r>
              <a:rPr lang="en-US" b="1" dirty="0"/>
              <a:t>Have someone else check for other injuries:</a:t>
            </a:r>
          </a:p>
          <a:p>
            <a:pPr lvl="1"/>
            <a:r>
              <a:rPr lang="en-US" b="1" dirty="0"/>
              <a:t>There are none.</a:t>
            </a:r>
          </a:p>
        </p:txBody>
      </p:sp>
      <p:sp>
        <p:nvSpPr>
          <p:cNvPr id="4" name="Rectangle 6">
            <a:extLst>
              <a:ext uri="{FF2B5EF4-FFF2-40B4-BE49-F238E27FC236}">
                <a16:creationId xmlns:a16="http://schemas.microsoft.com/office/drawing/2014/main" id="{D8CB1B83-39BC-4DAF-890F-44932490831C}"/>
              </a:ext>
            </a:extLst>
          </p:cNvPr>
          <p:cNvSpPr>
            <a:spLocks noGrp="1" noChangeArrowheads="1"/>
          </p:cNvSpPr>
          <p:nvPr>
            <p:ph type="title"/>
          </p:nvPr>
        </p:nvSpPr>
        <p:spPr>
          <a:xfrm>
            <a:off x="1219200" y="152400"/>
            <a:ext cx="7543800" cy="1143000"/>
          </a:xfrm>
        </p:spPr>
        <p:txBody>
          <a:bodyPr/>
          <a:lstStyle/>
          <a:p>
            <a:pPr eaLnBrk="1" hangingPunct="1"/>
            <a:r>
              <a:rPr lang="en-US" sz="4400" dirty="0"/>
              <a:t>MOUT Scenario 1</a:t>
            </a:r>
          </a:p>
        </p:txBody>
      </p:sp>
    </p:spTree>
    <p:extLst>
      <p:ext uri="{BB962C8B-B14F-4D97-AF65-F5344CB8AC3E}">
        <p14:creationId xmlns:p14="http://schemas.microsoft.com/office/powerpoint/2010/main" val="427035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F8A42-E1C6-4650-8F19-50E42ECCAAFC}"/>
              </a:ext>
            </a:extLst>
          </p:cNvPr>
          <p:cNvSpPr>
            <a:spLocks noGrp="1"/>
          </p:cNvSpPr>
          <p:nvPr>
            <p:ph idx="1"/>
          </p:nvPr>
        </p:nvSpPr>
        <p:spPr>
          <a:xfrm>
            <a:off x="381000" y="1981200"/>
            <a:ext cx="8229600" cy="4419600"/>
          </a:xfrm>
        </p:spPr>
        <p:txBody>
          <a:bodyPr/>
          <a:lstStyle/>
          <a:p>
            <a:r>
              <a:rPr lang="en-US" b="1" dirty="0"/>
              <a:t>Conscious casualty with abdominal GSW is last. What do you do?</a:t>
            </a:r>
          </a:p>
          <a:p>
            <a:r>
              <a:rPr lang="en-US" b="1" dirty="0"/>
              <a:t>Check for massive hemorrhage</a:t>
            </a:r>
          </a:p>
          <a:p>
            <a:pPr lvl="1"/>
            <a:r>
              <a:rPr lang="en-US" b="1" dirty="0"/>
              <a:t>Minimal oozing from abdominal GSW</a:t>
            </a:r>
          </a:p>
          <a:p>
            <a:pPr lvl="1"/>
            <a:r>
              <a:rPr lang="en-US" b="1" dirty="0"/>
              <a:t>No exit wound</a:t>
            </a:r>
          </a:p>
          <a:p>
            <a:r>
              <a:rPr lang="en-US" b="1" dirty="0"/>
              <a:t>Airway Management?</a:t>
            </a:r>
          </a:p>
          <a:p>
            <a:pPr lvl="1"/>
            <a:r>
              <a:rPr lang="en-US" b="1" dirty="0"/>
              <a:t>He’s conscious and breathing OK.</a:t>
            </a:r>
          </a:p>
          <a:p>
            <a:r>
              <a:rPr lang="en-US" b="1" dirty="0"/>
              <a:t>His radial pulse is strong.</a:t>
            </a:r>
          </a:p>
          <a:p>
            <a:pPr marL="0" indent="0">
              <a:buNone/>
            </a:pPr>
            <a:r>
              <a:rPr lang="en-US" dirty="0"/>
              <a:t>		</a:t>
            </a:r>
          </a:p>
          <a:p>
            <a:endParaRPr lang="en-US" dirty="0"/>
          </a:p>
        </p:txBody>
      </p:sp>
      <p:sp>
        <p:nvSpPr>
          <p:cNvPr id="4" name="Rectangle 6">
            <a:extLst>
              <a:ext uri="{FF2B5EF4-FFF2-40B4-BE49-F238E27FC236}">
                <a16:creationId xmlns:a16="http://schemas.microsoft.com/office/drawing/2014/main" id="{D8CB1B83-39BC-4DAF-890F-44932490831C}"/>
              </a:ext>
            </a:extLst>
          </p:cNvPr>
          <p:cNvSpPr>
            <a:spLocks noGrp="1" noChangeArrowheads="1"/>
          </p:cNvSpPr>
          <p:nvPr>
            <p:ph type="title"/>
          </p:nvPr>
        </p:nvSpPr>
        <p:spPr>
          <a:xfrm>
            <a:off x="1295400" y="228600"/>
            <a:ext cx="7543800" cy="1143000"/>
          </a:xfrm>
        </p:spPr>
        <p:txBody>
          <a:bodyPr/>
          <a:lstStyle/>
          <a:p>
            <a:pPr eaLnBrk="1" hangingPunct="1"/>
            <a:r>
              <a:rPr lang="en-US" sz="4400" dirty="0"/>
              <a:t>MOUT Scenario 1</a:t>
            </a:r>
          </a:p>
        </p:txBody>
      </p:sp>
    </p:spTree>
    <p:extLst>
      <p:ext uri="{BB962C8B-B14F-4D97-AF65-F5344CB8AC3E}">
        <p14:creationId xmlns:p14="http://schemas.microsoft.com/office/powerpoint/2010/main" val="57382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20482" name="Rectangle 3"/>
          <p:cNvSpPr>
            <a:spLocks noGrp="1" noChangeArrowheads="1"/>
          </p:cNvSpPr>
          <p:nvPr>
            <p:ph idx="1"/>
          </p:nvPr>
        </p:nvSpPr>
        <p:spPr>
          <a:xfrm>
            <a:off x="228600" y="2133600"/>
            <a:ext cx="4724400" cy="4114800"/>
          </a:xfrm>
        </p:spPr>
        <p:txBody>
          <a:bodyPr/>
          <a:lstStyle/>
          <a:p>
            <a:pPr eaLnBrk="1" hangingPunct="1"/>
            <a:r>
              <a:rPr lang="en-US" sz="2800" b="1" dirty="0"/>
              <a:t>August 2002</a:t>
            </a:r>
          </a:p>
          <a:p>
            <a:pPr eaLnBrk="1" hangingPunct="1"/>
            <a:r>
              <a:rPr lang="en-US" sz="2800" b="1" dirty="0"/>
              <a:t>Somewhere in Afghanistan</a:t>
            </a:r>
          </a:p>
          <a:p>
            <a:pPr eaLnBrk="1" hangingPunct="1"/>
            <a:r>
              <a:rPr lang="en-US" sz="2800" b="1" dirty="0"/>
              <a:t>SEAL element on direct action mission</a:t>
            </a:r>
          </a:p>
          <a:p>
            <a:pPr eaLnBrk="1" hangingPunct="1"/>
            <a:r>
              <a:rPr lang="en-US" sz="2800" b="1" dirty="0"/>
              <a:t>Story of the casualty as described by the first responder – NOT a</a:t>
            </a:r>
          </a:p>
          <a:p>
            <a:pPr eaLnBrk="1" hangingPunct="1">
              <a:buFont typeface="Wingdings" pitchFamily="2" charset="2"/>
              <a:buNone/>
            </a:pPr>
            <a:r>
              <a:rPr lang="en-US" sz="2800" b="1" dirty="0"/>
              <a:t>    corpsman</a:t>
            </a:r>
          </a:p>
          <a:p>
            <a:pPr eaLnBrk="1" hangingPunct="1"/>
            <a:endParaRPr lang="en-US" sz="2800" dirty="0"/>
          </a:p>
        </p:txBody>
      </p:sp>
      <p:pic>
        <p:nvPicPr>
          <p:cNvPr id="20483" name="Picture 4" descr="SEALcaveAfgPakBorder"/>
          <p:cNvPicPr>
            <a:picLocks noChangeAspect="1" noChangeArrowheads="1"/>
          </p:cNvPicPr>
          <p:nvPr/>
        </p:nvPicPr>
        <p:blipFill>
          <a:blip r:embed="rId3" cstate="print"/>
          <a:srcRect r="-46"/>
          <a:stretch>
            <a:fillRect/>
          </a:stretch>
        </p:blipFill>
        <p:spPr bwMode="auto">
          <a:xfrm>
            <a:off x="5257800" y="1323975"/>
            <a:ext cx="3886200" cy="4972050"/>
          </a:xfrm>
          <a:prstGeom prst="rect">
            <a:avLst/>
          </a:prstGeom>
          <a:noFill/>
          <a:ln w="9525">
            <a:noFill/>
            <a:miter lim="800000"/>
            <a:headEnd/>
            <a:tailEnd/>
          </a:ln>
        </p:spPr>
      </p:pic>
      <p:sp>
        <p:nvSpPr>
          <p:cNvPr id="20484" name="Rectangle 5"/>
          <p:cNvSpPr>
            <a:spLocks noChangeArrowheads="1"/>
          </p:cNvSpPr>
          <p:nvPr/>
        </p:nvSpPr>
        <p:spPr bwMode="auto">
          <a:xfrm>
            <a:off x="457200" y="152400"/>
            <a:ext cx="7543800" cy="1143000"/>
          </a:xfrm>
          <a:prstGeom prst="rect">
            <a:avLst/>
          </a:prstGeom>
          <a:noFill/>
          <a:ln w="9525">
            <a:noFill/>
            <a:miter lim="800000"/>
            <a:headEnd/>
            <a:tailEnd/>
          </a:ln>
        </p:spPr>
        <p:txBody>
          <a:bodyPr/>
          <a:lstStyle/>
          <a:p>
            <a:r>
              <a:rPr lang="en-US" sz="4400" dirty="0">
                <a:latin typeface="Times New Roman" pitchFamily="18" charset="0"/>
              </a:rPr>
              <a:t>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51037"/>
            <a:ext cx="8229600" cy="4525963"/>
          </a:xfrm>
        </p:spPr>
        <p:txBody>
          <a:bodyPr/>
          <a:lstStyle/>
          <a:p>
            <a:r>
              <a:rPr lang="en-US" b="1" dirty="0"/>
              <a:t>Conscious casualty with abdominal GSW: Next?</a:t>
            </a:r>
          </a:p>
          <a:p>
            <a:r>
              <a:rPr lang="en-US" b="1" dirty="0"/>
              <a:t>Does he need IV access?</a:t>
            </a:r>
          </a:p>
          <a:p>
            <a:pPr lvl="1"/>
            <a:r>
              <a:rPr lang="en-US" b="1" dirty="0"/>
              <a:t>Yes </a:t>
            </a:r>
            <a:r>
              <a:rPr lang="mr-IN" b="1" dirty="0"/>
              <a:t>–</a:t>
            </a:r>
            <a:r>
              <a:rPr lang="en-US" b="1" dirty="0"/>
              <a:t> he’s at significant risk for developing hemorrhagic shock.</a:t>
            </a:r>
          </a:p>
          <a:p>
            <a:r>
              <a:rPr lang="en-US" b="1" dirty="0"/>
              <a:t>TXA?</a:t>
            </a:r>
          </a:p>
          <a:p>
            <a:pPr lvl="1"/>
            <a:r>
              <a:rPr lang="en-US" b="1" dirty="0"/>
              <a:t>Yes. He’s at significant risk of shock due to uncontrolled hemorrhage secondary to abdominal GSW.</a:t>
            </a:r>
          </a:p>
          <a:p>
            <a:endParaRPr lang="en-US" dirty="0"/>
          </a:p>
        </p:txBody>
      </p:sp>
      <p:sp>
        <p:nvSpPr>
          <p:cNvPr id="4" name="Rectangle 6">
            <a:extLst>
              <a:ext uri="{FF2B5EF4-FFF2-40B4-BE49-F238E27FC236}">
                <a16:creationId xmlns:a16="http://schemas.microsoft.com/office/drawing/2014/main" id="{9A1A9EBF-E994-41CA-A585-99113FC4DEF1}"/>
              </a:ext>
            </a:extLst>
          </p:cNvPr>
          <p:cNvSpPr>
            <a:spLocks noGrp="1" noChangeArrowheads="1"/>
          </p:cNvSpPr>
          <p:nvPr>
            <p:ph type="title"/>
          </p:nvPr>
        </p:nvSpPr>
        <p:spPr>
          <a:xfrm>
            <a:off x="1295400" y="228600"/>
            <a:ext cx="7543800" cy="1143000"/>
          </a:xfrm>
        </p:spPr>
        <p:txBody>
          <a:bodyPr/>
          <a:lstStyle/>
          <a:p>
            <a:pPr eaLnBrk="1" hangingPunct="1"/>
            <a:r>
              <a:rPr lang="en-US" sz="4400" dirty="0"/>
              <a:t>MOUT Scenario 1</a:t>
            </a:r>
          </a:p>
        </p:txBody>
      </p:sp>
    </p:spTree>
    <p:extLst>
      <p:ext uri="{BB962C8B-B14F-4D97-AF65-F5344CB8AC3E}">
        <p14:creationId xmlns:p14="http://schemas.microsoft.com/office/powerpoint/2010/main" val="108590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F8A42-E1C6-4650-8F19-50E42ECCAAFC}"/>
              </a:ext>
            </a:extLst>
          </p:cNvPr>
          <p:cNvSpPr>
            <a:spLocks noGrp="1"/>
          </p:cNvSpPr>
          <p:nvPr>
            <p:ph idx="1"/>
          </p:nvPr>
        </p:nvSpPr>
        <p:spPr>
          <a:xfrm>
            <a:off x="381000" y="1828800"/>
            <a:ext cx="8229600" cy="4525963"/>
          </a:xfrm>
        </p:spPr>
        <p:txBody>
          <a:bodyPr/>
          <a:lstStyle/>
          <a:p>
            <a:r>
              <a:rPr lang="en-US" sz="3000" b="1" dirty="0"/>
              <a:t>Conscious casualty with abdominal GSW: what else?</a:t>
            </a:r>
          </a:p>
          <a:p>
            <a:r>
              <a:rPr lang="en-US" sz="3000" b="1" dirty="0"/>
              <a:t>Fluid resuscitation?</a:t>
            </a:r>
          </a:p>
          <a:p>
            <a:pPr lvl="1"/>
            <a:r>
              <a:rPr lang="en-US" sz="2600" b="1" dirty="0"/>
              <a:t>No, not at present – he’s not in shock. </a:t>
            </a:r>
          </a:p>
          <a:p>
            <a:pPr lvl="1"/>
            <a:r>
              <a:rPr lang="en-US" sz="2600" b="1" dirty="0"/>
              <a:t>Keep the saline lock.</a:t>
            </a:r>
          </a:p>
          <a:p>
            <a:pPr lvl="2"/>
            <a:r>
              <a:rPr lang="en-US" sz="2600" b="1" dirty="0"/>
              <a:t>He may go into shock later. </a:t>
            </a:r>
          </a:p>
          <a:p>
            <a:r>
              <a:rPr lang="en-US" sz="3000" b="1" dirty="0"/>
              <a:t>Analgesia?</a:t>
            </a:r>
          </a:p>
          <a:p>
            <a:pPr lvl="1"/>
            <a:r>
              <a:rPr lang="en-US" sz="2600" b="1" dirty="0"/>
              <a:t>He is in moderate pain.</a:t>
            </a:r>
          </a:p>
          <a:p>
            <a:pPr lvl="1"/>
            <a:r>
              <a:rPr lang="en-US" sz="2600" b="1" dirty="0"/>
              <a:t>No opioids. Use IV ketamine.</a:t>
            </a:r>
          </a:p>
          <a:p>
            <a:pPr lvl="2"/>
            <a:r>
              <a:rPr lang="en-US" b="1" dirty="0"/>
              <a:t>Best for a casualty at risk of shock.</a:t>
            </a:r>
          </a:p>
        </p:txBody>
      </p:sp>
      <p:sp>
        <p:nvSpPr>
          <p:cNvPr id="4" name="Rectangle 6">
            <a:extLst>
              <a:ext uri="{FF2B5EF4-FFF2-40B4-BE49-F238E27FC236}">
                <a16:creationId xmlns:a16="http://schemas.microsoft.com/office/drawing/2014/main" id="{D8CB1B83-39BC-4DAF-890F-44932490831C}"/>
              </a:ext>
            </a:extLst>
          </p:cNvPr>
          <p:cNvSpPr>
            <a:spLocks noGrp="1" noChangeArrowheads="1"/>
          </p:cNvSpPr>
          <p:nvPr>
            <p:ph type="title"/>
          </p:nvPr>
        </p:nvSpPr>
        <p:spPr>
          <a:xfrm>
            <a:off x="1295400" y="228600"/>
            <a:ext cx="7543800" cy="1143000"/>
          </a:xfrm>
        </p:spPr>
        <p:txBody>
          <a:bodyPr/>
          <a:lstStyle/>
          <a:p>
            <a:pPr eaLnBrk="1" hangingPunct="1"/>
            <a:r>
              <a:rPr lang="en-US" sz="4400" dirty="0"/>
              <a:t>MOUT Scenario 1</a:t>
            </a:r>
          </a:p>
        </p:txBody>
      </p:sp>
    </p:spTree>
    <p:extLst>
      <p:ext uri="{BB962C8B-B14F-4D97-AF65-F5344CB8AC3E}">
        <p14:creationId xmlns:p14="http://schemas.microsoft.com/office/powerpoint/2010/main" val="99312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525963"/>
          </a:xfrm>
        </p:spPr>
        <p:txBody>
          <a:bodyPr/>
          <a:lstStyle/>
          <a:p>
            <a:r>
              <a:rPr lang="en-US" b="1" dirty="0"/>
              <a:t>Conscious casualty with abdominal GSW: what else?</a:t>
            </a:r>
          </a:p>
          <a:p>
            <a:r>
              <a:rPr lang="en-US" b="1" dirty="0"/>
              <a:t>Antibiotics?</a:t>
            </a:r>
          </a:p>
          <a:p>
            <a:pPr lvl="1"/>
            <a:r>
              <a:rPr lang="en-US" b="1" dirty="0"/>
              <a:t>Yes- IV ertapenem.</a:t>
            </a:r>
          </a:p>
          <a:p>
            <a:r>
              <a:rPr lang="en-US" b="1" dirty="0"/>
              <a:t>Hypothermia prevention?</a:t>
            </a:r>
          </a:p>
          <a:p>
            <a:pPr lvl="1"/>
            <a:r>
              <a:rPr lang="en-US" b="1" dirty="0"/>
              <a:t>You bet.</a:t>
            </a:r>
          </a:p>
          <a:p>
            <a:pPr lvl="1"/>
            <a:r>
              <a:rPr lang="en-US" b="1" dirty="0"/>
              <a:t>Hypothermia would increase his risk of shock.</a:t>
            </a:r>
          </a:p>
        </p:txBody>
      </p:sp>
      <p:sp>
        <p:nvSpPr>
          <p:cNvPr id="4" name="Rectangle 6">
            <a:extLst>
              <a:ext uri="{FF2B5EF4-FFF2-40B4-BE49-F238E27FC236}">
                <a16:creationId xmlns:a16="http://schemas.microsoft.com/office/drawing/2014/main" id="{D1A72DA1-85B6-4F09-8FE0-B9C32977CFD0}"/>
              </a:ext>
            </a:extLst>
          </p:cNvPr>
          <p:cNvSpPr>
            <a:spLocks noGrp="1" noChangeArrowheads="1"/>
          </p:cNvSpPr>
          <p:nvPr>
            <p:ph type="title"/>
          </p:nvPr>
        </p:nvSpPr>
        <p:spPr>
          <a:xfrm>
            <a:off x="1219200" y="152400"/>
            <a:ext cx="7543800" cy="1143000"/>
          </a:xfrm>
        </p:spPr>
        <p:txBody>
          <a:bodyPr/>
          <a:lstStyle/>
          <a:p>
            <a:pPr eaLnBrk="1" hangingPunct="1"/>
            <a:r>
              <a:rPr lang="en-US" sz="4400" dirty="0"/>
              <a:t>MOUT Scenario 1</a:t>
            </a:r>
          </a:p>
        </p:txBody>
      </p:sp>
    </p:spTree>
    <p:extLst>
      <p:ext uri="{BB962C8B-B14F-4D97-AF65-F5344CB8AC3E}">
        <p14:creationId xmlns:p14="http://schemas.microsoft.com/office/powerpoint/2010/main" val="2050467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8CB1B83-39BC-4DAF-890F-44932490831C}"/>
              </a:ext>
            </a:extLst>
          </p:cNvPr>
          <p:cNvSpPr>
            <a:spLocks noGrp="1" noChangeArrowheads="1"/>
          </p:cNvSpPr>
          <p:nvPr>
            <p:ph type="title"/>
          </p:nvPr>
        </p:nvSpPr>
        <p:spPr>
          <a:xfrm>
            <a:off x="1371600" y="228600"/>
            <a:ext cx="7543800" cy="1143000"/>
          </a:xfrm>
        </p:spPr>
        <p:txBody>
          <a:bodyPr/>
          <a:lstStyle/>
          <a:p>
            <a:pPr eaLnBrk="1" hangingPunct="1"/>
            <a:r>
              <a:rPr lang="en-US" dirty="0"/>
              <a:t>MOUT Scenario 1</a:t>
            </a:r>
          </a:p>
        </p:txBody>
      </p:sp>
      <p:sp>
        <p:nvSpPr>
          <p:cNvPr id="5" name="Content Placeholder 2">
            <a:extLst>
              <a:ext uri="{FF2B5EF4-FFF2-40B4-BE49-F238E27FC236}">
                <a16:creationId xmlns:a16="http://schemas.microsoft.com/office/drawing/2014/main" id="{84A1D6FA-6CE4-41C8-BDB4-9FB7F8E0C821}"/>
              </a:ext>
            </a:extLst>
          </p:cNvPr>
          <p:cNvSpPr>
            <a:spLocks noGrp="1"/>
          </p:cNvSpPr>
          <p:nvPr>
            <p:ph idx="1"/>
          </p:nvPr>
        </p:nvSpPr>
        <p:spPr>
          <a:xfrm>
            <a:off x="1600200" y="2743200"/>
            <a:ext cx="5791200" cy="1143000"/>
          </a:xfrm>
        </p:spPr>
        <p:txBody>
          <a:bodyPr/>
          <a:lstStyle/>
          <a:p>
            <a:pPr marL="0" indent="0" algn="ctr">
              <a:buNone/>
            </a:pPr>
            <a:r>
              <a:rPr lang="en-US" sz="5400" b="1" dirty="0"/>
              <a:t>End of Scenario</a:t>
            </a:r>
          </a:p>
        </p:txBody>
      </p:sp>
    </p:spTree>
    <p:extLst>
      <p:ext uri="{BB962C8B-B14F-4D97-AF65-F5344CB8AC3E}">
        <p14:creationId xmlns:p14="http://schemas.microsoft.com/office/powerpoint/2010/main" val="4656572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6"/>
          <p:cNvSpPr>
            <a:spLocks noGrp="1" noChangeArrowheads="1"/>
          </p:cNvSpPr>
          <p:nvPr>
            <p:ph type="title"/>
          </p:nvPr>
        </p:nvSpPr>
        <p:spPr>
          <a:xfrm>
            <a:off x="1447800" y="228600"/>
            <a:ext cx="7543800" cy="1143000"/>
          </a:xfrm>
        </p:spPr>
        <p:txBody>
          <a:bodyPr/>
          <a:lstStyle/>
          <a:p>
            <a:pPr eaLnBrk="1" hangingPunct="1"/>
            <a:r>
              <a:rPr lang="en-US" sz="4400" dirty="0"/>
              <a:t>MOUT Scenario 2</a:t>
            </a:r>
          </a:p>
        </p:txBody>
      </p:sp>
      <p:pic>
        <p:nvPicPr>
          <p:cNvPr id="81922" name="Picture 7" descr="1stSgt_K Kasal"/>
          <p:cNvPicPr>
            <a:picLocks noChangeAspect="1" noChangeArrowheads="1"/>
          </p:cNvPicPr>
          <p:nvPr/>
        </p:nvPicPr>
        <p:blipFill>
          <a:blip r:embed="rId3" cstate="print"/>
          <a:srcRect/>
          <a:stretch>
            <a:fillRect/>
          </a:stretch>
        </p:blipFill>
        <p:spPr bwMode="auto">
          <a:xfrm>
            <a:off x="1371600" y="1716088"/>
            <a:ext cx="7010400" cy="4530725"/>
          </a:xfrm>
          <a:prstGeom prst="rect">
            <a:avLst/>
          </a:prstGeom>
          <a:noFill/>
          <a:ln w="25400">
            <a:solidFill>
              <a:schemeClr val="tx1"/>
            </a:solid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idx="1"/>
          </p:nvPr>
        </p:nvSpPr>
        <p:spPr>
          <a:xfrm>
            <a:off x="533400" y="2209800"/>
            <a:ext cx="8229600" cy="3886200"/>
          </a:xfrm>
        </p:spPr>
        <p:txBody>
          <a:bodyPr/>
          <a:lstStyle/>
          <a:p>
            <a:pPr marL="0" indent="0" eaLnBrk="1" hangingPunct="1">
              <a:buFont typeface="Arial" charset="0"/>
              <a:buNone/>
            </a:pPr>
            <a:r>
              <a:rPr lang="en-US" b="1" u="sng" dirty="0"/>
              <a:t>SCENARIO HISTORY</a:t>
            </a:r>
            <a:r>
              <a:rPr lang="en-US" b="1" dirty="0"/>
              <a:t>:  While on patrol in a city in Iraq, your platoon receives effective direct small arms fire.  A unit member falls to the ground, holding his right thigh. The platoon, including you, reacts to the ongoing contact by returning fire. </a:t>
            </a:r>
          </a:p>
        </p:txBody>
      </p:sp>
      <p:sp>
        <p:nvSpPr>
          <p:cNvPr id="7" name="Rectangle 6">
            <a:extLst>
              <a:ext uri="{FF2B5EF4-FFF2-40B4-BE49-F238E27FC236}">
                <a16:creationId xmlns:a16="http://schemas.microsoft.com/office/drawing/2014/main" id="{ACAD6650-3F1F-4037-9A89-BD4E545F17EB}"/>
              </a:ext>
            </a:extLst>
          </p:cNvPr>
          <p:cNvSpPr>
            <a:spLocks noGrp="1" noChangeArrowheads="1"/>
          </p:cNvSpPr>
          <p:nvPr>
            <p:ph type="title"/>
          </p:nvPr>
        </p:nvSpPr>
        <p:spPr>
          <a:xfrm>
            <a:off x="1104900" y="228600"/>
            <a:ext cx="7543800" cy="1143000"/>
          </a:xfrm>
        </p:spPr>
        <p:txBody>
          <a:bodyPr/>
          <a:lstStyle/>
          <a:p>
            <a:pPr eaLnBrk="1" hangingPunct="1"/>
            <a:r>
              <a:rPr lang="en-US" sz="4400" dirty="0"/>
              <a:t>MOUT Scenario 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3"/>
          <p:cNvSpPr>
            <a:spLocks noGrp="1" noChangeArrowheads="1"/>
          </p:cNvSpPr>
          <p:nvPr>
            <p:ph idx="1"/>
          </p:nvPr>
        </p:nvSpPr>
        <p:spPr>
          <a:xfrm>
            <a:off x="304800" y="1905000"/>
            <a:ext cx="8229600" cy="4525963"/>
          </a:xfrm>
        </p:spPr>
        <p:txBody>
          <a:bodyPr/>
          <a:lstStyle/>
          <a:p>
            <a:pPr eaLnBrk="1" hangingPunct="1"/>
            <a:r>
              <a:rPr lang="en-US" b="1" dirty="0"/>
              <a:t>You can see that the casualty is bleeding heavily from his thigh wound.</a:t>
            </a:r>
          </a:p>
          <a:p>
            <a:pPr eaLnBrk="1" hangingPunct="1"/>
            <a:endParaRPr lang="en-US" b="1" dirty="0"/>
          </a:p>
          <a:p>
            <a:pPr eaLnBrk="1" hangingPunct="1"/>
            <a:r>
              <a:rPr lang="en-US" b="1" dirty="0"/>
              <a:t>YOU are the person providing medical care for the unit.</a:t>
            </a:r>
          </a:p>
          <a:p>
            <a:pPr eaLnBrk="1" hangingPunct="1"/>
            <a:endParaRPr lang="en-US" b="1" dirty="0"/>
          </a:p>
          <a:p>
            <a:pPr eaLnBrk="1" hangingPunct="1"/>
            <a:r>
              <a:rPr lang="en-US" b="1" dirty="0"/>
              <a:t>What do you do?</a:t>
            </a:r>
          </a:p>
          <a:p>
            <a:pPr eaLnBrk="1" hangingPunct="1"/>
            <a:endParaRPr lang="en-US" sz="2800" dirty="0"/>
          </a:p>
          <a:p>
            <a:pPr lvl="2" eaLnBrk="1" hangingPunct="1"/>
            <a:endParaRPr lang="en-US" sz="2800" dirty="0"/>
          </a:p>
        </p:txBody>
      </p:sp>
      <p:sp>
        <p:nvSpPr>
          <p:cNvPr id="6" name="Rectangle 6">
            <a:extLst>
              <a:ext uri="{FF2B5EF4-FFF2-40B4-BE49-F238E27FC236}">
                <a16:creationId xmlns:a16="http://schemas.microsoft.com/office/drawing/2014/main" id="{0F3A2A90-BD7E-4180-B007-A60ED73035E0}"/>
              </a:ext>
            </a:extLst>
          </p:cNvPr>
          <p:cNvSpPr>
            <a:spLocks noGrp="1" noChangeArrowheads="1"/>
          </p:cNvSpPr>
          <p:nvPr>
            <p:ph type="title"/>
          </p:nvPr>
        </p:nvSpPr>
        <p:spPr>
          <a:xfrm>
            <a:off x="1371600" y="228600"/>
            <a:ext cx="7543800" cy="1143000"/>
          </a:xfrm>
        </p:spPr>
        <p:txBody>
          <a:bodyPr/>
          <a:lstStyle/>
          <a:p>
            <a:pPr eaLnBrk="1" hangingPunct="1"/>
            <a:r>
              <a:rPr lang="en-US" sz="4400" dirty="0"/>
              <a:t>MOUT Scenario 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AEF04-82A7-4EF7-BF66-36C696ED2EAD}"/>
              </a:ext>
            </a:extLst>
          </p:cNvPr>
          <p:cNvSpPr>
            <a:spLocks noGrp="1"/>
          </p:cNvSpPr>
          <p:nvPr>
            <p:ph idx="1"/>
          </p:nvPr>
        </p:nvSpPr>
        <p:spPr>
          <a:xfrm>
            <a:off x="228600" y="1981200"/>
            <a:ext cx="8229600" cy="4525963"/>
          </a:xfrm>
        </p:spPr>
        <p:txBody>
          <a:bodyPr/>
          <a:lstStyle/>
          <a:p>
            <a:r>
              <a:rPr lang="en-US" sz="3000" b="1" dirty="0"/>
              <a:t>What phase are you in?</a:t>
            </a:r>
          </a:p>
          <a:p>
            <a:pPr lvl="1"/>
            <a:r>
              <a:rPr lang="en-US" sz="2400" b="1" dirty="0"/>
              <a:t>Care Under Fire</a:t>
            </a:r>
          </a:p>
          <a:p>
            <a:r>
              <a:rPr lang="en-US" sz="3000" b="1" dirty="0"/>
              <a:t>What should you do for the casualty?</a:t>
            </a:r>
          </a:p>
          <a:p>
            <a:pPr lvl="1"/>
            <a:r>
              <a:rPr lang="en-US" sz="2400" b="1" dirty="0"/>
              <a:t>Yell at him to get under cover if he can.</a:t>
            </a:r>
          </a:p>
          <a:p>
            <a:pPr lvl="1"/>
            <a:r>
              <a:rPr lang="en-US" sz="2400" b="1" dirty="0"/>
              <a:t>Tell him to put a tourniquet “high and tight” on his wounded leg.</a:t>
            </a:r>
          </a:p>
          <a:p>
            <a:r>
              <a:rPr lang="en-US" sz="3000" b="1" dirty="0"/>
              <a:t>If he can’t control the bleeding, you may have to help him.</a:t>
            </a:r>
          </a:p>
          <a:p>
            <a:pPr lvl="1"/>
            <a:r>
              <a:rPr lang="en-US" sz="2400" b="1" dirty="0"/>
              <a:t>If you do, consider a movement plan, suppression of fire, etc. </a:t>
            </a:r>
          </a:p>
        </p:txBody>
      </p:sp>
      <p:sp>
        <p:nvSpPr>
          <p:cNvPr id="4" name="Rectangle 6">
            <a:extLst>
              <a:ext uri="{FF2B5EF4-FFF2-40B4-BE49-F238E27FC236}">
                <a16:creationId xmlns:a16="http://schemas.microsoft.com/office/drawing/2014/main" id="{73193A8B-3AEC-472F-BF32-DDCDC42842CE}"/>
              </a:ext>
            </a:extLst>
          </p:cNvPr>
          <p:cNvSpPr>
            <a:spLocks noGrp="1" noChangeArrowheads="1"/>
          </p:cNvSpPr>
          <p:nvPr>
            <p:ph type="title"/>
          </p:nvPr>
        </p:nvSpPr>
        <p:spPr>
          <a:xfrm>
            <a:off x="1295400" y="2286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11089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D772A-4A83-4D1A-8AF0-D1C66669D56A}"/>
              </a:ext>
            </a:extLst>
          </p:cNvPr>
          <p:cNvSpPr>
            <a:spLocks noGrp="1"/>
          </p:cNvSpPr>
          <p:nvPr>
            <p:ph idx="1"/>
          </p:nvPr>
        </p:nvSpPr>
        <p:spPr>
          <a:xfrm>
            <a:off x="381000" y="2514600"/>
            <a:ext cx="8229600" cy="2895600"/>
          </a:xfrm>
        </p:spPr>
        <p:txBody>
          <a:bodyPr/>
          <a:lstStyle/>
          <a:p>
            <a:r>
              <a:rPr lang="en-US" b="1" dirty="0"/>
              <a:t>Should he take his Combat Wound Medication Pack meds now?</a:t>
            </a:r>
          </a:p>
          <a:p>
            <a:pPr lvl="1"/>
            <a:r>
              <a:rPr lang="en-US" b="1" dirty="0"/>
              <a:t>No. You are still in Care Under Fire.</a:t>
            </a:r>
          </a:p>
          <a:p>
            <a:pPr lvl="1"/>
            <a:r>
              <a:rPr lang="en-US" b="1" dirty="0"/>
              <a:t>Your priorities are to get to cover and return fire if possible.</a:t>
            </a:r>
          </a:p>
          <a:p>
            <a:endParaRPr lang="en-US" dirty="0"/>
          </a:p>
        </p:txBody>
      </p:sp>
      <p:sp>
        <p:nvSpPr>
          <p:cNvPr id="4" name="Rectangle 6">
            <a:extLst>
              <a:ext uri="{FF2B5EF4-FFF2-40B4-BE49-F238E27FC236}">
                <a16:creationId xmlns:a16="http://schemas.microsoft.com/office/drawing/2014/main" id="{E418CF6E-5C5C-4589-8D19-1882019E66CA}"/>
              </a:ext>
            </a:extLst>
          </p:cNvPr>
          <p:cNvSpPr>
            <a:spLocks noGrp="1" noChangeArrowheads="1"/>
          </p:cNvSpPr>
          <p:nvPr>
            <p:ph type="title"/>
          </p:nvPr>
        </p:nvSpPr>
        <p:spPr>
          <a:xfrm>
            <a:off x="1295400" y="2286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53254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B105A-F17F-4F20-8BD6-809AB5F8084E}"/>
              </a:ext>
            </a:extLst>
          </p:cNvPr>
          <p:cNvSpPr>
            <a:spLocks noGrp="1"/>
          </p:cNvSpPr>
          <p:nvPr>
            <p:ph idx="1"/>
          </p:nvPr>
        </p:nvSpPr>
        <p:spPr>
          <a:xfrm>
            <a:off x="304800" y="1828800"/>
            <a:ext cx="8229600" cy="4525963"/>
          </a:xfrm>
        </p:spPr>
        <p:txBody>
          <a:bodyPr/>
          <a:lstStyle/>
          <a:p>
            <a:r>
              <a:rPr lang="en-US" b="1" dirty="0"/>
              <a:t>Scenario continues: </a:t>
            </a:r>
          </a:p>
          <a:p>
            <a:r>
              <a:rPr lang="en-US" b="1" dirty="0"/>
              <a:t>The casualty has moved behind a vehicle. </a:t>
            </a:r>
          </a:p>
          <a:p>
            <a:r>
              <a:rPr lang="en-US" b="1" dirty="0"/>
              <a:t>All hostiles are eliminated or have retreated.</a:t>
            </a:r>
          </a:p>
          <a:p>
            <a:r>
              <a:rPr lang="en-US" b="1" dirty="0"/>
              <a:t>The platoon establishes a secure perimeter.</a:t>
            </a:r>
          </a:p>
          <a:p>
            <a:r>
              <a:rPr lang="en-US" b="1" dirty="0"/>
              <a:t>The platoon leader tells you that you have only one casualty, and that you have a few minutes to work on him before the platoon will have to move.</a:t>
            </a:r>
          </a:p>
          <a:p>
            <a:endParaRPr lang="en-US" dirty="0"/>
          </a:p>
        </p:txBody>
      </p:sp>
      <p:sp>
        <p:nvSpPr>
          <p:cNvPr id="4" name="Rectangle 6">
            <a:extLst>
              <a:ext uri="{FF2B5EF4-FFF2-40B4-BE49-F238E27FC236}">
                <a16:creationId xmlns:a16="http://schemas.microsoft.com/office/drawing/2014/main" id="{9A033336-EA44-4BB7-AD5A-C46929EFF504}"/>
              </a:ext>
            </a:extLst>
          </p:cNvPr>
          <p:cNvSpPr>
            <a:spLocks noGrp="1" noChangeArrowheads="1"/>
          </p:cNvSpPr>
          <p:nvPr>
            <p:ph type="title"/>
          </p:nvPr>
        </p:nvSpPr>
        <p:spPr>
          <a:xfrm>
            <a:off x="1371600" y="1524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128843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22530" name="Rectangle 3"/>
          <p:cNvSpPr>
            <a:spLocks noGrp="1" noChangeArrowheads="1"/>
          </p:cNvSpPr>
          <p:nvPr>
            <p:ph idx="1"/>
          </p:nvPr>
        </p:nvSpPr>
        <p:spPr>
          <a:xfrm>
            <a:off x="457200" y="2057400"/>
            <a:ext cx="7772400" cy="4114800"/>
          </a:xfrm>
        </p:spPr>
        <p:txBody>
          <a:bodyPr/>
          <a:lstStyle/>
          <a:p>
            <a:pPr indent="0" eaLnBrk="1" hangingPunct="1">
              <a:lnSpc>
                <a:spcPct val="90000"/>
              </a:lnSpc>
              <a:buFont typeface="Wingdings" pitchFamily="2" charset="2"/>
              <a:buNone/>
            </a:pPr>
            <a:r>
              <a:rPr lang="en-US" sz="3000" b="1" dirty="0"/>
              <a:t>“There were four people in my team, two had been shot. Myself and the other uninjured teammate low crawled to the downed men. The man I came to was lying on his back, conscious, with his left leg pinned awkwardly beneath him. He was alert and oriented to person, place, time, and event. At that point I radioed C2 (mission control) to notify them of the downed man.”</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F1809-ABDC-45B8-AEF8-40FBAB7EB2B8}"/>
              </a:ext>
            </a:extLst>
          </p:cNvPr>
          <p:cNvSpPr>
            <a:spLocks noGrp="1"/>
          </p:cNvSpPr>
          <p:nvPr>
            <p:ph idx="1"/>
          </p:nvPr>
        </p:nvSpPr>
        <p:spPr>
          <a:xfrm>
            <a:off x="419100" y="1951037"/>
            <a:ext cx="8229600" cy="4525963"/>
          </a:xfrm>
        </p:spPr>
        <p:txBody>
          <a:bodyPr/>
          <a:lstStyle/>
          <a:p>
            <a:r>
              <a:rPr lang="en-US" b="1" dirty="0"/>
              <a:t>What phase are you in now?</a:t>
            </a:r>
          </a:p>
          <a:p>
            <a:pPr lvl="1"/>
            <a:r>
              <a:rPr lang="en-US" b="1" dirty="0"/>
              <a:t>Tactical Field Care.</a:t>
            </a:r>
          </a:p>
          <a:p>
            <a:r>
              <a:rPr lang="en-US" b="1" dirty="0"/>
              <a:t>Your casualty is alert, in moderate pain, and clutching his right leg. There is blood all over his leg and hands, and a tourniquet is in place on his right thigh. </a:t>
            </a:r>
          </a:p>
          <a:p>
            <a:r>
              <a:rPr lang="en-US" b="1" dirty="0"/>
              <a:t>What is your first concern?</a:t>
            </a:r>
          </a:p>
          <a:p>
            <a:pPr lvl="1"/>
            <a:r>
              <a:rPr lang="en-US" b="1" dirty="0"/>
              <a:t>Is life-threatening bleeding controlled?</a:t>
            </a:r>
          </a:p>
          <a:p>
            <a:endParaRPr lang="en-US" dirty="0"/>
          </a:p>
        </p:txBody>
      </p:sp>
      <p:sp>
        <p:nvSpPr>
          <p:cNvPr id="4" name="Rectangle 6">
            <a:extLst>
              <a:ext uri="{FF2B5EF4-FFF2-40B4-BE49-F238E27FC236}">
                <a16:creationId xmlns:a16="http://schemas.microsoft.com/office/drawing/2014/main" id="{6AC3F219-045D-4005-8D1B-7DDB13775637}"/>
              </a:ext>
            </a:extLst>
          </p:cNvPr>
          <p:cNvSpPr>
            <a:spLocks noGrp="1" noChangeArrowheads="1"/>
          </p:cNvSpPr>
          <p:nvPr>
            <p:ph type="title"/>
          </p:nvPr>
        </p:nvSpPr>
        <p:spPr>
          <a:xfrm>
            <a:off x="1447800" y="2286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190737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3DEBF-E0F2-42F5-8E63-DD04E77F8630}"/>
              </a:ext>
            </a:extLst>
          </p:cNvPr>
          <p:cNvSpPr>
            <a:spLocks noGrp="1"/>
          </p:cNvSpPr>
          <p:nvPr>
            <p:ph idx="1"/>
          </p:nvPr>
        </p:nvSpPr>
        <p:spPr>
          <a:xfrm>
            <a:off x="304800" y="1752600"/>
            <a:ext cx="8229600" cy="5105400"/>
          </a:xfrm>
        </p:spPr>
        <p:txBody>
          <a:bodyPr/>
          <a:lstStyle/>
          <a:p>
            <a:r>
              <a:rPr lang="en-US" sz="2600" b="1" dirty="0"/>
              <a:t>What do you do to assure hemorrhage control?</a:t>
            </a:r>
          </a:p>
          <a:p>
            <a:pPr lvl="1"/>
            <a:r>
              <a:rPr lang="en-US" sz="2000" b="1" dirty="0"/>
              <a:t>Expose the wound.</a:t>
            </a:r>
          </a:p>
          <a:p>
            <a:r>
              <a:rPr lang="en-US" sz="2600" b="1" dirty="0"/>
              <a:t>Blood is oozing from the wound. What next?</a:t>
            </a:r>
          </a:p>
          <a:p>
            <a:pPr lvl="1"/>
            <a:r>
              <a:rPr lang="en-US" sz="2000" b="1" dirty="0"/>
              <a:t>Apply another tourniquet 2-3 inches above the bleeding site and tighten it.</a:t>
            </a:r>
          </a:p>
          <a:p>
            <a:pPr lvl="1"/>
            <a:r>
              <a:rPr lang="en-US" sz="2000" b="1" dirty="0"/>
              <a:t>Ensure that the bleeding has been stopped and that the distal pulse has been eliminated.</a:t>
            </a:r>
          </a:p>
          <a:p>
            <a:pPr lvl="1"/>
            <a:r>
              <a:rPr lang="en-US" sz="2000" b="1" dirty="0"/>
              <a:t>Loosen the high-and-tight tourniquet and reassess bleeding control and distal pulse elimination.</a:t>
            </a:r>
          </a:p>
          <a:p>
            <a:pPr lvl="1"/>
            <a:r>
              <a:rPr lang="en-US" sz="2000" b="1" dirty="0"/>
              <a:t>Slide the tourniquet that was high-and-tight down to just proximal to the second tourniquet.</a:t>
            </a:r>
          </a:p>
          <a:p>
            <a:pPr lvl="2"/>
            <a:r>
              <a:rPr lang="en-US" sz="2000" b="1" dirty="0"/>
              <a:t>If you need to later, you can further tighten the second tourniquet and tighten the tourniquet you just moved to control bleeding and eliminate distal pulses.</a:t>
            </a:r>
          </a:p>
        </p:txBody>
      </p:sp>
      <p:sp>
        <p:nvSpPr>
          <p:cNvPr id="4" name="Rectangle 6">
            <a:extLst>
              <a:ext uri="{FF2B5EF4-FFF2-40B4-BE49-F238E27FC236}">
                <a16:creationId xmlns:a16="http://schemas.microsoft.com/office/drawing/2014/main" id="{BCCA4EA6-0FFB-4E69-8B26-D9AADCC66C7B}"/>
              </a:ext>
            </a:extLst>
          </p:cNvPr>
          <p:cNvSpPr>
            <a:spLocks noGrp="1" noChangeArrowheads="1"/>
          </p:cNvSpPr>
          <p:nvPr>
            <p:ph type="title"/>
          </p:nvPr>
        </p:nvSpPr>
        <p:spPr>
          <a:xfrm>
            <a:off x="1371600" y="1524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119286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777CC1-ED56-46FF-8655-1767D4651911}"/>
              </a:ext>
            </a:extLst>
          </p:cNvPr>
          <p:cNvSpPr>
            <a:spLocks noGrp="1"/>
          </p:cNvSpPr>
          <p:nvPr>
            <p:ph idx="1"/>
          </p:nvPr>
        </p:nvSpPr>
        <p:spPr>
          <a:xfrm>
            <a:off x="381000" y="2103437"/>
            <a:ext cx="8229600" cy="4525963"/>
          </a:xfrm>
        </p:spPr>
        <p:txBody>
          <a:bodyPr/>
          <a:lstStyle/>
          <a:p>
            <a:r>
              <a:rPr lang="en-US" b="1" dirty="0"/>
              <a:t>What’s next?</a:t>
            </a:r>
          </a:p>
          <a:p>
            <a:pPr lvl="1"/>
            <a:r>
              <a:rPr lang="en-US" b="1" dirty="0"/>
              <a:t>You search quickly for any other life-threatening bleeding, and find none.</a:t>
            </a:r>
          </a:p>
          <a:p>
            <a:r>
              <a:rPr lang="en-US" b="1" dirty="0"/>
              <a:t>Next concern?</a:t>
            </a:r>
          </a:p>
          <a:p>
            <a:pPr lvl="1"/>
            <a:r>
              <a:rPr lang="en-US" b="1" dirty="0"/>
              <a:t>Airway management </a:t>
            </a:r>
          </a:p>
          <a:p>
            <a:pPr lvl="2"/>
            <a:r>
              <a:rPr lang="en-US" sz="2800" b="1" dirty="0"/>
              <a:t>He is conscious and talking – his airway is OK.</a:t>
            </a:r>
          </a:p>
          <a:p>
            <a:endParaRPr lang="en-US" dirty="0"/>
          </a:p>
        </p:txBody>
      </p:sp>
      <p:sp>
        <p:nvSpPr>
          <p:cNvPr id="4" name="Rectangle 6">
            <a:extLst>
              <a:ext uri="{FF2B5EF4-FFF2-40B4-BE49-F238E27FC236}">
                <a16:creationId xmlns:a16="http://schemas.microsoft.com/office/drawing/2014/main" id="{5A02511E-9FA9-404B-BD6E-183F9F8942CA}"/>
              </a:ext>
            </a:extLst>
          </p:cNvPr>
          <p:cNvSpPr>
            <a:spLocks noGrp="1" noChangeArrowheads="1"/>
          </p:cNvSpPr>
          <p:nvPr>
            <p:ph type="title"/>
          </p:nvPr>
        </p:nvSpPr>
        <p:spPr>
          <a:xfrm>
            <a:off x="1295400" y="2286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43969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7F380-D902-48A9-98BA-1C278E7E06EA}"/>
              </a:ext>
            </a:extLst>
          </p:cNvPr>
          <p:cNvSpPr>
            <a:spLocks noGrp="1"/>
          </p:cNvSpPr>
          <p:nvPr>
            <p:ph idx="1"/>
          </p:nvPr>
        </p:nvSpPr>
        <p:spPr>
          <a:xfrm>
            <a:off x="381000" y="2133600"/>
            <a:ext cx="8229600" cy="3962400"/>
          </a:xfrm>
        </p:spPr>
        <p:txBody>
          <a:bodyPr/>
          <a:lstStyle/>
          <a:p>
            <a:r>
              <a:rPr lang="en-US" b="1" dirty="0"/>
              <a:t>Next?</a:t>
            </a:r>
          </a:p>
          <a:p>
            <a:pPr lvl="1"/>
            <a:r>
              <a:rPr lang="en-US" b="1" dirty="0"/>
              <a:t>Breathing.  </a:t>
            </a:r>
          </a:p>
          <a:p>
            <a:pPr lvl="2"/>
            <a:r>
              <a:rPr lang="en-US" sz="2800" b="1" dirty="0"/>
              <a:t>Breathing is rapid from pain and the situation, but not labored. </a:t>
            </a:r>
          </a:p>
          <a:p>
            <a:r>
              <a:rPr lang="en-US" b="1" dirty="0"/>
              <a:t>What next?</a:t>
            </a:r>
          </a:p>
          <a:p>
            <a:pPr lvl="1"/>
            <a:r>
              <a:rPr lang="en-US" b="1" dirty="0"/>
              <a:t>Check for shock.</a:t>
            </a:r>
          </a:p>
          <a:p>
            <a:pPr lvl="2"/>
            <a:r>
              <a:rPr lang="en-US" sz="2800" b="1" dirty="0"/>
              <a:t>Mental status is normal. Radial pulse is strong. </a:t>
            </a:r>
          </a:p>
          <a:p>
            <a:endParaRPr lang="en-US" b="1" dirty="0"/>
          </a:p>
        </p:txBody>
      </p:sp>
      <p:sp>
        <p:nvSpPr>
          <p:cNvPr id="4" name="Rectangle 6">
            <a:extLst>
              <a:ext uri="{FF2B5EF4-FFF2-40B4-BE49-F238E27FC236}">
                <a16:creationId xmlns:a16="http://schemas.microsoft.com/office/drawing/2014/main" id="{3768ADEB-6DC2-4478-86BC-E0D9236494CB}"/>
              </a:ext>
            </a:extLst>
          </p:cNvPr>
          <p:cNvSpPr>
            <a:spLocks noGrp="1" noChangeArrowheads="1"/>
          </p:cNvSpPr>
          <p:nvPr>
            <p:ph type="title"/>
          </p:nvPr>
        </p:nvSpPr>
        <p:spPr>
          <a:xfrm>
            <a:off x="1371600" y="2286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8858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2D739-A13E-4000-956F-DAE1532682F7}"/>
              </a:ext>
            </a:extLst>
          </p:cNvPr>
          <p:cNvSpPr>
            <a:spLocks noGrp="1"/>
          </p:cNvSpPr>
          <p:nvPr>
            <p:ph idx="1"/>
          </p:nvPr>
        </p:nvSpPr>
        <p:spPr>
          <a:xfrm>
            <a:off x="304800" y="2255837"/>
            <a:ext cx="8229600" cy="4525963"/>
          </a:xfrm>
        </p:spPr>
        <p:txBody>
          <a:bodyPr/>
          <a:lstStyle/>
          <a:p>
            <a:r>
              <a:rPr lang="en-US" b="1" dirty="0"/>
              <a:t>Should you start a saline lock?</a:t>
            </a:r>
          </a:p>
          <a:p>
            <a:pPr lvl="1"/>
            <a:r>
              <a:rPr lang="en-US" b="1" dirty="0"/>
              <a:t>No, but you’ll watch for any signs of shock.</a:t>
            </a:r>
          </a:p>
          <a:p>
            <a:r>
              <a:rPr lang="en-US" b="1" dirty="0"/>
              <a:t>Does the casualty need IV fluids at this point?</a:t>
            </a:r>
          </a:p>
          <a:p>
            <a:pPr lvl="1"/>
            <a:r>
              <a:rPr lang="en-US" b="1" dirty="0"/>
              <a:t>No – he’s not in shock now.</a:t>
            </a:r>
          </a:p>
          <a:p>
            <a:pPr lvl="1"/>
            <a:r>
              <a:rPr lang="en-US" b="1" dirty="0"/>
              <a:t>Conserve limited IV fluids until they are really needed. </a:t>
            </a:r>
          </a:p>
          <a:p>
            <a:endParaRPr lang="en-US" dirty="0"/>
          </a:p>
        </p:txBody>
      </p:sp>
      <p:sp>
        <p:nvSpPr>
          <p:cNvPr id="4" name="Rectangle 6">
            <a:extLst>
              <a:ext uri="{FF2B5EF4-FFF2-40B4-BE49-F238E27FC236}">
                <a16:creationId xmlns:a16="http://schemas.microsoft.com/office/drawing/2014/main" id="{FEB3EFDD-7868-4744-94A3-CBB679306E86}"/>
              </a:ext>
            </a:extLst>
          </p:cNvPr>
          <p:cNvSpPr>
            <a:spLocks noGrp="1" noChangeArrowheads="1"/>
          </p:cNvSpPr>
          <p:nvPr>
            <p:ph type="title"/>
          </p:nvPr>
        </p:nvSpPr>
        <p:spPr>
          <a:xfrm>
            <a:off x="1447800" y="1524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321599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2D739-A13E-4000-956F-DAE1532682F7}"/>
              </a:ext>
            </a:extLst>
          </p:cNvPr>
          <p:cNvSpPr>
            <a:spLocks noGrp="1"/>
          </p:cNvSpPr>
          <p:nvPr>
            <p:ph idx="1"/>
          </p:nvPr>
        </p:nvSpPr>
        <p:spPr>
          <a:xfrm>
            <a:off x="152400" y="1981200"/>
            <a:ext cx="8610600" cy="4648200"/>
          </a:xfrm>
        </p:spPr>
        <p:txBody>
          <a:bodyPr/>
          <a:lstStyle/>
          <a:p>
            <a:r>
              <a:rPr lang="en-US" b="1" dirty="0"/>
              <a:t>Next?</a:t>
            </a:r>
          </a:p>
          <a:p>
            <a:pPr lvl="1"/>
            <a:r>
              <a:rPr lang="en-US" b="1" dirty="0"/>
              <a:t>Prevent hypothermia?</a:t>
            </a:r>
          </a:p>
          <a:p>
            <a:pPr lvl="2"/>
            <a:r>
              <a:rPr lang="en-US" b="1" dirty="0"/>
              <a:t>Ready Heat Blanket </a:t>
            </a:r>
            <a:r>
              <a:rPr lang="mr-IN" b="1" dirty="0"/>
              <a:t>–</a:t>
            </a:r>
            <a:r>
              <a:rPr lang="en-US" b="1" dirty="0"/>
              <a:t> not needed now.</a:t>
            </a:r>
          </a:p>
          <a:p>
            <a:pPr lvl="2"/>
            <a:r>
              <a:rPr lang="en-US" b="1" dirty="0"/>
              <a:t>Heat Reflective Shell </a:t>
            </a:r>
            <a:r>
              <a:rPr lang="mr-IN" b="1" dirty="0"/>
              <a:t>–</a:t>
            </a:r>
            <a:r>
              <a:rPr lang="en-US" b="1" dirty="0"/>
              <a:t> not needed now.</a:t>
            </a:r>
          </a:p>
          <a:p>
            <a:r>
              <a:rPr lang="en-US" b="1" dirty="0"/>
              <a:t>Next?</a:t>
            </a:r>
          </a:p>
          <a:p>
            <a:pPr lvl="1"/>
            <a:r>
              <a:rPr lang="en-US" b="1" dirty="0"/>
              <a:t>Should you disarm the casualty and take his comms gear?</a:t>
            </a:r>
          </a:p>
          <a:p>
            <a:pPr lvl="1"/>
            <a:r>
              <a:rPr lang="en-US" b="1" dirty="0"/>
              <a:t>Yes. He is already distracted by the pain and you anticipate giving him ketamine or narcotics soon.</a:t>
            </a:r>
            <a:endParaRPr lang="en-US" b="1" dirty="0">
              <a:solidFill>
                <a:srgbClr val="FF0000"/>
              </a:solidFill>
            </a:endParaRPr>
          </a:p>
          <a:p>
            <a:pPr lvl="1"/>
            <a:endParaRPr lang="en-US" dirty="0"/>
          </a:p>
          <a:p>
            <a:endParaRPr lang="en-US" dirty="0"/>
          </a:p>
        </p:txBody>
      </p:sp>
      <p:sp>
        <p:nvSpPr>
          <p:cNvPr id="4" name="Rectangle 6">
            <a:extLst>
              <a:ext uri="{FF2B5EF4-FFF2-40B4-BE49-F238E27FC236}">
                <a16:creationId xmlns:a16="http://schemas.microsoft.com/office/drawing/2014/main" id="{FEB3EFDD-7868-4744-94A3-CBB679306E86}"/>
              </a:ext>
            </a:extLst>
          </p:cNvPr>
          <p:cNvSpPr>
            <a:spLocks noGrp="1" noChangeArrowheads="1"/>
          </p:cNvSpPr>
          <p:nvPr>
            <p:ph type="title"/>
          </p:nvPr>
        </p:nvSpPr>
        <p:spPr>
          <a:xfrm>
            <a:off x="1447800" y="2286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351401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0"/>
            <a:ext cx="6477000" cy="4525963"/>
          </a:xfrm>
        </p:spPr>
        <p:txBody>
          <a:bodyPr/>
          <a:lstStyle/>
          <a:p>
            <a:endParaRPr lang="en-US" dirty="0"/>
          </a:p>
          <a:p>
            <a:r>
              <a:rPr lang="en-US" b="1" dirty="0"/>
              <a:t>Next?</a:t>
            </a:r>
          </a:p>
          <a:p>
            <a:r>
              <a:rPr lang="en-US" b="1" dirty="0"/>
              <a:t>Monitoring</a:t>
            </a:r>
          </a:p>
          <a:p>
            <a:pPr lvl="1"/>
            <a:r>
              <a:rPr lang="en-US" sz="3200" b="1" dirty="0"/>
              <a:t>Pulse oximetry shows O2 sat is 96%</a:t>
            </a:r>
          </a:p>
          <a:p>
            <a:r>
              <a:rPr lang="en-US" b="1" dirty="0"/>
              <a:t>Analgesia?</a:t>
            </a:r>
          </a:p>
          <a:p>
            <a:pPr lvl="1"/>
            <a:r>
              <a:rPr lang="en-US" sz="3200" b="1" dirty="0"/>
              <a:t>OTFC</a:t>
            </a:r>
          </a:p>
        </p:txBody>
      </p:sp>
      <p:sp>
        <p:nvSpPr>
          <p:cNvPr id="4" name="Rectangle 6">
            <a:extLst>
              <a:ext uri="{FF2B5EF4-FFF2-40B4-BE49-F238E27FC236}">
                <a16:creationId xmlns:a16="http://schemas.microsoft.com/office/drawing/2014/main" id="{ED5F17A7-EB13-4CCB-8AE4-CBC90FFCF0F2}"/>
              </a:ext>
            </a:extLst>
          </p:cNvPr>
          <p:cNvSpPr>
            <a:spLocks noGrp="1" noChangeArrowheads="1"/>
          </p:cNvSpPr>
          <p:nvPr>
            <p:ph type="title"/>
          </p:nvPr>
        </p:nvSpPr>
        <p:spPr>
          <a:xfrm>
            <a:off x="1371600" y="2286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797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2D739-A13E-4000-956F-DAE1532682F7}"/>
              </a:ext>
            </a:extLst>
          </p:cNvPr>
          <p:cNvSpPr>
            <a:spLocks noGrp="1"/>
          </p:cNvSpPr>
          <p:nvPr>
            <p:ph idx="1"/>
          </p:nvPr>
        </p:nvSpPr>
        <p:spPr>
          <a:xfrm>
            <a:off x="304800" y="2103437"/>
            <a:ext cx="8229600" cy="4525963"/>
          </a:xfrm>
        </p:spPr>
        <p:txBody>
          <a:bodyPr/>
          <a:lstStyle/>
          <a:p>
            <a:r>
              <a:rPr lang="en-US" b="1" dirty="0"/>
              <a:t>Next?</a:t>
            </a:r>
          </a:p>
          <a:p>
            <a:pPr lvl="1"/>
            <a:r>
              <a:rPr lang="en-US" b="1" dirty="0"/>
              <a:t>Inspect and dress his leg wound.</a:t>
            </a:r>
          </a:p>
          <a:p>
            <a:pPr lvl="1"/>
            <a:r>
              <a:rPr lang="en-US" b="1" dirty="0"/>
              <a:t>Reassess for hemorrhage control.</a:t>
            </a:r>
          </a:p>
          <a:p>
            <a:r>
              <a:rPr lang="en-US" b="1" dirty="0"/>
              <a:t>Next?</a:t>
            </a:r>
          </a:p>
          <a:p>
            <a:pPr lvl="1"/>
            <a:r>
              <a:rPr lang="en-US" b="1" dirty="0"/>
              <a:t>Assess for other wounds.</a:t>
            </a:r>
          </a:p>
          <a:p>
            <a:pPr lvl="2"/>
            <a:r>
              <a:rPr lang="en-US" b="1" dirty="0"/>
              <a:t>You discover tenderness over his anterior lower right chest.</a:t>
            </a:r>
          </a:p>
          <a:p>
            <a:pPr lvl="2"/>
            <a:r>
              <a:rPr lang="en-US" b="1" dirty="0"/>
              <a:t>You check his body armor and find corresponding damage compatible with a bullet strike.</a:t>
            </a:r>
          </a:p>
        </p:txBody>
      </p:sp>
      <p:sp>
        <p:nvSpPr>
          <p:cNvPr id="4" name="Rectangle 6">
            <a:extLst>
              <a:ext uri="{FF2B5EF4-FFF2-40B4-BE49-F238E27FC236}">
                <a16:creationId xmlns:a16="http://schemas.microsoft.com/office/drawing/2014/main" id="{FEB3EFDD-7868-4744-94A3-CBB679306E86}"/>
              </a:ext>
            </a:extLst>
          </p:cNvPr>
          <p:cNvSpPr>
            <a:spLocks noGrp="1" noChangeArrowheads="1"/>
          </p:cNvSpPr>
          <p:nvPr>
            <p:ph type="title"/>
          </p:nvPr>
        </p:nvSpPr>
        <p:spPr>
          <a:xfrm>
            <a:off x="1447800" y="2286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260034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2D739-A13E-4000-956F-DAE1532682F7}"/>
              </a:ext>
            </a:extLst>
          </p:cNvPr>
          <p:cNvSpPr>
            <a:spLocks noGrp="1"/>
          </p:cNvSpPr>
          <p:nvPr>
            <p:ph idx="1"/>
          </p:nvPr>
        </p:nvSpPr>
        <p:spPr>
          <a:xfrm>
            <a:off x="381000" y="1951037"/>
            <a:ext cx="8229600" cy="4525963"/>
          </a:xfrm>
        </p:spPr>
        <p:txBody>
          <a:bodyPr/>
          <a:lstStyle/>
          <a:p>
            <a:r>
              <a:rPr lang="en-US" b="1" dirty="0"/>
              <a:t>Scenario continues:</a:t>
            </a:r>
          </a:p>
          <a:p>
            <a:r>
              <a:rPr lang="en-US" b="1" dirty="0"/>
              <a:t>Your platoon leader tells you the unit will move in 10 minutes to a CASEVAC location.</a:t>
            </a:r>
          </a:p>
          <a:p>
            <a:pPr lvl="1"/>
            <a:r>
              <a:rPr lang="en-US" b="1" dirty="0"/>
              <a:t>No enemy contact is expected. </a:t>
            </a:r>
          </a:p>
          <a:p>
            <a:pPr lvl="1"/>
            <a:r>
              <a:rPr lang="en-US" b="1" dirty="0"/>
              <a:t>CASEVAC should take about 45-60 minutes. </a:t>
            </a:r>
          </a:p>
          <a:p>
            <a:r>
              <a:rPr lang="en-US" b="1" dirty="0"/>
              <a:t>Should you try to remove the tourniquet and replace it with Combat Gauze?</a:t>
            </a:r>
          </a:p>
          <a:p>
            <a:pPr lvl="1"/>
            <a:r>
              <a:rPr lang="en-US" b="1" dirty="0"/>
              <a:t>No – less than two hours tourniquet time is anticipated. Leave it on.</a:t>
            </a:r>
          </a:p>
          <a:p>
            <a:endParaRPr lang="en-US" dirty="0"/>
          </a:p>
        </p:txBody>
      </p:sp>
      <p:sp>
        <p:nvSpPr>
          <p:cNvPr id="4" name="Rectangle 6">
            <a:extLst>
              <a:ext uri="{FF2B5EF4-FFF2-40B4-BE49-F238E27FC236}">
                <a16:creationId xmlns:a16="http://schemas.microsoft.com/office/drawing/2014/main" id="{FEB3EFDD-7868-4744-94A3-CBB679306E86}"/>
              </a:ext>
            </a:extLst>
          </p:cNvPr>
          <p:cNvSpPr>
            <a:spLocks noGrp="1" noChangeArrowheads="1"/>
          </p:cNvSpPr>
          <p:nvPr>
            <p:ph type="title"/>
          </p:nvPr>
        </p:nvSpPr>
        <p:spPr>
          <a:xfrm>
            <a:off x="1295400" y="1524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142780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2D739-A13E-4000-956F-DAE1532682F7}"/>
              </a:ext>
            </a:extLst>
          </p:cNvPr>
          <p:cNvSpPr>
            <a:spLocks noGrp="1"/>
          </p:cNvSpPr>
          <p:nvPr>
            <p:ph idx="1"/>
          </p:nvPr>
        </p:nvSpPr>
        <p:spPr>
          <a:xfrm>
            <a:off x="381000" y="2514600"/>
            <a:ext cx="8229600" cy="2590800"/>
          </a:xfrm>
        </p:spPr>
        <p:txBody>
          <a:bodyPr/>
          <a:lstStyle/>
          <a:p>
            <a:r>
              <a:rPr lang="en-US" b="1" dirty="0"/>
              <a:t>What else do you want to accomplish before TACEVAC?</a:t>
            </a:r>
          </a:p>
          <a:p>
            <a:pPr lvl="1"/>
            <a:r>
              <a:rPr lang="en-US" b="1" dirty="0"/>
              <a:t>Reassure the casualty</a:t>
            </a:r>
          </a:p>
          <a:p>
            <a:pPr lvl="1"/>
            <a:r>
              <a:rPr lang="en-US" b="1" dirty="0"/>
              <a:t>Document care</a:t>
            </a:r>
          </a:p>
          <a:p>
            <a:endParaRPr lang="en-US" dirty="0"/>
          </a:p>
        </p:txBody>
      </p:sp>
      <p:sp>
        <p:nvSpPr>
          <p:cNvPr id="4" name="Rectangle 6">
            <a:extLst>
              <a:ext uri="{FF2B5EF4-FFF2-40B4-BE49-F238E27FC236}">
                <a16:creationId xmlns:a16="http://schemas.microsoft.com/office/drawing/2014/main" id="{FEB3EFDD-7868-4744-94A3-CBB679306E86}"/>
              </a:ext>
            </a:extLst>
          </p:cNvPr>
          <p:cNvSpPr>
            <a:spLocks noGrp="1" noChangeArrowheads="1"/>
          </p:cNvSpPr>
          <p:nvPr>
            <p:ph type="title"/>
          </p:nvPr>
        </p:nvSpPr>
        <p:spPr>
          <a:xfrm>
            <a:off x="1295400" y="2286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385676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24578" name="Rectangle 3"/>
          <p:cNvSpPr>
            <a:spLocks noGrp="1" noChangeArrowheads="1"/>
          </p:cNvSpPr>
          <p:nvPr>
            <p:ph idx="1"/>
          </p:nvPr>
        </p:nvSpPr>
        <p:spPr>
          <a:xfrm>
            <a:off x="381000" y="2133600"/>
            <a:ext cx="7772400" cy="4114800"/>
          </a:xfrm>
        </p:spPr>
        <p:txBody>
          <a:bodyPr/>
          <a:lstStyle/>
          <a:p>
            <a:pPr eaLnBrk="1" hangingPunct="1">
              <a:lnSpc>
                <a:spcPct val="90000"/>
              </a:lnSpc>
              <a:buFont typeface="Wingdings" pitchFamily="2" charset="2"/>
              <a:buNone/>
            </a:pPr>
            <a:r>
              <a:rPr lang="en-US" dirty="0"/>
              <a:t>    </a:t>
            </a:r>
            <a:r>
              <a:rPr lang="en-US" b="1" dirty="0"/>
              <a:t>“Upon closer inspection, his knee was as big as a basketball and his femur had broken. The patient was in extreme pain and did not allow me to do a sweep of his injured leg. He would literally shove me or grab me whenever I touched his leg or wounds. I needed to find the entrance and exit wound and stop any possible arterial bleeding.” </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2D739-A13E-4000-956F-DAE1532682F7}"/>
              </a:ext>
            </a:extLst>
          </p:cNvPr>
          <p:cNvSpPr>
            <a:spLocks noGrp="1"/>
          </p:cNvSpPr>
          <p:nvPr>
            <p:ph idx="1"/>
          </p:nvPr>
        </p:nvSpPr>
        <p:spPr>
          <a:xfrm>
            <a:off x="304800" y="2057400"/>
            <a:ext cx="8229600" cy="3886200"/>
          </a:xfrm>
        </p:spPr>
        <p:txBody>
          <a:bodyPr/>
          <a:lstStyle/>
          <a:p>
            <a:r>
              <a:rPr lang="en-US" b="1" dirty="0"/>
              <a:t>Scenario continues:</a:t>
            </a:r>
          </a:p>
          <a:p>
            <a:pPr lvl="1"/>
            <a:r>
              <a:rPr lang="en-US" sz="2600" b="1" dirty="0"/>
              <a:t>You have now moved to the CASEVAC site. The platoon establishes security.  </a:t>
            </a:r>
          </a:p>
          <a:p>
            <a:pPr lvl="1"/>
            <a:r>
              <a:rPr lang="en-US" sz="2600" b="1" dirty="0"/>
              <a:t>You check the patient and notice that he is confused and breathing rapidly. </a:t>
            </a:r>
          </a:p>
          <a:p>
            <a:pPr lvl="1"/>
            <a:r>
              <a:rPr lang="en-US" sz="2600" b="1" dirty="0"/>
              <a:t>You check his thigh wound and find that the tourniquet just above the wound has become loose and the dressing is soaked with blood.</a:t>
            </a:r>
          </a:p>
          <a:p>
            <a:pPr marL="0" indent="0">
              <a:buNone/>
            </a:pPr>
            <a:endParaRPr lang="en-US" dirty="0"/>
          </a:p>
        </p:txBody>
      </p:sp>
      <p:sp>
        <p:nvSpPr>
          <p:cNvPr id="4" name="Rectangle 6">
            <a:extLst>
              <a:ext uri="{FF2B5EF4-FFF2-40B4-BE49-F238E27FC236}">
                <a16:creationId xmlns:a16="http://schemas.microsoft.com/office/drawing/2014/main" id="{FEB3EFDD-7868-4744-94A3-CBB679306E86}"/>
              </a:ext>
            </a:extLst>
          </p:cNvPr>
          <p:cNvSpPr>
            <a:spLocks noGrp="1" noChangeArrowheads="1"/>
          </p:cNvSpPr>
          <p:nvPr>
            <p:ph type="title"/>
          </p:nvPr>
        </p:nvSpPr>
        <p:spPr>
          <a:xfrm>
            <a:off x="1371600" y="3048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342226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9C88-3A01-4525-A1AD-78E577C3E6E7}"/>
              </a:ext>
            </a:extLst>
          </p:cNvPr>
          <p:cNvSpPr>
            <a:spLocks noGrp="1"/>
          </p:cNvSpPr>
          <p:nvPr>
            <p:ph idx="1"/>
          </p:nvPr>
        </p:nvSpPr>
        <p:spPr>
          <a:xfrm>
            <a:off x="533400" y="2057400"/>
            <a:ext cx="8229600" cy="4525963"/>
          </a:xfrm>
        </p:spPr>
        <p:txBody>
          <a:bodyPr/>
          <a:lstStyle/>
          <a:p>
            <a:r>
              <a:rPr lang="en-US" b="1" dirty="0"/>
              <a:t>The tourniquet is loose and the wound is bleeding again. What do you do?</a:t>
            </a:r>
          </a:p>
          <a:p>
            <a:pPr lvl="1"/>
            <a:r>
              <a:rPr lang="en-US" sz="2600" b="1" dirty="0"/>
              <a:t>Re-tighten the tourniquet nearest the wound. </a:t>
            </a:r>
          </a:p>
          <a:p>
            <a:pPr lvl="1"/>
            <a:r>
              <a:rPr lang="en-US" sz="2600" b="1" dirty="0"/>
              <a:t>Tighten the proximal tourniquet, too.</a:t>
            </a:r>
          </a:p>
          <a:p>
            <a:pPr lvl="1"/>
            <a:r>
              <a:rPr lang="en-US" sz="2600" b="1" dirty="0"/>
              <a:t>You remove the bloody dressing to re-assess hemorrhage control:</a:t>
            </a:r>
          </a:p>
          <a:p>
            <a:pPr lvl="2"/>
            <a:r>
              <a:rPr lang="en-US" sz="2200" b="1" dirty="0"/>
              <a:t>Bleeding is now controlled.</a:t>
            </a:r>
          </a:p>
          <a:p>
            <a:pPr lvl="2"/>
            <a:r>
              <a:rPr lang="en-US" sz="2200" b="1" dirty="0"/>
              <a:t>Distal pulses are not present.</a:t>
            </a:r>
          </a:p>
          <a:p>
            <a:pPr lvl="1"/>
            <a:r>
              <a:rPr lang="en-US" sz="2600" b="1" dirty="0"/>
              <a:t>You re-dress the wound.</a:t>
            </a:r>
          </a:p>
          <a:p>
            <a:endParaRPr lang="en-US" dirty="0"/>
          </a:p>
        </p:txBody>
      </p:sp>
      <p:sp>
        <p:nvSpPr>
          <p:cNvPr id="4" name="Rectangle 6">
            <a:extLst>
              <a:ext uri="{FF2B5EF4-FFF2-40B4-BE49-F238E27FC236}">
                <a16:creationId xmlns:a16="http://schemas.microsoft.com/office/drawing/2014/main" id="{D1D19674-38CF-41B1-B7ED-37B2D392CCE2}"/>
              </a:ext>
            </a:extLst>
          </p:cNvPr>
          <p:cNvSpPr>
            <a:spLocks noGrp="1" noChangeArrowheads="1"/>
          </p:cNvSpPr>
          <p:nvPr>
            <p:ph type="title"/>
          </p:nvPr>
        </p:nvSpPr>
        <p:spPr>
          <a:xfrm>
            <a:off x="1295400" y="2286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399431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2D739-A13E-4000-956F-DAE1532682F7}"/>
              </a:ext>
            </a:extLst>
          </p:cNvPr>
          <p:cNvSpPr>
            <a:spLocks noGrp="1"/>
          </p:cNvSpPr>
          <p:nvPr>
            <p:ph idx="1"/>
          </p:nvPr>
        </p:nvSpPr>
        <p:spPr>
          <a:xfrm>
            <a:off x="304800" y="2133600"/>
            <a:ext cx="8229600" cy="4525963"/>
          </a:xfrm>
        </p:spPr>
        <p:txBody>
          <a:bodyPr/>
          <a:lstStyle/>
          <a:p>
            <a:r>
              <a:rPr lang="en-US" b="1" dirty="0"/>
              <a:t>Scenario continues:</a:t>
            </a:r>
          </a:p>
          <a:p>
            <a:r>
              <a:rPr lang="en-US" b="1" dirty="0"/>
              <a:t>Casualty becomes unconscious from shock. What next?</a:t>
            </a:r>
          </a:p>
          <a:p>
            <a:pPr lvl="1"/>
            <a:r>
              <a:rPr lang="en-US" b="1" dirty="0"/>
              <a:t>Establish IV/IO access if not done before.</a:t>
            </a:r>
          </a:p>
          <a:p>
            <a:pPr lvl="1"/>
            <a:r>
              <a:rPr lang="en-US" b="1" dirty="0"/>
              <a:t>Immediately administer 1 gm TXA in 100cc NS over 10 minutes. </a:t>
            </a:r>
          </a:p>
          <a:p>
            <a:pPr lvl="1"/>
            <a:r>
              <a:rPr lang="en-US" b="1" dirty="0"/>
              <a:t>Begin infusion of whole blood.</a:t>
            </a:r>
          </a:p>
          <a:p>
            <a:endParaRPr lang="en-US" dirty="0"/>
          </a:p>
        </p:txBody>
      </p:sp>
      <p:sp>
        <p:nvSpPr>
          <p:cNvPr id="4" name="Rectangle 6">
            <a:extLst>
              <a:ext uri="{FF2B5EF4-FFF2-40B4-BE49-F238E27FC236}">
                <a16:creationId xmlns:a16="http://schemas.microsoft.com/office/drawing/2014/main" id="{FEB3EFDD-7868-4744-94A3-CBB679306E86}"/>
              </a:ext>
            </a:extLst>
          </p:cNvPr>
          <p:cNvSpPr>
            <a:spLocks noGrp="1" noChangeArrowheads="1"/>
          </p:cNvSpPr>
          <p:nvPr>
            <p:ph type="title"/>
          </p:nvPr>
        </p:nvSpPr>
        <p:spPr>
          <a:xfrm>
            <a:off x="1295400" y="2286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17560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2D739-A13E-4000-956F-DAE1532682F7}"/>
              </a:ext>
            </a:extLst>
          </p:cNvPr>
          <p:cNvSpPr>
            <a:spLocks noGrp="1"/>
          </p:cNvSpPr>
          <p:nvPr>
            <p:ph idx="1"/>
          </p:nvPr>
        </p:nvSpPr>
        <p:spPr>
          <a:xfrm>
            <a:off x="457200" y="2438400"/>
            <a:ext cx="8229600" cy="2743200"/>
          </a:xfrm>
        </p:spPr>
        <p:txBody>
          <a:bodyPr/>
          <a:lstStyle/>
          <a:p>
            <a:r>
              <a:rPr lang="en-US" b="1" dirty="0"/>
              <a:t>What next? </a:t>
            </a:r>
          </a:p>
          <a:p>
            <a:pPr lvl="1"/>
            <a:r>
              <a:rPr lang="en-US" b="1" dirty="0"/>
              <a:t>Nasopharyngeal airway - casualty is unconscious</a:t>
            </a:r>
          </a:p>
          <a:p>
            <a:pPr lvl="1"/>
            <a:r>
              <a:rPr lang="en-US" b="1" dirty="0"/>
              <a:t>Recovery position</a:t>
            </a:r>
          </a:p>
          <a:p>
            <a:pPr lvl="1"/>
            <a:r>
              <a:rPr lang="en-US" b="1" dirty="0"/>
              <a:t>Continue resuscitation</a:t>
            </a:r>
          </a:p>
          <a:p>
            <a:pPr lvl="1"/>
            <a:r>
              <a:rPr lang="en-US" b="1" dirty="0"/>
              <a:t>Prepare for evacuation and transport ASAP</a:t>
            </a:r>
          </a:p>
          <a:p>
            <a:endParaRPr lang="en-US" dirty="0"/>
          </a:p>
        </p:txBody>
      </p:sp>
      <p:sp>
        <p:nvSpPr>
          <p:cNvPr id="4" name="Rectangle 6">
            <a:extLst>
              <a:ext uri="{FF2B5EF4-FFF2-40B4-BE49-F238E27FC236}">
                <a16:creationId xmlns:a16="http://schemas.microsoft.com/office/drawing/2014/main" id="{FEB3EFDD-7868-4744-94A3-CBB679306E86}"/>
              </a:ext>
            </a:extLst>
          </p:cNvPr>
          <p:cNvSpPr>
            <a:spLocks noGrp="1" noChangeArrowheads="1"/>
          </p:cNvSpPr>
          <p:nvPr>
            <p:ph type="title"/>
          </p:nvPr>
        </p:nvSpPr>
        <p:spPr>
          <a:xfrm>
            <a:off x="1295400" y="228600"/>
            <a:ext cx="7543800" cy="1143000"/>
          </a:xfrm>
        </p:spPr>
        <p:txBody>
          <a:bodyPr/>
          <a:lstStyle/>
          <a:p>
            <a:pPr eaLnBrk="1" hangingPunct="1"/>
            <a:r>
              <a:rPr lang="en-US" sz="4400" dirty="0"/>
              <a:t>MOUT Scenario 2</a:t>
            </a:r>
          </a:p>
        </p:txBody>
      </p:sp>
    </p:spTree>
    <p:extLst>
      <p:ext uri="{BB962C8B-B14F-4D97-AF65-F5344CB8AC3E}">
        <p14:creationId xmlns:p14="http://schemas.microsoft.com/office/powerpoint/2010/main" val="245415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87F6973D-83AA-4571-BD4F-8C02635FA931}"/>
              </a:ext>
            </a:extLst>
          </p:cNvPr>
          <p:cNvSpPr>
            <a:spLocks noGrp="1" noChangeArrowheads="1"/>
          </p:cNvSpPr>
          <p:nvPr>
            <p:ph type="title"/>
          </p:nvPr>
        </p:nvSpPr>
        <p:spPr>
          <a:xfrm>
            <a:off x="1295400" y="228600"/>
            <a:ext cx="7543800" cy="1143000"/>
          </a:xfrm>
        </p:spPr>
        <p:txBody>
          <a:bodyPr/>
          <a:lstStyle/>
          <a:p>
            <a:pPr eaLnBrk="1" hangingPunct="1"/>
            <a:r>
              <a:rPr lang="en-US" sz="4400" dirty="0"/>
              <a:t>MOUT Scenario 2</a:t>
            </a:r>
          </a:p>
        </p:txBody>
      </p:sp>
      <p:sp>
        <p:nvSpPr>
          <p:cNvPr id="5" name="Content Placeholder 2">
            <a:extLst>
              <a:ext uri="{FF2B5EF4-FFF2-40B4-BE49-F238E27FC236}">
                <a16:creationId xmlns:a16="http://schemas.microsoft.com/office/drawing/2014/main" id="{08F18F97-4D5E-41C4-8C20-76CEE531F473}"/>
              </a:ext>
            </a:extLst>
          </p:cNvPr>
          <p:cNvSpPr>
            <a:spLocks noGrp="1"/>
          </p:cNvSpPr>
          <p:nvPr>
            <p:ph idx="1"/>
          </p:nvPr>
        </p:nvSpPr>
        <p:spPr>
          <a:xfrm>
            <a:off x="1600200" y="2743200"/>
            <a:ext cx="5791200" cy="1143000"/>
          </a:xfrm>
        </p:spPr>
        <p:txBody>
          <a:bodyPr/>
          <a:lstStyle/>
          <a:p>
            <a:pPr marL="0" indent="0" algn="ctr">
              <a:buNone/>
            </a:pPr>
            <a:r>
              <a:rPr lang="en-US" sz="5400" b="1" dirty="0"/>
              <a:t>End of Scenario</a:t>
            </a:r>
          </a:p>
        </p:txBody>
      </p:sp>
    </p:spTree>
    <p:extLst>
      <p:ext uri="{BB962C8B-B14F-4D97-AF65-F5344CB8AC3E}">
        <p14:creationId xmlns:p14="http://schemas.microsoft.com/office/powerpoint/2010/main" val="9967565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6"/>
          <p:cNvSpPr>
            <a:spLocks noGrp="1" noChangeArrowheads="1"/>
          </p:cNvSpPr>
          <p:nvPr>
            <p:ph type="title"/>
          </p:nvPr>
        </p:nvSpPr>
        <p:spPr>
          <a:xfrm>
            <a:off x="1143000" y="228600"/>
            <a:ext cx="7543800" cy="1143000"/>
          </a:xfrm>
        </p:spPr>
        <p:txBody>
          <a:bodyPr/>
          <a:lstStyle/>
          <a:p>
            <a:pPr eaLnBrk="1" hangingPunct="1"/>
            <a:r>
              <a:rPr lang="en-US" sz="4400" dirty="0"/>
              <a:t>MOUT Scenario 3</a:t>
            </a:r>
          </a:p>
        </p:txBody>
      </p:sp>
      <p:pic>
        <p:nvPicPr>
          <p:cNvPr id="90114" name="Picture 7" descr="Apache1"/>
          <p:cNvPicPr>
            <a:picLocks noChangeAspect="1" noChangeArrowheads="1"/>
          </p:cNvPicPr>
          <p:nvPr/>
        </p:nvPicPr>
        <p:blipFill>
          <a:blip r:embed="rId3" cstate="print"/>
          <a:srcRect/>
          <a:stretch>
            <a:fillRect/>
          </a:stretch>
        </p:blipFill>
        <p:spPr bwMode="auto">
          <a:xfrm>
            <a:off x="1371600" y="1730375"/>
            <a:ext cx="6324600" cy="4746625"/>
          </a:xfrm>
          <a:prstGeom prst="rect">
            <a:avLst/>
          </a:prstGeom>
          <a:noFill/>
          <a:ln w="25400">
            <a:solidFill>
              <a:schemeClr val="tx1"/>
            </a:solid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idx="1"/>
          </p:nvPr>
        </p:nvSpPr>
        <p:spPr>
          <a:xfrm>
            <a:off x="533400" y="1951037"/>
            <a:ext cx="8229600" cy="4525963"/>
          </a:xfrm>
        </p:spPr>
        <p:txBody>
          <a:bodyPr/>
          <a:lstStyle/>
          <a:p>
            <a:pPr marL="0" indent="0" eaLnBrk="1" hangingPunct="1">
              <a:buFont typeface="Arial" charset="0"/>
              <a:buNone/>
            </a:pPr>
            <a:r>
              <a:rPr lang="en-US" b="1" u="sng" dirty="0"/>
              <a:t>SCENARIO HISTORY:</a:t>
            </a:r>
            <a:r>
              <a:rPr lang="en-US" b="1" dirty="0"/>
              <a:t>  While on patrol in the city of Mosul, an infantry platoon comes under small arms fire. The point man is hit and falls to the ground. The platoon reacts to the contact, rapidly eliminating the ambushing hostiles. There are no other casualties. The platoon leader tells you take care of the casualty while the others establish a secure perimeter.</a:t>
            </a:r>
          </a:p>
        </p:txBody>
      </p:sp>
      <p:sp>
        <p:nvSpPr>
          <p:cNvPr id="6" name="Rectangle 6"/>
          <p:cNvSpPr>
            <a:spLocks noGrp="1" noChangeArrowheads="1"/>
          </p:cNvSpPr>
          <p:nvPr>
            <p:ph type="title"/>
          </p:nvPr>
        </p:nvSpPr>
        <p:spPr>
          <a:xfrm>
            <a:off x="1752600" y="228600"/>
            <a:ext cx="6781800" cy="1143000"/>
          </a:xfrm>
        </p:spPr>
        <p:txBody>
          <a:bodyPr/>
          <a:lstStyle/>
          <a:p>
            <a:pPr eaLnBrk="1" hangingPunct="1"/>
            <a:r>
              <a:rPr lang="en-US" sz="4400" dirty="0"/>
              <a:t>MOUT Scenario 3</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685800" y="1905000"/>
            <a:ext cx="8229600" cy="4800600"/>
          </a:xfrm>
        </p:spPr>
        <p:txBody>
          <a:bodyPr rtlCol="0">
            <a:normAutofit fontScale="92500"/>
          </a:bodyPr>
          <a:lstStyle/>
          <a:p>
            <a:pPr eaLnBrk="1" fontAlgn="auto" hangingPunct="1">
              <a:lnSpc>
                <a:spcPct val="90000"/>
              </a:lnSpc>
              <a:spcAft>
                <a:spcPts val="0"/>
              </a:spcAft>
              <a:buFont typeface="Arial" pitchFamily="34" charset="0"/>
              <a:buChar char="•"/>
              <a:defRPr/>
            </a:pPr>
            <a:r>
              <a:rPr lang="en-US" sz="3500" b="1" dirty="0">
                <a:ea typeface="+mn-ea"/>
              </a:rPr>
              <a:t>You move to the casualty, and quickly assess for life-threatening conditions:</a:t>
            </a:r>
          </a:p>
          <a:p>
            <a:pPr lvl="1" eaLnBrk="1" fontAlgn="auto" hangingPunct="1">
              <a:lnSpc>
                <a:spcPct val="90000"/>
              </a:lnSpc>
              <a:spcAft>
                <a:spcPts val="0"/>
              </a:spcAft>
              <a:buFont typeface="Arial" pitchFamily="34" charset="0"/>
              <a:buChar char="–"/>
              <a:defRPr/>
            </a:pPr>
            <a:r>
              <a:rPr lang="en-US" sz="3000" b="1" dirty="0">
                <a:ea typeface="+mn-ea"/>
              </a:rPr>
              <a:t>Gunshot Wound (GSW) </a:t>
            </a:r>
          </a:p>
          <a:p>
            <a:pPr lvl="2" eaLnBrk="1" fontAlgn="auto" hangingPunct="1">
              <a:lnSpc>
                <a:spcPct val="90000"/>
              </a:lnSpc>
              <a:spcAft>
                <a:spcPts val="0"/>
              </a:spcAft>
              <a:buFont typeface="Arial" pitchFamily="34" charset="0"/>
              <a:buChar char="•"/>
              <a:defRPr/>
            </a:pPr>
            <a:r>
              <a:rPr lang="en-US" sz="3000" b="1" dirty="0">
                <a:ea typeface="+mn-ea"/>
              </a:rPr>
              <a:t>Entrance at right upper back</a:t>
            </a:r>
          </a:p>
          <a:p>
            <a:pPr lvl="2" eaLnBrk="1" fontAlgn="auto" hangingPunct="1">
              <a:lnSpc>
                <a:spcPct val="90000"/>
              </a:lnSpc>
              <a:spcAft>
                <a:spcPts val="0"/>
              </a:spcAft>
              <a:buFont typeface="Arial" pitchFamily="34" charset="0"/>
              <a:buChar char="•"/>
              <a:defRPr/>
            </a:pPr>
            <a:r>
              <a:rPr lang="en-US" sz="3000" b="1" dirty="0">
                <a:ea typeface="+mn-ea"/>
              </a:rPr>
              <a:t>Exit in right armpit</a:t>
            </a:r>
          </a:p>
          <a:p>
            <a:pPr lvl="1" eaLnBrk="1" fontAlgn="auto" hangingPunct="1">
              <a:lnSpc>
                <a:spcPct val="90000"/>
              </a:lnSpc>
              <a:spcAft>
                <a:spcPts val="0"/>
              </a:spcAft>
              <a:buFont typeface="Arial" pitchFamily="34" charset="0"/>
              <a:buChar char="–"/>
              <a:defRPr/>
            </a:pPr>
            <a:r>
              <a:rPr lang="en-US" sz="3000" b="1" dirty="0">
                <a:ea typeface="+mn-ea"/>
              </a:rPr>
              <a:t>Heavy, pulsatile bleeding from the exit wound</a:t>
            </a:r>
          </a:p>
          <a:p>
            <a:pPr lvl="2" eaLnBrk="1" fontAlgn="auto" hangingPunct="1">
              <a:lnSpc>
                <a:spcPct val="90000"/>
              </a:lnSpc>
              <a:spcAft>
                <a:spcPts val="0"/>
              </a:spcAft>
              <a:buFont typeface="Arial" pitchFamily="34" charset="0"/>
              <a:buChar char="•"/>
              <a:defRPr/>
            </a:pPr>
            <a:r>
              <a:rPr lang="en-US" sz="3000" b="1" dirty="0">
                <a:ea typeface="+mn-ea"/>
              </a:rPr>
              <a:t>Breathing OK, though a little fast</a:t>
            </a:r>
          </a:p>
          <a:p>
            <a:pPr lvl="1" eaLnBrk="1" fontAlgn="auto" hangingPunct="1">
              <a:lnSpc>
                <a:spcPct val="90000"/>
              </a:lnSpc>
              <a:spcAft>
                <a:spcPts val="0"/>
              </a:spcAft>
              <a:buFont typeface="Arial" pitchFamily="34" charset="0"/>
              <a:buChar char="–"/>
              <a:defRPr/>
            </a:pPr>
            <a:r>
              <a:rPr lang="en-US" sz="3000" b="1" dirty="0">
                <a:ea typeface="+mn-ea"/>
              </a:rPr>
              <a:t>No other wounds</a:t>
            </a:r>
          </a:p>
          <a:p>
            <a:pPr eaLnBrk="1" fontAlgn="auto" hangingPunct="1">
              <a:lnSpc>
                <a:spcPct val="90000"/>
              </a:lnSpc>
              <a:spcAft>
                <a:spcPts val="0"/>
              </a:spcAft>
              <a:buFont typeface="Arial" pitchFamily="34" charset="0"/>
              <a:buChar char="•"/>
              <a:defRPr/>
            </a:pPr>
            <a:r>
              <a:rPr lang="en-US" b="1" dirty="0">
                <a:ea typeface="+mn-ea"/>
              </a:rPr>
              <a:t>YOU are the person providing medical care.</a:t>
            </a:r>
          </a:p>
          <a:p>
            <a:pPr eaLnBrk="1" fontAlgn="auto" hangingPunct="1">
              <a:lnSpc>
                <a:spcPct val="90000"/>
              </a:lnSpc>
              <a:spcAft>
                <a:spcPts val="0"/>
              </a:spcAft>
              <a:buFont typeface="Arial" pitchFamily="34" charset="0"/>
              <a:buChar char="•"/>
              <a:defRPr/>
            </a:pPr>
            <a:r>
              <a:rPr lang="en-US" b="1" dirty="0">
                <a:ea typeface="+mn-ea"/>
              </a:rPr>
              <a:t>What do you do?</a:t>
            </a:r>
          </a:p>
        </p:txBody>
      </p:sp>
      <p:sp>
        <p:nvSpPr>
          <p:cNvPr id="5" name="Rectangle 6"/>
          <p:cNvSpPr>
            <a:spLocks noGrp="1" noChangeArrowheads="1"/>
          </p:cNvSpPr>
          <p:nvPr>
            <p:ph type="title"/>
          </p:nvPr>
        </p:nvSpPr>
        <p:spPr>
          <a:xfrm>
            <a:off x="1143000" y="228600"/>
            <a:ext cx="7543800" cy="1143000"/>
          </a:xfrm>
        </p:spPr>
        <p:txBody>
          <a:bodyPr/>
          <a:lstStyle/>
          <a:p>
            <a:pPr eaLnBrk="1" hangingPunct="1"/>
            <a:r>
              <a:rPr lang="en-US" sz="4400" dirty="0"/>
              <a:t>MOUT Scenario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4525963"/>
          </a:xfrm>
        </p:spPr>
        <p:txBody>
          <a:bodyPr/>
          <a:lstStyle/>
          <a:p>
            <a:r>
              <a:rPr lang="en-US" b="1" dirty="0"/>
              <a:t>It has been about 4 minutes since the casualty was wounded.  What is your immediate concern?</a:t>
            </a:r>
          </a:p>
          <a:p>
            <a:pPr lvl="1"/>
            <a:r>
              <a:rPr lang="en-US" b="1" dirty="0"/>
              <a:t>Life threatening hemorrhage from the wound in the armpit.</a:t>
            </a:r>
          </a:p>
          <a:p>
            <a:r>
              <a:rPr lang="en-US" b="1" dirty="0"/>
              <a:t>What phase of care are you in?</a:t>
            </a:r>
          </a:p>
          <a:p>
            <a:pPr lvl="1"/>
            <a:r>
              <a:rPr lang="en-US" b="1" dirty="0"/>
              <a:t>TFC</a:t>
            </a:r>
          </a:p>
          <a:p>
            <a:endParaRPr lang="en-US" dirty="0"/>
          </a:p>
        </p:txBody>
      </p:sp>
      <p:sp>
        <p:nvSpPr>
          <p:cNvPr id="4" name="Rectangle 6"/>
          <p:cNvSpPr>
            <a:spLocks noGrp="1" noChangeArrowheads="1"/>
          </p:cNvSpPr>
          <p:nvPr>
            <p:ph type="title"/>
          </p:nvPr>
        </p:nvSpPr>
        <p:spPr>
          <a:xfrm>
            <a:off x="1143000" y="228600"/>
            <a:ext cx="7543800" cy="1143000"/>
          </a:xfrm>
        </p:spPr>
        <p:txBody>
          <a:bodyPr/>
          <a:lstStyle/>
          <a:p>
            <a:pPr eaLnBrk="1" hangingPunct="1"/>
            <a:r>
              <a:rPr lang="en-US" sz="4400" dirty="0"/>
              <a:t>MOUT Scenario 3</a:t>
            </a:r>
          </a:p>
        </p:txBody>
      </p:sp>
    </p:spTree>
    <p:extLst>
      <p:ext uri="{BB962C8B-B14F-4D97-AF65-F5344CB8AC3E}">
        <p14:creationId xmlns:p14="http://schemas.microsoft.com/office/powerpoint/2010/main" val="69046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590800"/>
            <a:ext cx="8229600" cy="3657600"/>
          </a:xfrm>
        </p:spPr>
        <p:txBody>
          <a:bodyPr/>
          <a:lstStyle/>
          <a:p>
            <a:r>
              <a:rPr lang="en-US" b="1" dirty="0"/>
              <a:t>As the first responder caring for this casualty, what do you do next?</a:t>
            </a:r>
          </a:p>
          <a:p>
            <a:pPr lvl="1"/>
            <a:r>
              <a:rPr lang="en-US" b="1" dirty="0"/>
              <a:t>Expose the wound.</a:t>
            </a:r>
          </a:p>
          <a:p>
            <a:pPr lvl="1"/>
            <a:r>
              <a:rPr lang="en-US" b="1" dirty="0"/>
              <a:t>Pack the wound with XStat.</a:t>
            </a:r>
          </a:p>
          <a:p>
            <a:pPr lvl="1"/>
            <a:r>
              <a:rPr lang="en-US" b="1" dirty="0"/>
              <a:t>Hold direct pressure for a minimum of 3 minutes.</a:t>
            </a:r>
          </a:p>
        </p:txBody>
      </p:sp>
      <p:sp>
        <p:nvSpPr>
          <p:cNvPr id="4" name="Rectangle 6"/>
          <p:cNvSpPr>
            <a:spLocks noGrp="1" noChangeArrowheads="1"/>
          </p:cNvSpPr>
          <p:nvPr>
            <p:ph type="title"/>
          </p:nvPr>
        </p:nvSpPr>
        <p:spPr>
          <a:xfrm>
            <a:off x="1295400" y="228600"/>
            <a:ext cx="7543800" cy="1143000"/>
          </a:xfrm>
        </p:spPr>
        <p:txBody>
          <a:bodyPr/>
          <a:lstStyle/>
          <a:p>
            <a:pPr eaLnBrk="1" hangingPunct="1"/>
            <a:r>
              <a:rPr lang="en-US" dirty="0"/>
              <a:t>MOUT Scenario 3</a:t>
            </a:r>
          </a:p>
        </p:txBody>
      </p:sp>
    </p:spTree>
    <p:extLst>
      <p:ext uri="{BB962C8B-B14F-4D97-AF65-F5344CB8AC3E}">
        <p14:creationId xmlns:p14="http://schemas.microsoft.com/office/powerpoint/2010/main" val="132261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26626" name="Rectangle 3"/>
          <p:cNvSpPr>
            <a:spLocks noGrp="1" noChangeArrowheads="1"/>
          </p:cNvSpPr>
          <p:nvPr>
            <p:ph idx="1"/>
          </p:nvPr>
        </p:nvSpPr>
        <p:spPr>
          <a:xfrm>
            <a:off x="685800" y="1752600"/>
            <a:ext cx="7772400" cy="4114800"/>
          </a:xfrm>
        </p:spPr>
        <p:txBody>
          <a:bodyPr/>
          <a:lstStyle/>
          <a:p>
            <a:pPr eaLnBrk="1" hangingPunct="1">
              <a:buFont typeface="Wingdings" pitchFamily="2" charset="2"/>
              <a:buNone/>
            </a:pPr>
            <a:r>
              <a:rPr lang="en-US" dirty="0"/>
              <a:t>   </a:t>
            </a:r>
            <a:r>
              <a:rPr lang="en-US" b="1" dirty="0"/>
              <a:t>“But there was zero illumination and he was lying in a wet irrigation ditch. So I couldn’t see blood and I couldn’t feel for blood.” </a:t>
            </a:r>
          </a:p>
        </p:txBody>
      </p:sp>
      <p:pic>
        <p:nvPicPr>
          <p:cNvPr id="26627" name="Picture 4" descr="SEAL Sniper"/>
          <p:cNvPicPr>
            <a:picLocks noChangeAspect="1" noChangeArrowheads="1"/>
          </p:cNvPicPr>
          <p:nvPr/>
        </p:nvPicPr>
        <p:blipFill>
          <a:blip r:embed="rId3" cstate="print"/>
          <a:srcRect/>
          <a:stretch>
            <a:fillRect/>
          </a:stretch>
        </p:blipFill>
        <p:spPr bwMode="auto">
          <a:xfrm>
            <a:off x="2514600" y="3840162"/>
            <a:ext cx="4221163" cy="2789238"/>
          </a:xfrm>
          <a:prstGeom prst="rect">
            <a:avLst/>
          </a:prstGeom>
          <a:noFill/>
          <a:ln w="25400">
            <a:solidFill>
              <a:schemeClr val="tx1"/>
            </a:solidFill>
            <a:miter lim="800000"/>
            <a:headEnd/>
            <a:tailEnd/>
          </a:ln>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514600"/>
            <a:ext cx="8229600" cy="3124200"/>
          </a:xfrm>
        </p:spPr>
        <p:txBody>
          <a:bodyPr/>
          <a:lstStyle/>
          <a:p>
            <a:r>
              <a:rPr lang="en-US" b="1" dirty="0"/>
              <a:t>What do you do while holding pressure?</a:t>
            </a:r>
          </a:p>
          <a:p>
            <a:pPr lvl="1"/>
            <a:r>
              <a:rPr lang="en-US" b="1" dirty="0"/>
              <a:t>Talk to the casualty</a:t>
            </a:r>
          </a:p>
          <a:p>
            <a:pPr lvl="2"/>
            <a:r>
              <a:rPr lang="en-US" sz="2800" b="1" dirty="0"/>
              <a:t>Checks both airway and mental status</a:t>
            </a:r>
          </a:p>
          <a:p>
            <a:r>
              <a:rPr lang="en-US" b="1" dirty="0"/>
              <a:t>External bleeding appears controlled but the casualty is drowsy.</a:t>
            </a:r>
          </a:p>
          <a:p>
            <a:endParaRPr lang="en-US" dirty="0"/>
          </a:p>
        </p:txBody>
      </p:sp>
      <p:sp>
        <p:nvSpPr>
          <p:cNvPr id="4" name="Rectangle 6"/>
          <p:cNvSpPr>
            <a:spLocks noGrp="1" noChangeArrowheads="1"/>
          </p:cNvSpPr>
          <p:nvPr>
            <p:ph type="title"/>
          </p:nvPr>
        </p:nvSpPr>
        <p:spPr>
          <a:xfrm>
            <a:off x="1143000" y="152400"/>
            <a:ext cx="7543800" cy="1143000"/>
          </a:xfrm>
        </p:spPr>
        <p:txBody>
          <a:bodyPr/>
          <a:lstStyle/>
          <a:p>
            <a:pPr eaLnBrk="1" hangingPunct="1"/>
            <a:r>
              <a:rPr lang="en-US" sz="4400" dirty="0"/>
              <a:t>MOUT Scenario 3</a:t>
            </a:r>
          </a:p>
        </p:txBody>
      </p:sp>
    </p:spTree>
    <p:extLst>
      <p:ext uri="{BB962C8B-B14F-4D97-AF65-F5344CB8AC3E}">
        <p14:creationId xmlns:p14="http://schemas.microsoft.com/office/powerpoint/2010/main" val="14515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438400"/>
            <a:ext cx="7010400" cy="3505200"/>
          </a:xfrm>
        </p:spPr>
        <p:txBody>
          <a:bodyPr/>
          <a:lstStyle/>
          <a:p>
            <a:r>
              <a:rPr lang="en-US" b="1" dirty="0"/>
              <a:t>What next?</a:t>
            </a:r>
          </a:p>
          <a:p>
            <a:pPr lvl="1"/>
            <a:r>
              <a:rPr lang="en-US" b="1" dirty="0"/>
              <a:t>Apply a pressure dressing over the XStat.</a:t>
            </a:r>
          </a:p>
          <a:p>
            <a:pPr lvl="1"/>
            <a:r>
              <a:rPr lang="en-US" b="1" dirty="0"/>
              <a:t>Check for other sources of bleeding.</a:t>
            </a:r>
          </a:p>
          <a:p>
            <a:pPr lvl="2"/>
            <a:r>
              <a:rPr lang="en-US" sz="2800" b="1" dirty="0"/>
              <a:t>None found.</a:t>
            </a:r>
          </a:p>
          <a:p>
            <a:pPr lvl="1"/>
            <a:r>
              <a:rPr lang="en-US" b="1" dirty="0"/>
              <a:t>Check the left radial pulse.</a:t>
            </a:r>
          </a:p>
          <a:p>
            <a:pPr lvl="2"/>
            <a:r>
              <a:rPr lang="en-US" sz="2800" b="1" dirty="0"/>
              <a:t>It is not palpable.</a:t>
            </a:r>
          </a:p>
          <a:p>
            <a:endParaRPr lang="en-US" dirty="0"/>
          </a:p>
        </p:txBody>
      </p:sp>
      <p:sp>
        <p:nvSpPr>
          <p:cNvPr id="4" name="Rectangle 6"/>
          <p:cNvSpPr>
            <a:spLocks noGrp="1" noChangeArrowheads="1"/>
          </p:cNvSpPr>
          <p:nvPr>
            <p:ph type="title"/>
          </p:nvPr>
        </p:nvSpPr>
        <p:spPr>
          <a:xfrm>
            <a:off x="1143000" y="228600"/>
            <a:ext cx="7543800" cy="1143000"/>
          </a:xfrm>
        </p:spPr>
        <p:txBody>
          <a:bodyPr/>
          <a:lstStyle/>
          <a:p>
            <a:pPr eaLnBrk="1" hangingPunct="1"/>
            <a:r>
              <a:rPr lang="en-US" sz="4400" dirty="0"/>
              <a:t>MOUT Scenario 3</a:t>
            </a:r>
          </a:p>
        </p:txBody>
      </p:sp>
    </p:spTree>
    <p:extLst>
      <p:ext uri="{BB962C8B-B14F-4D97-AF65-F5344CB8AC3E}">
        <p14:creationId xmlns:p14="http://schemas.microsoft.com/office/powerpoint/2010/main" val="86913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57400"/>
            <a:ext cx="8229600" cy="4525963"/>
          </a:xfrm>
        </p:spPr>
        <p:txBody>
          <a:bodyPr/>
          <a:lstStyle/>
          <a:p>
            <a:r>
              <a:rPr lang="en-US" b="1" dirty="0"/>
              <a:t>What next?</a:t>
            </a:r>
          </a:p>
          <a:p>
            <a:pPr lvl="1"/>
            <a:r>
              <a:rPr lang="en-US" b="1" dirty="0"/>
              <a:t>Check breathing.</a:t>
            </a:r>
          </a:p>
          <a:p>
            <a:pPr lvl="2"/>
            <a:r>
              <a:rPr lang="en-US" sz="2800" b="1" dirty="0"/>
              <a:t>Slightly fast but not obviously labored.</a:t>
            </a:r>
          </a:p>
          <a:p>
            <a:pPr lvl="2"/>
            <a:r>
              <a:rPr lang="en-US" sz="2800" b="1" dirty="0"/>
              <a:t>Breath sounds are absent on the right.</a:t>
            </a:r>
          </a:p>
          <a:p>
            <a:r>
              <a:rPr lang="en-US" b="1" dirty="0"/>
              <a:t>Should you treat for a tension pneumothorax here?</a:t>
            </a:r>
          </a:p>
          <a:p>
            <a:pPr lvl="1"/>
            <a:r>
              <a:rPr lang="en-US" b="1" dirty="0"/>
              <a:t>Yes. The casualty has a chest wound, rapid breathing, absent breath sounds, and shock.	</a:t>
            </a:r>
          </a:p>
        </p:txBody>
      </p:sp>
      <p:sp>
        <p:nvSpPr>
          <p:cNvPr id="4" name="Rectangle 6"/>
          <p:cNvSpPr>
            <a:spLocks noGrp="1" noChangeArrowheads="1"/>
          </p:cNvSpPr>
          <p:nvPr>
            <p:ph type="title"/>
          </p:nvPr>
        </p:nvSpPr>
        <p:spPr>
          <a:xfrm>
            <a:off x="1143000" y="228600"/>
            <a:ext cx="7543800" cy="1143000"/>
          </a:xfrm>
        </p:spPr>
        <p:txBody>
          <a:bodyPr/>
          <a:lstStyle/>
          <a:p>
            <a:pPr eaLnBrk="1" hangingPunct="1"/>
            <a:r>
              <a:rPr lang="en-US" sz="4400" dirty="0"/>
              <a:t>MOUT Scenario 3</a:t>
            </a:r>
          </a:p>
        </p:txBody>
      </p:sp>
    </p:spTree>
    <p:extLst>
      <p:ext uri="{BB962C8B-B14F-4D97-AF65-F5344CB8AC3E}">
        <p14:creationId xmlns:p14="http://schemas.microsoft.com/office/powerpoint/2010/main" val="65825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2600"/>
            <a:ext cx="8229600" cy="4525963"/>
          </a:xfrm>
        </p:spPr>
        <p:txBody>
          <a:bodyPr/>
          <a:lstStyle/>
          <a:p>
            <a:r>
              <a:rPr lang="en-US" b="1" dirty="0"/>
              <a:t>You perform needle decompression of the right chest. </a:t>
            </a:r>
          </a:p>
          <a:p>
            <a:pPr lvl="1"/>
            <a:r>
              <a:rPr lang="en-US" b="1" dirty="0"/>
              <a:t>At the 5</a:t>
            </a:r>
            <a:r>
              <a:rPr lang="en-US" b="1" baseline="30000" dirty="0"/>
              <a:t>th</a:t>
            </a:r>
            <a:r>
              <a:rPr lang="en-US" b="1" dirty="0"/>
              <a:t> intercostal space at the anterior axillary line with the patient in supine position</a:t>
            </a:r>
          </a:p>
          <a:p>
            <a:pPr lvl="2"/>
            <a:r>
              <a:rPr lang="en-US" sz="2800" b="1" dirty="0"/>
              <a:t>There is no hiss of escaping air.</a:t>
            </a:r>
          </a:p>
          <a:p>
            <a:pPr lvl="2"/>
            <a:r>
              <a:rPr lang="en-US" sz="2800" b="1" dirty="0"/>
              <a:t>You see no improvement.</a:t>
            </a:r>
          </a:p>
          <a:p>
            <a:pPr lvl="1"/>
            <a:r>
              <a:rPr lang="en-US" b="1" dirty="0"/>
              <a:t>You decompress at the 2nd intercostal space at the mid-clavicular line.</a:t>
            </a:r>
          </a:p>
          <a:p>
            <a:pPr lvl="2"/>
            <a:r>
              <a:rPr lang="en-US" sz="2800" b="1" dirty="0"/>
              <a:t>There is no hiss of escaping air.</a:t>
            </a:r>
          </a:p>
          <a:p>
            <a:pPr lvl="2"/>
            <a:r>
              <a:rPr lang="en-US" sz="2800" b="1" dirty="0"/>
              <a:t>You see no improvement.</a:t>
            </a:r>
          </a:p>
          <a:p>
            <a:endParaRPr lang="en-US" dirty="0"/>
          </a:p>
          <a:p>
            <a:endParaRPr lang="en-US" dirty="0"/>
          </a:p>
        </p:txBody>
      </p:sp>
      <p:sp>
        <p:nvSpPr>
          <p:cNvPr id="4" name="Rectangle 6"/>
          <p:cNvSpPr>
            <a:spLocks noGrp="1" noChangeArrowheads="1"/>
          </p:cNvSpPr>
          <p:nvPr>
            <p:ph type="title"/>
          </p:nvPr>
        </p:nvSpPr>
        <p:spPr>
          <a:xfrm>
            <a:off x="1143000" y="228600"/>
            <a:ext cx="7543800" cy="1143000"/>
          </a:xfrm>
        </p:spPr>
        <p:txBody>
          <a:bodyPr/>
          <a:lstStyle/>
          <a:p>
            <a:pPr eaLnBrk="1" hangingPunct="1"/>
            <a:r>
              <a:rPr lang="en-US" sz="4400" dirty="0"/>
              <a:t>MOUT Scenario 3</a:t>
            </a:r>
          </a:p>
        </p:txBody>
      </p:sp>
    </p:spTree>
    <p:extLst>
      <p:ext uri="{BB962C8B-B14F-4D97-AF65-F5344CB8AC3E}">
        <p14:creationId xmlns:p14="http://schemas.microsoft.com/office/powerpoint/2010/main" val="6478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57400"/>
            <a:ext cx="8229600" cy="4800600"/>
          </a:xfrm>
        </p:spPr>
        <p:txBody>
          <a:bodyPr/>
          <a:lstStyle/>
          <a:p>
            <a:r>
              <a:rPr lang="en-US" b="1" dirty="0"/>
              <a:t>The casualty may be in hemorrhagic shock.</a:t>
            </a:r>
          </a:p>
          <a:p>
            <a:r>
              <a:rPr lang="en-US" b="1" dirty="0"/>
              <a:t>What next?</a:t>
            </a:r>
          </a:p>
          <a:p>
            <a:pPr lvl="1"/>
            <a:r>
              <a:rPr lang="en-US" sz="2600" b="1" dirty="0"/>
              <a:t>Start an IV.</a:t>
            </a:r>
          </a:p>
          <a:p>
            <a:r>
              <a:rPr lang="en-US" b="1" dirty="0"/>
              <a:t>What do you give first?</a:t>
            </a:r>
          </a:p>
          <a:p>
            <a:pPr lvl="1"/>
            <a:r>
              <a:rPr lang="en-US" sz="2600" b="1" dirty="0"/>
              <a:t>TXA:  1gm over 10 minutes</a:t>
            </a:r>
            <a:endParaRPr lang="en-US" sz="2600" b="1" strike="sngStrike" dirty="0">
              <a:solidFill>
                <a:srgbClr val="FF0000"/>
              </a:solidFill>
            </a:endParaRPr>
          </a:p>
          <a:p>
            <a:r>
              <a:rPr lang="en-US" b="1" dirty="0"/>
              <a:t>What next?</a:t>
            </a:r>
          </a:p>
          <a:p>
            <a:pPr lvl="1"/>
            <a:r>
              <a:rPr lang="en-US" sz="2600" b="1" dirty="0"/>
              <a:t>You start the first unit of dried plasma. (Because this is the only blood component you have been trained to infuse and are authorized to carry.)</a:t>
            </a:r>
          </a:p>
          <a:p>
            <a:endParaRPr lang="en-US" dirty="0"/>
          </a:p>
        </p:txBody>
      </p:sp>
      <p:sp>
        <p:nvSpPr>
          <p:cNvPr id="4" name="Rectangle 6"/>
          <p:cNvSpPr>
            <a:spLocks noGrp="1" noChangeArrowheads="1"/>
          </p:cNvSpPr>
          <p:nvPr>
            <p:ph type="title"/>
          </p:nvPr>
        </p:nvSpPr>
        <p:spPr>
          <a:xfrm>
            <a:off x="1143000" y="228600"/>
            <a:ext cx="7543800" cy="1143000"/>
          </a:xfrm>
        </p:spPr>
        <p:txBody>
          <a:bodyPr/>
          <a:lstStyle/>
          <a:p>
            <a:pPr eaLnBrk="1" hangingPunct="1"/>
            <a:r>
              <a:rPr lang="en-US" sz="4400" dirty="0"/>
              <a:t>MOUT Scenario 3</a:t>
            </a:r>
          </a:p>
        </p:txBody>
      </p:sp>
    </p:spTree>
    <p:extLst>
      <p:ext uri="{BB962C8B-B14F-4D97-AF65-F5344CB8AC3E}">
        <p14:creationId xmlns:p14="http://schemas.microsoft.com/office/powerpoint/2010/main" val="20187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05000"/>
            <a:ext cx="8229600" cy="4525963"/>
          </a:xfrm>
        </p:spPr>
        <p:txBody>
          <a:bodyPr/>
          <a:lstStyle/>
          <a:p>
            <a:r>
              <a:rPr lang="en-US" sz="2800" b="1" dirty="0"/>
              <a:t>Scenario continues:</a:t>
            </a:r>
          </a:p>
          <a:p>
            <a:pPr lvl="1"/>
            <a:r>
              <a:rPr lang="en-US" sz="2400" b="1" dirty="0"/>
              <a:t>Ten minutes pass. Plasma is going in.</a:t>
            </a:r>
          </a:p>
          <a:p>
            <a:pPr lvl="1"/>
            <a:r>
              <a:rPr lang="en-US" sz="2400" b="1" dirty="0"/>
              <a:t>External bleeding is controlled by the XStat.</a:t>
            </a:r>
          </a:p>
          <a:p>
            <a:pPr lvl="1"/>
            <a:r>
              <a:rPr lang="en-US" sz="2400" b="1" dirty="0"/>
              <a:t>Casualty is now unconscious and does not respond to deep pain.</a:t>
            </a:r>
          </a:p>
          <a:p>
            <a:pPr lvl="1"/>
            <a:r>
              <a:rPr lang="en-US" sz="2400" b="1" dirty="0"/>
              <a:t>There is no reading for O2 sat displayed on the pulse ox.</a:t>
            </a:r>
          </a:p>
          <a:p>
            <a:pPr lvl="1"/>
            <a:r>
              <a:rPr lang="en-US" sz="2400" b="1" dirty="0"/>
              <a:t>Carotid pulse is not palpable.</a:t>
            </a:r>
          </a:p>
          <a:p>
            <a:pPr lvl="1"/>
            <a:r>
              <a:rPr lang="en-US" sz="2400" b="1" dirty="0"/>
              <a:t>His breathing has stopped. </a:t>
            </a:r>
          </a:p>
          <a:p>
            <a:pPr lvl="1"/>
            <a:r>
              <a:rPr lang="en-US" sz="2400" b="1" dirty="0"/>
              <a:t>Arrival of MEDEVAC helicopter is expected to take at least an hour.</a:t>
            </a:r>
          </a:p>
        </p:txBody>
      </p:sp>
      <p:sp>
        <p:nvSpPr>
          <p:cNvPr id="4" name="Rectangle 6"/>
          <p:cNvSpPr>
            <a:spLocks noGrp="1" noChangeArrowheads="1"/>
          </p:cNvSpPr>
          <p:nvPr>
            <p:ph type="title"/>
          </p:nvPr>
        </p:nvSpPr>
        <p:spPr>
          <a:xfrm>
            <a:off x="1143000" y="228600"/>
            <a:ext cx="7543800" cy="1143000"/>
          </a:xfrm>
        </p:spPr>
        <p:txBody>
          <a:bodyPr/>
          <a:lstStyle/>
          <a:p>
            <a:pPr eaLnBrk="1" hangingPunct="1"/>
            <a:r>
              <a:rPr lang="en-US" sz="4400" dirty="0"/>
              <a:t>MOUT Scenario 3</a:t>
            </a:r>
          </a:p>
        </p:txBody>
      </p:sp>
    </p:spTree>
    <p:extLst>
      <p:ext uri="{BB962C8B-B14F-4D97-AF65-F5344CB8AC3E}">
        <p14:creationId xmlns:p14="http://schemas.microsoft.com/office/powerpoint/2010/main" val="14399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51037"/>
            <a:ext cx="8534400" cy="4525963"/>
          </a:xfrm>
        </p:spPr>
        <p:txBody>
          <a:bodyPr/>
          <a:lstStyle/>
          <a:p>
            <a:r>
              <a:rPr lang="en-US" b="1" dirty="0"/>
              <a:t>What next?</a:t>
            </a:r>
          </a:p>
          <a:p>
            <a:pPr lvl="1"/>
            <a:r>
              <a:rPr lang="en-US" b="1" dirty="0"/>
              <a:t>You perform bilateral needle decompression of possible tension pneumothorax.</a:t>
            </a:r>
          </a:p>
          <a:p>
            <a:pPr lvl="1"/>
            <a:r>
              <a:rPr lang="en-US" b="1" dirty="0"/>
              <a:t>You do this and there is no improvement.</a:t>
            </a:r>
          </a:p>
          <a:p>
            <a:pPr lvl="1"/>
            <a:r>
              <a:rPr lang="en-US" b="1" dirty="0"/>
              <a:t>You recheck the airway to make sure it’s clear.</a:t>
            </a:r>
          </a:p>
          <a:p>
            <a:pPr lvl="1"/>
            <a:r>
              <a:rPr lang="en-US" b="1" dirty="0"/>
              <a:t>A second person confirms no pulse or breathing.</a:t>
            </a:r>
          </a:p>
          <a:p>
            <a:r>
              <a:rPr lang="en-US" b="1" dirty="0"/>
              <a:t>What next?</a:t>
            </a:r>
          </a:p>
          <a:p>
            <a:pPr lvl="1"/>
            <a:r>
              <a:rPr lang="en-US" b="1" dirty="0"/>
              <a:t>CPR?</a:t>
            </a:r>
          </a:p>
          <a:p>
            <a:pPr lvl="2"/>
            <a:r>
              <a:rPr lang="en-US" sz="2800" b="1" dirty="0"/>
              <a:t>No</a:t>
            </a:r>
          </a:p>
          <a:p>
            <a:endParaRPr lang="en-US" dirty="0"/>
          </a:p>
        </p:txBody>
      </p:sp>
      <p:sp>
        <p:nvSpPr>
          <p:cNvPr id="4" name="Rectangle 6"/>
          <p:cNvSpPr>
            <a:spLocks noGrp="1" noChangeArrowheads="1"/>
          </p:cNvSpPr>
          <p:nvPr>
            <p:ph type="title"/>
          </p:nvPr>
        </p:nvSpPr>
        <p:spPr>
          <a:xfrm>
            <a:off x="1219200" y="228600"/>
            <a:ext cx="7543800" cy="1143000"/>
          </a:xfrm>
        </p:spPr>
        <p:txBody>
          <a:bodyPr/>
          <a:lstStyle/>
          <a:p>
            <a:pPr eaLnBrk="1" hangingPunct="1"/>
            <a:r>
              <a:rPr lang="en-US" sz="4400" dirty="0"/>
              <a:t>MOUT Scenario 3</a:t>
            </a:r>
          </a:p>
        </p:txBody>
      </p:sp>
    </p:spTree>
    <p:extLst>
      <p:ext uri="{BB962C8B-B14F-4D97-AF65-F5344CB8AC3E}">
        <p14:creationId xmlns:p14="http://schemas.microsoft.com/office/powerpoint/2010/main" val="198974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408237"/>
            <a:ext cx="8229600" cy="4525963"/>
          </a:xfrm>
        </p:spPr>
        <p:txBody>
          <a:bodyPr/>
          <a:lstStyle/>
          <a:p>
            <a:r>
              <a:rPr lang="en-US" b="1" dirty="0"/>
              <a:t>Why not perform CPR?</a:t>
            </a:r>
          </a:p>
          <a:p>
            <a:pPr lvl="1"/>
            <a:r>
              <a:rPr lang="en-US" b="1" u="sng" dirty="0"/>
              <a:t>It won’t help!</a:t>
            </a:r>
            <a:endParaRPr lang="en-US" b="1" dirty="0"/>
          </a:p>
          <a:p>
            <a:pPr lvl="1"/>
            <a:r>
              <a:rPr lang="en-US" b="1" dirty="0"/>
              <a:t>Individuals in traumatic cardiac arrest have little to no chance of surviving more than 10 minutes without surgical care.</a:t>
            </a:r>
          </a:p>
        </p:txBody>
      </p:sp>
      <p:sp>
        <p:nvSpPr>
          <p:cNvPr id="4" name="Rectangle 6"/>
          <p:cNvSpPr>
            <a:spLocks noGrp="1" noChangeArrowheads="1"/>
          </p:cNvSpPr>
          <p:nvPr>
            <p:ph type="title"/>
          </p:nvPr>
        </p:nvSpPr>
        <p:spPr>
          <a:xfrm>
            <a:off x="1143000" y="228600"/>
            <a:ext cx="7543800" cy="1143000"/>
          </a:xfrm>
        </p:spPr>
        <p:txBody>
          <a:bodyPr/>
          <a:lstStyle/>
          <a:p>
            <a:pPr eaLnBrk="1" hangingPunct="1"/>
            <a:r>
              <a:rPr lang="en-US" sz="4400" dirty="0"/>
              <a:t>MOUT Scenario 3</a:t>
            </a:r>
          </a:p>
        </p:txBody>
      </p:sp>
    </p:spTree>
    <p:extLst>
      <p:ext uri="{BB962C8B-B14F-4D97-AF65-F5344CB8AC3E}">
        <p14:creationId xmlns:p14="http://schemas.microsoft.com/office/powerpoint/2010/main" val="13347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51037"/>
            <a:ext cx="8229600" cy="4525963"/>
          </a:xfrm>
        </p:spPr>
        <p:txBody>
          <a:bodyPr/>
          <a:lstStyle/>
          <a:p>
            <a:r>
              <a:rPr lang="en-US" b="1" dirty="0"/>
              <a:t>You inform your platoon leader that the casualty has died. </a:t>
            </a:r>
          </a:p>
          <a:p>
            <a:pPr lvl="1"/>
            <a:r>
              <a:rPr lang="en-US" b="1" dirty="0"/>
              <a:t>The cause of death is probably internal hemorrhage from the GSW. </a:t>
            </a:r>
          </a:p>
          <a:p>
            <a:r>
              <a:rPr lang="en-US" b="1" dirty="0"/>
              <a:t>The decision to be made now is how and when to transport your teammate’s body off the battlefield. </a:t>
            </a:r>
          </a:p>
          <a:p>
            <a:r>
              <a:rPr lang="en-US" b="1" dirty="0"/>
              <a:t>Document the injuries and the care rendered.</a:t>
            </a:r>
          </a:p>
        </p:txBody>
      </p:sp>
      <p:sp>
        <p:nvSpPr>
          <p:cNvPr id="4" name="Rectangle 6"/>
          <p:cNvSpPr>
            <a:spLocks noGrp="1" noChangeArrowheads="1"/>
          </p:cNvSpPr>
          <p:nvPr>
            <p:ph type="title"/>
          </p:nvPr>
        </p:nvSpPr>
        <p:spPr>
          <a:xfrm>
            <a:off x="1219200" y="152400"/>
            <a:ext cx="7543800" cy="1143000"/>
          </a:xfrm>
        </p:spPr>
        <p:txBody>
          <a:bodyPr/>
          <a:lstStyle/>
          <a:p>
            <a:pPr eaLnBrk="1" hangingPunct="1"/>
            <a:r>
              <a:rPr lang="en-US" sz="4400" dirty="0"/>
              <a:t>MOUT Scenario 3</a:t>
            </a:r>
          </a:p>
        </p:txBody>
      </p:sp>
    </p:spTree>
    <p:extLst>
      <p:ext uri="{BB962C8B-B14F-4D97-AF65-F5344CB8AC3E}">
        <p14:creationId xmlns:p14="http://schemas.microsoft.com/office/powerpoint/2010/main" val="84469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87F6973D-83AA-4571-BD4F-8C02635FA931}"/>
              </a:ext>
            </a:extLst>
          </p:cNvPr>
          <p:cNvSpPr>
            <a:spLocks noGrp="1" noChangeArrowheads="1"/>
          </p:cNvSpPr>
          <p:nvPr>
            <p:ph type="title"/>
          </p:nvPr>
        </p:nvSpPr>
        <p:spPr>
          <a:xfrm>
            <a:off x="1295400" y="304800"/>
            <a:ext cx="7543800" cy="1143000"/>
          </a:xfrm>
        </p:spPr>
        <p:txBody>
          <a:bodyPr/>
          <a:lstStyle/>
          <a:p>
            <a:pPr eaLnBrk="1" hangingPunct="1"/>
            <a:r>
              <a:rPr lang="en-US" sz="4400" dirty="0"/>
              <a:t>MOUT Scenario 3</a:t>
            </a:r>
          </a:p>
        </p:txBody>
      </p:sp>
      <p:sp>
        <p:nvSpPr>
          <p:cNvPr id="5" name="Content Placeholder 2">
            <a:extLst>
              <a:ext uri="{FF2B5EF4-FFF2-40B4-BE49-F238E27FC236}">
                <a16:creationId xmlns:a16="http://schemas.microsoft.com/office/drawing/2014/main" id="{08F18F97-4D5E-41C4-8C20-76CEE531F473}"/>
              </a:ext>
            </a:extLst>
          </p:cNvPr>
          <p:cNvSpPr>
            <a:spLocks noGrp="1"/>
          </p:cNvSpPr>
          <p:nvPr>
            <p:ph idx="1"/>
          </p:nvPr>
        </p:nvSpPr>
        <p:spPr>
          <a:xfrm>
            <a:off x="1600200" y="2895600"/>
            <a:ext cx="5791200" cy="1143000"/>
          </a:xfrm>
        </p:spPr>
        <p:txBody>
          <a:bodyPr/>
          <a:lstStyle/>
          <a:p>
            <a:pPr marL="0" indent="0" algn="ctr">
              <a:buNone/>
            </a:pPr>
            <a:r>
              <a:rPr lang="en-US" sz="5400" b="1" dirty="0"/>
              <a:t>End of Scenario</a:t>
            </a:r>
          </a:p>
        </p:txBody>
      </p:sp>
    </p:spTree>
    <p:extLst>
      <p:ext uri="{BB962C8B-B14F-4D97-AF65-F5344CB8AC3E}">
        <p14:creationId xmlns:p14="http://schemas.microsoft.com/office/powerpoint/2010/main" val="812472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485900" y="34925"/>
            <a:ext cx="7543800" cy="1143000"/>
          </a:xfrm>
        </p:spPr>
        <p:txBody>
          <a:bodyPr/>
          <a:lstStyle/>
          <a:p>
            <a:pPr eaLnBrk="1" hangingPunct="1"/>
            <a:r>
              <a:rPr lang="en-US" dirty="0"/>
              <a:t>SEAL Casualty - Afghanistan</a:t>
            </a:r>
          </a:p>
        </p:txBody>
      </p:sp>
      <p:sp>
        <p:nvSpPr>
          <p:cNvPr id="28674" name="Rectangle 3"/>
          <p:cNvSpPr>
            <a:spLocks noGrp="1" noChangeArrowheads="1"/>
          </p:cNvSpPr>
          <p:nvPr>
            <p:ph idx="1"/>
          </p:nvPr>
        </p:nvSpPr>
        <p:spPr>
          <a:xfrm>
            <a:off x="457200" y="1981200"/>
            <a:ext cx="7772400" cy="4114800"/>
          </a:xfrm>
        </p:spPr>
        <p:txBody>
          <a:bodyPr/>
          <a:lstStyle/>
          <a:p>
            <a:pPr eaLnBrk="1" hangingPunct="1">
              <a:buFont typeface="Wingdings" pitchFamily="2" charset="2"/>
              <a:buNone/>
            </a:pPr>
            <a:r>
              <a:rPr lang="en-US" dirty="0"/>
              <a:t>  </a:t>
            </a:r>
            <a:r>
              <a:rPr lang="en-US" b="1" dirty="0"/>
              <a:t> “We were also in danger because our position was in an open field (where the firefight had been) and I had to provide security for him and myself. So, I couldn’t afford to turn on any kind of light to examine his wounds. I told him to point to where he felt the pain. He had to sort through his pains.”</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7" descr="apduran2x_040715F01_0M33Y"/>
          <p:cNvPicPr>
            <a:picLocks noChangeAspect="1" noChangeArrowheads="1"/>
          </p:cNvPicPr>
          <p:nvPr/>
        </p:nvPicPr>
        <p:blipFill>
          <a:blip r:embed="rId3" cstate="print"/>
          <a:srcRect/>
          <a:stretch>
            <a:fillRect/>
          </a:stretch>
        </p:blipFill>
        <p:spPr bwMode="auto">
          <a:xfrm>
            <a:off x="533400" y="1944688"/>
            <a:ext cx="8077200" cy="4532312"/>
          </a:xfrm>
          <a:prstGeom prst="rect">
            <a:avLst/>
          </a:prstGeom>
          <a:noFill/>
          <a:ln w="25400">
            <a:solidFill>
              <a:schemeClr val="tx1"/>
            </a:solidFill>
            <a:miter lim="800000"/>
            <a:headEnd/>
            <a:tailEnd/>
          </a:ln>
        </p:spPr>
      </p:pic>
      <p:sp>
        <p:nvSpPr>
          <p:cNvPr id="5" name="Rectangle 6"/>
          <p:cNvSpPr>
            <a:spLocks noGrp="1" noChangeArrowheads="1"/>
          </p:cNvSpPr>
          <p:nvPr>
            <p:ph type="title"/>
          </p:nvPr>
        </p:nvSpPr>
        <p:spPr>
          <a:xfrm>
            <a:off x="990600" y="228600"/>
            <a:ext cx="7543800" cy="1143000"/>
          </a:xfrm>
        </p:spPr>
        <p:txBody>
          <a:bodyPr/>
          <a:lstStyle/>
          <a:p>
            <a:pPr eaLnBrk="1" hangingPunct="1"/>
            <a:r>
              <a:rPr lang="en-US" sz="4400" dirty="0"/>
              <a:t>MOUT Scenario 4</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idx="1"/>
          </p:nvPr>
        </p:nvSpPr>
        <p:spPr>
          <a:xfrm>
            <a:off x="609600" y="2057400"/>
            <a:ext cx="8153400" cy="5029200"/>
          </a:xfrm>
        </p:spPr>
        <p:txBody>
          <a:bodyPr/>
          <a:lstStyle/>
          <a:p>
            <a:pPr marL="0" indent="0" eaLnBrk="1" hangingPunct="1">
              <a:buFont typeface="Arial" charset="0"/>
              <a:buNone/>
            </a:pPr>
            <a:r>
              <a:rPr lang="en-US" b="1" u="sng" dirty="0"/>
              <a:t>SCENARIO HISTORY</a:t>
            </a:r>
            <a:r>
              <a:rPr lang="en-US" dirty="0"/>
              <a:t>:  </a:t>
            </a:r>
            <a:r>
              <a:rPr lang="en-US" sz="2800" b="1" dirty="0"/>
              <a:t>You are riding with a squad in the back of a cargo Humvee.  When you stop at an intersection, a lone attacker fires an RPG at your vehicle. It is poorly aimed, and strikes the ground beside the Humvee. The vehicle sustains moderate damage and is not able to move.  Everyone scrambles out of the vehicle.  The last person out is complaining of chest pain and shortness of breath. You and the others are uninjured. </a:t>
            </a:r>
          </a:p>
        </p:txBody>
      </p:sp>
      <p:sp>
        <p:nvSpPr>
          <p:cNvPr id="5" name="Rectangle 6"/>
          <p:cNvSpPr>
            <a:spLocks noGrp="1" noChangeArrowheads="1"/>
          </p:cNvSpPr>
          <p:nvPr>
            <p:ph type="title"/>
          </p:nvPr>
        </p:nvSpPr>
        <p:spPr>
          <a:xfrm>
            <a:off x="800100" y="304800"/>
            <a:ext cx="7543800" cy="1143000"/>
          </a:xfrm>
        </p:spPr>
        <p:txBody>
          <a:bodyPr/>
          <a:lstStyle/>
          <a:p>
            <a:pPr eaLnBrk="1" hangingPunct="1"/>
            <a:r>
              <a:rPr lang="en-US" dirty="0"/>
              <a:t>MOUT Scenario 4</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idx="1"/>
          </p:nvPr>
        </p:nvSpPr>
        <p:spPr>
          <a:xfrm>
            <a:off x="381000" y="1828800"/>
            <a:ext cx="8534400" cy="2971800"/>
          </a:xfrm>
        </p:spPr>
        <p:txBody>
          <a:bodyPr/>
          <a:lstStyle/>
          <a:p>
            <a:pPr eaLnBrk="1" hangingPunct="1">
              <a:lnSpc>
                <a:spcPct val="90000"/>
              </a:lnSpc>
            </a:pPr>
            <a:r>
              <a:rPr lang="en-US" b="1" dirty="0"/>
              <a:t>Security is set.</a:t>
            </a:r>
          </a:p>
          <a:p>
            <a:pPr eaLnBrk="1" hangingPunct="1">
              <a:lnSpc>
                <a:spcPct val="90000"/>
              </a:lnSpc>
            </a:pPr>
            <a:r>
              <a:rPr lang="en-US" b="1" dirty="0"/>
              <a:t>There is no further hostile fire.</a:t>
            </a:r>
          </a:p>
          <a:p>
            <a:pPr eaLnBrk="1" hangingPunct="1">
              <a:lnSpc>
                <a:spcPct val="90000"/>
              </a:lnSpc>
            </a:pPr>
            <a:r>
              <a:rPr lang="en-US" b="1" dirty="0"/>
              <a:t>YOU are the person providing medical care.</a:t>
            </a:r>
          </a:p>
          <a:p>
            <a:pPr eaLnBrk="1" hangingPunct="1">
              <a:lnSpc>
                <a:spcPct val="90000"/>
              </a:lnSpc>
            </a:pPr>
            <a:r>
              <a:rPr lang="en-US" b="1" dirty="0"/>
              <a:t>What do you do?</a:t>
            </a:r>
          </a:p>
        </p:txBody>
      </p:sp>
      <p:pic>
        <p:nvPicPr>
          <p:cNvPr id="102403" name="Picture 4" descr="TFC Sunset helos"/>
          <p:cNvPicPr>
            <a:picLocks noChangeAspect="1" noChangeArrowheads="1"/>
          </p:cNvPicPr>
          <p:nvPr/>
        </p:nvPicPr>
        <p:blipFill>
          <a:blip r:embed="rId3" cstate="print"/>
          <a:srcRect/>
          <a:stretch>
            <a:fillRect/>
          </a:stretch>
        </p:blipFill>
        <p:spPr bwMode="auto">
          <a:xfrm>
            <a:off x="2514600" y="4219097"/>
            <a:ext cx="3886200" cy="2562703"/>
          </a:xfrm>
          <a:prstGeom prst="rect">
            <a:avLst/>
          </a:prstGeom>
          <a:noFill/>
          <a:ln w="25400">
            <a:solidFill>
              <a:schemeClr val="tx1"/>
            </a:solidFill>
            <a:miter lim="800000"/>
            <a:headEnd/>
            <a:tailEnd/>
          </a:ln>
        </p:spPr>
      </p:pic>
      <p:sp>
        <p:nvSpPr>
          <p:cNvPr id="6" name="Rectangle 6"/>
          <p:cNvSpPr>
            <a:spLocks noGrp="1" noChangeArrowheads="1"/>
          </p:cNvSpPr>
          <p:nvPr>
            <p:ph type="title"/>
          </p:nvPr>
        </p:nvSpPr>
        <p:spPr>
          <a:xfrm>
            <a:off x="1066800" y="228600"/>
            <a:ext cx="7543800" cy="1143000"/>
          </a:xfrm>
        </p:spPr>
        <p:txBody>
          <a:bodyPr/>
          <a:lstStyle/>
          <a:p>
            <a:pPr eaLnBrk="1" hangingPunct="1"/>
            <a:r>
              <a:rPr lang="en-US" sz="4400" dirty="0"/>
              <a:t>MOUT Scenario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893498"/>
            <a:ext cx="8610600" cy="4876800"/>
          </a:xfrm>
        </p:spPr>
        <p:txBody>
          <a:bodyPr/>
          <a:lstStyle/>
          <a:p>
            <a:r>
              <a:rPr lang="en-US" sz="3000" b="1" dirty="0"/>
              <a:t>What phase are you in?</a:t>
            </a:r>
          </a:p>
          <a:p>
            <a:pPr lvl="1"/>
            <a:r>
              <a:rPr lang="en-US" sz="2600" b="1" dirty="0"/>
              <a:t>Tactical Field Care</a:t>
            </a:r>
          </a:p>
          <a:p>
            <a:r>
              <a:rPr lang="en-US" sz="3000" b="1" dirty="0"/>
              <a:t>You examine the casualty and find:</a:t>
            </a:r>
          </a:p>
          <a:p>
            <a:pPr lvl="1"/>
            <a:r>
              <a:rPr lang="en-US" sz="2600" b="1" dirty="0"/>
              <a:t>She is alert and talking normally, but in severe pain.</a:t>
            </a:r>
          </a:p>
          <a:p>
            <a:pPr lvl="1"/>
            <a:r>
              <a:rPr lang="en-US" sz="2600" b="1" dirty="0"/>
              <a:t>She has a shrapnel wound in her right lateral chest - no exit wound.</a:t>
            </a:r>
          </a:p>
          <a:p>
            <a:pPr lvl="1"/>
            <a:r>
              <a:rPr lang="en-US" sz="2600" b="1" dirty="0"/>
              <a:t>Entrance wound is a sucking chest wound.</a:t>
            </a:r>
          </a:p>
          <a:p>
            <a:pPr lvl="1"/>
            <a:r>
              <a:rPr lang="en-US" sz="2600" b="1" dirty="0"/>
              <a:t>Her right thumb is missing and the wound is oozing a little blood.</a:t>
            </a:r>
          </a:p>
          <a:p>
            <a:pPr lvl="1"/>
            <a:r>
              <a:rPr lang="en-US" sz="2600" b="1" dirty="0"/>
              <a:t>There is no major external bleeding. </a:t>
            </a:r>
          </a:p>
        </p:txBody>
      </p:sp>
      <p:sp>
        <p:nvSpPr>
          <p:cNvPr id="4" name="Rectangle 6"/>
          <p:cNvSpPr>
            <a:spLocks noGrp="1" noChangeArrowheads="1"/>
          </p:cNvSpPr>
          <p:nvPr>
            <p:ph type="title"/>
          </p:nvPr>
        </p:nvSpPr>
        <p:spPr>
          <a:xfrm>
            <a:off x="990600" y="228600"/>
            <a:ext cx="7543800" cy="1143000"/>
          </a:xfrm>
        </p:spPr>
        <p:txBody>
          <a:bodyPr/>
          <a:lstStyle/>
          <a:p>
            <a:pPr eaLnBrk="1" hangingPunct="1"/>
            <a:r>
              <a:rPr lang="en-US" sz="4400" dirty="0"/>
              <a:t>MOUT Scenario 4</a:t>
            </a:r>
          </a:p>
        </p:txBody>
      </p:sp>
    </p:spTree>
    <p:extLst>
      <p:ext uri="{BB962C8B-B14F-4D97-AF65-F5344CB8AC3E}">
        <p14:creationId xmlns:p14="http://schemas.microsoft.com/office/powerpoint/2010/main" val="137188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09800"/>
            <a:ext cx="8229600" cy="4525963"/>
          </a:xfrm>
        </p:spPr>
        <p:txBody>
          <a:bodyPr/>
          <a:lstStyle/>
          <a:p>
            <a:r>
              <a:rPr lang="en-US" b="1" dirty="0"/>
              <a:t>What do you do first?</a:t>
            </a:r>
          </a:p>
          <a:p>
            <a:pPr lvl="1"/>
            <a:r>
              <a:rPr lang="en-US" b="1" dirty="0"/>
              <a:t>Cover the chest wound with a vented chest seal. </a:t>
            </a:r>
          </a:p>
          <a:p>
            <a:pPr lvl="2"/>
            <a:r>
              <a:rPr lang="en-US" sz="2800" b="1" dirty="0"/>
              <a:t>Apply the dressing at end-exhalation.</a:t>
            </a:r>
          </a:p>
          <a:p>
            <a:pPr lvl="2"/>
            <a:r>
              <a:rPr lang="en-US" sz="2800" b="1" dirty="0"/>
              <a:t>Have her breathe all the way out and put it on before she breathes in again.</a:t>
            </a:r>
          </a:p>
          <a:p>
            <a:r>
              <a:rPr lang="en-US" b="1" dirty="0"/>
              <a:t>This makes the casualty more comfortable.</a:t>
            </a:r>
          </a:p>
          <a:p>
            <a:r>
              <a:rPr lang="en-US" b="1" dirty="0"/>
              <a:t>Her O2 sat improves from 91% to 97%.</a:t>
            </a:r>
          </a:p>
          <a:p>
            <a:endParaRPr lang="en-US" dirty="0"/>
          </a:p>
        </p:txBody>
      </p:sp>
      <p:sp>
        <p:nvSpPr>
          <p:cNvPr id="4" name="Rectangle 6"/>
          <p:cNvSpPr>
            <a:spLocks noGrp="1" noChangeArrowheads="1"/>
          </p:cNvSpPr>
          <p:nvPr>
            <p:ph type="title"/>
          </p:nvPr>
        </p:nvSpPr>
        <p:spPr>
          <a:xfrm>
            <a:off x="990600" y="228600"/>
            <a:ext cx="7543800" cy="1143000"/>
          </a:xfrm>
        </p:spPr>
        <p:txBody>
          <a:bodyPr/>
          <a:lstStyle/>
          <a:p>
            <a:pPr eaLnBrk="1" hangingPunct="1"/>
            <a:r>
              <a:rPr lang="en-US" sz="4400" dirty="0"/>
              <a:t>MOUT Scenario 4</a:t>
            </a:r>
          </a:p>
        </p:txBody>
      </p:sp>
    </p:spTree>
    <p:extLst>
      <p:ext uri="{BB962C8B-B14F-4D97-AF65-F5344CB8AC3E}">
        <p14:creationId xmlns:p14="http://schemas.microsoft.com/office/powerpoint/2010/main" val="167958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98637"/>
            <a:ext cx="8229600" cy="4525963"/>
          </a:xfrm>
        </p:spPr>
        <p:txBody>
          <a:bodyPr/>
          <a:lstStyle/>
          <a:p>
            <a:r>
              <a:rPr lang="en-US" b="1" dirty="0"/>
              <a:t>What next?</a:t>
            </a:r>
          </a:p>
          <a:p>
            <a:pPr lvl="1"/>
            <a:r>
              <a:rPr lang="en-US" sz="2600" b="1" dirty="0"/>
              <a:t>She’s at risk for shock.</a:t>
            </a:r>
          </a:p>
          <a:p>
            <a:pPr lvl="1"/>
            <a:r>
              <a:rPr lang="en-US" sz="2600" b="1" dirty="0"/>
              <a:t>You start an IV and give 1 gm of TXA.</a:t>
            </a:r>
          </a:p>
          <a:p>
            <a:r>
              <a:rPr lang="en-US" b="1" dirty="0"/>
              <a:t>Next?</a:t>
            </a:r>
          </a:p>
          <a:p>
            <a:pPr lvl="1"/>
            <a:r>
              <a:rPr lang="en-US" sz="2600" b="1" dirty="0"/>
              <a:t>Analgesia</a:t>
            </a:r>
          </a:p>
          <a:p>
            <a:pPr lvl="1"/>
            <a:r>
              <a:rPr lang="en-US" sz="2600" b="1" dirty="0"/>
              <a:t>Ketamine 50 mg IM immediately after starting the TXA infusion.</a:t>
            </a:r>
          </a:p>
          <a:p>
            <a:r>
              <a:rPr lang="en-US" b="1" dirty="0"/>
              <a:t>What else?</a:t>
            </a:r>
          </a:p>
          <a:p>
            <a:pPr lvl="1"/>
            <a:r>
              <a:rPr lang="en-US" sz="2600" b="1" dirty="0"/>
              <a:t>You have someone else dress her thumb wound while you were giving the ketamine.</a:t>
            </a:r>
          </a:p>
        </p:txBody>
      </p:sp>
      <p:sp>
        <p:nvSpPr>
          <p:cNvPr id="4" name="Rectangle 6">
            <a:extLst>
              <a:ext uri="{FF2B5EF4-FFF2-40B4-BE49-F238E27FC236}">
                <a16:creationId xmlns:a16="http://schemas.microsoft.com/office/drawing/2014/main" id="{75C79DFF-FD6F-475D-A18F-982055735702}"/>
              </a:ext>
            </a:extLst>
          </p:cNvPr>
          <p:cNvSpPr>
            <a:spLocks noGrp="1" noChangeArrowheads="1"/>
          </p:cNvSpPr>
          <p:nvPr>
            <p:ph type="title"/>
          </p:nvPr>
        </p:nvSpPr>
        <p:spPr>
          <a:xfrm>
            <a:off x="1219200" y="228600"/>
            <a:ext cx="7543800" cy="1143000"/>
          </a:xfrm>
        </p:spPr>
        <p:txBody>
          <a:bodyPr/>
          <a:lstStyle/>
          <a:p>
            <a:pPr eaLnBrk="1" hangingPunct="1"/>
            <a:r>
              <a:rPr lang="en-US" sz="4400" dirty="0"/>
              <a:t>MOUT Scenario 4</a:t>
            </a:r>
          </a:p>
        </p:txBody>
      </p:sp>
    </p:spTree>
    <p:extLst>
      <p:ext uri="{BB962C8B-B14F-4D97-AF65-F5344CB8AC3E}">
        <p14:creationId xmlns:p14="http://schemas.microsoft.com/office/powerpoint/2010/main" val="40555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4876800"/>
          </a:xfrm>
        </p:spPr>
        <p:txBody>
          <a:bodyPr/>
          <a:lstStyle/>
          <a:p>
            <a:r>
              <a:rPr lang="en-US" b="1" dirty="0"/>
              <a:t>You are worried about internal bleeding from the chest wound. What are you going to do about it?</a:t>
            </a:r>
          </a:p>
          <a:p>
            <a:pPr lvl="1"/>
            <a:r>
              <a:rPr lang="en-US" b="1" dirty="0"/>
              <a:t>Monitor for changes in radial pulse strength and mental status.</a:t>
            </a:r>
          </a:p>
          <a:p>
            <a:r>
              <a:rPr lang="en-US" b="1" dirty="0"/>
              <a:t>Casualty is alert and now breathing OK.</a:t>
            </a:r>
          </a:p>
          <a:p>
            <a:r>
              <a:rPr lang="en-US" b="1" dirty="0"/>
              <a:t>Radial pulse is strong. </a:t>
            </a:r>
          </a:p>
          <a:p>
            <a:r>
              <a:rPr lang="en-US" b="1" dirty="0"/>
              <a:t>O2 sat is 97%.</a:t>
            </a:r>
          </a:p>
        </p:txBody>
      </p:sp>
      <p:sp>
        <p:nvSpPr>
          <p:cNvPr id="4" name="Rectangle 6"/>
          <p:cNvSpPr>
            <a:spLocks noGrp="1" noChangeArrowheads="1"/>
          </p:cNvSpPr>
          <p:nvPr>
            <p:ph type="title"/>
          </p:nvPr>
        </p:nvSpPr>
        <p:spPr>
          <a:xfrm>
            <a:off x="990600" y="228600"/>
            <a:ext cx="7543800" cy="1143000"/>
          </a:xfrm>
        </p:spPr>
        <p:txBody>
          <a:bodyPr/>
          <a:lstStyle/>
          <a:p>
            <a:pPr eaLnBrk="1" hangingPunct="1"/>
            <a:r>
              <a:rPr lang="en-US" sz="4400" dirty="0"/>
              <a:t>MOUT Scenario 4</a:t>
            </a:r>
          </a:p>
        </p:txBody>
      </p:sp>
    </p:spTree>
    <p:extLst>
      <p:ext uri="{BB962C8B-B14F-4D97-AF65-F5344CB8AC3E}">
        <p14:creationId xmlns:p14="http://schemas.microsoft.com/office/powerpoint/2010/main" val="162804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2438400"/>
            <a:ext cx="5272896" cy="3124200"/>
          </a:xfrm>
        </p:spPr>
        <p:txBody>
          <a:bodyPr/>
          <a:lstStyle/>
          <a:p>
            <a:r>
              <a:rPr lang="en-US" b="1" dirty="0"/>
              <a:t>What next?</a:t>
            </a:r>
          </a:p>
          <a:p>
            <a:pPr lvl="1"/>
            <a:r>
              <a:rPr lang="en-US" b="1" dirty="0"/>
              <a:t>Look for other wounds. </a:t>
            </a:r>
          </a:p>
          <a:p>
            <a:pPr lvl="2"/>
            <a:r>
              <a:rPr lang="en-US" sz="2800" b="1" dirty="0"/>
              <a:t>You find none.</a:t>
            </a:r>
          </a:p>
          <a:p>
            <a:r>
              <a:rPr lang="en-US" b="1" dirty="0"/>
              <a:t>What next?</a:t>
            </a:r>
          </a:p>
          <a:p>
            <a:pPr lvl="1"/>
            <a:r>
              <a:rPr lang="en-US" b="1" dirty="0"/>
              <a:t>Hypothermia prevention.</a:t>
            </a:r>
          </a:p>
          <a:p>
            <a:endParaRPr lang="en-US" dirty="0"/>
          </a:p>
        </p:txBody>
      </p:sp>
      <p:sp>
        <p:nvSpPr>
          <p:cNvPr id="4" name="Rectangle 6"/>
          <p:cNvSpPr>
            <a:spLocks noGrp="1" noChangeArrowheads="1"/>
          </p:cNvSpPr>
          <p:nvPr>
            <p:ph type="title"/>
          </p:nvPr>
        </p:nvSpPr>
        <p:spPr>
          <a:xfrm>
            <a:off x="1066800" y="228600"/>
            <a:ext cx="7543800" cy="1143000"/>
          </a:xfrm>
        </p:spPr>
        <p:txBody>
          <a:bodyPr/>
          <a:lstStyle/>
          <a:p>
            <a:pPr eaLnBrk="1" hangingPunct="1"/>
            <a:r>
              <a:rPr lang="en-US" sz="4400" dirty="0"/>
              <a:t>MOUT Scenario 4</a:t>
            </a:r>
          </a:p>
        </p:txBody>
      </p:sp>
    </p:spTree>
    <p:extLst>
      <p:ext uri="{BB962C8B-B14F-4D97-AF65-F5344CB8AC3E}">
        <p14:creationId xmlns:p14="http://schemas.microsoft.com/office/powerpoint/2010/main" val="12343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828800"/>
            <a:ext cx="8229600" cy="5105400"/>
          </a:xfrm>
        </p:spPr>
        <p:txBody>
          <a:bodyPr/>
          <a:lstStyle/>
          <a:p>
            <a:r>
              <a:rPr lang="en-US" b="1" dirty="0"/>
              <a:t>Your casualty says that her pain is still very severe. What else do you want to do for her? </a:t>
            </a:r>
          </a:p>
          <a:p>
            <a:pPr lvl="1"/>
            <a:r>
              <a:rPr lang="en-US" b="1" dirty="0"/>
              <a:t>Can you give her a fentanyl lozenge?</a:t>
            </a:r>
          </a:p>
          <a:p>
            <a:pPr lvl="2"/>
            <a:r>
              <a:rPr lang="en-US" b="1" dirty="0"/>
              <a:t>No </a:t>
            </a:r>
            <a:r>
              <a:rPr lang="mr-IN" b="1" dirty="0"/>
              <a:t>–</a:t>
            </a:r>
            <a:r>
              <a:rPr lang="en-US" b="1" dirty="0"/>
              <a:t> she’s at risk for hemorrhagic shock and increasing respiratory distress.</a:t>
            </a:r>
          </a:p>
          <a:p>
            <a:pPr lvl="2"/>
            <a:r>
              <a:rPr lang="en-US" b="1" dirty="0"/>
              <a:t>She’s alert with good O2 sat and breathing well. </a:t>
            </a:r>
          </a:p>
          <a:p>
            <a:pPr lvl="2"/>
            <a:r>
              <a:rPr lang="en-US" b="1" dirty="0"/>
              <a:t>She’s not in shock at this point, BUT – she has a chest injury and probably has internal bleeding.</a:t>
            </a:r>
          </a:p>
          <a:p>
            <a:pPr lvl="2"/>
            <a:r>
              <a:rPr lang="en-US" b="1" dirty="0"/>
              <a:t>IV ketamine is a good next option since you have an IV and you have finished the TXA infusion.  </a:t>
            </a:r>
          </a:p>
          <a:p>
            <a:pPr lvl="2"/>
            <a:r>
              <a:rPr lang="en-US" b="1" dirty="0"/>
              <a:t>Monitor oxygen saturation and breathing carefully. </a:t>
            </a:r>
          </a:p>
          <a:p>
            <a:endParaRPr lang="en-US" dirty="0"/>
          </a:p>
        </p:txBody>
      </p:sp>
      <p:sp>
        <p:nvSpPr>
          <p:cNvPr id="4" name="Rectangle 6"/>
          <p:cNvSpPr>
            <a:spLocks noGrp="1" noChangeArrowheads="1"/>
          </p:cNvSpPr>
          <p:nvPr>
            <p:ph type="title"/>
          </p:nvPr>
        </p:nvSpPr>
        <p:spPr>
          <a:xfrm>
            <a:off x="1066800" y="228600"/>
            <a:ext cx="7543800" cy="1143000"/>
          </a:xfrm>
        </p:spPr>
        <p:txBody>
          <a:bodyPr/>
          <a:lstStyle/>
          <a:p>
            <a:pPr eaLnBrk="1" hangingPunct="1"/>
            <a:r>
              <a:rPr lang="en-US" sz="4400" dirty="0"/>
              <a:t>MOUT Scenario 4</a:t>
            </a:r>
          </a:p>
        </p:txBody>
      </p:sp>
    </p:spTree>
    <p:extLst>
      <p:ext uri="{BB962C8B-B14F-4D97-AF65-F5344CB8AC3E}">
        <p14:creationId xmlns:p14="http://schemas.microsoft.com/office/powerpoint/2010/main" val="194530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229600" cy="4525963"/>
          </a:xfrm>
        </p:spPr>
        <p:txBody>
          <a:bodyPr/>
          <a:lstStyle/>
          <a:p>
            <a:r>
              <a:rPr lang="en-US" b="1" dirty="0"/>
              <a:t>What’s next?</a:t>
            </a:r>
          </a:p>
          <a:p>
            <a:pPr lvl="1"/>
            <a:r>
              <a:rPr lang="en-US" b="1" dirty="0"/>
              <a:t>Antibiotics.</a:t>
            </a:r>
          </a:p>
          <a:p>
            <a:pPr lvl="1"/>
            <a:r>
              <a:rPr lang="en-US" b="1" dirty="0"/>
              <a:t>Have her take the moxifloxacin in her CWMP.</a:t>
            </a:r>
          </a:p>
          <a:p>
            <a:r>
              <a:rPr lang="en-US" b="1" dirty="0"/>
              <a:t>Your casualty is stable. What steps do you take now?</a:t>
            </a:r>
          </a:p>
          <a:p>
            <a:pPr lvl="1"/>
            <a:r>
              <a:rPr lang="en-US" b="1" dirty="0"/>
              <a:t>Communicate her status to your squad leader.</a:t>
            </a:r>
          </a:p>
          <a:p>
            <a:pPr lvl="1"/>
            <a:r>
              <a:rPr lang="en-US" b="1" dirty="0"/>
              <a:t>Begin TACEVAC preparations.</a:t>
            </a:r>
          </a:p>
          <a:p>
            <a:pPr lvl="1"/>
            <a:r>
              <a:rPr lang="en-US" b="1" dirty="0"/>
              <a:t>Document care on the TCCC Casualty Card.</a:t>
            </a:r>
          </a:p>
          <a:p>
            <a:endParaRPr lang="en-US" dirty="0"/>
          </a:p>
        </p:txBody>
      </p:sp>
      <p:sp>
        <p:nvSpPr>
          <p:cNvPr id="4" name="Rectangle 6"/>
          <p:cNvSpPr>
            <a:spLocks noGrp="1" noChangeArrowheads="1"/>
          </p:cNvSpPr>
          <p:nvPr>
            <p:ph type="title"/>
          </p:nvPr>
        </p:nvSpPr>
        <p:spPr>
          <a:xfrm>
            <a:off x="1143000" y="228600"/>
            <a:ext cx="7543800" cy="1143000"/>
          </a:xfrm>
        </p:spPr>
        <p:txBody>
          <a:bodyPr/>
          <a:lstStyle/>
          <a:p>
            <a:pPr eaLnBrk="1" hangingPunct="1"/>
            <a:r>
              <a:rPr lang="en-US" sz="4400" dirty="0"/>
              <a:t>MOUT Scenario 4</a:t>
            </a:r>
          </a:p>
        </p:txBody>
      </p:sp>
    </p:spTree>
    <p:extLst>
      <p:ext uri="{BB962C8B-B14F-4D97-AF65-F5344CB8AC3E}">
        <p14:creationId xmlns:p14="http://schemas.microsoft.com/office/powerpoint/2010/main" val="173435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C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2650</TotalTime>
  <Words>6747</Words>
  <Application>Microsoft Office PowerPoint</Application>
  <PresentationFormat>On-screen Show (4:3)</PresentationFormat>
  <Paragraphs>877</Paragraphs>
  <Slides>109</Slides>
  <Notes>107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109</vt:i4>
      </vt:variant>
    </vt:vector>
  </HeadingPairs>
  <TitlesOfParts>
    <vt:vector size="116" baseType="lpstr">
      <vt:lpstr>ＭＳ Ｐゴシック</vt:lpstr>
      <vt:lpstr>ＭＳ Ｐゴシック</vt:lpstr>
      <vt:lpstr>Arial</vt:lpstr>
      <vt:lpstr>Calibri</vt:lpstr>
      <vt:lpstr>Times New Roman</vt:lpstr>
      <vt:lpstr>Wingdings</vt:lpstr>
      <vt:lpstr>TCCC</vt:lpstr>
      <vt:lpstr>PowerPoint Presentation</vt:lpstr>
      <vt:lpstr>PowerPoint Presentation</vt:lpstr>
      <vt:lpstr>Learning Objective</vt:lpstr>
      <vt:lpstr>Tactical Casualty Scenarios </vt:lpstr>
      <vt:lpstr>SEAL Casualty - Afghanistan</vt:lpstr>
      <vt:lpstr>SEAL Casualty - Afghanistan</vt:lpstr>
      <vt:lpstr>SEAL Casualty - Afghanistan</vt:lpstr>
      <vt:lpstr>SEAL Casualty - Afghanistan</vt:lpstr>
      <vt:lpstr>SEAL Casualty - Afghanistan</vt:lpstr>
      <vt:lpstr>SEAL Casualty - Afghanistan</vt:lpstr>
      <vt:lpstr>SEAL Casualty - Afghanistan</vt:lpstr>
      <vt:lpstr>SEAL Casualty - Afghanistan</vt:lpstr>
      <vt:lpstr>SEAL Casualty - Afghanistan</vt:lpstr>
      <vt:lpstr>SEAL Casualty - Afghanistan</vt:lpstr>
      <vt:lpstr>SEAL Casualty - Afghanistan</vt:lpstr>
      <vt:lpstr>SEAL Casualty - Afghanistan</vt:lpstr>
      <vt:lpstr>SEAL Casualty - Afghanistan</vt:lpstr>
      <vt:lpstr>SEAL Casualty - Afghanistan</vt:lpstr>
      <vt:lpstr>Scenario Discussions – Suggested Format</vt:lpstr>
      <vt:lpstr>Urban Warfare Scenario</vt:lpstr>
      <vt:lpstr>Real-World Scenario</vt:lpstr>
      <vt:lpstr>The Battle of Mogadishu </vt:lpstr>
      <vt:lpstr>Mogadishu: Complicating Factors</vt:lpstr>
      <vt:lpstr>Care Under Fire</vt:lpstr>
      <vt:lpstr>Mogadishu Scenario 2 Helo Hit by RPG Round</vt:lpstr>
      <vt:lpstr>Mogadishu Scenario 2 Helo Hit by RPG Round</vt:lpstr>
      <vt:lpstr>Mogadishu Scenario 2 Helo Hit by RPG Round</vt:lpstr>
      <vt:lpstr>Mogadishu Scenario 2 Helo Hit by RPG Round</vt:lpstr>
      <vt:lpstr>Mogadishu Scenario 2 Helo Hit by RPG Round</vt:lpstr>
      <vt:lpstr>Mogadishu Scenario 2 Helo Hit by RPG Round</vt:lpstr>
      <vt:lpstr>Mogadishu Scenario 2 Helo Hit by RPG Round</vt:lpstr>
      <vt:lpstr>Mogadishu Scenario 2 Helo Hit by RPG Round</vt:lpstr>
      <vt:lpstr>Mogadishu Scenario 2 Helo Hit by RPG Round</vt:lpstr>
      <vt:lpstr>Mogadishu Scenario 2 Helo Hit by RPG Round</vt:lpstr>
      <vt:lpstr>Mogadishu Scenario 2 Helo Hit by RPG Round</vt:lpstr>
      <vt:lpstr>Mogadishu Scenario 2 Helo Hit by RPG Round</vt:lpstr>
      <vt:lpstr>PowerPoint Presentation</vt:lpstr>
      <vt:lpstr>MOUT Scenario 1</vt:lpstr>
      <vt:lpstr>MOUT Scenario 1</vt:lpstr>
      <vt:lpstr>MOUT Scenario 1</vt:lpstr>
      <vt:lpstr>MOUT Scenario 1</vt:lpstr>
      <vt:lpstr>MOUT Scenario 1</vt:lpstr>
      <vt:lpstr>MOUT Scenario 1</vt:lpstr>
      <vt:lpstr>MOUT Scenario 1</vt:lpstr>
      <vt:lpstr>MOUT Scenario 1</vt:lpstr>
      <vt:lpstr>MOUT Scenario 1</vt:lpstr>
      <vt:lpstr>MOUT Scenario 1</vt:lpstr>
      <vt:lpstr>MOUT Scenario 1</vt:lpstr>
      <vt:lpstr>MOUT Scenario 1</vt:lpstr>
      <vt:lpstr>MOUT Scenario 1</vt:lpstr>
      <vt:lpstr>MOUT Scenario 1</vt:lpstr>
      <vt:lpstr>MOUT Scenario 1</vt:lpstr>
      <vt:lpstr>MOUT Scenario 1</vt:lpstr>
      <vt:lpstr>MOUT Scenario 2</vt:lpstr>
      <vt:lpstr>MOUT Scenario 2</vt:lpstr>
      <vt:lpstr>MOUT Scenario 2</vt:lpstr>
      <vt:lpstr>MOUT Scenario 2</vt:lpstr>
      <vt:lpstr>MOUT Scenario 2</vt:lpstr>
      <vt:lpstr>MOUT Scenario 2</vt:lpstr>
      <vt:lpstr>MOUT Scenario 2</vt:lpstr>
      <vt:lpstr>MOUT Scenario 2</vt:lpstr>
      <vt:lpstr>MOUT Scenario 2</vt:lpstr>
      <vt:lpstr>MOUT Scenario 2</vt:lpstr>
      <vt:lpstr>MOUT Scenario 2</vt:lpstr>
      <vt:lpstr>MOUT Scenario 2</vt:lpstr>
      <vt:lpstr>MOUT Scenario 2</vt:lpstr>
      <vt:lpstr>MOUT Scenario 2</vt:lpstr>
      <vt:lpstr>MOUT Scenario 2</vt:lpstr>
      <vt:lpstr>MOUT Scenario 2</vt:lpstr>
      <vt:lpstr>MOUT Scenario 2</vt:lpstr>
      <vt:lpstr>MOUT Scenario 2</vt:lpstr>
      <vt:lpstr>MOUT Scenario 2</vt:lpstr>
      <vt:lpstr>MOUT Scenario 2</vt:lpstr>
      <vt:lpstr>MOUT Scenario 2</vt:lpstr>
      <vt:lpstr>MOUT Scenario 3</vt:lpstr>
      <vt:lpstr>MOUT Scenario 3</vt:lpstr>
      <vt:lpstr>MOUT Scenario 3</vt:lpstr>
      <vt:lpstr>MOUT Scenario 3</vt:lpstr>
      <vt:lpstr>MOUT Scenario 3</vt:lpstr>
      <vt:lpstr>MOUT Scenario 3</vt:lpstr>
      <vt:lpstr>MOUT Scenario 3</vt:lpstr>
      <vt:lpstr>MOUT Scenario 3</vt:lpstr>
      <vt:lpstr>MOUT Scenario 3</vt:lpstr>
      <vt:lpstr>MOUT Scenario 3</vt:lpstr>
      <vt:lpstr>MOUT Scenario 3</vt:lpstr>
      <vt:lpstr>MOUT Scenario 3</vt:lpstr>
      <vt:lpstr>MOUT Scenario 3</vt:lpstr>
      <vt:lpstr>MOUT Scenario 3</vt:lpstr>
      <vt:lpstr>MOUT Scenario 3</vt:lpstr>
      <vt:lpstr>MOUT Scenario 4</vt:lpstr>
      <vt:lpstr>MOUT Scenario 4</vt:lpstr>
      <vt:lpstr>MOUT Scenario 4</vt:lpstr>
      <vt:lpstr>MOUT Scenario 4</vt:lpstr>
      <vt:lpstr>MOUT Scenario 4</vt:lpstr>
      <vt:lpstr>MOUT Scenario 4</vt:lpstr>
      <vt:lpstr>MOUT Scenario 4</vt:lpstr>
      <vt:lpstr>MOUT Scenario 4</vt:lpstr>
      <vt:lpstr>MOUT Scenario 4</vt:lpstr>
      <vt:lpstr>MOUT Scenario 4</vt:lpstr>
      <vt:lpstr>MOUT Scenario 4</vt:lpstr>
      <vt:lpstr>MOUT Scenario 4</vt:lpstr>
      <vt:lpstr>MOUT Scenario 4</vt:lpstr>
      <vt:lpstr>MOUT Scenario 4</vt:lpstr>
      <vt:lpstr>MOUT Scenario 4</vt:lpstr>
      <vt:lpstr>PowerPoint Presentation</vt:lpstr>
      <vt:lpstr>Tactical Combat Casualty Care</vt:lpstr>
      <vt:lpstr>Scenario-Based Planning</vt:lpstr>
      <vt:lpstr> The Three Objectives of TCCC</vt:lpstr>
      <vt:lpstr>PowerPoint Presentation</vt:lpstr>
    </vt:vector>
  </TitlesOfParts>
  <Manager>Stephen Giebner</Manager>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0203PP05 TCCC Scenarios 120817</dc:title>
  <dc:subject>Combat Casualty Scenarios</dc:subject>
  <dc:creator>Owner</dc:creator>
  <cp:lastModifiedBy>S. D. GIEBNER</cp:lastModifiedBy>
  <cp:revision>190</cp:revision>
  <dcterms:created xsi:type="dcterms:W3CDTF">2012-02-22T18:07:05Z</dcterms:created>
  <dcterms:modified xsi:type="dcterms:W3CDTF">2018-07-28T14:13:20Z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924699</vt:lpwstr>
  </property>
  <property fmtid="{D5CDD505-2E9C-101B-9397-08002B2CF9AE}" pid="3" name="NXPowerLiteSettings">
    <vt:lpwstr>F6000400038000</vt:lpwstr>
  </property>
  <property fmtid="{D5CDD505-2E9C-101B-9397-08002B2CF9AE}" pid="4" name="NXPowerLiteVersion">
    <vt:lpwstr>D4.3.1</vt:lpwstr>
  </property>
</Properties>
</file>