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094" r:id="rId1"/>
  </p:sldMasterIdLst>
  <p:notesMasterIdLst>
    <p:notesMasterId r:id="rId69"/>
  </p:notesMasterIdLst>
  <p:sldIdLst>
    <p:sldId id="256" r:id="rId2"/>
    <p:sldId id="275" r:id="rId3"/>
    <p:sldId id="280" r:id="rId4"/>
    <p:sldId id="273" r:id="rId5"/>
    <p:sldId id="259" r:id="rId6"/>
    <p:sldId id="297" r:id="rId7"/>
    <p:sldId id="289" r:id="rId8"/>
    <p:sldId id="290" r:id="rId9"/>
    <p:sldId id="299" r:id="rId10"/>
    <p:sldId id="300" r:id="rId11"/>
    <p:sldId id="295" r:id="rId12"/>
    <p:sldId id="260" r:id="rId13"/>
    <p:sldId id="327" r:id="rId14"/>
    <p:sldId id="328" r:id="rId15"/>
    <p:sldId id="329" r:id="rId16"/>
    <p:sldId id="330" r:id="rId17"/>
    <p:sldId id="331" r:id="rId18"/>
    <p:sldId id="332" r:id="rId19"/>
    <p:sldId id="333" r:id="rId20"/>
    <p:sldId id="334" r:id="rId21"/>
    <p:sldId id="261" r:id="rId22"/>
    <p:sldId id="335" r:id="rId23"/>
    <p:sldId id="336" r:id="rId24"/>
    <p:sldId id="337" r:id="rId25"/>
    <p:sldId id="338" r:id="rId26"/>
    <p:sldId id="262" r:id="rId27"/>
    <p:sldId id="283" r:id="rId28"/>
    <p:sldId id="276" r:id="rId29"/>
    <p:sldId id="263" r:id="rId30"/>
    <p:sldId id="277" r:id="rId31"/>
    <p:sldId id="264" r:id="rId32"/>
    <p:sldId id="266" r:id="rId33"/>
    <p:sldId id="278" r:id="rId34"/>
    <p:sldId id="265" r:id="rId35"/>
    <p:sldId id="267" r:id="rId36"/>
    <p:sldId id="268" r:id="rId37"/>
    <p:sldId id="279" r:id="rId38"/>
    <p:sldId id="269"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271" r:id="rId64"/>
    <p:sldId id="293" r:id="rId65"/>
    <p:sldId id="274" r:id="rId66"/>
    <p:sldId id="301" r:id="rId67"/>
    <p:sldId id="284"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5FF"/>
    <a:srgbClr val="E7DEFE"/>
    <a:srgbClr val="DFD3FD"/>
    <a:srgbClr val="D3ECFD"/>
    <a:srgbClr val="FAF6D6"/>
    <a:srgbClr val="B6CCEC"/>
    <a:srgbClr val="F0E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3218" autoAdjust="0"/>
  </p:normalViewPr>
  <p:slideViewPr>
    <p:cSldViewPr snapToGrid="0">
      <p:cViewPr varScale="1">
        <p:scale>
          <a:sx n="54" d="100"/>
          <a:sy n="54" d="100"/>
        </p:scale>
        <p:origin x="13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7BCDD-20ED-4923-B3CF-9B674C08E0B1}" type="datetimeFigureOut">
              <a:rPr lang="en-US" smtClean="0"/>
              <a:t>9/23/2015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C0399-D978-493E-9632-2C2A205E37DF}" type="slidenum">
              <a:rPr lang="en-US" smtClean="0"/>
              <a:t>‹#›</a:t>
            </a:fld>
            <a:endParaRPr lang="en-US" dirty="0"/>
          </a:p>
        </p:txBody>
      </p:sp>
    </p:spTree>
    <p:extLst>
      <p:ext uri="{BB962C8B-B14F-4D97-AF65-F5344CB8AC3E}">
        <p14:creationId xmlns:p14="http://schemas.microsoft.com/office/powerpoint/2010/main" val="244687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1</a:t>
            </a:fld>
            <a:endParaRPr lang="en-US" dirty="0"/>
          </a:p>
        </p:txBody>
      </p:sp>
    </p:spTree>
    <p:extLst>
      <p:ext uri="{BB962C8B-B14F-4D97-AF65-F5344CB8AC3E}">
        <p14:creationId xmlns:p14="http://schemas.microsoft.com/office/powerpoint/2010/main" val="1667804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Manisha Dotson, President, The Nisha Group LLC. – </a:t>
            </a:r>
            <a:r>
              <a:rPr lang="en-US" sz="1200" b="0" i="0" kern="1200" dirty="0" smtClean="0">
                <a:solidFill>
                  <a:schemeClr val="tx1"/>
                </a:solidFill>
                <a:effectLst/>
                <a:latin typeface="+mn-lt"/>
                <a:ea typeface="+mn-ea"/>
                <a:cs typeface="+mn-cs"/>
              </a:rPr>
              <a:t>The Nisha Group LLC has been offering quality facility maintenance services since 1999. And armed  &amp; unarmed security guard services since 2004.  Nisha Group serves city county, Federal Government sectors as well as private industrial and commercial markets. The Nisha group is a woman owned small business and 8(a) certified. </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AC0399-D978-493E-9632-2C2A205E37DF}" type="slidenum">
              <a:rPr lang="en-US" smtClean="0"/>
              <a:t>35</a:t>
            </a:fld>
            <a:endParaRPr lang="en-US" dirty="0"/>
          </a:p>
        </p:txBody>
      </p:sp>
    </p:spTree>
    <p:extLst>
      <p:ext uri="{BB962C8B-B14F-4D97-AF65-F5344CB8AC3E}">
        <p14:creationId xmlns:p14="http://schemas.microsoft.com/office/powerpoint/2010/main" val="3875264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36</a:t>
            </a:fld>
            <a:endParaRPr lang="en-US" dirty="0"/>
          </a:p>
        </p:txBody>
      </p:sp>
    </p:spTree>
    <p:extLst>
      <p:ext uri="{BB962C8B-B14F-4D97-AF65-F5344CB8AC3E}">
        <p14:creationId xmlns:p14="http://schemas.microsoft.com/office/powerpoint/2010/main" val="3970526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Brigette Breitenbach is the founder and owner of Company B Brand Development, a full-service marketing communications firm based on Milwaukee. Serving clients in the hotel and food &amp; beverage industries, Brigette's team focuses on the vehicles that create the most value for her clients: websites, email marketing, social media, PR and eye-catching design. Brigette has started two companies and is an investor in several hospitality endeavors. She holds a journalism degree from the University of Wisconsin – Madison and believes the ability to communicate, write and sell yourself are the keys to successful entrepreneurship. </a:t>
            </a:r>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37</a:t>
            </a:fld>
            <a:endParaRPr lang="en-US" dirty="0"/>
          </a:p>
        </p:txBody>
      </p:sp>
    </p:spTree>
    <p:extLst>
      <p:ext uri="{BB962C8B-B14F-4D97-AF65-F5344CB8AC3E}">
        <p14:creationId xmlns:p14="http://schemas.microsoft.com/office/powerpoint/2010/main" val="870302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38</a:t>
            </a:fld>
            <a:endParaRPr lang="en-US" dirty="0"/>
          </a:p>
        </p:txBody>
      </p:sp>
    </p:spTree>
    <p:extLst>
      <p:ext uri="{BB962C8B-B14F-4D97-AF65-F5344CB8AC3E}">
        <p14:creationId xmlns:p14="http://schemas.microsoft.com/office/powerpoint/2010/main" val="2949981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44</a:t>
            </a:fld>
            <a:endParaRPr lang="en-US" dirty="0"/>
          </a:p>
        </p:txBody>
      </p:sp>
    </p:spTree>
    <p:extLst>
      <p:ext uri="{BB962C8B-B14F-4D97-AF65-F5344CB8AC3E}">
        <p14:creationId xmlns:p14="http://schemas.microsoft.com/office/powerpoint/2010/main" val="3583499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348286-012D-4216-8C57-87C4CAD6A004}" type="slidenum">
              <a:rPr lang="en-US" smtClean="0"/>
              <a:t>51</a:t>
            </a:fld>
            <a:endParaRPr lang="en-US" dirty="0"/>
          </a:p>
        </p:txBody>
      </p:sp>
    </p:spTree>
    <p:extLst>
      <p:ext uri="{BB962C8B-B14F-4D97-AF65-F5344CB8AC3E}">
        <p14:creationId xmlns:p14="http://schemas.microsoft.com/office/powerpoint/2010/main" val="3221293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794" indent="-285691" eaLnBrk="0" hangingPunct="0">
              <a:defRPr>
                <a:solidFill>
                  <a:schemeClr val="tx1"/>
                </a:solidFill>
                <a:latin typeface="Arial" pitchFamily="34" charset="0"/>
              </a:defRPr>
            </a:lvl2pPr>
            <a:lvl3pPr marL="1142760" indent="-228552" eaLnBrk="0" hangingPunct="0">
              <a:defRPr>
                <a:solidFill>
                  <a:schemeClr val="tx1"/>
                </a:solidFill>
                <a:latin typeface="Arial" pitchFamily="34" charset="0"/>
              </a:defRPr>
            </a:lvl3pPr>
            <a:lvl4pPr marL="1599864" indent="-228552" eaLnBrk="0" hangingPunct="0">
              <a:defRPr>
                <a:solidFill>
                  <a:schemeClr val="tx1"/>
                </a:solidFill>
                <a:latin typeface="Arial" pitchFamily="34" charset="0"/>
              </a:defRPr>
            </a:lvl4pPr>
            <a:lvl5pPr marL="2056967" indent="-228552" eaLnBrk="0" hangingPunct="0">
              <a:defRPr>
                <a:solidFill>
                  <a:schemeClr val="tx1"/>
                </a:solidFill>
                <a:latin typeface="Arial" pitchFamily="34" charset="0"/>
              </a:defRPr>
            </a:lvl5pPr>
            <a:lvl6pPr marL="2514071" indent="-228552" eaLnBrk="0" fontAlgn="base" hangingPunct="0">
              <a:spcBef>
                <a:spcPct val="0"/>
              </a:spcBef>
              <a:spcAft>
                <a:spcPct val="0"/>
              </a:spcAft>
              <a:defRPr>
                <a:solidFill>
                  <a:schemeClr val="tx1"/>
                </a:solidFill>
                <a:latin typeface="Arial" pitchFamily="34" charset="0"/>
              </a:defRPr>
            </a:lvl6pPr>
            <a:lvl7pPr marL="2971174" indent="-228552" eaLnBrk="0" fontAlgn="base" hangingPunct="0">
              <a:spcBef>
                <a:spcPct val="0"/>
              </a:spcBef>
              <a:spcAft>
                <a:spcPct val="0"/>
              </a:spcAft>
              <a:defRPr>
                <a:solidFill>
                  <a:schemeClr val="tx1"/>
                </a:solidFill>
                <a:latin typeface="Arial" pitchFamily="34" charset="0"/>
              </a:defRPr>
            </a:lvl7pPr>
            <a:lvl8pPr marL="3428278" indent="-228552" eaLnBrk="0" fontAlgn="base" hangingPunct="0">
              <a:spcBef>
                <a:spcPct val="0"/>
              </a:spcBef>
              <a:spcAft>
                <a:spcPct val="0"/>
              </a:spcAft>
              <a:defRPr>
                <a:solidFill>
                  <a:schemeClr val="tx1"/>
                </a:solidFill>
                <a:latin typeface="Arial" pitchFamily="34" charset="0"/>
              </a:defRPr>
            </a:lvl8pPr>
            <a:lvl9pPr marL="3885382" indent="-228552"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91E5B20C-F0D6-4E30-985F-C1DFDA7DD9F8}" type="slidenum">
              <a:rPr lang="en-US" smtClean="0">
                <a:solidFill>
                  <a:srgbClr val="000000"/>
                </a:solidFill>
              </a:rPr>
              <a:pPr eaLnBrk="1" fontAlgn="base" hangingPunct="1">
                <a:spcBef>
                  <a:spcPct val="0"/>
                </a:spcBef>
                <a:spcAft>
                  <a:spcPct val="0"/>
                </a:spcAft>
              </a:pPr>
              <a:t>60</a:t>
            </a:fld>
            <a:endParaRPr lang="en-US" dirty="0" smtClean="0">
              <a:solidFill>
                <a:srgbClr val="000000"/>
              </a:solidFill>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2" eaLnBrk="1" hangingPunct="1">
              <a:spcBef>
                <a:spcPct val="0"/>
              </a:spcBef>
            </a:pPr>
            <a:endParaRPr lang="en-US" dirty="0" smtClean="0">
              <a:latin typeface="Times New Roman" pitchFamily="18" charset="0"/>
            </a:endParaRPr>
          </a:p>
        </p:txBody>
      </p:sp>
    </p:spTree>
    <p:extLst>
      <p:ext uri="{BB962C8B-B14F-4D97-AF65-F5344CB8AC3E}">
        <p14:creationId xmlns:p14="http://schemas.microsoft.com/office/powerpoint/2010/main" val="89973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64</a:t>
            </a:fld>
            <a:endParaRPr lang="en-US" dirty="0"/>
          </a:p>
        </p:txBody>
      </p:sp>
    </p:spTree>
    <p:extLst>
      <p:ext uri="{BB962C8B-B14F-4D97-AF65-F5344CB8AC3E}">
        <p14:creationId xmlns:p14="http://schemas.microsoft.com/office/powerpoint/2010/main" val="3480061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4</a:t>
            </a:fld>
            <a:endParaRPr lang="en-US" dirty="0"/>
          </a:p>
        </p:txBody>
      </p:sp>
    </p:spTree>
    <p:extLst>
      <p:ext uri="{BB962C8B-B14F-4D97-AF65-F5344CB8AC3E}">
        <p14:creationId xmlns:p14="http://schemas.microsoft.com/office/powerpoint/2010/main" val="1376715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15</a:t>
            </a:fld>
            <a:endParaRPr lang="en-US" dirty="0"/>
          </a:p>
        </p:txBody>
      </p:sp>
    </p:spTree>
    <p:extLst>
      <p:ext uri="{BB962C8B-B14F-4D97-AF65-F5344CB8AC3E}">
        <p14:creationId xmlns:p14="http://schemas.microsoft.com/office/powerpoint/2010/main" val="2482875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 NICOLE BOWMAN (Mohican/Munsee) is the President/Founder of the nationally award winning Bowman Performance Consulting (BPC) in Shawano, WI. </a:t>
            </a:r>
            <a:r>
              <a:rPr lang="en-US" sz="1200" b="0" i="0" kern="1200" dirty="0" smtClean="0">
                <a:solidFill>
                  <a:schemeClr val="tx1"/>
                </a:solidFill>
                <a:effectLst/>
                <a:latin typeface="+mn-lt"/>
                <a:ea typeface="+mn-ea"/>
                <a:cs typeface="+mn-cs"/>
              </a:rPr>
              <a:t>Bowman Performance Consulting (BPC) is a professional consulting and scientific research &amp; evaluation company.  WI BPC provides services to a national clientele from the public, private, non-profit and tribal sectors.  BPC gathers measurable and meaningful data from clients and their stakeholders/customers so that individuals, programs, and organizations can use the data, improve performance, and build capacity from their value-added services in order to function more efficiently and effectively for the short and long-term.  BPC services fall under four main categories: research, development, implementation, and evaluation.</a:t>
            </a:r>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26</a:t>
            </a:fld>
            <a:endParaRPr lang="en-US" dirty="0"/>
          </a:p>
        </p:txBody>
      </p:sp>
    </p:spTree>
    <p:extLst>
      <p:ext uri="{BB962C8B-B14F-4D97-AF65-F5344CB8AC3E}">
        <p14:creationId xmlns:p14="http://schemas.microsoft.com/office/powerpoint/2010/main" val="1366695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Note: Recording</a:t>
            </a:r>
            <a:r>
              <a:rPr lang="en-US" baseline="0" dirty="0" smtClean="0"/>
              <a:t> was prior to the new Marketplace 2015 logo</a:t>
            </a:r>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27</a:t>
            </a:fld>
            <a:endParaRPr lang="en-US" dirty="0"/>
          </a:p>
        </p:txBody>
      </p:sp>
    </p:spTree>
    <p:extLst>
      <p:ext uri="{BB962C8B-B14F-4D97-AF65-F5344CB8AC3E}">
        <p14:creationId xmlns:p14="http://schemas.microsoft.com/office/powerpoint/2010/main" val="4159906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 Wright - Currently Gene serves as the Program Director for the MS- Engineering Management, MS- New Product Management, and MS-Export Management. </a:t>
            </a:r>
            <a:r>
              <a:rPr lang="en-US" sz="1200" b="0" i="0" kern="1200" dirty="0" smtClean="0">
                <a:solidFill>
                  <a:schemeClr val="tx1"/>
                </a:solidFill>
                <a:effectLst/>
                <a:latin typeface="+mn-lt"/>
                <a:ea typeface="+mn-ea"/>
                <a:cs typeface="+mn-cs"/>
              </a:rPr>
              <a:t>Milwaukee School of Engineering is a private, non-profit university offering bachelor’s and master’s degrees in engineering, business, mathematics and nursing. At MSOE, you will find a caring community of students and faculty. MOSE</a:t>
            </a:r>
            <a:r>
              <a:rPr lang="en-US" sz="1200" b="0" i="0"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committed to fostering a higher standard of academic programming and research, and personalized service, instruction and guidance.</a:t>
            </a:r>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28</a:t>
            </a:fld>
            <a:endParaRPr lang="en-US" dirty="0"/>
          </a:p>
        </p:txBody>
      </p:sp>
    </p:spTree>
    <p:extLst>
      <p:ext uri="{BB962C8B-B14F-4D97-AF65-F5344CB8AC3E}">
        <p14:creationId xmlns:p14="http://schemas.microsoft.com/office/powerpoint/2010/main" val="3798300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 Kircher has been with WBD for over 19 years. </a:t>
            </a:r>
            <a:r>
              <a:rPr lang="en-US" sz="1200" b="0" i="0" kern="1200" dirty="0" smtClean="0">
                <a:solidFill>
                  <a:schemeClr val="tx1"/>
                </a:solidFill>
                <a:effectLst/>
                <a:latin typeface="+mn-lt"/>
                <a:ea typeface="+mn-ea"/>
                <a:cs typeface="+mn-cs"/>
              </a:rPr>
              <a:t>WBD Finance Corp. is an independent, not for profit, statewide Certified Development Company with 8 offices located throughout the state to serve the entire State of Wisconsin.  WBD assists commercial lenders and their business clients obtain financing and other business assistance, utilizing Federal, State and Local Government Economic Development Agencies, Programs and Resources</a:t>
            </a:r>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30</a:t>
            </a:fld>
            <a:endParaRPr lang="en-US" dirty="0"/>
          </a:p>
        </p:txBody>
      </p:sp>
    </p:spTree>
    <p:extLst>
      <p:ext uri="{BB962C8B-B14F-4D97-AF65-F5344CB8AC3E}">
        <p14:creationId xmlns:p14="http://schemas.microsoft.com/office/powerpoint/2010/main" val="3785180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31</a:t>
            </a:fld>
            <a:endParaRPr lang="en-US" dirty="0"/>
          </a:p>
        </p:txBody>
      </p:sp>
    </p:spTree>
    <p:extLst>
      <p:ext uri="{BB962C8B-B14F-4D97-AF65-F5344CB8AC3E}">
        <p14:creationId xmlns:p14="http://schemas.microsoft.com/office/powerpoint/2010/main" val="330788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Belonger Corporation Inc. is an S-Corporation with the State of Wisconsin. Belonger is woman, and minority owned and operated, and is also a small business concern. Belonger Corporation is a complete mechanical contractor in the specialty trades industry, providing H.V.A.C./R. commercial and industrial applications. They offer complete installation and service of boilers, furnaces, air handling equipment, rooftops, pneumatics and electronic controls, air conditioning, refrigeration, chillers, and process equipment.</a:t>
            </a:r>
            <a:endParaRPr lang="en-US" dirty="0"/>
          </a:p>
        </p:txBody>
      </p:sp>
      <p:sp>
        <p:nvSpPr>
          <p:cNvPr id="4" name="Slide Number Placeholder 3"/>
          <p:cNvSpPr>
            <a:spLocks noGrp="1"/>
          </p:cNvSpPr>
          <p:nvPr>
            <p:ph type="sldNum" sz="quarter" idx="10"/>
          </p:nvPr>
        </p:nvSpPr>
        <p:spPr/>
        <p:txBody>
          <a:bodyPr/>
          <a:lstStyle/>
          <a:p>
            <a:fld id="{66AC0399-D978-493E-9632-2C2A205E37DF}" type="slidenum">
              <a:rPr lang="en-US" smtClean="0"/>
              <a:t>33</a:t>
            </a:fld>
            <a:endParaRPr lang="en-US" dirty="0"/>
          </a:p>
        </p:txBody>
      </p:sp>
    </p:spTree>
    <p:extLst>
      <p:ext uri="{BB962C8B-B14F-4D97-AF65-F5344CB8AC3E}">
        <p14:creationId xmlns:p14="http://schemas.microsoft.com/office/powerpoint/2010/main" val="8082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1492DA-4F0E-4C1A-8E8F-7AAE5DCE3E48}" type="datetime1">
              <a:rPr lang="en-US" smtClean="0"/>
              <a:t>9/23/2015</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69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7EF7C-B4B3-4651-BAA0-B0A2C1AB572B}" type="datetime1">
              <a:rPr lang="en-US" smtClean="0"/>
              <a:t>9/23/2015</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49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31773-159F-443B-8D27-09A77BF79B3E}" type="datetime1">
              <a:rPr lang="en-US" smtClean="0"/>
              <a:t>9/23/2015</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03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280B28-A356-4527-8A1C-6A3C5A43DAF8}" type="datetime1">
              <a:rPr lang="en-US" smtClean="0"/>
              <a:t>9/23/2015</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725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5D9AA-D1FE-475E-BCDC-31626B9BEA04}" type="datetime1">
              <a:rPr lang="en-US" smtClean="0"/>
              <a:t>9/23/2015</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4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14665-2441-4635-A6F2-F60D30F033EA}" type="datetime1">
              <a:rPr lang="en-US" smtClean="0"/>
              <a:t>9/23/2015</a:t>
            </a:fld>
            <a:endParaRPr lang="en-US" dirty="0"/>
          </a:p>
        </p:txBody>
      </p:sp>
      <p:sp>
        <p:nvSpPr>
          <p:cNvPr id="6" name="Footer Placeholder 5"/>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72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FB8E01-D825-4295-9353-495DB6C4D78F}" type="datetime1">
              <a:rPr lang="en-US" smtClean="0"/>
              <a:t>9/23/2015</a:t>
            </a:fld>
            <a:endParaRPr lang="en-US" dirty="0"/>
          </a:p>
        </p:txBody>
      </p:sp>
      <p:sp>
        <p:nvSpPr>
          <p:cNvPr id="8" name="Footer Placeholder 7"/>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7507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24089A-010E-47E9-83F1-0388259F0B5B}"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404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BBDE77-AC15-44B1-8F37-91DF614A9BDA}" type="datetime1">
              <a:rPr lang="en-US" smtClean="0"/>
              <a:t>9/23/2015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Successful Growth Strategies in the Government Marketplace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15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5C2921-23BE-4F7B-A673-9939A9C3FB02}" type="datetime1">
              <a:rPr lang="en-US" smtClean="0"/>
              <a:t>9/23/2015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smtClean="0"/>
              <a:t>Successful Growth Strategies in the Government Marketplace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04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6E2C53-1AE2-439E-9454-4B790422E386}" type="datetime1">
              <a:rPr lang="en-US" smtClean="0"/>
              <a:t>9/23/2015</a:t>
            </a:fld>
            <a:endParaRPr lang="en-US" dirty="0"/>
          </a:p>
        </p:txBody>
      </p:sp>
      <p:sp>
        <p:nvSpPr>
          <p:cNvPr id="6" name="Footer Placeholder 5"/>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019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F5F891-A5E7-4237-8148-566A572A7783}" type="datetime1">
              <a:rPr lang="en-US" smtClean="0"/>
              <a:t>9/23/2015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Successful Growth Strategies in the Government Marketplace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341715"/>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acq.osd.mil/osbp/sb/dod.shtml" TargetMode="External"/><Relationship Id="rId2" Type="http://schemas.openxmlformats.org/officeDocument/2006/relationships/hyperlink" Target="http://www.sba.gov/category/navigation-structure/contracting/contracting-opportunities/sub-contracting" TargetMode="External"/><Relationship Id="rId1" Type="http://schemas.openxmlformats.org/officeDocument/2006/relationships/slideLayout" Target="../slideLayouts/slideLayout2.xml"/><Relationship Id="rId4" Type="http://schemas.openxmlformats.org/officeDocument/2006/relationships/hyperlink" Target="http://www.gsa.gov/portal/content/10119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vendornet.state.wi.us/vendornet/default.asp" TargetMode="External"/><Relationship Id="rId2" Type="http://schemas.openxmlformats.org/officeDocument/2006/relationships/hyperlink" Target="http://starproject.wi.gov/HOME" TargetMode="External"/><Relationship Id="rId1" Type="http://schemas.openxmlformats.org/officeDocument/2006/relationships/slideLayout" Target="../slideLayouts/slideLayout6.xml"/><Relationship Id="rId4" Type="http://schemas.openxmlformats.org/officeDocument/2006/relationships/hyperlink" Target="http://www.doa.state.wi.us/divisions/enterprise-operations/state-bureau-of-procurement/solici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danepurchasing.com/contract_compliance.aspx" TargetMode="External"/><Relationship Id="rId7" Type="http://schemas.openxmlformats.org/officeDocument/2006/relationships/hyperlink" Target="http://www.ridemcts.com/Doing-Business-With-MCTS/dbe-support" TargetMode="External"/><Relationship Id="rId2" Type="http://schemas.openxmlformats.org/officeDocument/2006/relationships/hyperlink" Target="http://www.sba.gov/hubzone" TargetMode="External"/><Relationship Id="rId1" Type="http://schemas.openxmlformats.org/officeDocument/2006/relationships/slideLayout" Target="../slideLayouts/slideLayout8.xml"/><Relationship Id="rId6" Type="http://schemas.openxmlformats.org/officeDocument/2006/relationships/hyperlink" Target="http://www.mmsd.com/procurement/SWMBE.aspx" TargetMode="External"/><Relationship Id="rId5" Type="http://schemas.openxmlformats.org/officeDocument/2006/relationships/hyperlink" Target="http://www.milwaukee.k12.wi.us/portal/server.pt/comm/departments/338" TargetMode="External"/><Relationship Id="rId4" Type="http://schemas.openxmlformats.org/officeDocument/2006/relationships/hyperlink" Target="https://www.cityofmadison.com/dcr/documents/TargetedBusCertPgm.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wbenc.org/certification/" TargetMode="External"/><Relationship Id="rId2" Type="http://schemas.openxmlformats.org/officeDocument/2006/relationships/hyperlink" Target="http://www.northcentralmsdc.net/MbeCertification/Certification" TargetMode="Externa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kFWhqAObnR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j4ty6n-V5L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juneaucounty.com/" TargetMode="External"/><Relationship Id="rId13" Type="http://schemas.openxmlformats.org/officeDocument/2006/relationships/hyperlink" Target="http://www.veda-wi.org/" TargetMode="External"/><Relationship Id="rId18" Type="http://schemas.openxmlformats.org/officeDocument/2006/relationships/hyperlink" Target="http://wisconsindot.gov/Pages/home.aspx" TargetMode="External"/><Relationship Id="rId3" Type="http://schemas.openxmlformats.org/officeDocument/2006/relationships/hyperlink" Target="http://www.aiccw.org/" TargetMode="External"/><Relationship Id="rId21" Type="http://schemas.openxmlformats.org/officeDocument/2006/relationships/hyperlink" Target="http://www.wisconsinsbdc.org/lacrosse" TargetMode="External"/><Relationship Id="rId7" Type="http://schemas.openxmlformats.org/officeDocument/2006/relationships/hyperlink" Target="http://www.hccw.org/" TargetMode="External"/><Relationship Id="rId12" Type="http://schemas.openxmlformats.org/officeDocument/2006/relationships/hyperlink" Target="http://www.ndn-ptac.org/" TargetMode="External"/><Relationship Id="rId17" Type="http://schemas.openxmlformats.org/officeDocument/2006/relationships/hyperlink" Target="http://inwisconsin.com/" TargetMode="External"/><Relationship Id="rId2" Type="http://schemas.openxmlformats.org/officeDocument/2006/relationships/hyperlink" Target="http://aaccmke.org/" TargetMode="External"/><Relationship Id="rId16" Type="http://schemas.openxmlformats.org/officeDocument/2006/relationships/hyperlink" Target="http://www.doa.state.wi.us/Home" TargetMode="External"/><Relationship Id="rId20" Type="http://schemas.openxmlformats.org/officeDocument/2006/relationships/hyperlink" Target="https://www.wwbic.com/" TargetMode="External"/><Relationship Id="rId1" Type="http://schemas.openxmlformats.org/officeDocument/2006/relationships/slideLayout" Target="../slideLayouts/slideLayout7.xml"/><Relationship Id="rId6" Type="http://schemas.openxmlformats.org/officeDocument/2006/relationships/hyperlink" Target="http://www.glitc.org/" TargetMode="External"/><Relationship Id="rId11" Type="http://schemas.openxmlformats.org/officeDocument/2006/relationships/hyperlink" Target="http://namcnational.org/" TargetMode="External"/><Relationship Id="rId5" Type="http://schemas.openxmlformats.org/officeDocument/2006/relationships/hyperlink" Target="http://www.titletown.org/" TargetMode="External"/><Relationship Id="rId15" Type="http://schemas.openxmlformats.org/officeDocument/2006/relationships/hyperlink" Target="http://www.westerndairyland.org/" TargetMode="External"/><Relationship Id="rId10" Type="http://schemas.openxmlformats.org/officeDocument/2006/relationships/hyperlink" Target="http://www.tmul.org/" TargetMode="External"/><Relationship Id="rId19" Type="http://schemas.openxmlformats.org/officeDocument/2006/relationships/hyperlink" Target="http://dva.state.wi.us/Pages/home.aspx" TargetMode="External"/><Relationship Id="rId4" Type="http://schemas.openxmlformats.org/officeDocument/2006/relationships/hyperlink" Target="http://www.browncountylibrary.org/" TargetMode="External"/><Relationship Id="rId9" Type="http://schemas.openxmlformats.org/officeDocument/2006/relationships/hyperlink" Target="https://www.gtc.edu/business-and-workforce-solutions/launch-box" TargetMode="External"/><Relationship Id="rId14" Type="http://schemas.openxmlformats.org/officeDocument/2006/relationships/hyperlink" Target="http://www.wausauchamber.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kaLX4rh_VW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8l0Sa1RfOB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D5_UtZI73e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sba.gov/wi"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sba.gov/"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2.jpeg"/><Relationship Id="rId4" Type="http://schemas.openxmlformats.org/officeDocument/2006/relationships/image" Target="../media/image4.jpeg"/></Relationships>
</file>

<file path=ppt/slides/_rels/slide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marketplacewisconsin.com"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wispro.org/" TargetMode="External"/><Relationship Id="rId2" Type="http://schemas.openxmlformats.org/officeDocument/2006/relationships/hyperlink" Target="mailto:josephs@wispro.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hyperlink" Target="http://www.sbir.gov/" TargetMode="External"/><Relationship Id="rId3" Type="http://schemas.openxmlformats.org/officeDocument/2006/relationships/hyperlink" Target="http://www.usace.army.mil/CESB/Pages/Default.aspx" TargetMode="External"/><Relationship Id="rId7" Type="http://schemas.openxmlformats.org/officeDocument/2006/relationships/hyperlink" Target="http://www.va.gov/OSDBU/" TargetMode="External"/><Relationship Id="rId2" Type="http://schemas.openxmlformats.org/officeDocument/2006/relationships/hyperlink" Target="http://www.acq.osd.mil/mibp/" TargetMode="External"/><Relationship Id="rId1" Type="http://schemas.openxmlformats.org/officeDocument/2006/relationships/slideLayout" Target="../slideLayouts/slideLayout2.xml"/><Relationship Id="rId6" Type="http://schemas.openxmlformats.org/officeDocument/2006/relationships/hyperlink" Target="http://www.gsa.gov/" TargetMode="External"/><Relationship Id="rId5" Type="http://schemas.openxmlformats.org/officeDocument/2006/relationships/hyperlink" Target="http://www.navfac.navy.mil/" TargetMode="External"/><Relationship Id="rId4" Type="http://schemas.openxmlformats.org/officeDocument/2006/relationships/hyperlink" Target="http://www.da.usda.gov/smallb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69515"/>
            <a:ext cx="10058400" cy="3566160"/>
          </a:xfrm>
        </p:spPr>
        <p:txBody>
          <a:bodyPr>
            <a:normAutofit/>
          </a:bodyPr>
          <a:lstStyle/>
          <a:p>
            <a:pPr algn="l"/>
            <a:r>
              <a:rPr lang="en-US" sz="6600" b="1" dirty="0" smtClean="0">
                <a:solidFill>
                  <a:schemeClr val="tx1"/>
                </a:solidFill>
              </a:rPr>
              <a:t>Successful Growth Strategies in the Government Marketplace</a:t>
            </a:r>
            <a:endParaRPr lang="en-US" sz="6600" dirty="0">
              <a:solidFill>
                <a:schemeClr val="tx1"/>
              </a:solidFill>
            </a:endParaRPr>
          </a:p>
        </p:txBody>
      </p:sp>
      <p:sp>
        <p:nvSpPr>
          <p:cNvPr id="3" name="Subtitle 2"/>
          <p:cNvSpPr>
            <a:spLocks noGrp="1"/>
          </p:cNvSpPr>
          <p:nvPr>
            <p:ph type="subTitle" idx="1"/>
          </p:nvPr>
        </p:nvSpPr>
        <p:spPr/>
        <p:txBody>
          <a:bodyPr/>
          <a:lstStyle/>
          <a:p>
            <a:r>
              <a:rPr lang="en-US" b="1" dirty="0" smtClean="0"/>
              <a:t>How to go after the </a:t>
            </a:r>
            <a:r>
              <a:rPr lang="en-US" sz="2400" b="1" dirty="0" smtClean="0">
                <a:solidFill>
                  <a:srgbClr val="FF0000"/>
                </a:solidFill>
              </a:rPr>
              <a:t>RIGHT</a:t>
            </a:r>
            <a:r>
              <a:rPr lang="en-US" b="1" dirty="0" smtClean="0">
                <a:solidFill>
                  <a:srgbClr val="FF0000"/>
                </a:solidFill>
              </a:rPr>
              <a:t> </a:t>
            </a:r>
            <a:r>
              <a:rPr lang="en-US" b="1" dirty="0" smtClean="0"/>
              <a:t>opportunities for your business</a:t>
            </a:r>
            <a:endParaRPr lang="en-US" dirty="0" smtClean="0"/>
          </a:p>
          <a:p>
            <a:endParaRPr lang="en-US" dirty="0"/>
          </a:p>
        </p:txBody>
      </p:sp>
    </p:spTree>
    <p:extLst>
      <p:ext uri="{BB962C8B-B14F-4D97-AF65-F5344CB8AC3E}">
        <p14:creationId xmlns:p14="http://schemas.microsoft.com/office/powerpoint/2010/main" val="629513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F31C4A-89A8-41AA-883F-A38DF580356B}"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FC304B3F-A3BC-4869-9115-93B3192D238C}" type="slidenum">
              <a:rPr lang="en-US" smtClean="0"/>
              <a:pPr/>
              <a:t>10</a:t>
            </a:fld>
            <a:endParaRPr lang="en-US" dirty="0"/>
          </a:p>
        </p:txBody>
      </p:sp>
      <p:sp>
        <p:nvSpPr>
          <p:cNvPr id="2" name="Title 1"/>
          <p:cNvSpPr>
            <a:spLocks noGrp="1"/>
          </p:cNvSpPr>
          <p:nvPr>
            <p:ph type="title" idx="4294967295"/>
          </p:nvPr>
        </p:nvSpPr>
        <p:spPr>
          <a:xfrm>
            <a:off x="888643" y="172790"/>
            <a:ext cx="10058400" cy="938213"/>
          </a:xfrm>
        </p:spPr>
        <p:txBody>
          <a:bodyPr>
            <a:normAutofit fontScale="90000"/>
          </a:bodyPr>
          <a:lstStyle/>
          <a:p>
            <a:r>
              <a:rPr lang="en-US" b="1" dirty="0">
                <a:solidFill>
                  <a:schemeClr val="tx1"/>
                </a:solidFill>
              </a:rPr>
              <a:t>Federal </a:t>
            </a:r>
            <a:r>
              <a:rPr lang="en-US" b="1" dirty="0" smtClean="0">
                <a:solidFill>
                  <a:schemeClr val="tx1"/>
                </a:solidFill>
              </a:rPr>
              <a:t>Government – targeting local agencies </a:t>
            </a:r>
            <a:endParaRPr lang="en-US" b="1" dirty="0">
              <a:solidFill>
                <a:schemeClr val="tx1"/>
              </a:solidFill>
            </a:endParaRPr>
          </a:p>
        </p:txBody>
      </p:sp>
      <p:sp>
        <p:nvSpPr>
          <p:cNvPr id="7" name="Content Placeholder 2"/>
          <p:cNvSpPr>
            <a:spLocks noGrp="1"/>
          </p:cNvSpPr>
          <p:nvPr>
            <p:ph idx="4294967295"/>
          </p:nvPr>
        </p:nvSpPr>
        <p:spPr>
          <a:xfrm>
            <a:off x="888644" y="1111003"/>
            <a:ext cx="10058400" cy="4022725"/>
          </a:xfrm>
        </p:spPr>
        <p:txBody>
          <a:bodyPr>
            <a:noAutofit/>
          </a:bodyPr>
          <a:lstStyle/>
          <a:p>
            <a:pPr>
              <a:lnSpc>
                <a:spcPct val="120000"/>
              </a:lnSpc>
              <a:spcBef>
                <a:spcPts val="600"/>
              </a:spcBef>
              <a:buFont typeface="Courier New" panose="02070309020205020404" pitchFamily="49" charset="0"/>
              <a:buChar char="o"/>
            </a:pPr>
            <a:r>
              <a:rPr lang="en-US" sz="1400" b="1" dirty="0">
                <a:solidFill>
                  <a:schemeClr val="tx1"/>
                </a:solidFill>
              </a:rPr>
              <a:t>Department of Veterans Affairs – Milwaukee / Iron Mountain / Chicago</a:t>
            </a:r>
          </a:p>
          <a:p>
            <a:pPr>
              <a:lnSpc>
                <a:spcPct val="120000"/>
              </a:lnSpc>
              <a:spcBef>
                <a:spcPts val="600"/>
              </a:spcBef>
              <a:buFont typeface="Courier New" panose="02070309020205020404" pitchFamily="49" charset="0"/>
              <a:buChar char="o"/>
            </a:pPr>
            <a:r>
              <a:rPr lang="en-US" sz="1400" b="1" dirty="0">
                <a:solidFill>
                  <a:schemeClr val="tx1"/>
                </a:solidFill>
              </a:rPr>
              <a:t>US Forest Service – Rhinelander</a:t>
            </a:r>
          </a:p>
          <a:p>
            <a:pPr>
              <a:lnSpc>
                <a:spcPct val="120000"/>
              </a:lnSpc>
              <a:spcBef>
                <a:spcPts val="600"/>
              </a:spcBef>
              <a:buFont typeface="Courier New" panose="02070309020205020404" pitchFamily="49" charset="0"/>
              <a:buChar char="o"/>
            </a:pPr>
            <a:r>
              <a:rPr lang="en-US" sz="1400" b="1" dirty="0">
                <a:solidFill>
                  <a:schemeClr val="tx1"/>
                </a:solidFill>
              </a:rPr>
              <a:t>Forest Products Laboratory – Madison</a:t>
            </a:r>
          </a:p>
          <a:p>
            <a:pPr>
              <a:lnSpc>
                <a:spcPct val="120000"/>
              </a:lnSpc>
              <a:spcBef>
                <a:spcPts val="600"/>
              </a:spcBef>
              <a:buFont typeface="Courier New" panose="02070309020205020404" pitchFamily="49" charset="0"/>
              <a:buChar char="o"/>
            </a:pPr>
            <a:r>
              <a:rPr lang="en-US" sz="1400" b="1" dirty="0">
                <a:solidFill>
                  <a:schemeClr val="tx1"/>
                </a:solidFill>
              </a:rPr>
              <a:t>Oxford Prison – Oxford</a:t>
            </a:r>
          </a:p>
          <a:p>
            <a:pPr>
              <a:lnSpc>
                <a:spcPct val="120000"/>
              </a:lnSpc>
              <a:spcBef>
                <a:spcPts val="600"/>
              </a:spcBef>
              <a:buFont typeface="Courier New" panose="02070309020205020404" pitchFamily="49" charset="0"/>
              <a:buChar char="o"/>
            </a:pPr>
            <a:r>
              <a:rPr lang="en-US" sz="1400" b="1" dirty="0">
                <a:solidFill>
                  <a:schemeClr val="tx1"/>
                </a:solidFill>
              </a:rPr>
              <a:t>EPA – Chicago</a:t>
            </a:r>
          </a:p>
          <a:p>
            <a:pPr>
              <a:lnSpc>
                <a:spcPct val="120000"/>
              </a:lnSpc>
              <a:spcBef>
                <a:spcPts val="600"/>
              </a:spcBef>
              <a:buFont typeface="Courier New" panose="02070309020205020404" pitchFamily="49" charset="0"/>
              <a:buChar char="o"/>
            </a:pPr>
            <a:r>
              <a:rPr lang="en-US" sz="1400" b="1" dirty="0">
                <a:solidFill>
                  <a:schemeClr val="tx1"/>
                </a:solidFill>
              </a:rPr>
              <a:t>General Services Administration (GSA) – Chicago</a:t>
            </a:r>
          </a:p>
          <a:p>
            <a:pPr>
              <a:lnSpc>
                <a:spcPct val="120000"/>
              </a:lnSpc>
              <a:spcBef>
                <a:spcPts val="600"/>
              </a:spcBef>
              <a:buFont typeface="Courier New" panose="02070309020205020404" pitchFamily="49" charset="0"/>
              <a:buChar char="o"/>
            </a:pPr>
            <a:r>
              <a:rPr lang="en-US" sz="1400" b="1" dirty="0">
                <a:solidFill>
                  <a:schemeClr val="tx1"/>
                </a:solidFill>
              </a:rPr>
              <a:t>Tank Automotive Command (TACOM) – Rock Island</a:t>
            </a:r>
          </a:p>
          <a:p>
            <a:pPr>
              <a:lnSpc>
                <a:spcPct val="120000"/>
              </a:lnSpc>
              <a:spcBef>
                <a:spcPts val="600"/>
              </a:spcBef>
              <a:buFont typeface="Courier New" panose="02070309020205020404" pitchFamily="49" charset="0"/>
              <a:buChar char="o"/>
            </a:pPr>
            <a:r>
              <a:rPr lang="en-US" sz="1400" b="1" dirty="0">
                <a:solidFill>
                  <a:schemeClr val="tx1"/>
                </a:solidFill>
              </a:rPr>
              <a:t>Military Bases</a:t>
            </a:r>
          </a:p>
          <a:p>
            <a:pPr lvl="1">
              <a:lnSpc>
                <a:spcPct val="120000"/>
              </a:lnSpc>
              <a:spcBef>
                <a:spcPts val="600"/>
              </a:spcBef>
              <a:buFont typeface="Courier New" panose="02070309020205020404" pitchFamily="49" charset="0"/>
              <a:buChar char="o"/>
            </a:pPr>
            <a:r>
              <a:rPr lang="en-US" sz="1200" b="1" dirty="0">
                <a:solidFill>
                  <a:schemeClr val="tx1"/>
                </a:solidFill>
              </a:rPr>
              <a:t>Volk Field – Camp Douglas</a:t>
            </a:r>
          </a:p>
          <a:p>
            <a:pPr lvl="1">
              <a:lnSpc>
                <a:spcPct val="120000"/>
              </a:lnSpc>
              <a:spcBef>
                <a:spcPts val="600"/>
              </a:spcBef>
              <a:buFont typeface="Courier New" panose="02070309020205020404" pitchFamily="49" charset="0"/>
              <a:buChar char="o"/>
            </a:pPr>
            <a:r>
              <a:rPr lang="en-US" sz="1200" b="1" dirty="0">
                <a:solidFill>
                  <a:schemeClr val="tx1"/>
                </a:solidFill>
              </a:rPr>
              <a:t>Ft. McCoy – Tomah</a:t>
            </a:r>
          </a:p>
          <a:p>
            <a:pPr lvl="1">
              <a:lnSpc>
                <a:spcPct val="120000"/>
              </a:lnSpc>
              <a:spcBef>
                <a:spcPts val="600"/>
              </a:spcBef>
              <a:buFont typeface="Courier New" panose="02070309020205020404" pitchFamily="49" charset="0"/>
              <a:buChar char="o"/>
            </a:pPr>
            <a:r>
              <a:rPr lang="en-US" sz="1200" b="1" dirty="0">
                <a:solidFill>
                  <a:schemeClr val="tx1"/>
                </a:solidFill>
              </a:rPr>
              <a:t>128</a:t>
            </a:r>
            <a:r>
              <a:rPr lang="en-US" sz="1200" b="1" baseline="30000" dirty="0">
                <a:solidFill>
                  <a:schemeClr val="tx1"/>
                </a:solidFill>
              </a:rPr>
              <a:t>th</a:t>
            </a:r>
            <a:r>
              <a:rPr lang="en-US" sz="1200" b="1" dirty="0">
                <a:solidFill>
                  <a:schemeClr val="tx1"/>
                </a:solidFill>
              </a:rPr>
              <a:t> ARW – Milwaukee / 115</a:t>
            </a:r>
            <a:r>
              <a:rPr lang="en-US" sz="1200" b="1" baseline="30000" dirty="0">
                <a:solidFill>
                  <a:schemeClr val="tx1"/>
                </a:solidFill>
              </a:rPr>
              <a:t>th</a:t>
            </a:r>
            <a:r>
              <a:rPr lang="en-US" sz="1200" b="1" dirty="0">
                <a:solidFill>
                  <a:schemeClr val="tx1"/>
                </a:solidFill>
              </a:rPr>
              <a:t> Madison</a:t>
            </a:r>
          </a:p>
          <a:p>
            <a:pPr>
              <a:lnSpc>
                <a:spcPct val="120000"/>
              </a:lnSpc>
              <a:spcBef>
                <a:spcPts val="600"/>
              </a:spcBef>
              <a:buFont typeface="Courier New" panose="02070309020205020404" pitchFamily="49" charset="0"/>
              <a:buChar char="o"/>
            </a:pPr>
            <a:r>
              <a:rPr lang="en-US" sz="1400" b="1" dirty="0">
                <a:solidFill>
                  <a:schemeClr val="tx1"/>
                </a:solidFill>
              </a:rPr>
              <a:t>US Army Corps of Engineers – St. Paul / Chicago / Rock Island / Detroit</a:t>
            </a:r>
          </a:p>
          <a:p>
            <a:pPr>
              <a:lnSpc>
                <a:spcPct val="120000"/>
              </a:lnSpc>
              <a:spcBef>
                <a:spcPts val="600"/>
              </a:spcBef>
              <a:buFont typeface="Courier New" panose="02070309020205020404" pitchFamily="49" charset="0"/>
              <a:buChar char="o"/>
            </a:pPr>
            <a:r>
              <a:rPr lang="en-US" sz="1400" b="1" dirty="0">
                <a:solidFill>
                  <a:schemeClr val="tx1"/>
                </a:solidFill>
              </a:rPr>
              <a:t>Naval Station Great lakes – North Chicago – [contracting moving]</a:t>
            </a:r>
          </a:p>
          <a:p>
            <a:pPr>
              <a:lnSpc>
                <a:spcPct val="120000"/>
              </a:lnSpc>
              <a:spcBef>
                <a:spcPts val="600"/>
              </a:spcBef>
              <a:buFont typeface="Courier New" panose="02070309020205020404" pitchFamily="49" charset="0"/>
              <a:buChar char="o"/>
            </a:pPr>
            <a:r>
              <a:rPr lang="en-US" sz="1400" b="1" dirty="0">
                <a:solidFill>
                  <a:schemeClr val="tx1"/>
                </a:solidFill>
              </a:rPr>
              <a:t>ALSO – SOME LARGE CONTRACTORS LIKE Oshkosh Corp and Marinette Marine Corp (looking for small firms)</a:t>
            </a:r>
          </a:p>
        </p:txBody>
      </p:sp>
      <p:sp>
        <p:nvSpPr>
          <p:cNvPr id="3" name="Footer Placeholder 2"/>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1291032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LARGE COMPANIES</a:t>
            </a:r>
            <a:endParaRPr lang="en-US" b="1" dirty="0">
              <a:solidFill>
                <a:schemeClr val="tx1"/>
              </a:solidFill>
            </a:endParaRPr>
          </a:p>
        </p:txBody>
      </p:sp>
      <p:sp>
        <p:nvSpPr>
          <p:cNvPr id="3" name="Content Placeholder 2"/>
          <p:cNvSpPr>
            <a:spLocks noGrp="1"/>
          </p:cNvSpPr>
          <p:nvPr>
            <p:ph idx="1"/>
          </p:nvPr>
        </p:nvSpPr>
        <p:spPr>
          <a:xfrm>
            <a:off x="1899458" y="1873691"/>
            <a:ext cx="8001000" cy="4449763"/>
          </a:xfrm>
        </p:spPr>
        <p:txBody>
          <a:bodyPr>
            <a:noAutofit/>
          </a:bodyPr>
          <a:lstStyle/>
          <a:p>
            <a:r>
              <a:rPr lang="en-US" sz="1800" dirty="0" smtClean="0">
                <a:solidFill>
                  <a:schemeClr val="tx1"/>
                </a:solidFill>
              </a:rPr>
              <a:t>Current Federal Contractors</a:t>
            </a:r>
          </a:p>
          <a:p>
            <a:pPr lvl="1"/>
            <a:r>
              <a:rPr lang="en-US" dirty="0" smtClean="0">
                <a:solidFill>
                  <a:schemeClr val="tx1"/>
                </a:solidFill>
              </a:rPr>
              <a:t>Small Business Subcontracting Plan</a:t>
            </a:r>
          </a:p>
          <a:p>
            <a:pPr marL="1139825" lvl="3" indent="-225425">
              <a:buFont typeface="Arial" panose="020B0604020202020204" pitchFamily="34" charset="0"/>
              <a:buChar char="•"/>
            </a:pPr>
            <a:r>
              <a:rPr lang="en-US" sz="1800" dirty="0">
                <a:solidFill>
                  <a:schemeClr val="tx1"/>
                </a:solidFill>
              </a:rPr>
              <a:t>Small – HUBZone – Service-Disabled Veteran – Woman – Disadvantaged</a:t>
            </a:r>
          </a:p>
          <a:p>
            <a:pPr lvl="1"/>
            <a:r>
              <a:rPr lang="en-US" dirty="0" smtClean="0">
                <a:solidFill>
                  <a:schemeClr val="tx1"/>
                </a:solidFill>
              </a:rPr>
              <a:t>Subcontracting Directories</a:t>
            </a:r>
            <a:endParaRPr lang="en-US" dirty="0">
              <a:solidFill>
                <a:schemeClr val="tx1"/>
              </a:solidFill>
            </a:endParaRPr>
          </a:p>
          <a:p>
            <a:pPr lvl="2"/>
            <a:r>
              <a:rPr lang="en-US" sz="1800" dirty="0">
                <a:solidFill>
                  <a:schemeClr val="tx1"/>
                </a:solidFill>
              </a:rPr>
              <a:t>US SBA </a:t>
            </a:r>
            <a:r>
              <a:rPr lang="en-US" sz="1800" dirty="0"/>
              <a:t>‐ </a:t>
            </a:r>
            <a:r>
              <a:rPr lang="en-US" sz="1800" i="1" dirty="0">
                <a:solidFill>
                  <a:srgbClr val="0070C0"/>
                </a:solidFill>
                <a:hlinkClick r:id="rId2"/>
              </a:rPr>
              <a:t>http://www.sba.gov/category/navigation-structure/contracting/contracting-opportunities/sub-contracting</a:t>
            </a:r>
            <a:endParaRPr lang="en-US" sz="1800" i="1" dirty="0">
              <a:solidFill>
                <a:srgbClr val="0070C0"/>
              </a:solidFill>
            </a:endParaRPr>
          </a:p>
          <a:p>
            <a:pPr lvl="2"/>
            <a:r>
              <a:rPr lang="en-US" sz="1800" dirty="0">
                <a:solidFill>
                  <a:schemeClr val="tx1"/>
                </a:solidFill>
              </a:rPr>
              <a:t>Department of Defense</a:t>
            </a:r>
            <a:r>
              <a:rPr lang="en-US" sz="1800" dirty="0"/>
              <a:t> ‐ </a:t>
            </a:r>
            <a:r>
              <a:rPr lang="en-US" sz="1800" i="1" dirty="0">
                <a:hlinkClick r:id="rId3"/>
              </a:rPr>
              <a:t>http://www.acq.osd.mil/osbp/sb/dod.shtml</a:t>
            </a:r>
            <a:endParaRPr lang="en-US" sz="1800" i="1" dirty="0"/>
          </a:p>
          <a:p>
            <a:pPr lvl="2"/>
            <a:r>
              <a:rPr lang="en-US" sz="1800" dirty="0">
                <a:solidFill>
                  <a:schemeClr val="tx1"/>
                </a:solidFill>
              </a:rPr>
              <a:t>General Services Administration (GSA) </a:t>
            </a:r>
            <a:r>
              <a:rPr lang="en-US" sz="1800" dirty="0">
                <a:solidFill>
                  <a:srgbClr val="0070C0"/>
                </a:solidFill>
                <a:hlinkClick r:id="rId4"/>
              </a:rPr>
              <a:t>http://www.gsa.gov/portal/content/101195</a:t>
            </a:r>
            <a:r>
              <a:rPr lang="en-US" sz="1800" dirty="0">
                <a:solidFill>
                  <a:srgbClr val="0070C0"/>
                </a:solidFill>
              </a:rPr>
              <a:t>  </a:t>
            </a:r>
          </a:p>
          <a:p>
            <a:r>
              <a:rPr lang="en-US" sz="1800" dirty="0" smtClean="0">
                <a:solidFill>
                  <a:schemeClr val="tx1"/>
                </a:solidFill>
              </a:rPr>
              <a:t>Use of various disadvantaged business categories is part of Corporate Culture of some large firms</a:t>
            </a:r>
          </a:p>
          <a:p>
            <a:r>
              <a:rPr lang="en-US" sz="1800" dirty="0" smtClean="0">
                <a:solidFill>
                  <a:schemeClr val="tx1"/>
                </a:solidFill>
              </a:rPr>
              <a:t>Meetings, interviews, presentations, networking</a:t>
            </a:r>
          </a:p>
          <a:p>
            <a:pPr lvl="1"/>
            <a:r>
              <a:rPr lang="en-US" dirty="0" smtClean="0">
                <a:solidFill>
                  <a:schemeClr val="tx1"/>
                </a:solidFill>
              </a:rPr>
              <a:t>Marketing materials including business cards, capabilities statement, website and prepared “pitch”</a:t>
            </a:r>
            <a:endParaRPr lang="en-US" dirty="0">
              <a:solidFill>
                <a:schemeClr val="tx1"/>
              </a:solidFill>
            </a:endParaRPr>
          </a:p>
        </p:txBody>
      </p:sp>
      <p:sp>
        <p:nvSpPr>
          <p:cNvPr id="4" name="Date Placeholder 3"/>
          <p:cNvSpPr>
            <a:spLocks noGrp="1"/>
          </p:cNvSpPr>
          <p:nvPr>
            <p:ph type="dt" sz="half" idx="10"/>
          </p:nvPr>
        </p:nvSpPr>
        <p:spPr/>
        <p:txBody>
          <a:bodyPr/>
          <a:lstStyle/>
          <a:p>
            <a:fld id="{64AED8AF-D63C-4FE5-A00B-C1CC170A5428}"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FC304B3F-A3BC-4869-9115-93B3192D238C}"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4270575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b="1" dirty="0"/>
              <a:t>Business </a:t>
            </a:r>
            <a:r>
              <a:rPr lang="en-US" b="1" dirty="0" smtClean="0"/>
              <a:t>Opportunities – State Government</a:t>
            </a:r>
            <a:endParaRPr lang="en-US" b="1" dirty="0"/>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8528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94359"/>
            <a:ext cx="3583725" cy="2286000"/>
          </a:xfrm>
        </p:spPr>
        <p:txBody>
          <a:bodyPr>
            <a:noAutofit/>
          </a:bodyPr>
          <a:lstStyle/>
          <a:p>
            <a:pPr algn="ctr"/>
            <a:r>
              <a:rPr lang="en-US" sz="4800" b="1" dirty="0">
                <a:solidFill>
                  <a:schemeClr val="tx1"/>
                </a:solidFill>
                <a:latin typeface="Calibri" panose="020F0502020204030204" pitchFamily="34" charset="0"/>
              </a:rPr>
              <a:t>Certification </a:t>
            </a:r>
            <a:r>
              <a:rPr lang="en-US" sz="4800" b="1" dirty="0" smtClean="0">
                <a:solidFill>
                  <a:schemeClr val="tx1"/>
                </a:solidFill>
                <a:latin typeface="Calibri" panose="020F0502020204030204" pitchFamily="34" charset="0"/>
              </a:rPr>
              <a:t>Snapshot</a:t>
            </a:r>
            <a:endParaRPr lang="en-US" sz="4800" b="1" dirty="0">
              <a:solidFill>
                <a:schemeClr val="tx1"/>
              </a:solidFill>
              <a:latin typeface="Calibri" panose="020F0502020204030204" pitchFamily="34" charset="0"/>
            </a:endParaRPr>
          </a:p>
        </p:txBody>
      </p:sp>
      <p:sp>
        <p:nvSpPr>
          <p:cNvPr id="3" name="Subtitle 2"/>
          <p:cNvSpPr>
            <a:spLocks noGrp="1"/>
          </p:cNvSpPr>
          <p:nvPr>
            <p:ph idx="1"/>
          </p:nvPr>
        </p:nvSpPr>
        <p:spPr/>
        <p:txBody>
          <a:bodyPr>
            <a:noAutofit/>
          </a:bodyPr>
          <a:lstStyle/>
          <a:p>
            <a:pPr algn="ctr"/>
            <a:endParaRPr lang="en-US" dirty="0">
              <a:solidFill>
                <a:schemeClr val="tx1"/>
              </a:solidFill>
              <a:latin typeface="Calibri" panose="020F0502020204030204" pitchFamily="34" charset="0"/>
            </a:endParaRPr>
          </a:p>
        </p:txBody>
      </p:sp>
      <p:sp>
        <p:nvSpPr>
          <p:cNvPr id="6" name="Text Placeholder 5"/>
          <p:cNvSpPr>
            <a:spLocks noGrp="1"/>
          </p:cNvSpPr>
          <p:nvPr>
            <p:ph type="body" sz="half" idx="2"/>
          </p:nvPr>
        </p:nvSpPr>
        <p:spPr/>
        <p:txBody>
          <a:bodyPr/>
          <a:lstStyle/>
          <a:p>
            <a:pPr algn="ctr"/>
            <a:r>
              <a:rPr lang="en-US" sz="2400" dirty="0">
                <a:solidFill>
                  <a:schemeClr val="bg1"/>
                </a:solidFill>
                <a:latin typeface="Calibri" panose="020F0502020204030204" pitchFamily="34" charset="0"/>
              </a:rPr>
              <a:t>Disadvantaged Business Enterprise (DBE) </a:t>
            </a:r>
          </a:p>
          <a:p>
            <a:pPr algn="ctr"/>
            <a:r>
              <a:rPr lang="en-US" sz="2400" dirty="0">
                <a:solidFill>
                  <a:schemeClr val="bg1"/>
                </a:solidFill>
                <a:latin typeface="Calibri" panose="020F0502020204030204" pitchFamily="34" charset="0"/>
              </a:rPr>
              <a:t>aka Unified Certification Program (UCP)</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08620243"/>
              </p:ext>
            </p:extLst>
          </p:nvPr>
        </p:nvGraphicFramePr>
        <p:xfrm>
          <a:off x="4289156" y="100466"/>
          <a:ext cx="7763359" cy="6534321"/>
        </p:xfrm>
        <a:graphic>
          <a:graphicData uri="http://schemas.openxmlformats.org/drawingml/2006/table">
            <a:tbl>
              <a:tblPr firstRow="1" firstCol="1" bandRow="1"/>
              <a:tblGrid>
                <a:gridCol w="7763359"/>
              </a:tblGrid>
              <a:tr h="1907244">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u="sng" dirty="0" smtClean="0">
                          <a:effectLst/>
                          <a:latin typeface="Calibri"/>
                          <a:ea typeface="Calibri"/>
                          <a:cs typeface="Times New Roman"/>
                        </a:rPr>
                        <a:t>CERTIFICATION</a:t>
                      </a:r>
                      <a:r>
                        <a:rPr lang="en-US" sz="1800" b="1" u="sng" baseline="0" dirty="0" smtClean="0">
                          <a:effectLst/>
                          <a:latin typeface="Calibri"/>
                          <a:ea typeface="Calibri"/>
                          <a:cs typeface="Times New Roman"/>
                        </a:rPr>
                        <a:t> BENEFITS:</a:t>
                      </a:r>
                    </a:p>
                    <a:p>
                      <a:pPr marL="285750" marR="0" indent="-2857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400" b="0" baseline="0" dirty="0" smtClean="0">
                          <a:effectLst/>
                          <a:latin typeface="Calibri"/>
                          <a:ea typeface="Calibri"/>
                          <a:cs typeface="Times New Roman"/>
                        </a:rPr>
                        <a:t>Support Services are available to certified firms free of charge including technical, marketing and financial assistance.</a:t>
                      </a:r>
                      <a:endParaRPr lang="en-US" sz="800" b="1" dirty="0" smtClean="0">
                        <a:effectLst/>
                        <a:latin typeface="Calibri"/>
                        <a:ea typeface="Calibri"/>
                        <a:cs typeface="Times New Roman"/>
                      </a:endParaRPr>
                    </a:p>
                    <a:p>
                      <a:pPr marL="285750" marR="0" indent="-2857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400" b="0" kern="1200" baseline="0" dirty="0" err="1" smtClean="0">
                          <a:solidFill>
                            <a:schemeClr val="tx1"/>
                          </a:solidFill>
                          <a:effectLst/>
                          <a:latin typeface="Calibri"/>
                          <a:ea typeface="Calibri"/>
                          <a:cs typeface="Times New Roman"/>
                        </a:rPr>
                        <a:t>WisDOT</a:t>
                      </a:r>
                      <a:r>
                        <a:rPr kumimoji="0" lang="en-US" sz="1400" b="0" kern="1200" baseline="0" dirty="0" smtClean="0">
                          <a:solidFill>
                            <a:schemeClr val="tx1"/>
                          </a:solidFill>
                          <a:effectLst/>
                          <a:latin typeface="Calibri"/>
                          <a:ea typeface="Calibri"/>
                          <a:cs typeface="Times New Roman"/>
                        </a:rPr>
                        <a:t> offers two programs designed to assist </a:t>
                      </a:r>
                      <a:r>
                        <a:rPr kumimoji="0" lang="en-US" sz="1400" b="0" kern="1200" baseline="0" dirty="0" err="1" smtClean="0">
                          <a:solidFill>
                            <a:schemeClr val="tx1"/>
                          </a:solidFill>
                          <a:effectLst/>
                          <a:latin typeface="Calibri"/>
                          <a:ea typeface="Calibri"/>
                          <a:cs typeface="Times New Roman"/>
                        </a:rPr>
                        <a:t>DBEs</a:t>
                      </a:r>
                      <a:r>
                        <a:rPr kumimoji="0" lang="en-US" sz="1400" b="0" kern="1200" baseline="0" dirty="0" smtClean="0">
                          <a:solidFill>
                            <a:schemeClr val="tx1"/>
                          </a:solidFill>
                          <a:effectLst/>
                          <a:latin typeface="Calibri"/>
                          <a:ea typeface="Calibri"/>
                          <a:cs typeface="Times New Roman"/>
                        </a:rPr>
                        <a:t> making connections with Prime contractors: Mentor Connection (6-month) and Mentor Protégé (3-year). </a:t>
                      </a:r>
                    </a:p>
                    <a:p>
                      <a:pPr marL="287338" marR="0" indent="-287338"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400" b="0" kern="1200" baseline="0" dirty="0" smtClean="0">
                          <a:solidFill>
                            <a:schemeClr val="tx1"/>
                          </a:solidFill>
                          <a:effectLst/>
                          <a:latin typeface="Calibri"/>
                          <a:ea typeface="Calibri"/>
                          <a:cs typeface="Times New Roman"/>
                        </a:rPr>
                        <a:t>Mega project goal setting for DBE participation.</a:t>
                      </a:r>
                    </a:p>
                    <a:p>
                      <a:pPr marL="287338" marR="0" indent="-287338"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400" b="0" kern="1200" baseline="0" dirty="0" err="1" smtClean="0">
                          <a:solidFill>
                            <a:schemeClr val="tx1"/>
                          </a:solidFill>
                          <a:effectLst/>
                          <a:latin typeface="Calibri"/>
                          <a:ea typeface="Calibri"/>
                          <a:cs typeface="Times New Roman"/>
                        </a:rPr>
                        <a:t>UCP</a:t>
                      </a:r>
                      <a:r>
                        <a:rPr kumimoji="0" lang="en-US" sz="1400" b="0" kern="1200" baseline="0" dirty="0" smtClean="0">
                          <a:solidFill>
                            <a:schemeClr val="tx1"/>
                          </a:solidFill>
                          <a:effectLst/>
                          <a:latin typeface="Calibri"/>
                          <a:ea typeface="Calibri"/>
                          <a:cs typeface="Times New Roman"/>
                        </a:rPr>
                        <a:t> is a cooperative of Wisconsin cities, counties and airport authorities that benefit from </a:t>
                      </a:r>
                      <a:r>
                        <a:rPr kumimoji="0" lang="en-US" sz="1400" b="0" kern="1200" baseline="0" dirty="0" err="1" smtClean="0">
                          <a:solidFill>
                            <a:schemeClr val="tx1"/>
                          </a:solidFill>
                          <a:effectLst/>
                          <a:latin typeface="Calibri"/>
                          <a:ea typeface="Calibri"/>
                          <a:cs typeface="Times New Roman"/>
                        </a:rPr>
                        <a:t>USDOT</a:t>
                      </a:r>
                      <a:r>
                        <a:rPr kumimoji="0" lang="en-US" sz="1400" b="0" kern="1200" baseline="0" dirty="0" smtClean="0">
                          <a:solidFill>
                            <a:schemeClr val="tx1"/>
                          </a:solidFill>
                          <a:effectLst/>
                          <a:latin typeface="Calibri"/>
                          <a:ea typeface="Calibri"/>
                          <a:cs typeface="Times New Roman"/>
                        </a:rPr>
                        <a:t> funding.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60188">
                <a:tc>
                  <a:txBody>
                    <a:bodyPr/>
                    <a:lstStyle/>
                    <a:p>
                      <a:pPr marL="0" marR="0" algn="l">
                        <a:lnSpc>
                          <a:spcPct val="115000"/>
                        </a:lnSpc>
                        <a:spcBef>
                          <a:spcPts val="0"/>
                        </a:spcBef>
                        <a:spcAft>
                          <a:spcPts val="0"/>
                        </a:spcAft>
                      </a:pPr>
                      <a:r>
                        <a:rPr lang="en-US" sz="1800" b="1" u="sng" dirty="0" smtClean="0">
                          <a:effectLst/>
                          <a:latin typeface="Calibri"/>
                          <a:ea typeface="Calibri"/>
                          <a:cs typeface="Times New Roman"/>
                        </a:rPr>
                        <a:t>ELIGIBILITY</a:t>
                      </a:r>
                      <a:r>
                        <a:rPr lang="en-US" sz="1800" b="1" u="sng" baseline="0" dirty="0" smtClean="0">
                          <a:effectLst/>
                          <a:latin typeface="Calibri"/>
                          <a:ea typeface="Calibri"/>
                          <a:cs typeface="Times New Roman"/>
                        </a:rPr>
                        <a:t> REQUIREMENTS:</a:t>
                      </a:r>
                    </a:p>
                    <a:p>
                      <a:pPr marL="287338" lvl="0" indent="-287338">
                        <a:buFont typeface="+mj-lt"/>
                        <a:buAutoNum type="alphaLcPeriod"/>
                      </a:pPr>
                      <a:r>
                        <a:rPr kumimoji="0" lang="en-US" sz="1400" kern="1200" dirty="0" smtClean="0">
                          <a:solidFill>
                            <a:schemeClr val="tx1"/>
                          </a:solidFill>
                          <a:effectLst/>
                          <a:latin typeface="Calibri" panose="020F0502020204030204" pitchFamily="34" charset="0"/>
                          <a:ea typeface="+mn-ea"/>
                          <a:cs typeface="+mn-cs"/>
                        </a:rPr>
                        <a:t>Disadvantaged Status - Belong to an ethnic minority group: Native American, Black, Hispanic, Asian Indian, Asian Pacific</a:t>
                      </a:r>
                      <a:r>
                        <a:rPr kumimoji="0" lang="en-US" sz="1400" kern="1200" baseline="0" dirty="0" smtClean="0">
                          <a:solidFill>
                            <a:schemeClr val="tx1"/>
                          </a:solidFill>
                          <a:effectLst/>
                          <a:latin typeface="Calibri" panose="020F0502020204030204" pitchFamily="34" charset="0"/>
                          <a:ea typeface="+mn-ea"/>
                          <a:cs typeface="+mn-cs"/>
                        </a:rPr>
                        <a:t> </a:t>
                      </a:r>
                      <a:r>
                        <a:rPr kumimoji="0" lang="en-US" sz="1400" kern="1200" dirty="0" smtClean="0">
                          <a:solidFill>
                            <a:schemeClr val="tx1"/>
                          </a:solidFill>
                          <a:effectLst/>
                          <a:latin typeface="Calibri" panose="020F0502020204030204" pitchFamily="34" charset="0"/>
                          <a:ea typeface="+mn-ea"/>
                          <a:cs typeface="+mn-cs"/>
                        </a:rPr>
                        <a:t>or women.   </a:t>
                      </a:r>
                    </a:p>
                    <a:p>
                      <a:pPr marL="287338" lvl="0" indent="-287338" algn="l" rtl="0" eaLnBrk="1" latinLnBrk="0" hangingPunct="1">
                        <a:buFont typeface="+mj-lt"/>
                        <a:buAutoNum type="alphaLcPeriod"/>
                      </a:pPr>
                      <a:r>
                        <a:rPr kumimoji="0" lang="en-US" sz="1400" kern="1200" dirty="0" smtClean="0">
                          <a:solidFill>
                            <a:schemeClr val="tx1"/>
                          </a:solidFill>
                          <a:effectLst/>
                          <a:latin typeface="Calibri" panose="020F0502020204030204" pitchFamily="34" charset="0"/>
                          <a:ea typeface="+mn-ea"/>
                          <a:cs typeface="+mn-cs"/>
                        </a:rPr>
                        <a:t>Ownership - Be at least 51% owned, controlled, and actively managed by a socially and economically disadvantaged person(s).  </a:t>
                      </a:r>
                    </a:p>
                    <a:p>
                      <a:pPr marL="287338" lvl="0" indent="-287338" algn="l" rtl="0" eaLnBrk="1" latinLnBrk="0" hangingPunct="1">
                        <a:buFont typeface="+mj-lt"/>
                        <a:buAutoNum type="alphaLcPeriod"/>
                      </a:pPr>
                      <a:r>
                        <a:rPr kumimoji="0" lang="en-US" sz="1400" kern="1200" dirty="0" smtClean="0">
                          <a:solidFill>
                            <a:schemeClr val="tx1"/>
                          </a:solidFill>
                          <a:effectLst/>
                          <a:latin typeface="Calibri" panose="020F0502020204030204" pitchFamily="34" charset="0"/>
                          <a:ea typeface="+mn-ea"/>
                          <a:cs typeface="+mn-cs"/>
                        </a:rPr>
                        <a:t>Small Business Status – Must be a small business as defined by SBA size standard. It must not have  annual average gross receipts over $19</a:t>
                      </a:r>
                      <a:r>
                        <a:rPr kumimoji="0" lang="en-US" sz="1400" kern="1200" baseline="0" dirty="0" smtClean="0">
                          <a:solidFill>
                            <a:schemeClr val="tx1"/>
                          </a:solidFill>
                          <a:effectLst/>
                          <a:latin typeface="Calibri" panose="020F0502020204030204" pitchFamily="34" charset="0"/>
                          <a:ea typeface="+mn-ea"/>
                          <a:cs typeface="+mn-cs"/>
                        </a:rPr>
                        <a:t> million in the three previous years or $40 million for airport concessionaires.</a:t>
                      </a:r>
                      <a:r>
                        <a:rPr kumimoji="0" lang="en-US" sz="1400" kern="1200" dirty="0" smtClean="0">
                          <a:solidFill>
                            <a:schemeClr val="tx1"/>
                          </a:solidFill>
                          <a:effectLst/>
                          <a:latin typeface="Calibri" panose="020F0502020204030204" pitchFamily="34" charset="0"/>
                          <a:ea typeface="+mn-ea"/>
                          <a:cs typeface="+mn-cs"/>
                        </a:rPr>
                        <a:t> </a:t>
                      </a:r>
                    </a:p>
                    <a:p>
                      <a:pPr marL="287338" lvl="0" indent="-287338" algn="l" rtl="0" eaLnBrk="1" latinLnBrk="0" hangingPunct="1">
                        <a:buFont typeface="+mj-lt"/>
                        <a:buAutoNum type="alphaLcPeriod"/>
                      </a:pPr>
                      <a:r>
                        <a:rPr kumimoji="0" lang="en-US" sz="1400" kern="1200" dirty="0" smtClean="0">
                          <a:solidFill>
                            <a:schemeClr val="tx1"/>
                          </a:solidFill>
                          <a:effectLst/>
                          <a:latin typeface="Calibri" panose="020F0502020204030204" pitchFamily="34" charset="0"/>
                          <a:ea typeface="+mn-ea"/>
                          <a:cs typeface="+mn-cs"/>
                        </a:rPr>
                        <a:t>Independence – The business must not link to another firm that compromises</a:t>
                      </a:r>
                      <a:r>
                        <a:rPr kumimoji="0" lang="en-US" sz="1400" kern="1200" baseline="0" dirty="0" smtClean="0">
                          <a:solidFill>
                            <a:schemeClr val="tx1"/>
                          </a:solidFill>
                          <a:effectLst/>
                          <a:latin typeface="Calibri" panose="020F0502020204030204" pitchFamily="34" charset="0"/>
                          <a:ea typeface="+mn-ea"/>
                          <a:cs typeface="+mn-cs"/>
                        </a:rPr>
                        <a:t> the applicant’s independence and the disadvantaged owner’s equity. </a:t>
                      </a:r>
                      <a:endParaRPr kumimoji="0" lang="en-US" sz="1400" kern="1200" dirty="0" smtClean="0">
                        <a:solidFill>
                          <a:schemeClr val="tx1"/>
                        </a:solidFill>
                        <a:effectLst/>
                        <a:latin typeface="Calibri" panose="020F0502020204030204" pitchFamily="34" charset="0"/>
                        <a:ea typeface="+mn-ea"/>
                        <a:cs typeface="+mn-cs"/>
                      </a:endParaRPr>
                    </a:p>
                    <a:p>
                      <a:pPr marL="287338" lvl="0" indent="-287338" algn="l" rtl="0" eaLnBrk="1" latinLnBrk="0" hangingPunct="1">
                        <a:buFont typeface="+mj-lt"/>
                        <a:buAutoNum type="alphaLcPeriod"/>
                      </a:pPr>
                      <a:r>
                        <a:rPr kumimoji="0" lang="en-US" sz="1400" kern="1200" dirty="0" smtClean="0">
                          <a:solidFill>
                            <a:schemeClr val="tx1"/>
                          </a:solidFill>
                          <a:effectLst/>
                          <a:latin typeface="Calibri" panose="020F0502020204030204" pitchFamily="34" charset="0"/>
                          <a:ea typeface="+mn-ea"/>
                          <a:cs typeface="+mn-cs"/>
                        </a:rPr>
                        <a:t>Personal</a:t>
                      </a:r>
                      <a:r>
                        <a:rPr kumimoji="0" lang="en-US" sz="1400" kern="1200" baseline="0" dirty="0" smtClean="0">
                          <a:solidFill>
                            <a:schemeClr val="tx1"/>
                          </a:solidFill>
                          <a:effectLst/>
                          <a:latin typeface="Calibri" panose="020F0502020204030204" pitchFamily="34" charset="0"/>
                          <a:ea typeface="+mn-ea"/>
                          <a:cs typeface="+mn-cs"/>
                        </a:rPr>
                        <a:t> Net Worth – May not exceed $1.32 million (excluding primary residence and ownership in the business).</a:t>
                      </a:r>
                      <a:endParaRPr kumimoji="0" lang="en-US" sz="1400" kern="1200" dirty="0" smtClean="0">
                        <a:solidFill>
                          <a:schemeClr val="tx1"/>
                        </a:solidFill>
                        <a:effectLst/>
                        <a:latin typeface="Calibri" panose="020F0502020204030204" pitchFamily="34" charset="0"/>
                        <a:ea typeface="+mn-ea"/>
                        <a:cs typeface="+mn-cs"/>
                      </a:endParaRPr>
                    </a:p>
                    <a:p>
                      <a:endParaRPr lang="en-US" sz="400" kern="1200" dirty="0" smtClean="0">
                        <a:solidFill>
                          <a:schemeClr val="tx1"/>
                        </a:solidFill>
                        <a:effectLst/>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1117">
                <a:tc>
                  <a:txBody>
                    <a:bodyPr/>
                    <a:lstStyle/>
                    <a:p>
                      <a:pPr marL="0" marR="0" algn="l">
                        <a:lnSpc>
                          <a:spcPct val="115000"/>
                        </a:lnSpc>
                        <a:spcBef>
                          <a:spcPts val="0"/>
                        </a:spcBef>
                        <a:spcAft>
                          <a:spcPts val="0"/>
                        </a:spcAft>
                      </a:pPr>
                      <a:r>
                        <a:rPr lang="en-US" sz="1800" b="1" u="sng" baseline="0" dirty="0" smtClean="0">
                          <a:effectLst/>
                          <a:latin typeface="Calibri" panose="020F0502020204030204" pitchFamily="34" charset="0"/>
                          <a:ea typeface="Calibri"/>
                          <a:cs typeface="Times New Roman"/>
                        </a:rPr>
                        <a:t>APPLICATION PROCESS:</a:t>
                      </a:r>
                    </a:p>
                    <a:p>
                      <a:pPr marL="287338" marR="0" indent="-287338" algn="l">
                        <a:lnSpc>
                          <a:spcPct val="115000"/>
                        </a:lnSpc>
                        <a:spcBef>
                          <a:spcPts val="0"/>
                        </a:spcBef>
                        <a:spcAft>
                          <a:spcPts val="0"/>
                        </a:spcAft>
                        <a:buFont typeface="Arial" pitchFamily="34" charset="0"/>
                        <a:buChar char="•"/>
                      </a:pPr>
                      <a:r>
                        <a:rPr kumimoji="0" lang="en-US" sz="1400" kern="1200" dirty="0" smtClean="0">
                          <a:solidFill>
                            <a:schemeClr val="tx1"/>
                          </a:solidFill>
                          <a:effectLst/>
                          <a:latin typeface="Calibri" panose="020F0502020204030204" pitchFamily="34" charset="0"/>
                          <a:ea typeface="+mn-ea"/>
                          <a:cs typeface="+mn-cs"/>
                        </a:rPr>
                        <a:t>Contact one of the four certifying members  - Wisconsin Department of Transportation, Milwaukee County – Community Business Development Partners, Dane County Purchasing Division-</a:t>
                      </a:r>
                      <a:r>
                        <a:rPr kumimoji="0" lang="en-US" sz="1400" kern="1200" baseline="0" dirty="0" smtClean="0">
                          <a:solidFill>
                            <a:schemeClr val="tx1"/>
                          </a:solidFill>
                          <a:effectLst/>
                          <a:latin typeface="Calibri" panose="020F0502020204030204" pitchFamily="34" charset="0"/>
                          <a:ea typeface="+mn-ea"/>
                          <a:cs typeface="+mn-cs"/>
                        </a:rPr>
                        <a:t> Contract Compliance or City of Madison Department of Civil Rights – Target Business Enterprise Program</a:t>
                      </a:r>
                    </a:p>
                    <a:p>
                      <a:pPr marL="287338" marR="0" indent="-287338" algn="l">
                        <a:lnSpc>
                          <a:spcPct val="115000"/>
                        </a:lnSpc>
                        <a:spcBef>
                          <a:spcPts val="0"/>
                        </a:spcBef>
                        <a:spcAft>
                          <a:spcPts val="0"/>
                        </a:spcAft>
                        <a:buFont typeface="Arial" pitchFamily="34" charset="0"/>
                        <a:buChar char="•"/>
                      </a:pPr>
                      <a:endParaRPr kumimoji="0" lang="en-US" sz="1400" kern="1200" dirty="0" smtClean="0">
                        <a:solidFill>
                          <a:schemeClr val="tx1"/>
                        </a:solidFill>
                        <a:effectLst/>
                        <a:latin typeface="Calibri" panose="020F0502020204030204" pitchFamily="34" charset="0"/>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82442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17" y="1322780"/>
            <a:ext cx="3471761" cy="2286000"/>
          </a:xfrm>
        </p:spPr>
        <p:txBody>
          <a:bodyPr>
            <a:noAutofit/>
          </a:bodyPr>
          <a:lstStyle/>
          <a:p>
            <a:pPr algn="ctr"/>
            <a:r>
              <a:rPr lang="en-US" b="1" dirty="0">
                <a:solidFill>
                  <a:schemeClr val="tx1"/>
                </a:solidFill>
                <a:latin typeface="+mn-lt"/>
              </a:rPr>
              <a:t>NON-CERTIFYING PARTICIPANTS TO THE WISCONSIN </a:t>
            </a:r>
            <a:r>
              <a:rPr lang="en-US" b="1" dirty="0" err="1">
                <a:solidFill>
                  <a:schemeClr val="tx1"/>
                </a:solidFill>
                <a:latin typeface="+mn-lt"/>
              </a:rPr>
              <a:t>UCP</a:t>
            </a:r>
            <a:endParaRPr lang="en-US" b="1" dirty="0">
              <a:solidFill>
                <a:schemeClr val="tx1"/>
              </a:solidFill>
              <a:latin typeface="+mn-lt"/>
            </a:endParaRP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6513" y="294468"/>
            <a:ext cx="7209368" cy="6230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21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94359"/>
            <a:ext cx="3289257" cy="2286000"/>
          </a:xfrm>
        </p:spPr>
        <p:txBody>
          <a:bodyPr>
            <a:noAutofit/>
          </a:bodyPr>
          <a:lstStyle/>
          <a:p>
            <a:pPr algn="ctr"/>
            <a:r>
              <a:rPr lang="en-US" sz="4800" b="1" dirty="0">
                <a:solidFill>
                  <a:schemeClr val="tx1"/>
                </a:solidFill>
                <a:latin typeface="Calibri" panose="020F0502020204030204" pitchFamily="34" charset="0"/>
              </a:rPr>
              <a:t>Certification </a:t>
            </a:r>
            <a:r>
              <a:rPr lang="en-US" sz="4800" b="1" dirty="0" smtClean="0">
                <a:solidFill>
                  <a:schemeClr val="tx1"/>
                </a:solidFill>
                <a:latin typeface="Calibri" panose="020F0502020204030204" pitchFamily="34" charset="0"/>
              </a:rPr>
              <a:t>Snapshot</a:t>
            </a:r>
            <a:endParaRPr lang="en-US" sz="4800" b="1" dirty="0">
              <a:solidFill>
                <a:schemeClr val="tx1"/>
              </a:solidFill>
              <a:latin typeface="Calibri" panose="020F0502020204030204" pitchFamily="34" charset="0"/>
            </a:endParaRPr>
          </a:p>
        </p:txBody>
      </p:sp>
      <p:sp>
        <p:nvSpPr>
          <p:cNvPr id="6" name="Content Placeholder 5"/>
          <p:cNvSpPr>
            <a:spLocks noGrp="1"/>
          </p:cNvSpPr>
          <p:nvPr>
            <p:ph idx="1"/>
          </p:nvPr>
        </p:nvSpPr>
        <p:spPr/>
        <p:txBody>
          <a:bodyPr/>
          <a:lstStyle/>
          <a:p>
            <a:endParaRPr lang="en-US"/>
          </a:p>
        </p:txBody>
      </p:sp>
      <p:sp>
        <p:nvSpPr>
          <p:cNvPr id="3" name="Subtitle 2"/>
          <p:cNvSpPr>
            <a:spLocks noGrp="1"/>
          </p:cNvSpPr>
          <p:nvPr>
            <p:ph type="body" sz="half" idx="2"/>
          </p:nvPr>
        </p:nvSpPr>
        <p:spPr>
          <a:xfrm>
            <a:off x="501627" y="3360420"/>
            <a:ext cx="3200400" cy="3379124"/>
          </a:xfrm>
        </p:spPr>
        <p:txBody>
          <a:bodyPr>
            <a:normAutofit/>
          </a:bodyPr>
          <a:lstStyle/>
          <a:p>
            <a:pPr algn="ctr"/>
            <a:r>
              <a:rPr lang="en-US" sz="2800" dirty="0">
                <a:solidFill>
                  <a:schemeClr val="bg1"/>
                </a:solidFill>
                <a:latin typeface="Calibri" panose="020F0502020204030204" pitchFamily="34" charset="0"/>
              </a:rPr>
              <a:t>Minority-Owned Business Enterprise (MBE </a:t>
            </a:r>
            <a:r>
              <a:rPr lang="en-US" sz="2800" dirty="0" smtClean="0">
                <a:solidFill>
                  <a:schemeClr val="bg1"/>
                </a:solidFill>
                <a:latin typeface="Calibri" panose="020F0502020204030204" pitchFamily="34" charset="0"/>
              </a:rPr>
              <a:t>)</a:t>
            </a:r>
            <a:endParaRPr lang="en-US" sz="4800" dirty="0">
              <a:solidFill>
                <a:schemeClr val="bg1"/>
              </a:solidFill>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35441484"/>
              </p:ext>
            </p:extLst>
          </p:nvPr>
        </p:nvGraphicFramePr>
        <p:xfrm>
          <a:off x="4191000" y="363599"/>
          <a:ext cx="7897678" cy="6083695"/>
        </p:xfrm>
        <a:graphic>
          <a:graphicData uri="http://schemas.openxmlformats.org/drawingml/2006/table">
            <a:tbl>
              <a:tblPr firstRow="1" firstCol="1" bandRow="1"/>
              <a:tblGrid>
                <a:gridCol w="7897678"/>
              </a:tblGrid>
              <a:tr h="219907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400" b="1" u="sng" dirty="0" smtClean="0">
                        <a:effectLst/>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800" b="1" u="sng" dirty="0" smtClean="0">
                          <a:effectLst/>
                          <a:latin typeface="Calibri"/>
                          <a:ea typeface="Calibri"/>
                          <a:cs typeface="Times New Roman"/>
                        </a:rPr>
                        <a:t>CERTIFICATION</a:t>
                      </a:r>
                      <a:r>
                        <a:rPr lang="en-US" sz="1800" b="1" u="sng" baseline="0" dirty="0" smtClean="0">
                          <a:effectLst/>
                          <a:latin typeface="Calibri"/>
                          <a:ea typeface="Calibri"/>
                          <a:cs typeface="Times New Roman"/>
                        </a:rPr>
                        <a:t> BENEFITS:</a:t>
                      </a:r>
                    </a:p>
                    <a:p>
                      <a:pPr marL="285750" marR="0" indent="-2857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400" b="0" baseline="0" dirty="0" smtClean="0">
                          <a:effectLst/>
                          <a:latin typeface="Calibri"/>
                          <a:ea typeface="Calibri"/>
                          <a:cs typeface="Times New Roman"/>
                        </a:rPr>
                        <a:t>5% bid preference on state purchases</a:t>
                      </a:r>
                      <a:r>
                        <a:rPr lang="en-US" sz="800" b="1" dirty="0">
                          <a:effectLst/>
                          <a:latin typeface="Calibri"/>
                          <a:ea typeface="Calibri"/>
                          <a:cs typeface="Times New Roman"/>
                        </a:rPr>
                        <a:t> </a:t>
                      </a:r>
                      <a:r>
                        <a:rPr lang="en-US" sz="800" b="1" dirty="0" smtClean="0">
                          <a:effectLst/>
                          <a:latin typeface="Calibri"/>
                          <a:ea typeface="Calibri"/>
                          <a:cs typeface="Times New Roman"/>
                        </a:rPr>
                        <a:t>.</a:t>
                      </a:r>
                    </a:p>
                    <a:p>
                      <a:pPr marL="285750" marR="0" indent="-2857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400" b="0" kern="1200" baseline="0" dirty="0" smtClean="0">
                          <a:solidFill>
                            <a:schemeClr val="tx1"/>
                          </a:solidFill>
                          <a:effectLst/>
                          <a:latin typeface="Calibri"/>
                          <a:ea typeface="Calibri"/>
                          <a:cs typeface="Times New Roman"/>
                        </a:rPr>
                        <a:t>5% </a:t>
                      </a:r>
                      <a:r>
                        <a:rPr kumimoji="0" lang="en-US" sz="1400" b="0" kern="1200" baseline="0" dirty="0" err="1" smtClean="0">
                          <a:solidFill>
                            <a:schemeClr val="tx1"/>
                          </a:solidFill>
                          <a:effectLst/>
                          <a:latin typeface="Calibri"/>
                          <a:ea typeface="Calibri"/>
                          <a:cs typeface="Times New Roman"/>
                        </a:rPr>
                        <a:t>MBE</a:t>
                      </a:r>
                      <a:r>
                        <a:rPr kumimoji="0" lang="en-US" sz="1400" b="0" kern="1200" baseline="0" dirty="0" smtClean="0">
                          <a:solidFill>
                            <a:schemeClr val="tx1"/>
                          </a:solidFill>
                          <a:effectLst/>
                          <a:latin typeface="Calibri"/>
                          <a:ea typeface="Calibri"/>
                          <a:cs typeface="Times New Roman"/>
                        </a:rPr>
                        <a:t> utilization goal.</a:t>
                      </a:r>
                    </a:p>
                    <a:p>
                      <a:pPr marL="285750" marR="0" indent="-2857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400" b="0" kern="1200" baseline="0" dirty="0" smtClean="0">
                          <a:solidFill>
                            <a:schemeClr val="tx1"/>
                          </a:solidFill>
                          <a:effectLst/>
                          <a:latin typeface="Calibri"/>
                          <a:ea typeface="Calibri"/>
                          <a:cs typeface="Times New Roman"/>
                        </a:rPr>
                        <a:t>All certified firms can participate in Marketplace, a statewide business marketing conference, at discounted rate. </a:t>
                      </a:r>
                    </a:p>
                    <a:p>
                      <a:pPr marL="287338" marR="0" indent="-287338"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400" b="0" kern="1200" baseline="0" dirty="0" smtClean="0">
                          <a:solidFill>
                            <a:schemeClr val="tx1"/>
                          </a:solidFill>
                          <a:effectLst/>
                          <a:latin typeface="Calibri"/>
                          <a:ea typeface="Calibri"/>
                          <a:cs typeface="Times New Roman"/>
                        </a:rPr>
                        <a:t>Certified firms are also eligible to be listed in the State of Wisconsin's Directory of Minority, Woman, and Disabled Veteran-Owned Businesses which is circulated to corporate buyers and purchasing agents throughout the state.</a:t>
                      </a:r>
                    </a:p>
                    <a:p>
                      <a:pPr marL="287338" marR="0" indent="-287338"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endParaRPr kumimoji="0" lang="en-US" sz="400" b="0" kern="1200" baseline="0" dirty="0" smtClean="0">
                        <a:solidFill>
                          <a:schemeClr val="tx1"/>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004766">
                <a:tc>
                  <a:txBody>
                    <a:bodyPr/>
                    <a:lstStyle/>
                    <a:p>
                      <a:pPr marL="0" marR="0" algn="l">
                        <a:lnSpc>
                          <a:spcPct val="115000"/>
                        </a:lnSpc>
                        <a:spcBef>
                          <a:spcPts val="0"/>
                        </a:spcBef>
                        <a:spcAft>
                          <a:spcPts val="0"/>
                        </a:spcAft>
                      </a:pPr>
                      <a:endParaRPr lang="en-US" sz="400" dirty="0" smtClean="0">
                        <a:effectLst/>
                        <a:latin typeface="Calibri"/>
                        <a:ea typeface="Calibri"/>
                        <a:cs typeface="Times New Roman"/>
                      </a:endParaRPr>
                    </a:p>
                    <a:p>
                      <a:pPr marL="0" marR="0" algn="l">
                        <a:lnSpc>
                          <a:spcPct val="115000"/>
                        </a:lnSpc>
                        <a:spcBef>
                          <a:spcPts val="0"/>
                        </a:spcBef>
                        <a:spcAft>
                          <a:spcPts val="0"/>
                        </a:spcAft>
                      </a:pPr>
                      <a:r>
                        <a:rPr lang="en-US" sz="1800" b="1" u="sng" dirty="0" smtClean="0">
                          <a:effectLst/>
                          <a:latin typeface="Calibri"/>
                          <a:ea typeface="Calibri"/>
                          <a:cs typeface="Times New Roman"/>
                        </a:rPr>
                        <a:t>ELIGIBILITY</a:t>
                      </a:r>
                      <a:r>
                        <a:rPr lang="en-US" sz="1800" b="1" u="sng" baseline="0" dirty="0" smtClean="0">
                          <a:effectLst/>
                          <a:latin typeface="Calibri"/>
                          <a:ea typeface="Calibri"/>
                          <a:cs typeface="Times New Roman"/>
                        </a:rPr>
                        <a:t> REQUIREMENTS:</a:t>
                      </a:r>
                    </a:p>
                    <a:p>
                      <a:pPr marL="287338" lvl="0" indent="-287338">
                        <a:buFont typeface="+mj-lt"/>
                        <a:buAutoNum type="alphaLcPeriod"/>
                      </a:pPr>
                      <a:r>
                        <a:rPr kumimoji="0" lang="en-US" sz="1400" kern="1200" dirty="0" smtClean="0">
                          <a:solidFill>
                            <a:schemeClr val="tx1"/>
                          </a:solidFill>
                          <a:effectLst/>
                          <a:latin typeface="Calibri" panose="020F0502020204030204" pitchFamily="34" charset="0"/>
                          <a:ea typeface="+mn-ea"/>
                          <a:cs typeface="+mn-cs"/>
                        </a:rPr>
                        <a:t>Belong to an ethnic minority group: Native American, Black, Hispanic, Asian Indian, Asian Pacific, Aleut, Eskimo, or Native Hawaiian.  (The Department does not recognize women as minorities or base eligibility on the gender of an applicant.) </a:t>
                      </a:r>
                    </a:p>
                    <a:p>
                      <a:pPr marL="287338" marR="0" lvl="0" indent="-287338" algn="l" defTabSz="914400" rtl="0" eaLnBrk="1" fontAlgn="auto" latinLnBrk="0" hangingPunct="1">
                        <a:lnSpc>
                          <a:spcPct val="100000"/>
                        </a:lnSpc>
                        <a:spcBef>
                          <a:spcPts val="0"/>
                        </a:spcBef>
                        <a:spcAft>
                          <a:spcPts val="0"/>
                        </a:spcAft>
                        <a:buClrTx/>
                        <a:buSzTx/>
                        <a:buFont typeface="+mj-lt"/>
                        <a:buAutoNum type="alphaLcPeriod"/>
                        <a:tabLst/>
                        <a:defRPr/>
                      </a:pPr>
                      <a:r>
                        <a:rPr kumimoji="0" lang="en-US" sz="1400" kern="1200" dirty="0" smtClean="0">
                          <a:solidFill>
                            <a:schemeClr val="tx1"/>
                          </a:solidFill>
                          <a:effectLst/>
                          <a:latin typeface="Calibri" panose="020F0502020204030204" pitchFamily="34" charset="0"/>
                          <a:ea typeface="+mn-ea"/>
                          <a:cs typeface="+mn-cs"/>
                        </a:rPr>
                        <a:t>Proof of ethnicity and citizenship </a:t>
                      </a:r>
                    </a:p>
                    <a:p>
                      <a:pPr marL="287338" lvl="0" indent="-287338" algn="l" rtl="0" eaLnBrk="1" latinLnBrk="0" hangingPunct="1">
                        <a:buFont typeface="+mj-lt"/>
                        <a:buAutoNum type="alphaLcPeriod"/>
                      </a:pPr>
                      <a:r>
                        <a:rPr kumimoji="0" lang="en-US" sz="1400" kern="1200" dirty="0" smtClean="0">
                          <a:solidFill>
                            <a:schemeClr val="tx1"/>
                          </a:solidFill>
                          <a:effectLst/>
                          <a:latin typeface="Calibri" panose="020F0502020204030204" pitchFamily="34" charset="0"/>
                          <a:ea typeface="+mn-ea"/>
                          <a:cs typeface="+mn-cs"/>
                        </a:rPr>
                        <a:t>Be at least 51% owned, controlled, and actively managed by minority group members. </a:t>
                      </a:r>
                    </a:p>
                    <a:p>
                      <a:pPr marL="287338" lvl="0" indent="-287338" algn="l" rtl="0" eaLnBrk="1" latinLnBrk="0" hangingPunct="1">
                        <a:buFont typeface="+mj-lt"/>
                        <a:buAutoNum type="alphaLcPeriod"/>
                      </a:pPr>
                      <a:r>
                        <a:rPr kumimoji="0" lang="en-US" sz="1400" kern="1200" dirty="0" smtClean="0">
                          <a:solidFill>
                            <a:schemeClr val="tx1"/>
                          </a:solidFill>
                          <a:effectLst/>
                          <a:latin typeface="Calibri" panose="020F0502020204030204" pitchFamily="34" charset="0"/>
                          <a:ea typeface="+mn-ea"/>
                          <a:cs typeface="+mn-cs"/>
                        </a:rPr>
                        <a:t>Serve a "useful business function" and have customers other than the State of Wisconsin. </a:t>
                      </a:r>
                    </a:p>
                    <a:p>
                      <a:pPr marL="287338" lvl="0" indent="-287338" algn="l" rtl="0" eaLnBrk="1" latinLnBrk="0" hangingPunct="1">
                        <a:buFont typeface="+mj-lt"/>
                        <a:buAutoNum type="alphaLcPeriod"/>
                      </a:pPr>
                      <a:r>
                        <a:rPr kumimoji="0" lang="en-US" sz="1400" kern="1200" dirty="0" smtClean="0">
                          <a:solidFill>
                            <a:schemeClr val="tx1"/>
                          </a:solidFill>
                          <a:effectLst/>
                          <a:latin typeface="Calibri" panose="020F0502020204030204" pitchFamily="34" charset="0"/>
                          <a:ea typeface="+mn-ea"/>
                          <a:cs typeface="+mn-cs"/>
                        </a:rPr>
                        <a:t>Must be at least one (1) year old under current ownership.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854">
                <a:tc>
                  <a:txBody>
                    <a:bodyPr/>
                    <a:lstStyle/>
                    <a:p>
                      <a:pPr marL="0" marR="0" algn="l">
                        <a:lnSpc>
                          <a:spcPct val="115000"/>
                        </a:lnSpc>
                        <a:spcBef>
                          <a:spcPts val="0"/>
                        </a:spcBef>
                        <a:spcAft>
                          <a:spcPts val="0"/>
                        </a:spcAft>
                      </a:pPr>
                      <a:endParaRPr lang="en-US" sz="400" dirty="0" smtClean="0">
                        <a:effectLst/>
                        <a:latin typeface="+mn-lt"/>
                        <a:ea typeface="Calibri"/>
                        <a:cs typeface="Times New Roman"/>
                      </a:endParaRPr>
                    </a:p>
                    <a:p>
                      <a:pPr marL="0" marR="0" algn="l">
                        <a:lnSpc>
                          <a:spcPct val="115000"/>
                        </a:lnSpc>
                        <a:spcBef>
                          <a:spcPts val="0"/>
                        </a:spcBef>
                        <a:spcAft>
                          <a:spcPts val="0"/>
                        </a:spcAft>
                      </a:pPr>
                      <a:r>
                        <a:rPr lang="en-US" sz="1800" b="1" u="sng" baseline="0" dirty="0" smtClean="0">
                          <a:effectLst/>
                          <a:latin typeface="Calibri" panose="020F0502020204030204" pitchFamily="34" charset="0"/>
                          <a:ea typeface="Calibri"/>
                          <a:cs typeface="Times New Roman"/>
                        </a:rPr>
                        <a:t>APPLICATION PROCESS:</a:t>
                      </a:r>
                    </a:p>
                    <a:p>
                      <a:pPr marL="287338" marR="0" indent="-287338" algn="l">
                        <a:lnSpc>
                          <a:spcPct val="115000"/>
                        </a:lnSpc>
                        <a:spcBef>
                          <a:spcPts val="0"/>
                        </a:spcBef>
                        <a:spcAft>
                          <a:spcPts val="0"/>
                        </a:spcAft>
                        <a:buFont typeface="Arial" pitchFamily="34" charset="0"/>
                        <a:buChar char="•"/>
                      </a:pPr>
                      <a:r>
                        <a:rPr kumimoji="0" lang="en-US" sz="1400" kern="1200" dirty="0" smtClean="0">
                          <a:solidFill>
                            <a:schemeClr val="tx1"/>
                          </a:solidFill>
                          <a:effectLst/>
                          <a:latin typeface="Calibri" panose="020F0502020204030204" pitchFamily="34" charset="0"/>
                          <a:ea typeface="+mn-ea"/>
                          <a:cs typeface="+mn-cs"/>
                        </a:rPr>
                        <a:t>Review the </a:t>
                      </a:r>
                      <a:r>
                        <a:rPr kumimoji="0" lang="en-US" sz="1400" u="none" kern="1200" dirty="0" smtClean="0">
                          <a:solidFill>
                            <a:schemeClr val="tx1"/>
                          </a:solidFill>
                          <a:effectLst/>
                          <a:latin typeface="Calibri" panose="020F0502020204030204" pitchFamily="34" charset="0"/>
                          <a:ea typeface="+mn-ea"/>
                          <a:cs typeface="+mn-cs"/>
                        </a:rPr>
                        <a:t>Pre-Certification Self-Assessment  to determine eligibility </a:t>
                      </a:r>
                      <a:r>
                        <a:rPr kumimoji="0" lang="en-US" sz="1400" kern="1200" dirty="0" smtClean="0">
                          <a:solidFill>
                            <a:schemeClr val="tx1"/>
                          </a:solidFill>
                          <a:effectLst/>
                          <a:latin typeface="Calibri" panose="020F0502020204030204" pitchFamily="34" charset="0"/>
                          <a:ea typeface="+mn-ea"/>
                          <a:cs typeface="+mn-cs"/>
                        </a:rPr>
                        <a:t>http://doa.wi.gov/Documents/DEO/Supplier%20Diversity/Pre-Certification%20Assessment.pdf </a:t>
                      </a:r>
                    </a:p>
                    <a:p>
                      <a:pPr marL="287338" marR="0" indent="-287338" algn="l">
                        <a:lnSpc>
                          <a:spcPct val="115000"/>
                        </a:lnSpc>
                        <a:spcBef>
                          <a:spcPts val="0"/>
                        </a:spcBef>
                        <a:spcAft>
                          <a:spcPts val="0"/>
                        </a:spcAft>
                        <a:buFont typeface="Arial" pitchFamily="34" charset="0"/>
                        <a:buChar char="•"/>
                      </a:pPr>
                      <a:r>
                        <a:rPr kumimoji="0" lang="en-US" sz="1400" kern="1200" dirty="0" smtClean="0">
                          <a:solidFill>
                            <a:schemeClr val="tx1"/>
                          </a:solidFill>
                          <a:effectLst/>
                          <a:latin typeface="Calibri" panose="020F0502020204030204" pitchFamily="34" charset="0"/>
                          <a:ea typeface="+mn-ea"/>
                          <a:cs typeface="+mn-cs"/>
                        </a:rPr>
                        <a:t>Proceed to </a:t>
                      </a:r>
                      <a:r>
                        <a:rPr kumimoji="0" lang="en-US" sz="1400" u="sng" kern="1200" dirty="0" smtClean="0">
                          <a:solidFill>
                            <a:schemeClr val="tx1"/>
                          </a:solidFill>
                          <a:effectLst/>
                          <a:latin typeface="Calibri" panose="020F0502020204030204" pitchFamily="34" charset="0"/>
                          <a:ea typeface="+mn-ea"/>
                          <a:cs typeface="+mn-cs"/>
                        </a:rPr>
                        <a:t>https://wisdp.wi.gov/ </a:t>
                      </a:r>
                      <a:r>
                        <a:rPr kumimoji="0" lang="en-US" sz="1400" kern="1200" dirty="0" smtClean="0">
                          <a:solidFill>
                            <a:schemeClr val="tx1"/>
                          </a:solidFill>
                          <a:effectLst/>
                          <a:latin typeface="Calibri" panose="020F0502020204030204" pitchFamily="34" charset="0"/>
                          <a:ea typeface="+mn-ea"/>
                          <a:cs typeface="+mn-cs"/>
                        </a:rPr>
                        <a:t>for online application</a:t>
                      </a:r>
                    </a:p>
                    <a:p>
                      <a:pPr marL="287338" marR="0" indent="-287338" algn="l">
                        <a:lnSpc>
                          <a:spcPct val="115000"/>
                        </a:lnSpc>
                        <a:spcBef>
                          <a:spcPts val="0"/>
                        </a:spcBef>
                        <a:spcAft>
                          <a:spcPts val="0"/>
                        </a:spcAft>
                        <a:buFont typeface="Arial" pitchFamily="34" charset="0"/>
                        <a:buChar char="•"/>
                      </a:pPr>
                      <a:r>
                        <a:rPr kumimoji="0" lang="en-US" sz="1400" kern="1200" dirty="0" smtClean="0">
                          <a:solidFill>
                            <a:schemeClr val="tx1"/>
                          </a:solidFill>
                          <a:effectLst/>
                          <a:latin typeface="Calibri" panose="020F0502020204030204" pitchFamily="34" charset="0"/>
                          <a:ea typeface="+mn-ea"/>
                          <a:cs typeface="+mn-cs"/>
                        </a:rPr>
                        <a:t>Upload all supporting documents</a:t>
                      </a:r>
                    </a:p>
                    <a:p>
                      <a:pPr marL="287338" marR="0" indent="-287338" algn="l">
                        <a:lnSpc>
                          <a:spcPct val="115000"/>
                        </a:lnSpc>
                        <a:spcBef>
                          <a:spcPts val="0"/>
                        </a:spcBef>
                        <a:spcAft>
                          <a:spcPts val="0"/>
                        </a:spcAft>
                        <a:buFont typeface="Arial" pitchFamily="34" charset="0"/>
                        <a:buChar char="•"/>
                      </a:pPr>
                      <a:r>
                        <a:rPr kumimoji="0" lang="en-US" sz="1400" kern="1200" dirty="0" smtClean="0">
                          <a:solidFill>
                            <a:schemeClr val="tx1"/>
                          </a:solidFill>
                          <a:effectLst/>
                          <a:latin typeface="Calibri" panose="020F0502020204030204" pitchFamily="34" charset="0"/>
                          <a:ea typeface="+mn-ea"/>
                          <a:cs typeface="+mn-cs"/>
                        </a:rPr>
                        <a:t>Follow annual update process </a:t>
                      </a:r>
                    </a:p>
                    <a:p>
                      <a:pPr marL="287338" marR="0" indent="-287338" algn="l">
                        <a:lnSpc>
                          <a:spcPct val="115000"/>
                        </a:lnSpc>
                        <a:spcBef>
                          <a:spcPts val="0"/>
                        </a:spcBef>
                        <a:spcAft>
                          <a:spcPts val="0"/>
                        </a:spcAft>
                        <a:buFont typeface="Arial" pitchFamily="34" charset="0"/>
                        <a:buChar char="•"/>
                      </a:pPr>
                      <a:r>
                        <a:rPr kumimoji="0" lang="en-US" sz="1400" kern="1200" dirty="0" smtClean="0">
                          <a:solidFill>
                            <a:schemeClr val="tx1"/>
                          </a:solidFill>
                          <a:effectLst/>
                          <a:latin typeface="Calibri" panose="020F0502020204030204" pitchFamily="34" charset="0"/>
                          <a:ea typeface="+mn-ea"/>
                          <a:cs typeface="+mn-cs"/>
                        </a:rPr>
                        <a:t>Recertification takes place every three years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363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94359"/>
            <a:ext cx="3339885" cy="2286000"/>
          </a:xfrm>
        </p:spPr>
        <p:txBody>
          <a:bodyPr>
            <a:noAutofit/>
          </a:bodyPr>
          <a:lstStyle/>
          <a:p>
            <a:pPr algn="ctr"/>
            <a:r>
              <a:rPr lang="en-US" sz="4800" b="1" dirty="0">
                <a:solidFill>
                  <a:schemeClr val="tx1"/>
                </a:solidFill>
                <a:latin typeface="Calibri" panose="020F0502020204030204" pitchFamily="34" charset="0"/>
              </a:rPr>
              <a:t>Certification </a:t>
            </a:r>
            <a:r>
              <a:rPr lang="en-US" sz="4800" b="1" dirty="0" smtClean="0">
                <a:solidFill>
                  <a:schemeClr val="tx1"/>
                </a:solidFill>
                <a:latin typeface="Calibri" panose="020F0502020204030204" pitchFamily="34" charset="0"/>
              </a:rPr>
              <a:t>Snapshot</a:t>
            </a:r>
            <a:endParaRPr lang="en-US" sz="4800" b="1" dirty="0">
              <a:solidFill>
                <a:schemeClr val="tx1"/>
              </a:solidFill>
              <a:latin typeface="Calibri" panose="020F0502020204030204" pitchFamily="34" charset="0"/>
            </a:endParaRP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a:xfrm>
            <a:off x="457199" y="3360420"/>
            <a:ext cx="3200400" cy="3379124"/>
          </a:xfrm>
        </p:spPr>
        <p:txBody>
          <a:bodyPr/>
          <a:lstStyle/>
          <a:p>
            <a:pPr algn="ctr"/>
            <a:r>
              <a:rPr lang="en-US" sz="2800" dirty="0">
                <a:latin typeface="Calibri" panose="020F0502020204030204" pitchFamily="34" charset="0"/>
              </a:rPr>
              <a:t>Woman-Owned Business Enterprise (WBE)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1472395"/>
              </p:ext>
            </p:extLst>
          </p:nvPr>
        </p:nvGraphicFramePr>
        <p:xfrm>
          <a:off x="4286573" y="594359"/>
          <a:ext cx="7772400" cy="5300061"/>
        </p:xfrm>
        <a:graphic>
          <a:graphicData uri="http://schemas.openxmlformats.org/drawingml/2006/table">
            <a:tbl>
              <a:tblPr firstRow="1" firstCol="1" bandRow="1"/>
              <a:tblGrid>
                <a:gridCol w="7772400"/>
              </a:tblGrid>
              <a:tr h="1822484">
                <a:tc>
                  <a:txBody>
                    <a:bodyPr/>
                    <a:lstStyle/>
                    <a:p>
                      <a:pPr marL="0" marR="0" algn="ctr">
                        <a:lnSpc>
                          <a:spcPct val="115000"/>
                        </a:lnSpc>
                        <a:spcBef>
                          <a:spcPts val="0"/>
                        </a:spcBef>
                        <a:spcAft>
                          <a:spcPts val="0"/>
                        </a:spcAft>
                      </a:pPr>
                      <a:r>
                        <a:rPr lang="en-US" sz="800" b="1" dirty="0">
                          <a:effectLst/>
                          <a:latin typeface="Calibri"/>
                          <a:ea typeface="Calibri"/>
                          <a:cs typeface="Times New Roman"/>
                        </a:rPr>
                        <a:t> </a:t>
                      </a:r>
                      <a:endParaRPr lang="en-US" sz="1100" dirty="0">
                        <a:effectLst/>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800" b="1" u="sng" dirty="0" smtClean="0">
                          <a:effectLst/>
                          <a:latin typeface="Calibri"/>
                          <a:ea typeface="Calibri"/>
                          <a:cs typeface="Times New Roman"/>
                        </a:rPr>
                        <a:t>CERTIFICATION</a:t>
                      </a:r>
                      <a:r>
                        <a:rPr lang="en-US" sz="1800" b="1" u="sng" baseline="0" dirty="0" smtClean="0">
                          <a:effectLst/>
                          <a:latin typeface="Calibri"/>
                          <a:ea typeface="Calibri"/>
                          <a:cs typeface="Times New Roman"/>
                        </a:rPr>
                        <a:t> BENEFITS:</a:t>
                      </a:r>
                    </a:p>
                    <a:p>
                      <a:pPr marL="285750" marR="0" indent="-2857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400" b="0" kern="1200" baseline="0" dirty="0" smtClean="0">
                          <a:solidFill>
                            <a:schemeClr val="tx1"/>
                          </a:solidFill>
                          <a:effectLst/>
                          <a:latin typeface="Calibri"/>
                          <a:ea typeface="Calibri"/>
                          <a:cs typeface="Times New Roman"/>
                        </a:rPr>
                        <a:t>All certified firms can participate in Marketplace, a statewide business marketing conference, at discounted rate. </a:t>
                      </a:r>
                    </a:p>
                    <a:p>
                      <a:pPr marL="287338" marR="0" indent="-287338"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400" b="0" kern="1200" baseline="0" dirty="0" smtClean="0">
                          <a:solidFill>
                            <a:schemeClr val="tx1"/>
                          </a:solidFill>
                          <a:effectLst/>
                          <a:latin typeface="Calibri"/>
                          <a:ea typeface="Calibri"/>
                          <a:cs typeface="Times New Roman"/>
                        </a:rPr>
                        <a:t>Certified firms are also eligible to be listed in the State of Wisconsin's Directory of Minority, Woman, and Disabled Veteran-Owned Businesses which is circulated to corporate buyers and purchasing agents throughout the state. </a:t>
                      </a:r>
                    </a:p>
                    <a:p>
                      <a:pPr marL="287338" marR="0" indent="-287338"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endParaRPr kumimoji="0" lang="en-US" sz="400" b="0" kern="1200" baseline="0" dirty="0" smtClean="0">
                        <a:solidFill>
                          <a:schemeClr val="tx1"/>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584769">
                <a:tc>
                  <a:txBody>
                    <a:bodyPr/>
                    <a:lstStyle/>
                    <a:p>
                      <a:pPr marL="0" marR="0" algn="l">
                        <a:lnSpc>
                          <a:spcPct val="115000"/>
                        </a:lnSpc>
                        <a:spcBef>
                          <a:spcPts val="0"/>
                        </a:spcBef>
                        <a:spcAft>
                          <a:spcPts val="0"/>
                        </a:spcAft>
                      </a:pPr>
                      <a:r>
                        <a:rPr lang="en-US" sz="1800" b="1" u="sng" dirty="0" smtClean="0">
                          <a:effectLst/>
                          <a:latin typeface="Calibri"/>
                          <a:ea typeface="Calibri"/>
                          <a:cs typeface="Times New Roman"/>
                        </a:rPr>
                        <a:t>ELIGIBILITY</a:t>
                      </a:r>
                      <a:r>
                        <a:rPr lang="en-US" sz="1800" b="1" u="sng" baseline="0" dirty="0" smtClean="0">
                          <a:effectLst/>
                          <a:latin typeface="Calibri"/>
                          <a:ea typeface="Calibri"/>
                          <a:cs typeface="Times New Roman"/>
                        </a:rPr>
                        <a:t> REQUIREMENTS:</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Be at least 51% owned, controlled, and actively managed by women group members. </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Proof of gender and citizenship for each owner</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Is currently performing a "useful business function" in the State of Wisconsin. </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Must be at least one (1) year old under current ownership. </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Provide a $150.00 application fee made payable to the Department of Administration.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8147">
                <a:tc>
                  <a:txBody>
                    <a:bodyPr/>
                    <a:lstStyle/>
                    <a:p>
                      <a:pPr marL="0" marR="0" algn="l">
                        <a:lnSpc>
                          <a:spcPct val="115000"/>
                        </a:lnSpc>
                        <a:spcBef>
                          <a:spcPts val="0"/>
                        </a:spcBef>
                        <a:spcAft>
                          <a:spcPts val="0"/>
                        </a:spcAft>
                      </a:pPr>
                      <a:endParaRPr lang="en-US" sz="600" dirty="0" smtClean="0">
                        <a:effectLst/>
                        <a:latin typeface="+mn-lt"/>
                        <a:ea typeface="Calibri"/>
                        <a:cs typeface="Times New Roman"/>
                      </a:endParaRPr>
                    </a:p>
                    <a:p>
                      <a:pPr marL="0" marR="0" algn="l">
                        <a:lnSpc>
                          <a:spcPct val="115000"/>
                        </a:lnSpc>
                        <a:spcBef>
                          <a:spcPts val="0"/>
                        </a:spcBef>
                        <a:spcAft>
                          <a:spcPts val="0"/>
                        </a:spcAft>
                      </a:pPr>
                      <a:r>
                        <a:rPr lang="en-US" sz="1800" b="1" u="sng" baseline="0" dirty="0" smtClean="0">
                          <a:effectLst/>
                          <a:latin typeface="Calibri" panose="020F0502020204030204" pitchFamily="34" charset="0"/>
                          <a:ea typeface="Calibri"/>
                          <a:cs typeface="Times New Roman"/>
                        </a:rPr>
                        <a:t>APPLICATION PROCESS:</a:t>
                      </a:r>
                    </a:p>
                    <a:p>
                      <a:pPr marL="287338" marR="0" indent="-287338" algn="l">
                        <a:lnSpc>
                          <a:spcPct val="115000"/>
                        </a:lnSpc>
                        <a:spcBef>
                          <a:spcPts val="0"/>
                        </a:spcBef>
                        <a:spcAft>
                          <a:spcPts val="0"/>
                        </a:spcAft>
                        <a:buFont typeface="Arial" pitchFamily="34" charset="0"/>
                        <a:buChar char="•"/>
                      </a:pPr>
                      <a:r>
                        <a:rPr kumimoji="0" lang="en-US" sz="1400" kern="1200" dirty="0" smtClean="0">
                          <a:solidFill>
                            <a:schemeClr val="tx1"/>
                          </a:solidFill>
                          <a:effectLst/>
                          <a:latin typeface="Calibri" panose="020F0502020204030204" pitchFamily="34" charset="0"/>
                          <a:ea typeface="+mn-ea"/>
                          <a:cs typeface="+mn-cs"/>
                        </a:rPr>
                        <a:t>Review the </a:t>
                      </a:r>
                      <a:r>
                        <a:rPr kumimoji="0" lang="en-US" sz="1400" u="none" kern="1200" dirty="0" smtClean="0">
                          <a:solidFill>
                            <a:schemeClr val="tx1"/>
                          </a:solidFill>
                          <a:effectLst/>
                          <a:latin typeface="Calibri" panose="020F0502020204030204" pitchFamily="34" charset="0"/>
                          <a:ea typeface="+mn-ea"/>
                          <a:cs typeface="+mn-cs"/>
                        </a:rPr>
                        <a:t>Pre-Certification Self-Assessment  to determine eligibility </a:t>
                      </a:r>
                      <a:r>
                        <a:rPr kumimoji="0" lang="en-US" sz="1400" kern="1200" dirty="0" smtClean="0">
                          <a:solidFill>
                            <a:schemeClr val="tx1"/>
                          </a:solidFill>
                          <a:effectLst/>
                          <a:latin typeface="Calibri" panose="020F0502020204030204" pitchFamily="34" charset="0"/>
                          <a:ea typeface="+mn-ea"/>
                          <a:cs typeface="+mn-cs"/>
                        </a:rPr>
                        <a:t>http://doa.wi.gov/Documents/DEO/Supplier%20Diversity/Pre-Certification%20Assessment.pdf </a:t>
                      </a:r>
                    </a:p>
                    <a:p>
                      <a:pPr marL="287338" marR="0" indent="-287338" algn="l">
                        <a:lnSpc>
                          <a:spcPct val="115000"/>
                        </a:lnSpc>
                        <a:spcBef>
                          <a:spcPts val="0"/>
                        </a:spcBef>
                        <a:spcAft>
                          <a:spcPts val="0"/>
                        </a:spcAft>
                        <a:buFont typeface="Arial" pitchFamily="34" charset="0"/>
                        <a:buChar char="•"/>
                      </a:pPr>
                      <a:r>
                        <a:rPr kumimoji="0" lang="en-US" sz="1400" b="0" kern="1200" baseline="0" dirty="0" smtClean="0">
                          <a:solidFill>
                            <a:schemeClr val="tx1"/>
                          </a:solidFill>
                          <a:effectLst/>
                          <a:latin typeface="Calibri"/>
                          <a:ea typeface="Calibri"/>
                          <a:cs typeface="Times New Roman"/>
                        </a:rPr>
                        <a:t>Proceed to </a:t>
                      </a:r>
                      <a:r>
                        <a:rPr kumimoji="0" lang="en-US" sz="1400" b="0" u="sng" kern="1200" baseline="0" dirty="0" smtClean="0">
                          <a:solidFill>
                            <a:schemeClr val="tx1"/>
                          </a:solidFill>
                          <a:effectLst/>
                          <a:latin typeface="Calibri"/>
                          <a:ea typeface="Calibri"/>
                          <a:cs typeface="Times New Roman"/>
                        </a:rPr>
                        <a:t>https://wisdp.wi.gov/ </a:t>
                      </a:r>
                      <a:r>
                        <a:rPr kumimoji="0" lang="en-US" sz="1400" b="0" kern="1200" baseline="0" dirty="0" smtClean="0">
                          <a:solidFill>
                            <a:schemeClr val="tx1"/>
                          </a:solidFill>
                          <a:effectLst/>
                          <a:latin typeface="Calibri"/>
                          <a:ea typeface="Calibri"/>
                          <a:cs typeface="Times New Roman"/>
                        </a:rPr>
                        <a:t>for online application</a:t>
                      </a:r>
                    </a:p>
                    <a:p>
                      <a:pPr marL="287338" marR="0" indent="-287338" algn="l">
                        <a:lnSpc>
                          <a:spcPct val="115000"/>
                        </a:lnSpc>
                        <a:spcBef>
                          <a:spcPts val="0"/>
                        </a:spcBef>
                        <a:spcAft>
                          <a:spcPts val="0"/>
                        </a:spcAft>
                        <a:buFont typeface="Arial" pitchFamily="34" charset="0"/>
                        <a:buChar char="•"/>
                      </a:pPr>
                      <a:r>
                        <a:rPr kumimoji="0" lang="en-US" sz="1400" b="0" kern="1200" baseline="0" dirty="0" smtClean="0">
                          <a:solidFill>
                            <a:schemeClr val="tx1"/>
                          </a:solidFill>
                          <a:effectLst/>
                          <a:latin typeface="Calibri"/>
                          <a:ea typeface="Calibri"/>
                          <a:cs typeface="Times New Roman"/>
                        </a:rPr>
                        <a:t>Upload all supporting documents</a:t>
                      </a:r>
                    </a:p>
                    <a:p>
                      <a:pPr marL="287338" marR="0" indent="-287338" algn="l">
                        <a:lnSpc>
                          <a:spcPct val="115000"/>
                        </a:lnSpc>
                        <a:spcBef>
                          <a:spcPts val="0"/>
                        </a:spcBef>
                        <a:spcAft>
                          <a:spcPts val="0"/>
                        </a:spcAft>
                        <a:buFont typeface="Arial" pitchFamily="34" charset="0"/>
                        <a:buChar char="•"/>
                      </a:pPr>
                      <a:r>
                        <a:rPr kumimoji="0" lang="en-US" sz="1400" b="0" kern="1200" baseline="0" dirty="0" smtClean="0">
                          <a:solidFill>
                            <a:schemeClr val="tx1"/>
                          </a:solidFill>
                          <a:effectLst/>
                          <a:latin typeface="Calibri"/>
                          <a:ea typeface="Calibri"/>
                          <a:cs typeface="Times New Roman"/>
                        </a:rPr>
                        <a:t>Follow annual update process</a:t>
                      </a:r>
                    </a:p>
                    <a:p>
                      <a:pPr marL="287338" marR="0" indent="-287338" algn="l">
                        <a:lnSpc>
                          <a:spcPct val="115000"/>
                        </a:lnSpc>
                        <a:spcBef>
                          <a:spcPts val="0"/>
                        </a:spcBef>
                        <a:spcAft>
                          <a:spcPts val="0"/>
                        </a:spcAft>
                        <a:buFont typeface="Arial" pitchFamily="34" charset="0"/>
                        <a:buChar char="•"/>
                      </a:pPr>
                      <a:r>
                        <a:rPr kumimoji="0" lang="en-US" sz="1400" b="0" kern="1200" baseline="0" dirty="0" smtClean="0">
                          <a:solidFill>
                            <a:schemeClr val="tx1"/>
                          </a:solidFill>
                          <a:effectLst/>
                          <a:latin typeface="Calibri"/>
                          <a:ea typeface="Calibri"/>
                          <a:cs typeface="Times New Roman"/>
                        </a:rPr>
                        <a:t>Recertification takes place every three years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5777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94359"/>
            <a:ext cx="3370881" cy="2286000"/>
          </a:xfrm>
        </p:spPr>
        <p:txBody>
          <a:bodyPr>
            <a:noAutofit/>
          </a:bodyPr>
          <a:lstStyle/>
          <a:p>
            <a:pPr algn="ctr"/>
            <a:r>
              <a:rPr lang="en-US" sz="4800" b="1" dirty="0">
                <a:solidFill>
                  <a:schemeClr val="tx1"/>
                </a:solidFill>
                <a:latin typeface="Calibri" panose="020F0502020204030204" pitchFamily="34" charset="0"/>
              </a:rPr>
              <a:t>Certification </a:t>
            </a:r>
            <a:r>
              <a:rPr lang="en-US" sz="4800" b="1" dirty="0" smtClean="0">
                <a:solidFill>
                  <a:schemeClr val="tx1"/>
                </a:solidFill>
                <a:latin typeface="Calibri" panose="020F0502020204030204" pitchFamily="34" charset="0"/>
              </a:rPr>
              <a:t>Snapshot</a:t>
            </a:r>
            <a:endParaRPr lang="en-US" sz="4800" b="1" dirty="0">
              <a:solidFill>
                <a:schemeClr val="tx1"/>
              </a:solidFill>
              <a:latin typeface="Calibri" panose="020F0502020204030204" pitchFamily="34" charset="0"/>
            </a:endParaRP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a:xfrm>
            <a:off x="542439" y="3360420"/>
            <a:ext cx="3200400" cy="3379124"/>
          </a:xfrm>
        </p:spPr>
        <p:txBody>
          <a:bodyPr/>
          <a:lstStyle/>
          <a:p>
            <a:pPr algn="ctr"/>
            <a:r>
              <a:rPr lang="en-US" sz="2800" dirty="0">
                <a:latin typeface="Calibri" panose="020F0502020204030204" pitchFamily="34" charset="0"/>
              </a:rPr>
              <a:t>Disabled Veteran-Owned Business Enterprise (DVB) </a:t>
            </a:r>
            <a:endParaRPr lang="en-US" sz="3600" dirty="0">
              <a:latin typeface="Calibri" panose="020F0502020204030204" pitchFamily="34" charset="0"/>
            </a:endParaRPr>
          </a:p>
          <a:p>
            <a:pPr algn="ct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7227520"/>
              </p:ext>
            </p:extLst>
          </p:nvPr>
        </p:nvGraphicFramePr>
        <p:xfrm>
          <a:off x="4325318" y="222397"/>
          <a:ext cx="7654871" cy="6333385"/>
        </p:xfrm>
        <a:graphic>
          <a:graphicData uri="http://schemas.openxmlformats.org/drawingml/2006/table">
            <a:tbl>
              <a:tblPr firstRow="1" firstCol="1" bandRow="1"/>
              <a:tblGrid>
                <a:gridCol w="7654871"/>
              </a:tblGrid>
              <a:tr h="207585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u="sng" dirty="0" smtClean="0">
                          <a:effectLst/>
                          <a:latin typeface="Calibri"/>
                          <a:ea typeface="Calibri"/>
                          <a:cs typeface="Times New Roman"/>
                        </a:rPr>
                        <a:t>CERTIFICATION</a:t>
                      </a:r>
                      <a:r>
                        <a:rPr lang="en-US" sz="1800" b="1" u="sng" baseline="0" dirty="0" smtClean="0">
                          <a:effectLst/>
                          <a:latin typeface="Calibri"/>
                          <a:ea typeface="Calibri"/>
                          <a:cs typeface="Times New Roman"/>
                        </a:rPr>
                        <a:t> BENEFITS:</a:t>
                      </a:r>
                    </a:p>
                    <a:p>
                      <a:pPr marL="285750" marR="0" indent="-2857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400" b="0" baseline="0" dirty="0" smtClean="0">
                          <a:effectLst/>
                          <a:latin typeface="Calibri"/>
                          <a:ea typeface="Calibri"/>
                          <a:cs typeface="Times New Roman"/>
                        </a:rPr>
                        <a:t>5% bid preference on state purchases</a:t>
                      </a:r>
                      <a:r>
                        <a:rPr lang="en-US" sz="800" b="1" dirty="0" smtClean="0">
                          <a:effectLst/>
                          <a:latin typeface="Calibri"/>
                          <a:ea typeface="Calibri"/>
                          <a:cs typeface="Times New Roman"/>
                        </a:rPr>
                        <a:t> .</a:t>
                      </a:r>
                    </a:p>
                    <a:p>
                      <a:pPr marL="285750" marR="0" indent="-2857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400" b="0" kern="1200" baseline="0" dirty="0" smtClean="0">
                          <a:solidFill>
                            <a:schemeClr val="tx1"/>
                          </a:solidFill>
                          <a:effectLst/>
                          <a:latin typeface="Calibri"/>
                          <a:ea typeface="Calibri"/>
                          <a:cs typeface="Times New Roman"/>
                        </a:rPr>
                        <a:t>1% utilization goal was established under 2013 Wisconsin Act 192.</a:t>
                      </a:r>
                    </a:p>
                    <a:p>
                      <a:pPr marL="285750" marR="0" indent="-2857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400" b="0" kern="1200" baseline="0" dirty="0" smtClean="0">
                          <a:solidFill>
                            <a:schemeClr val="tx1"/>
                          </a:solidFill>
                          <a:effectLst/>
                          <a:latin typeface="Calibri"/>
                          <a:ea typeface="Calibri"/>
                          <a:cs typeface="Times New Roman"/>
                        </a:rPr>
                        <a:t>All certified firms can receive technical and marketing assistance, including participation in</a:t>
                      </a:r>
                    </a:p>
                    <a:p>
                      <a:pPr marL="287338" marR="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kumimoji="0" lang="en-US" sz="1400" b="0" kern="1200" baseline="0" dirty="0" smtClean="0">
                          <a:solidFill>
                            <a:schemeClr val="tx1"/>
                          </a:solidFill>
                          <a:effectLst/>
                          <a:latin typeface="Calibri"/>
                          <a:ea typeface="Calibri"/>
                          <a:cs typeface="Times New Roman"/>
                        </a:rPr>
                        <a:t>Marketplace, a statewide business marketing conference. </a:t>
                      </a:r>
                    </a:p>
                    <a:p>
                      <a:pPr marL="287338" marR="0" indent="-287338"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400" b="0" kern="1200" baseline="0" dirty="0" smtClean="0">
                          <a:solidFill>
                            <a:schemeClr val="tx1"/>
                          </a:solidFill>
                          <a:effectLst/>
                          <a:latin typeface="Calibri"/>
                          <a:ea typeface="Calibri"/>
                          <a:cs typeface="Times New Roman"/>
                        </a:rPr>
                        <a:t>Certified firms are also eligible to be listed in the State of Wisconsin's Directory of Minority, Woman, and Disabled Veteran-Owned Businesses which is circulated to corporate buyers and purchasing agents throughout the state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18532">
                <a:tc>
                  <a:txBody>
                    <a:bodyPr/>
                    <a:lstStyle/>
                    <a:p>
                      <a:pPr marL="0" marR="0" algn="l">
                        <a:lnSpc>
                          <a:spcPct val="115000"/>
                        </a:lnSpc>
                        <a:spcBef>
                          <a:spcPts val="0"/>
                        </a:spcBef>
                        <a:spcAft>
                          <a:spcPts val="0"/>
                        </a:spcAft>
                      </a:pPr>
                      <a:r>
                        <a:rPr lang="en-US" sz="1800" b="1" u="sng" dirty="0" smtClean="0">
                          <a:effectLst/>
                          <a:latin typeface="Calibri"/>
                          <a:ea typeface="Calibri"/>
                          <a:cs typeface="Times New Roman"/>
                        </a:rPr>
                        <a:t>ELIGIBILITY</a:t>
                      </a:r>
                      <a:r>
                        <a:rPr lang="en-US" sz="1800" b="1" u="sng" baseline="0" dirty="0" smtClean="0">
                          <a:effectLst/>
                          <a:latin typeface="Calibri"/>
                          <a:ea typeface="Calibri"/>
                          <a:cs typeface="Times New Roman"/>
                        </a:rPr>
                        <a:t> REQUIREMENTS:</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Be at least 51% owned, controlled, and actively managed by disabled veteran group members.  </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At least 51% majority owner(s) possess U.S. Department of Defense Form DD214 (Certificate of Release or Discharge from Active Duty) to prove service in the Armed Forces.  </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Disabled Veteran document from the Department of Veteran Affairs or discharge paper from the branch of armed service, stating service connected disability rating under 38 USC 1114 or 1134 of at least 20%. </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At least 51% majority owner(s) are residents of Wisconsin and the business has its principal place of business in Wisconsin.  </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Is currently performing a "useful business function" in the State of Wisconsin. </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Must be at least one (1) year old under current ownership. </a:t>
                      </a:r>
                    </a:p>
                    <a:p>
                      <a:pPr marL="282575" indent="-282575">
                        <a:buFont typeface="+mj-lt"/>
                        <a:buAutoNum type="alphaLcPeriod"/>
                      </a:pPr>
                      <a:r>
                        <a:rPr kumimoji="0" lang="en-US" sz="1400" b="0" kern="1200" baseline="0" dirty="0" smtClean="0">
                          <a:solidFill>
                            <a:schemeClr val="tx1"/>
                          </a:solidFill>
                          <a:effectLst/>
                          <a:latin typeface="Calibri"/>
                          <a:ea typeface="Calibri"/>
                          <a:cs typeface="Times New Roman"/>
                        </a:rPr>
                        <a:t>Provide a $150.00 application fee made payable to the Department of Administration.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8997">
                <a:tc>
                  <a:txBody>
                    <a:bodyPr/>
                    <a:lstStyle/>
                    <a:p>
                      <a:pPr marL="0" marR="0" algn="l">
                        <a:lnSpc>
                          <a:spcPct val="115000"/>
                        </a:lnSpc>
                        <a:spcBef>
                          <a:spcPts val="0"/>
                        </a:spcBef>
                        <a:spcAft>
                          <a:spcPts val="0"/>
                        </a:spcAft>
                      </a:pPr>
                      <a:r>
                        <a:rPr lang="en-US" sz="1800" b="1" u="sng" baseline="0" dirty="0" smtClean="0">
                          <a:effectLst/>
                          <a:latin typeface="Calibri" panose="020F0502020204030204" pitchFamily="34" charset="0"/>
                          <a:ea typeface="Calibri"/>
                          <a:cs typeface="Times New Roman"/>
                        </a:rPr>
                        <a:t>APPLICATION PROCESS:</a:t>
                      </a:r>
                    </a:p>
                    <a:p>
                      <a:pPr marL="287338" marR="0" indent="-287338" algn="l">
                        <a:lnSpc>
                          <a:spcPct val="115000"/>
                        </a:lnSpc>
                        <a:spcBef>
                          <a:spcPts val="0"/>
                        </a:spcBef>
                        <a:spcAft>
                          <a:spcPts val="0"/>
                        </a:spcAft>
                        <a:buFont typeface="Arial" pitchFamily="34" charset="0"/>
                        <a:buChar char="•"/>
                      </a:pPr>
                      <a:r>
                        <a:rPr kumimoji="0" lang="en-US" sz="1400" kern="1200" dirty="0" smtClean="0">
                          <a:solidFill>
                            <a:schemeClr val="tx1"/>
                          </a:solidFill>
                          <a:effectLst/>
                          <a:latin typeface="Calibri" panose="020F0502020204030204" pitchFamily="34" charset="0"/>
                          <a:ea typeface="+mn-ea"/>
                          <a:cs typeface="+mn-cs"/>
                        </a:rPr>
                        <a:t>Review the </a:t>
                      </a:r>
                      <a:r>
                        <a:rPr kumimoji="0" lang="en-US" sz="1400" u="none" kern="1200" dirty="0" smtClean="0">
                          <a:solidFill>
                            <a:schemeClr val="tx1"/>
                          </a:solidFill>
                          <a:effectLst/>
                          <a:latin typeface="Calibri" panose="020F0502020204030204" pitchFamily="34" charset="0"/>
                          <a:ea typeface="+mn-ea"/>
                          <a:cs typeface="+mn-cs"/>
                        </a:rPr>
                        <a:t>Pre-Certification Self-Assessment  to determine eligibility </a:t>
                      </a:r>
                      <a:r>
                        <a:rPr kumimoji="0" lang="en-US" sz="1200" kern="1200" dirty="0" smtClean="0">
                          <a:solidFill>
                            <a:schemeClr val="tx1"/>
                          </a:solidFill>
                          <a:effectLst/>
                          <a:latin typeface="Calibri" panose="020F0502020204030204" pitchFamily="34" charset="0"/>
                          <a:ea typeface="+mn-ea"/>
                          <a:cs typeface="+mn-cs"/>
                        </a:rPr>
                        <a:t>http://doa.wi.gov/Documents/DEO/Supplier%20Diversity/Pre-Certification%20Assessment.pdf </a:t>
                      </a:r>
                    </a:p>
                    <a:p>
                      <a:pPr marL="287338" marR="0" indent="-287338" algn="l">
                        <a:lnSpc>
                          <a:spcPct val="115000"/>
                        </a:lnSpc>
                        <a:spcBef>
                          <a:spcPts val="0"/>
                        </a:spcBef>
                        <a:spcAft>
                          <a:spcPts val="0"/>
                        </a:spcAft>
                        <a:buFont typeface="Arial" pitchFamily="34" charset="0"/>
                        <a:buChar char="•"/>
                      </a:pPr>
                      <a:r>
                        <a:rPr kumimoji="0" lang="en-US" sz="1400" b="0" kern="1200" baseline="0" dirty="0" smtClean="0">
                          <a:solidFill>
                            <a:schemeClr val="tx1"/>
                          </a:solidFill>
                          <a:effectLst/>
                          <a:latin typeface="Calibri"/>
                          <a:ea typeface="Calibri"/>
                          <a:cs typeface="Times New Roman"/>
                        </a:rPr>
                        <a:t>Proceed to </a:t>
                      </a:r>
                      <a:r>
                        <a:rPr kumimoji="0" lang="en-US" sz="1400" b="0" u="sng" kern="1200" baseline="0" dirty="0" smtClean="0">
                          <a:solidFill>
                            <a:schemeClr val="tx1"/>
                          </a:solidFill>
                          <a:effectLst/>
                          <a:latin typeface="Calibri"/>
                          <a:ea typeface="Calibri"/>
                          <a:cs typeface="Times New Roman"/>
                        </a:rPr>
                        <a:t>https://wisdp.wi.gov/ </a:t>
                      </a:r>
                      <a:r>
                        <a:rPr kumimoji="0" lang="en-US" sz="1400" b="0" kern="1200" baseline="0" dirty="0" smtClean="0">
                          <a:solidFill>
                            <a:schemeClr val="tx1"/>
                          </a:solidFill>
                          <a:effectLst/>
                          <a:latin typeface="Calibri"/>
                          <a:ea typeface="Calibri"/>
                          <a:cs typeface="Times New Roman"/>
                        </a:rPr>
                        <a:t>for online application</a:t>
                      </a:r>
                    </a:p>
                    <a:p>
                      <a:pPr marL="287338" marR="0" indent="-287338" algn="l">
                        <a:lnSpc>
                          <a:spcPct val="115000"/>
                        </a:lnSpc>
                        <a:spcBef>
                          <a:spcPts val="0"/>
                        </a:spcBef>
                        <a:spcAft>
                          <a:spcPts val="0"/>
                        </a:spcAft>
                        <a:buFont typeface="Arial" pitchFamily="34" charset="0"/>
                        <a:buChar char="•"/>
                      </a:pPr>
                      <a:r>
                        <a:rPr kumimoji="0" lang="en-US" sz="1400" b="0" kern="1200" baseline="0" dirty="0" smtClean="0">
                          <a:solidFill>
                            <a:schemeClr val="tx1"/>
                          </a:solidFill>
                          <a:effectLst/>
                          <a:latin typeface="Calibri"/>
                          <a:ea typeface="Calibri"/>
                          <a:cs typeface="Times New Roman"/>
                        </a:rPr>
                        <a:t>Upload all supporting documents</a:t>
                      </a:r>
                    </a:p>
                    <a:p>
                      <a:pPr marL="287338" marR="0" indent="-287338" algn="l">
                        <a:lnSpc>
                          <a:spcPct val="115000"/>
                        </a:lnSpc>
                        <a:spcBef>
                          <a:spcPts val="0"/>
                        </a:spcBef>
                        <a:spcAft>
                          <a:spcPts val="0"/>
                        </a:spcAft>
                        <a:buFont typeface="Arial" pitchFamily="34" charset="0"/>
                        <a:buChar char="•"/>
                      </a:pPr>
                      <a:r>
                        <a:rPr kumimoji="0" lang="en-US" sz="1400" b="0" kern="1200" baseline="0" dirty="0" smtClean="0">
                          <a:solidFill>
                            <a:schemeClr val="tx1"/>
                          </a:solidFill>
                          <a:effectLst/>
                          <a:latin typeface="Calibri"/>
                          <a:ea typeface="Calibri"/>
                          <a:cs typeface="Times New Roman"/>
                        </a:rPr>
                        <a:t>Follow annual update process  and Recertification takes place every three years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00087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504987"/>
            <a:ext cx="8229600" cy="914400"/>
          </a:xfrm>
        </p:spPr>
        <p:txBody>
          <a:bodyPr>
            <a:normAutofit/>
          </a:bodyPr>
          <a:lstStyle/>
          <a:p>
            <a:r>
              <a:rPr lang="en-US" sz="4000" b="1" dirty="0">
                <a:solidFill>
                  <a:schemeClr val="tx1"/>
                </a:solidFill>
                <a:effectLst>
                  <a:outerShdw blurRad="38100" dist="38100" dir="2700000" algn="tl">
                    <a:srgbClr val="000000">
                      <a:alpha val="43137"/>
                    </a:srgbClr>
                  </a:outerShdw>
                </a:effectLst>
              </a:rPr>
              <a:t>STAR IMPLEMENTATION UPDATE </a:t>
            </a:r>
            <a:br>
              <a:rPr lang="en-US" sz="4000" b="1" dirty="0">
                <a:solidFill>
                  <a:schemeClr val="tx1"/>
                </a:solidFill>
                <a:effectLst>
                  <a:outerShdw blurRad="38100" dist="38100" dir="2700000" algn="tl">
                    <a:srgbClr val="000000">
                      <a:alpha val="43137"/>
                    </a:srgbClr>
                  </a:outerShdw>
                </a:effectLst>
              </a:rPr>
            </a:br>
            <a:r>
              <a:rPr lang="en-US" sz="1300" b="1" dirty="0">
                <a:solidFill>
                  <a:schemeClr val="tx1"/>
                </a:solidFill>
                <a:effectLst>
                  <a:outerShdw blurRad="38100" dist="38100" dir="2700000" algn="tl">
                    <a:srgbClr val="000000">
                      <a:alpha val="43137"/>
                    </a:srgbClr>
                  </a:outerShdw>
                </a:effectLst>
              </a:rPr>
              <a:t> </a:t>
            </a:r>
          </a:p>
        </p:txBody>
      </p:sp>
      <p:sp>
        <p:nvSpPr>
          <p:cNvPr id="3" name="Title 1"/>
          <p:cNvSpPr txBox="1">
            <a:spLocks/>
          </p:cNvSpPr>
          <p:nvPr/>
        </p:nvSpPr>
        <p:spPr>
          <a:xfrm>
            <a:off x="1752600" y="1295400"/>
            <a:ext cx="8686800" cy="5562600"/>
          </a:xfrm>
          <a:prstGeom prst="rect">
            <a:avLst/>
          </a:prstGeom>
        </p:spPr>
        <p:txBody>
          <a:bodyPr vert="horz" anchor="ctr">
            <a:normAutofit fontScale="75000" lnSpcReduction="200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700" dirty="0">
                <a:solidFill>
                  <a:schemeClr val="tx1"/>
                </a:solidFill>
                <a:effectLst/>
                <a:latin typeface="+mn-lt"/>
              </a:rPr>
              <a:t>State Transforming Agency Resources (STAR)</a:t>
            </a:r>
          </a:p>
          <a:p>
            <a:endParaRPr lang="en-US" sz="4700" dirty="0">
              <a:solidFill>
                <a:schemeClr val="tx1"/>
              </a:solidFill>
              <a:effectLst/>
              <a:latin typeface="+mn-lt"/>
            </a:endParaRPr>
          </a:p>
          <a:p>
            <a:endParaRPr lang="en-US" sz="1500" dirty="0">
              <a:solidFill>
                <a:schemeClr val="tx1"/>
              </a:solidFill>
              <a:effectLst/>
              <a:latin typeface="+mn-lt"/>
            </a:endParaRPr>
          </a:p>
          <a:p>
            <a:pPr marL="571500" indent="-571500" algn="l">
              <a:buFont typeface="Arial" panose="020B0604020202020204" pitchFamily="34" charset="0"/>
              <a:buChar char="•"/>
            </a:pPr>
            <a:r>
              <a:rPr lang="en-US" sz="4000" dirty="0">
                <a:solidFill>
                  <a:schemeClr val="tx1"/>
                </a:solidFill>
                <a:effectLst/>
                <a:latin typeface="+mn-lt"/>
              </a:rPr>
              <a:t>Replace 120+ different administrative systems</a:t>
            </a:r>
          </a:p>
          <a:p>
            <a:pPr algn="l"/>
            <a:endParaRPr lang="en-US" sz="1800" dirty="0">
              <a:solidFill>
                <a:schemeClr val="tx1"/>
              </a:solidFill>
              <a:effectLst/>
              <a:latin typeface="+mn-lt"/>
            </a:endParaRPr>
          </a:p>
          <a:p>
            <a:pPr marL="571500" indent="-571500" algn="l">
              <a:buFont typeface="Arial" panose="020B0604020202020204" pitchFamily="34" charset="0"/>
              <a:buChar char="•"/>
            </a:pPr>
            <a:r>
              <a:rPr lang="en-US" sz="4000" dirty="0">
                <a:solidFill>
                  <a:schemeClr val="tx1"/>
                </a:solidFill>
                <a:effectLst/>
                <a:latin typeface="+mn-lt"/>
              </a:rPr>
              <a:t>Provide standardization between state agencies</a:t>
            </a:r>
          </a:p>
          <a:p>
            <a:pPr marL="571500" indent="-571500" algn="l">
              <a:buFont typeface="Arial" panose="020B0604020202020204" pitchFamily="34" charset="0"/>
              <a:buChar char="•"/>
            </a:pPr>
            <a:endParaRPr lang="en-US" sz="1800" dirty="0">
              <a:solidFill>
                <a:schemeClr val="tx1"/>
              </a:solidFill>
              <a:effectLst/>
              <a:latin typeface="+mn-lt"/>
            </a:endParaRPr>
          </a:p>
          <a:p>
            <a:pPr marL="571500" indent="-571500" algn="l">
              <a:buFont typeface="Arial" panose="020B0604020202020204" pitchFamily="34" charset="0"/>
              <a:buChar char="•"/>
            </a:pPr>
            <a:r>
              <a:rPr lang="en-US" sz="4000" dirty="0">
                <a:solidFill>
                  <a:schemeClr val="tx1"/>
                </a:solidFill>
                <a:effectLst/>
                <a:latin typeface="+mn-lt"/>
              </a:rPr>
              <a:t>Tentative implementation schedule:</a:t>
            </a:r>
          </a:p>
          <a:p>
            <a:pPr marL="571500" indent="-571500" algn="l">
              <a:buFont typeface="Arial" panose="020B0604020202020204" pitchFamily="34" charset="0"/>
              <a:buChar char="•"/>
            </a:pPr>
            <a:endParaRPr lang="en-US" sz="1800" dirty="0">
              <a:solidFill>
                <a:schemeClr val="tx1"/>
              </a:solidFill>
              <a:effectLst/>
              <a:latin typeface="+mn-lt"/>
            </a:endParaRPr>
          </a:p>
          <a:p>
            <a:pPr marL="571500" indent="-571500" algn="l">
              <a:buFont typeface="Arial" panose="020B0604020202020204" pitchFamily="34" charset="0"/>
              <a:buChar char="•"/>
            </a:pPr>
            <a:endParaRPr lang="en-US" sz="1700" dirty="0">
              <a:solidFill>
                <a:schemeClr val="tx1"/>
              </a:solidFill>
              <a:effectLst/>
              <a:latin typeface="+mn-lt"/>
            </a:endParaRPr>
          </a:p>
          <a:p>
            <a:pPr marL="1485900" lvl="3" indent="-571500">
              <a:lnSpc>
                <a:spcPct val="120000"/>
              </a:lnSpc>
              <a:spcBef>
                <a:spcPct val="0"/>
              </a:spcBef>
              <a:buFont typeface="Courier New" panose="02070309020205020404" pitchFamily="49" charset="0"/>
              <a:buChar char="o"/>
            </a:pPr>
            <a:r>
              <a:rPr lang="en-US" sz="2900" b="1" dirty="0">
                <a:ln w="6350">
                  <a:noFill/>
                </a:ln>
                <a:ea typeface="+mj-ea"/>
                <a:cs typeface="+mj-cs"/>
              </a:rPr>
              <a:t>October 2015 – Uploading existing vendors from </a:t>
            </a:r>
            <a:r>
              <a:rPr lang="en-US" sz="2900" b="1" dirty="0" err="1">
                <a:ln w="6350">
                  <a:noFill/>
                </a:ln>
                <a:ea typeface="+mj-ea"/>
                <a:cs typeface="+mj-cs"/>
              </a:rPr>
              <a:t>VendorNet</a:t>
            </a:r>
            <a:r>
              <a:rPr lang="en-US" sz="2900" b="1" dirty="0">
                <a:ln w="6350">
                  <a:noFill/>
                </a:ln>
                <a:ea typeface="+mj-ea"/>
                <a:cs typeface="+mj-cs"/>
              </a:rPr>
              <a:t> to STAR (will include all vendors received contract and/or payment from the state within the past 18 months)</a:t>
            </a:r>
          </a:p>
          <a:p>
            <a:pPr marL="571500" lvl="1" indent="-571500">
              <a:spcBef>
                <a:spcPct val="0"/>
              </a:spcBef>
              <a:buFont typeface="Arial" panose="020B0604020202020204" pitchFamily="34" charset="0"/>
              <a:buChar char="•"/>
            </a:pPr>
            <a:endParaRPr lang="en-US" sz="2900" b="1" dirty="0">
              <a:ln w="6350">
                <a:noFill/>
              </a:ln>
              <a:ea typeface="+mj-ea"/>
              <a:cs typeface="+mj-cs"/>
            </a:endParaRPr>
          </a:p>
          <a:p>
            <a:pPr marL="1485900" lvl="3" indent="-571500">
              <a:spcBef>
                <a:spcPct val="0"/>
              </a:spcBef>
              <a:buFont typeface="Courier New" panose="02070309020205020404" pitchFamily="49" charset="0"/>
              <a:buChar char="o"/>
            </a:pPr>
            <a:r>
              <a:rPr lang="en-US" sz="2900" b="1" dirty="0">
                <a:ln w="6350">
                  <a:noFill/>
                </a:ln>
                <a:ea typeface="+mj-ea"/>
                <a:cs typeface="+mj-cs"/>
              </a:rPr>
              <a:t>January 2016 – STAR and </a:t>
            </a:r>
            <a:r>
              <a:rPr lang="en-US" sz="2900" b="1" dirty="0" err="1">
                <a:ln w="6350">
                  <a:noFill/>
                </a:ln>
                <a:ea typeface="+mj-ea"/>
                <a:cs typeface="+mj-cs"/>
              </a:rPr>
              <a:t>VendorNet</a:t>
            </a:r>
            <a:r>
              <a:rPr lang="en-US" sz="2900" b="1" dirty="0">
                <a:ln w="6350">
                  <a:noFill/>
                </a:ln>
                <a:ea typeface="+mj-ea"/>
                <a:cs typeface="+mj-cs"/>
              </a:rPr>
              <a:t> 2.0 will be operational </a:t>
            </a:r>
          </a:p>
        </p:txBody>
      </p:sp>
    </p:spTree>
    <p:extLst>
      <p:ext uri="{BB962C8B-B14F-4D97-AF65-F5344CB8AC3E}">
        <p14:creationId xmlns:p14="http://schemas.microsoft.com/office/powerpoint/2010/main" val="4095546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8229600" cy="914400"/>
          </a:xfrm>
        </p:spPr>
        <p:txBody>
          <a:bodyPr>
            <a:normAutofit/>
          </a:bodyPr>
          <a:lstStyle/>
          <a:p>
            <a:r>
              <a:rPr lang="en-US" sz="4000" b="1" dirty="0">
                <a:solidFill>
                  <a:schemeClr val="tx1"/>
                </a:solidFill>
                <a:effectLst>
                  <a:outerShdw blurRad="38100" dist="38100" dir="2700000" algn="tl">
                    <a:srgbClr val="000000">
                      <a:alpha val="43137"/>
                    </a:srgbClr>
                  </a:outerShdw>
                </a:effectLst>
              </a:rPr>
              <a:t>STAR IMPLEMENTATION EXCEPTIONS</a:t>
            </a:r>
            <a:endParaRPr lang="en-US" sz="1300" b="1" dirty="0">
              <a:solidFill>
                <a:schemeClr val="tx1"/>
              </a:solidFill>
              <a:effectLst>
                <a:outerShdw blurRad="38100" dist="38100" dir="2700000" algn="tl">
                  <a:srgbClr val="000000">
                    <a:alpha val="43137"/>
                  </a:srgbClr>
                </a:outerShdw>
              </a:effectLst>
            </a:endParaRPr>
          </a:p>
        </p:txBody>
      </p:sp>
      <p:sp>
        <p:nvSpPr>
          <p:cNvPr id="3" name="Title 1"/>
          <p:cNvSpPr txBox="1">
            <a:spLocks/>
          </p:cNvSpPr>
          <p:nvPr/>
        </p:nvSpPr>
        <p:spPr>
          <a:xfrm>
            <a:off x="1819274" y="1295400"/>
            <a:ext cx="9060535" cy="5029200"/>
          </a:xfrm>
          <a:prstGeom prst="rect">
            <a:avLst/>
          </a:prstGeom>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endParaRPr lang="en-US" sz="1500" dirty="0">
              <a:solidFill>
                <a:schemeClr val="tx1"/>
              </a:solidFill>
              <a:effectLst/>
            </a:endParaRPr>
          </a:p>
          <a:p>
            <a:pPr marL="571500" indent="-571500" algn="l">
              <a:buFont typeface="Arial" panose="020B0604020202020204" pitchFamily="34" charset="0"/>
              <a:buChar char="•"/>
            </a:pPr>
            <a:r>
              <a:rPr lang="en-US" sz="3300" dirty="0" err="1">
                <a:solidFill>
                  <a:schemeClr val="tx1"/>
                </a:solidFill>
                <a:effectLst/>
                <a:latin typeface="+mn-lt"/>
              </a:rPr>
              <a:t>WisDOT’s</a:t>
            </a:r>
            <a:r>
              <a:rPr lang="en-US" sz="3300" dirty="0">
                <a:solidFill>
                  <a:schemeClr val="tx1"/>
                </a:solidFill>
                <a:effectLst/>
                <a:latin typeface="+mn-lt"/>
              </a:rPr>
              <a:t> implementation is scheduled for summer 2016</a:t>
            </a:r>
          </a:p>
          <a:p>
            <a:pPr marL="571500" indent="-571500" algn="l">
              <a:buFont typeface="Arial" panose="020B0604020202020204" pitchFamily="34" charset="0"/>
              <a:buChar char="•"/>
            </a:pPr>
            <a:r>
              <a:rPr lang="en-US" sz="3300" dirty="0">
                <a:solidFill>
                  <a:schemeClr val="tx1"/>
                </a:solidFill>
                <a:effectLst/>
                <a:latin typeface="+mn-lt"/>
              </a:rPr>
              <a:t>UW will stay on </a:t>
            </a:r>
            <a:r>
              <a:rPr lang="en-US" sz="3300" dirty="0" err="1">
                <a:solidFill>
                  <a:schemeClr val="tx1"/>
                </a:solidFill>
                <a:effectLst/>
                <a:latin typeface="+mn-lt"/>
              </a:rPr>
              <a:t>SHOP@UW</a:t>
            </a:r>
            <a:r>
              <a:rPr lang="en-US" sz="3300" dirty="0">
                <a:solidFill>
                  <a:schemeClr val="tx1"/>
                </a:solidFill>
                <a:effectLst/>
                <a:latin typeface="+mn-lt"/>
              </a:rPr>
              <a:t> and use </a:t>
            </a:r>
            <a:r>
              <a:rPr lang="en-US" sz="3300" dirty="0" err="1">
                <a:solidFill>
                  <a:schemeClr val="tx1"/>
                </a:solidFill>
                <a:effectLst/>
                <a:latin typeface="+mn-lt"/>
              </a:rPr>
              <a:t>VendorNet</a:t>
            </a:r>
            <a:r>
              <a:rPr lang="en-US" sz="3300" dirty="0">
                <a:solidFill>
                  <a:schemeClr val="tx1"/>
                </a:solidFill>
                <a:effectLst/>
                <a:latin typeface="+mn-lt"/>
              </a:rPr>
              <a:t> 2.0 to post contract opportunities</a:t>
            </a:r>
          </a:p>
          <a:p>
            <a:pPr marL="571500" indent="-571500" algn="l">
              <a:buFont typeface="Arial" panose="020B0604020202020204" pitchFamily="34" charset="0"/>
              <a:buChar char="•"/>
            </a:pPr>
            <a:r>
              <a:rPr lang="en-US" sz="3300" dirty="0">
                <a:solidFill>
                  <a:schemeClr val="tx1"/>
                </a:solidFill>
                <a:effectLst/>
                <a:latin typeface="+mn-lt"/>
              </a:rPr>
              <a:t>All Muni’s will continue to use their own systems and use </a:t>
            </a:r>
            <a:r>
              <a:rPr lang="en-US" sz="3300" dirty="0" err="1">
                <a:solidFill>
                  <a:schemeClr val="tx1"/>
                </a:solidFill>
                <a:effectLst/>
                <a:latin typeface="+mn-lt"/>
              </a:rPr>
              <a:t>VendorNet</a:t>
            </a:r>
            <a:r>
              <a:rPr lang="en-US" sz="3300" dirty="0">
                <a:solidFill>
                  <a:schemeClr val="tx1"/>
                </a:solidFill>
                <a:effectLst/>
                <a:latin typeface="+mn-lt"/>
              </a:rPr>
              <a:t> 2.0 to post contract opportunities </a:t>
            </a:r>
            <a:endParaRPr lang="en-US" sz="3300" dirty="0">
              <a:effectLst/>
              <a:latin typeface="+mn-lt"/>
            </a:endParaRPr>
          </a:p>
        </p:txBody>
      </p:sp>
    </p:spTree>
    <p:extLst>
      <p:ext uri="{BB962C8B-B14F-4D97-AF65-F5344CB8AC3E}">
        <p14:creationId xmlns:p14="http://schemas.microsoft.com/office/powerpoint/2010/main" val="4096305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chemeClr val="tx1"/>
                </a:solidFill>
              </a:rPr>
              <a:t>Other Workshops Dates</a:t>
            </a:r>
            <a:endParaRPr lang="en-US" b="1" dirty="0">
              <a:solidFill>
                <a:schemeClr val="tx1"/>
              </a:solidFill>
            </a:endParaRPr>
          </a:p>
        </p:txBody>
      </p:sp>
      <p:sp>
        <p:nvSpPr>
          <p:cNvPr id="5" name="Content Placeholder 4"/>
          <p:cNvSpPr>
            <a:spLocks noGrp="1"/>
          </p:cNvSpPr>
          <p:nvPr>
            <p:ph sz="half" idx="1"/>
          </p:nvPr>
        </p:nvSpPr>
        <p:spPr/>
        <p:txBody>
          <a:bodyPr>
            <a:normAutofit/>
          </a:bodyPr>
          <a:lstStyle/>
          <a:p>
            <a:pPr marL="342900" indent="-342900">
              <a:buFont typeface="Wingdings" panose="05000000000000000000" pitchFamily="2" charset="2"/>
              <a:buChar char="§"/>
            </a:pPr>
            <a:r>
              <a:rPr lang="en-US" sz="2400" b="1" dirty="0">
                <a:solidFill>
                  <a:schemeClr val="tx1"/>
                </a:solidFill>
              </a:rPr>
              <a:t>September 16</a:t>
            </a:r>
            <a:r>
              <a:rPr lang="en-US" sz="2400" b="1" baseline="30000" dirty="0">
                <a:solidFill>
                  <a:schemeClr val="tx1"/>
                </a:solidFill>
              </a:rPr>
              <a:t> –</a:t>
            </a:r>
            <a:r>
              <a:rPr lang="en-US" sz="2400" b="1" dirty="0">
                <a:solidFill>
                  <a:schemeClr val="tx1"/>
                </a:solidFill>
              </a:rPr>
              <a:t> Milwaukee  </a:t>
            </a:r>
          </a:p>
          <a:p>
            <a:pPr marL="342900" indent="-342900">
              <a:buFont typeface="Wingdings" panose="05000000000000000000" pitchFamily="2" charset="2"/>
              <a:buChar char="§"/>
            </a:pPr>
            <a:r>
              <a:rPr lang="en-US" sz="2400" b="1" dirty="0">
                <a:solidFill>
                  <a:schemeClr val="tx1"/>
                </a:solidFill>
              </a:rPr>
              <a:t>September 17</a:t>
            </a:r>
            <a:r>
              <a:rPr lang="en-US" sz="2400" b="1" baseline="30000" dirty="0">
                <a:solidFill>
                  <a:schemeClr val="tx1"/>
                </a:solidFill>
              </a:rPr>
              <a:t> –</a:t>
            </a:r>
            <a:r>
              <a:rPr lang="en-US" sz="2400" b="1" dirty="0">
                <a:solidFill>
                  <a:schemeClr val="tx1"/>
                </a:solidFill>
              </a:rPr>
              <a:t> Green Bay</a:t>
            </a:r>
          </a:p>
          <a:p>
            <a:pPr marL="342900" indent="-342900">
              <a:buFont typeface="Wingdings" panose="05000000000000000000" pitchFamily="2" charset="2"/>
              <a:buChar char="§"/>
            </a:pPr>
            <a:r>
              <a:rPr lang="en-US" sz="2400" b="1" dirty="0">
                <a:solidFill>
                  <a:schemeClr val="tx1"/>
                </a:solidFill>
              </a:rPr>
              <a:t>September 22</a:t>
            </a:r>
            <a:r>
              <a:rPr lang="en-US" sz="2400" b="1" baseline="30000" dirty="0">
                <a:solidFill>
                  <a:schemeClr val="tx1"/>
                </a:solidFill>
              </a:rPr>
              <a:t> –</a:t>
            </a:r>
            <a:r>
              <a:rPr lang="en-US" sz="2400" b="1" dirty="0">
                <a:solidFill>
                  <a:schemeClr val="tx1"/>
                </a:solidFill>
              </a:rPr>
              <a:t> Wausau</a:t>
            </a:r>
          </a:p>
          <a:p>
            <a:pPr marL="342900" indent="-342900">
              <a:buFont typeface="Wingdings" panose="05000000000000000000" pitchFamily="2" charset="2"/>
              <a:buChar char="§"/>
            </a:pPr>
            <a:r>
              <a:rPr lang="en-US" sz="2400" b="1" dirty="0">
                <a:solidFill>
                  <a:schemeClr val="tx1"/>
                </a:solidFill>
              </a:rPr>
              <a:t>September 24</a:t>
            </a:r>
            <a:r>
              <a:rPr lang="en-US" sz="2400" b="1" baseline="30000" dirty="0">
                <a:solidFill>
                  <a:schemeClr val="tx1"/>
                </a:solidFill>
              </a:rPr>
              <a:t> –</a:t>
            </a:r>
            <a:r>
              <a:rPr lang="en-US" sz="2400" b="1" dirty="0">
                <a:solidFill>
                  <a:schemeClr val="tx1"/>
                </a:solidFill>
              </a:rPr>
              <a:t> Lac du Flambeau</a:t>
            </a:r>
          </a:p>
          <a:p>
            <a:pPr marL="342900" indent="-342900">
              <a:buFont typeface="Wingdings" panose="05000000000000000000" pitchFamily="2" charset="2"/>
              <a:buChar char="§"/>
            </a:pPr>
            <a:r>
              <a:rPr lang="en-US" sz="2400" b="1" dirty="0">
                <a:solidFill>
                  <a:schemeClr val="tx1"/>
                </a:solidFill>
              </a:rPr>
              <a:t>September 29</a:t>
            </a:r>
            <a:r>
              <a:rPr lang="en-US" sz="2400" b="1" baseline="30000" dirty="0">
                <a:solidFill>
                  <a:schemeClr val="tx1"/>
                </a:solidFill>
              </a:rPr>
              <a:t> –</a:t>
            </a:r>
            <a:r>
              <a:rPr lang="en-US" sz="2400" b="1" dirty="0">
                <a:solidFill>
                  <a:schemeClr val="tx1"/>
                </a:solidFill>
              </a:rPr>
              <a:t> Racine</a:t>
            </a:r>
          </a:p>
          <a:p>
            <a:endParaRPr lang="en-US" dirty="0"/>
          </a:p>
        </p:txBody>
      </p:sp>
      <p:sp>
        <p:nvSpPr>
          <p:cNvPr id="6" name="Content Placeholder 5"/>
          <p:cNvSpPr>
            <a:spLocks noGrp="1"/>
          </p:cNvSpPr>
          <p:nvPr>
            <p:ph sz="half" idx="2"/>
          </p:nvPr>
        </p:nvSpPr>
        <p:spPr/>
        <p:txBody>
          <a:bodyPr>
            <a:normAutofit/>
          </a:bodyPr>
          <a:lstStyle/>
          <a:p>
            <a:pPr>
              <a:buFont typeface="Wingdings" panose="05000000000000000000" pitchFamily="2" charset="2"/>
              <a:buChar char="§"/>
            </a:pPr>
            <a:r>
              <a:rPr lang="en-US" sz="2400" b="1" dirty="0">
                <a:solidFill>
                  <a:schemeClr val="tx1"/>
                </a:solidFill>
              </a:rPr>
              <a:t>October 1</a:t>
            </a:r>
            <a:r>
              <a:rPr lang="en-US" sz="2400" b="1" baseline="30000" dirty="0">
                <a:solidFill>
                  <a:schemeClr val="tx1"/>
                </a:solidFill>
              </a:rPr>
              <a:t> –</a:t>
            </a:r>
            <a:r>
              <a:rPr lang="en-US" sz="2400" b="1" dirty="0">
                <a:solidFill>
                  <a:schemeClr val="tx1"/>
                </a:solidFill>
              </a:rPr>
              <a:t> Milwaukee</a:t>
            </a:r>
            <a:endParaRPr lang="en-US" sz="2400" b="1" baseline="30000" dirty="0">
              <a:solidFill>
                <a:schemeClr val="tx1"/>
              </a:solidFill>
            </a:endParaRPr>
          </a:p>
          <a:p>
            <a:pPr>
              <a:buFont typeface="Wingdings" panose="05000000000000000000" pitchFamily="2" charset="2"/>
              <a:buChar char="§"/>
            </a:pPr>
            <a:r>
              <a:rPr lang="en-US" sz="2400" b="1" dirty="0">
                <a:solidFill>
                  <a:schemeClr val="tx1"/>
                </a:solidFill>
              </a:rPr>
              <a:t>October 6</a:t>
            </a:r>
            <a:r>
              <a:rPr lang="en-US" sz="2400" b="1" baseline="30000" dirty="0">
                <a:solidFill>
                  <a:schemeClr val="tx1"/>
                </a:solidFill>
              </a:rPr>
              <a:t> –</a:t>
            </a:r>
            <a:r>
              <a:rPr lang="en-US" sz="2400" b="1" dirty="0">
                <a:solidFill>
                  <a:schemeClr val="tx1"/>
                </a:solidFill>
              </a:rPr>
              <a:t> Madison</a:t>
            </a:r>
          </a:p>
          <a:p>
            <a:pPr>
              <a:buFont typeface="Wingdings" panose="05000000000000000000" pitchFamily="2" charset="2"/>
              <a:buChar char="§"/>
            </a:pPr>
            <a:r>
              <a:rPr lang="en-US" sz="2400" b="1" dirty="0">
                <a:solidFill>
                  <a:schemeClr val="tx1"/>
                </a:solidFill>
              </a:rPr>
              <a:t>October 8</a:t>
            </a:r>
            <a:r>
              <a:rPr lang="en-US" sz="2400" b="1" baseline="30000" dirty="0">
                <a:solidFill>
                  <a:schemeClr val="tx1"/>
                </a:solidFill>
              </a:rPr>
              <a:t> –</a:t>
            </a:r>
            <a:r>
              <a:rPr lang="en-US" sz="2400" b="1" dirty="0">
                <a:solidFill>
                  <a:schemeClr val="tx1"/>
                </a:solidFill>
              </a:rPr>
              <a:t> La Crosse</a:t>
            </a:r>
          </a:p>
          <a:p>
            <a:pPr>
              <a:buFont typeface="Wingdings" panose="05000000000000000000" pitchFamily="2" charset="2"/>
              <a:buChar char="§"/>
            </a:pPr>
            <a:r>
              <a:rPr lang="en-US" sz="2400" b="1" dirty="0">
                <a:solidFill>
                  <a:schemeClr val="tx1"/>
                </a:solidFill>
              </a:rPr>
              <a:t>October 13</a:t>
            </a:r>
            <a:r>
              <a:rPr lang="en-US" sz="2400" b="1" baseline="30000" dirty="0">
                <a:solidFill>
                  <a:schemeClr val="tx1"/>
                </a:solidFill>
              </a:rPr>
              <a:t> –</a:t>
            </a:r>
            <a:r>
              <a:rPr lang="en-US" sz="2400" b="1" dirty="0">
                <a:solidFill>
                  <a:schemeClr val="tx1"/>
                </a:solidFill>
              </a:rPr>
              <a:t> Milwaukee</a:t>
            </a:r>
          </a:p>
          <a:p>
            <a:pPr>
              <a:buFont typeface="Wingdings" panose="05000000000000000000" pitchFamily="2" charset="2"/>
              <a:buChar char="§"/>
            </a:pPr>
            <a:r>
              <a:rPr lang="en-US" sz="2400" b="1" dirty="0">
                <a:solidFill>
                  <a:schemeClr val="tx1"/>
                </a:solidFill>
              </a:rPr>
              <a:t>October 14</a:t>
            </a:r>
            <a:r>
              <a:rPr lang="en-US" sz="2400" b="1" baseline="30000" dirty="0">
                <a:solidFill>
                  <a:schemeClr val="tx1"/>
                </a:solidFill>
              </a:rPr>
              <a:t> –</a:t>
            </a:r>
            <a:r>
              <a:rPr lang="en-US" sz="2400" b="1" dirty="0">
                <a:solidFill>
                  <a:schemeClr val="tx1"/>
                </a:solidFill>
              </a:rPr>
              <a:t> Viroqua</a:t>
            </a:r>
            <a:endParaRPr lang="en-US" sz="2400" b="1" baseline="30000" dirty="0">
              <a:solidFill>
                <a:schemeClr val="tx1"/>
              </a:solidFill>
            </a:endParaRPr>
          </a:p>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a:t>
            </a:fld>
            <a:endParaRPr lang="en-US" dirty="0"/>
          </a:p>
        </p:txBody>
      </p:sp>
      <p:sp>
        <p:nvSpPr>
          <p:cNvPr id="2" name="Date Placeholder 1"/>
          <p:cNvSpPr>
            <a:spLocks noGrp="1"/>
          </p:cNvSpPr>
          <p:nvPr>
            <p:ph type="dt" sz="half" idx="10"/>
          </p:nvPr>
        </p:nvSpPr>
        <p:spPr/>
        <p:txBody>
          <a:bodyPr/>
          <a:lstStyle/>
          <a:p>
            <a:fld id="{338C24FC-3C36-482E-9D98-924BDB30A96F}" type="datetime1">
              <a:rPr lang="en-US" smtClean="0"/>
              <a:t>9/23/2015</a:t>
            </a:fld>
            <a:endParaRPr lang="en-US" dirty="0"/>
          </a:p>
        </p:txBody>
      </p:sp>
      <p:sp>
        <p:nvSpPr>
          <p:cNvPr id="3" name="Footer Placeholder 2"/>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95010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8229600" cy="914400"/>
          </a:xfrm>
        </p:spPr>
        <p:txBody>
          <a:bodyPr>
            <a:normAutofit/>
          </a:bodyPr>
          <a:lstStyle/>
          <a:p>
            <a:r>
              <a:rPr lang="en-US" sz="4000" b="1" dirty="0">
                <a:solidFill>
                  <a:schemeClr val="tx1"/>
                </a:solidFill>
                <a:effectLst>
                  <a:outerShdw blurRad="38100" dist="38100" dir="2700000" algn="tl">
                    <a:srgbClr val="000000">
                      <a:alpha val="43137"/>
                    </a:srgbClr>
                  </a:outerShdw>
                </a:effectLst>
              </a:rPr>
              <a:t>CONTACT INFORMATION</a:t>
            </a:r>
            <a:endParaRPr lang="en-US" sz="1300" b="1" dirty="0">
              <a:solidFill>
                <a:schemeClr val="tx1"/>
              </a:solidFill>
              <a:effectLst>
                <a:outerShdw blurRad="38100" dist="38100" dir="2700000" algn="tl">
                  <a:srgbClr val="000000">
                    <a:alpha val="43137"/>
                  </a:srgbClr>
                </a:outerShdw>
              </a:effectLst>
            </a:endParaRPr>
          </a:p>
        </p:txBody>
      </p:sp>
      <p:sp>
        <p:nvSpPr>
          <p:cNvPr id="3" name="Title 1"/>
          <p:cNvSpPr txBox="1">
            <a:spLocks/>
          </p:cNvSpPr>
          <p:nvPr/>
        </p:nvSpPr>
        <p:spPr>
          <a:xfrm>
            <a:off x="1819275" y="1295400"/>
            <a:ext cx="8686800" cy="5029200"/>
          </a:xfrm>
          <a:prstGeom prst="rect">
            <a:avLst/>
          </a:prstGeom>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pPr algn="l"/>
            <a:r>
              <a:rPr lang="en-US" sz="2800" dirty="0">
                <a:solidFill>
                  <a:schemeClr val="tx1"/>
                </a:solidFill>
                <a:effectLst>
                  <a:outerShdw blurRad="38100" dist="38100" dir="2700000" algn="tl">
                    <a:srgbClr val="000000">
                      <a:alpha val="43137"/>
                    </a:srgbClr>
                  </a:outerShdw>
                </a:effectLst>
              </a:rPr>
              <a:t>STAR:	</a:t>
            </a:r>
            <a:r>
              <a:rPr lang="en-US" sz="2800" dirty="0">
                <a:solidFill>
                  <a:schemeClr val="tx1"/>
                </a:solidFill>
                <a:effectLst>
                  <a:outerShdw blurRad="38100" dist="38100" dir="2700000" algn="tl">
                    <a:srgbClr val="000000">
                      <a:alpha val="43137"/>
                    </a:srgbClr>
                  </a:outerShdw>
                </a:effectLst>
                <a:hlinkClick r:id="rId2"/>
              </a:rPr>
              <a:t>http://STARPROJECT.WI.GOV/HOME</a:t>
            </a:r>
            <a:endParaRPr lang="en-US" sz="2800" dirty="0">
              <a:solidFill>
                <a:schemeClr val="tx1"/>
              </a:solidFill>
              <a:effectLst>
                <a:outerShdw blurRad="38100" dist="38100" dir="2700000" algn="tl">
                  <a:srgbClr val="000000">
                    <a:alpha val="43137"/>
                  </a:srgbClr>
                </a:outerShdw>
              </a:effectLst>
            </a:endParaRPr>
          </a:p>
          <a:p>
            <a:pPr algn="l"/>
            <a:endParaRPr lang="en-US" sz="1200" dirty="0">
              <a:solidFill>
                <a:schemeClr val="tx1"/>
              </a:solidFill>
              <a:effectLst>
                <a:outerShdw blurRad="38100" dist="38100" dir="2700000" algn="tl">
                  <a:srgbClr val="000000">
                    <a:alpha val="43137"/>
                  </a:srgbClr>
                </a:outerShdw>
              </a:effectLst>
            </a:endParaRPr>
          </a:p>
          <a:p>
            <a:pPr algn="l"/>
            <a:r>
              <a:rPr lang="en-US" sz="2800" dirty="0" err="1">
                <a:solidFill>
                  <a:schemeClr val="tx1"/>
                </a:solidFill>
                <a:effectLst>
                  <a:outerShdw blurRad="38100" dist="38100" dir="2700000" algn="tl">
                    <a:srgbClr val="000000">
                      <a:alpha val="43137"/>
                    </a:srgbClr>
                  </a:outerShdw>
                </a:effectLst>
              </a:rPr>
              <a:t>VendorNet</a:t>
            </a:r>
            <a:r>
              <a:rPr lang="en-US" sz="2800" dirty="0">
                <a:solidFill>
                  <a:schemeClr val="tx1"/>
                </a:solidFill>
                <a:effectLst>
                  <a:outerShdw blurRad="38100" dist="38100" dir="2700000" algn="tl">
                    <a:srgbClr val="000000">
                      <a:alpha val="43137"/>
                    </a:srgbClr>
                  </a:outerShdw>
                </a:effectLst>
              </a:rPr>
              <a:t>: (608) 264-7897 / (800) 482-7813 </a:t>
            </a:r>
          </a:p>
          <a:p>
            <a:pPr algn="l"/>
            <a:r>
              <a:rPr lang="en-US" sz="2800" dirty="0">
                <a:solidFill>
                  <a:schemeClr val="tx1"/>
                </a:solidFill>
                <a:effectLst>
                  <a:outerShdw blurRad="38100" dist="38100" dir="2700000" algn="tl">
                    <a:srgbClr val="000000">
                      <a:alpha val="43137"/>
                    </a:srgbClr>
                  </a:outerShdw>
                </a:effectLst>
                <a:hlinkClick r:id="rId3"/>
              </a:rPr>
              <a:t>http://vendornet.state.wi.us/vendornet/default.asp</a:t>
            </a:r>
            <a:endParaRPr lang="en-US" sz="2800" dirty="0">
              <a:solidFill>
                <a:schemeClr val="tx1"/>
              </a:solidFill>
              <a:effectLst>
                <a:outerShdw blurRad="38100" dist="38100" dir="2700000" algn="tl">
                  <a:srgbClr val="000000">
                    <a:alpha val="43137"/>
                  </a:srgbClr>
                </a:outerShdw>
              </a:effectLst>
            </a:endParaRPr>
          </a:p>
          <a:p>
            <a:pPr algn="l"/>
            <a:endParaRPr lang="en-US" sz="1200" dirty="0">
              <a:solidFill>
                <a:schemeClr val="tx1"/>
              </a:solidFill>
              <a:effectLst>
                <a:outerShdw blurRad="38100" dist="38100" dir="2700000" algn="tl">
                  <a:srgbClr val="000000">
                    <a:alpha val="43137"/>
                  </a:srgbClr>
                </a:outerShdw>
              </a:effectLst>
            </a:endParaRPr>
          </a:p>
          <a:p>
            <a:pPr algn="l"/>
            <a:r>
              <a:rPr lang="en-US" sz="2800" dirty="0">
                <a:solidFill>
                  <a:schemeClr val="tx1"/>
                </a:solidFill>
                <a:effectLst>
                  <a:outerShdw blurRad="38100" dist="38100" dir="2700000" algn="tl">
                    <a:srgbClr val="000000">
                      <a:alpha val="43137"/>
                    </a:srgbClr>
                  </a:outerShdw>
                </a:effectLst>
              </a:rPr>
              <a:t>General Procurement Information </a:t>
            </a:r>
            <a:r>
              <a:rPr lang="en-US" sz="2800" dirty="0">
                <a:solidFill>
                  <a:schemeClr val="tx1"/>
                </a:solidFill>
                <a:effectLst>
                  <a:outerShdw blurRad="38100" dist="38100" dir="2700000" algn="tl">
                    <a:srgbClr val="000000">
                      <a:alpha val="43137"/>
                    </a:srgbClr>
                  </a:outerShdw>
                </a:effectLst>
                <a:hlinkClick r:id="rId4"/>
              </a:rPr>
              <a:t>http://www.doa.state.wi.us/divisions/enterprise-operations/state-bureau-of-procurement/soliciation</a:t>
            </a:r>
            <a:endParaRPr lang="en-US" sz="2800" dirty="0">
              <a:solidFill>
                <a:schemeClr val="tx1"/>
              </a:solidFill>
              <a:effectLst>
                <a:outerShdw blurRad="38100" dist="38100" dir="2700000" algn="tl">
                  <a:srgbClr val="000000">
                    <a:alpha val="43137"/>
                  </a:srgbClr>
                </a:outerShdw>
              </a:effectLst>
            </a:endParaRPr>
          </a:p>
          <a:p>
            <a:pPr algn="l"/>
            <a:endParaRPr lang="en-US" sz="2800" dirty="0">
              <a:solidFill>
                <a:schemeClr val="tx1"/>
              </a:solidFill>
              <a:effectLst>
                <a:outerShdw blurRad="38100" dist="38100" dir="2700000" algn="tl">
                  <a:srgbClr val="000000">
                    <a:alpha val="43137"/>
                  </a:srgbClr>
                </a:outerShdw>
              </a:effectLst>
            </a:endParaRPr>
          </a:p>
          <a:p>
            <a:pPr algn="l"/>
            <a:r>
              <a:rPr lang="en-US" sz="2800" dirty="0">
                <a:solidFill>
                  <a:schemeClr val="tx1"/>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1458882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Business </a:t>
            </a:r>
            <a:r>
              <a:rPr lang="en-US" b="1" dirty="0" smtClean="0"/>
              <a:t>Opportunities – Local Government</a:t>
            </a:r>
            <a:endParaRPr lang="en-US" b="1"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3056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chemeClr val="tx1"/>
                </a:solidFill>
                <a:effectLst>
                  <a:outerShdw blurRad="38100" dist="38100" dir="2700000" algn="tl">
                    <a:srgbClr val="000000">
                      <a:alpha val="43137"/>
                    </a:srgbClr>
                  </a:outerShdw>
                </a:effectLst>
              </a:rPr>
              <a:t>COUNTY / MUNICIPAL GOVERNMENT  CERTIFICATIONS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4317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3107"/>
            <a:ext cx="3200400" cy="2286000"/>
          </a:xfrm>
        </p:spPr>
        <p:txBody>
          <a:bodyPr>
            <a:noAutofit/>
          </a:bodyPr>
          <a:lstStyle/>
          <a:p>
            <a:pPr algn="ctr"/>
            <a:r>
              <a:rPr lang="en-US" sz="3200" b="1" dirty="0">
                <a:solidFill>
                  <a:schemeClr val="tx1"/>
                </a:solidFill>
                <a:latin typeface="Calibri" panose="020F0502020204030204" pitchFamily="34" charset="0"/>
              </a:rPr>
              <a:t>COUNTY / MUNICIPALITY </a:t>
            </a:r>
            <a:r>
              <a:rPr lang="en-US" sz="3200" b="1" dirty="0" smtClean="0">
                <a:solidFill>
                  <a:schemeClr val="tx1"/>
                </a:solidFill>
                <a:latin typeface="Calibri" panose="020F0502020204030204" pitchFamily="34" charset="0"/>
              </a:rPr>
              <a:t>Certifications </a:t>
            </a:r>
            <a:endParaRPr lang="en-US" sz="3200" b="1" dirty="0">
              <a:solidFill>
                <a:schemeClr val="tx1"/>
              </a:solidFill>
              <a:latin typeface="Calibri" panose="020F0502020204030204" pitchFamily="34" charset="0"/>
            </a:endParaRPr>
          </a:p>
        </p:txBody>
      </p:sp>
      <p:sp>
        <p:nvSpPr>
          <p:cNvPr id="4" name="Content Placeholder 3"/>
          <p:cNvSpPr>
            <a:spLocks noGrp="1"/>
          </p:cNvSpPr>
          <p:nvPr>
            <p:ph idx="1"/>
          </p:nvPr>
        </p:nvSpPr>
        <p:spPr/>
        <p:txBody>
          <a:bodyPr/>
          <a:lstStyle/>
          <a:p>
            <a:endParaRPr lang="en-US"/>
          </a:p>
        </p:txBody>
      </p:sp>
      <p:sp>
        <p:nvSpPr>
          <p:cNvPr id="5" name="Text Placeholder 4"/>
          <p:cNvSpPr>
            <a:spLocks noGrp="1"/>
          </p:cNvSpPr>
          <p:nvPr>
            <p:ph type="body" sz="half" idx="2"/>
          </p:nvPr>
        </p:nvSpPr>
        <p:spPr/>
        <p:txBody>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642972777"/>
              </p:ext>
            </p:extLst>
          </p:nvPr>
        </p:nvGraphicFramePr>
        <p:xfrm>
          <a:off x="4441371" y="261257"/>
          <a:ext cx="7422077" cy="6440782"/>
        </p:xfrm>
        <a:graphic>
          <a:graphicData uri="http://schemas.openxmlformats.org/drawingml/2006/table">
            <a:tbl>
              <a:tblPr firstRow="1" bandRow="1">
                <a:tableStyleId>{5C22544A-7EE6-4342-B048-85BDC9FD1C3A}</a:tableStyleId>
              </a:tblPr>
              <a:tblGrid>
                <a:gridCol w="1445730"/>
                <a:gridCol w="1478684"/>
                <a:gridCol w="1725131"/>
                <a:gridCol w="2772532"/>
              </a:tblGrid>
              <a:tr h="728629">
                <a:tc>
                  <a:txBody>
                    <a:bodyPr/>
                    <a:lstStyle/>
                    <a:p>
                      <a:pPr algn="ctr"/>
                      <a:r>
                        <a:rPr lang="en-US" sz="1600" dirty="0" smtClean="0">
                          <a:solidFill>
                            <a:schemeClr val="tx1"/>
                          </a:solidFill>
                          <a:latin typeface="Calibri" panose="020F0502020204030204" pitchFamily="34" charset="0"/>
                        </a:rPr>
                        <a:t>Organization Type</a:t>
                      </a:r>
                      <a:endParaRPr lang="en-US" sz="1600" dirty="0">
                        <a:solidFill>
                          <a:schemeClr val="tx1"/>
                        </a:solidFill>
                        <a:latin typeface="Calibri" panose="020F0502020204030204" pitchFamily="34" charset="0"/>
                      </a:endParaRPr>
                    </a:p>
                  </a:txBody>
                  <a:tcPr/>
                </a:tc>
                <a:tc>
                  <a:txBody>
                    <a:bodyPr/>
                    <a:lstStyle/>
                    <a:p>
                      <a:pPr algn="ctr"/>
                      <a:r>
                        <a:rPr lang="en-US" sz="1600" dirty="0" smtClean="0">
                          <a:solidFill>
                            <a:schemeClr val="tx1"/>
                          </a:solidFill>
                          <a:latin typeface="Calibri" panose="020F0502020204030204" pitchFamily="34" charset="0"/>
                        </a:rPr>
                        <a:t>Certification</a:t>
                      </a:r>
                      <a:endParaRPr lang="en-US" sz="1600" dirty="0">
                        <a:solidFill>
                          <a:schemeClr val="tx1"/>
                        </a:solidFill>
                        <a:latin typeface="Calibri" panose="020F0502020204030204" pitchFamily="34" charset="0"/>
                      </a:endParaRPr>
                    </a:p>
                  </a:txBody>
                  <a:tcPr/>
                </a:tc>
                <a:tc>
                  <a:txBody>
                    <a:bodyPr/>
                    <a:lstStyle/>
                    <a:p>
                      <a:pPr algn="ctr"/>
                      <a:r>
                        <a:rPr lang="en-US" sz="1600" dirty="0" smtClean="0">
                          <a:solidFill>
                            <a:schemeClr val="tx1"/>
                          </a:solidFill>
                          <a:latin typeface="Calibri" panose="020F0502020204030204" pitchFamily="34" charset="0"/>
                        </a:rPr>
                        <a:t>Agency</a:t>
                      </a:r>
                      <a:endParaRPr lang="en-US" sz="1600" dirty="0">
                        <a:solidFill>
                          <a:schemeClr val="tx1"/>
                        </a:solidFill>
                        <a:latin typeface="Calibri" panose="020F0502020204030204" pitchFamily="34" charset="0"/>
                      </a:endParaRPr>
                    </a:p>
                  </a:txBody>
                  <a:tcPr/>
                </a:tc>
                <a:tc>
                  <a:txBody>
                    <a:bodyPr/>
                    <a:lstStyle/>
                    <a:p>
                      <a:pPr algn="ctr"/>
                      <a:r>
                        <a:rPr lang="en-US" sz="1600" dirty="0" smtClean="0">
                          <a:solidFill>
                            <a:schemeClr val="tx1"/>
                          </a:solidFill>
                          <a:latin typeface="Calibri" panose="020F0502020204030204" pitchFamily="34" charset="0"/>
                        </a:rPr>
                        <a:t>Website</a:t>
                      </a:r>
                      <a:endParaRPr lang="en-US" sz="1600" dirty="0">
                        <a:solidFill>
                          <a:schemeClr val="tx1"/>
                        </a:solidFill>
                        <a:latin typeface="Calibri" panose="020F0502020204030204" pitchFamily="34" charset="0"/>
                      </a:endParaRPr>
                    </a:p>
                  </a:txBody>
                  <a:tcPr/>
                </a:tc>
              </a:tr>
              <a:tr h="2284861">
                <a:tc>
                  <a:txBody>
                    <a:bodyPr/>
                    <a:lstStyle/>
                    <a:p>
                      <a:pPr marL="0" algn="l" rtl="0" eaLnBrk="1" latinLnBrk="0" hangingPunct="1"/>
                      <a:r>
                        <a:rPr kumimoji="0" lang="en-US" sz="1500" b="1" kern="1200" dirty="0" smtClean="0">
                          <a:solidFill>
                            <a:schemeClr val="tx1"/>
                          </a:solidFill>
                          <a:latin typeface="Calibri" panose="020F0502020204030204" pitchFamily="34" charset="0"/>
                          <a:ea typeface="+mn-ea"/>
                          <a:cs typeface="+mn-cs"/>
                        </a:rPr>
                        <a:t>County</a:t>
                      </a:r>
                      <a:endParaRPr kumimoji="0" lang="en-US" sz="1500" b="1" kern="1200" dirty="0">
                        <a:solidFill>
                          <a:schemeClr val="tx1"/>
                        </a:solidFill>
                        <a:latin typeface="Calibri" panose="020F0502020204030204" pitchFamily="34" charset="0"/>
                        <a:ea typeface="+mn-ea"/>
                        <a:cs typeface="+mn-cs"/>
                      </a:endParaRPr>
                    </a:p>
                  </a:txBody>
                  <a:tcPr/>
                </a:tc>
                <a:tc>
                  <a:txBody>
                    <a:bodyPr/>
                    <a:lstStyle/>
                    <a:p>
                      <a:pPr marL="285750" indent="-285750" algn="l" rtl="0" eaLnBrk="1" latinLnBrk="0" hangingPunct="1">
                        <a:buFont typeface="Arial" panose="020B0604020202020204" pitchFamily="34" charset="0"/>
                        <a:buChar char="•"/>
                      </a:pPr>
                      <a:r>
                        <a:rPr kumimoji="0" lang="en-US" sz="1400" b="1" kern="1200" dirty="0" err="1" smtClean="0">
                          <a:solidFill>
                            <a:schemeClr val="tx1"/>
                          </a:solidFill>
                          <a:latin typeface="Calibri" panose="020F0502020204030204" pitchFamily="34" charset="0"/>
                          <a:ea typeface="+mn-ea"/>
                          <a:cs typeface="+mn-cs"/>
                        </a:rPr>
                        <a:t>ACDBE</a:t>
                      </a:r>
                      <a:endParaRPr kumimoji="0" lang="en-US" sz="1400" b="1" kern="1200" dirty="0" smtClean="0">
                        <a:solidFill>
                          <a:schemeClr val="tx1"/>
                        </a:solidFill>
                        <a:latin typeface="Calibri" panose="020F0502020204030204" pitchFamily="34" charset="0"/>
                        <a:ea typeface="+mn-ea"/>
                        <a:cs typeface="+mn-cs"/>
                      </a:endParaRPr>
                    </a:p>
                    <a:p>
                      <a:pPr marL="285750" indent="-285750" algn="l" rtl="0" eaLnBrk="1" latinLnBrk="0" hangingPunct="1">
                        <a:buFont typeface="Arial" panose="020B0604020202020204" pitchFamily="34" charset="0"/>
                        <a:buChar char="•"/>
                      </a:pPr>
                      <a:r>
                        <a:rPr kumimoji="0" lang="en-US" sz="1400" b="1" kern="1200" dirty="0" smtClean="0">
                          <a:solidFill>
                            <a:schemeClr val="tx1"/>
                          </a:solidFill>
                          <a:latin typeface="Calibri" panose="020F0502020204030204" pitchFamily="34" charset="0"/>
                          <a:ea typeface="+mn-ea"/>
                          <a:cs typeface="+mn-cs"/>
                        </a:rPr>
                        <a:t>DBE</a:t>
                      </a:r>
                    </a:p>
                    <a:p>
                      <a:pPr marL="285750" indent="-285750" algn="l" rtl="0" eaLnBrk="1" latinLnBrk="0" hangingPunct="1">
                        <a:buFont typeface="Arial" panose="020B0604020202020204" pitchFamily="34" charset="0"/>
                        <a:buChar char="•"/>
                      </a:pPr>
                      <a:endParaRPr kumimoji="0" lang="en-US" sz="1400" b="1" kern="1200" dirty="0" smtClean="0">
                        <a:solidFill>
                          <a:schemeClr val="tx1"/>
                        </a:solidFill>
                        <a:latin typeface="Calibri" panose="020F0502020204030204" pitchFamily="34" charset="0"/>
                        <a:ea typeface="+mn-ea"/>
                        <a:cs typeface="+mn-cs"/>
                      </a:endParaRPr>
                    </a:p>
                    <a:p>
                      <a:pPr marL="285750" indent="-285750" algn="l" rtl="0" eaLnBrk="1" latinLnBrk="0" hangingPunct="1">
                        <a:buFont typeface="Arial" panose="020B0604020202020204" pitchFamily="34" charset="0"/>
                        <a:buChar char="•"/>
                      </a:pPr>
                      <a:r>
                        <a:rPr kumimoji="0" lang="en-US" sz="1400" b="1" kern="1200" dirty="0" err="1" smtClean="0">
                          <a:solidFill>
                            <a:schemeClr val="tx1"/>
                          </a:solidFill>
                          <a:latin typeface="Calibri" panose="020F0502020204030204" pitchFamily="34" charset="0"/>
                          <a:ea typeface="+mn-ea"/>
                          <a:cs typeface="+mn-cs"/>
                        </a:rPr>
                        <a:t>ESB</a:t>
                      </a:r>
                      <a:endParaRPr kumimoji="0" lang="en-US" sz="1400" b="1" kern="1200" dirty="0" smtClean="0">
                        <a:solidFill>
                          <a:schemeClr val="tx1"/>
                        </a:solidFill>
                        <a:latin typeface="Calibri" panose="020F0502020204030204" pitchFamily="34" charset="0"/>
                        <a:ea typeface="+mn-ea"/>
                        <a:cs typeface="+mn-cs"/>
                      </a:endParaRPr>
                    </a:p>
                    <a:p>
                      <a:pPr marL="285750" indent="-285750" algn="l" rtl="0" eaLnBrk="1" latinLnBrk="0" hangingPunct="1">
                        <a:buFont typeface="Arial" panose="020B0604020202020204" pitchFamily="34" charset="0"/>
                        <a:buChar char="•"/>
                      </a:pPr>
                      <a:r>
                        <a:rPr kumimoji="0" lang="en-US" sz="1400" b="1" kern="1200" dirty="0" err="1" smtClean="0">
                          <a:solidFill>
                            <a:schemeClr val="tx1"/>
                          </a:solidFill>
                          <a:latin typeface="Calibri" panose="020F0502020204030204" pitchFamily="34" charset="0"/>
                          <a:ea typeface="+mn-ea"/>
                          <a:cs typeface="+mn-cs"/>
                        </a:rPr>
                        <a:t>MBE</a:t>
                      </a:r>
                      <a:endParaRPr kumimoji="0" lang="en-US" sz="1400" b="1" kern="1200" dirty="0" smtClean="0">
                        <a:solidFill>
                          <a:schemeClr val="tx1"/>
                        </a:solidFill>
                        <a:latin typeface="Calibri" panose="020F0502020204030204" pitchFamily="34" charset="0"/>
                        <a:ea typeface="+mn-ea"/>
                        <a:cs typeface="+mn-cs"/>
                      </a:endParaRPr>
                    </a:p>
                    <a:p>
                      <a:pPr marL="285750" indent="-285750" algn="l" rtl="0" eaLnBrk="1" latinLnBrk="0" hangingPunct="1">
                        <a:buFont typeface="Arial" panose="020B0604020202020204" pitchFamily="34" charset="0"/>
                        <a:buChar char="•"/>
                      </a:pPr>
                      <a:r>
                        <a:rPr kumimoji="0" lang="en-US" sz="1400" b="1" kern="1200" dirty="0" err="1" smtClean="0">
                          <a:solidFill>
                            <a:schemeClr val="tx1"/>
                          </a:solidFill>
                          <a:latin typeface="Calibri" panose="020F0502020204030204" pitchFamily="34" charset="0"/>
                          <a:ea typeface="+mn-ea"/>
                          <a:cs typeface="+mn-cs"/>
                        </a:rPr>
                        <a:t>WBE</a:t>
                      </a:r>
                      <a:endParaRPr kumimoji="0" lang="en-US" sz="1400" b="1" kern="1200" dirty="0" smtClean="0">
                        <a:solidFill>
                          <a:schemeClr val="tx1"/>
                        </a:solidFill>
                        <a:latin typeface="Calibri" panose="020F0502020204030204" pitchFamily="34" charset="0"/>
                        <a:ea typeface="+mn-ea"/>
                        <a:cs typeface="+mn-cs"/>
                      </a:endParaRPr>
                    </a:p>
                    <a:p>
                      <a:pPr marL="285750" indent="-285750" algn="l" rtl="0" eaLnBrk="1" latinLnBrk="0" hangingPunct="1">
                        <a:buFont typeface="Arial" panose="020B0604020202020204" pitchFamily="34" charset="0"/>
                        <a:buChar char="•"/>
                      </a:pPr>
                      <a:r>
                        <a:rPr kumimoji="0" lang="en-US" sz="1400" b="1" kern="1200" dirty="0" smtClean="0">
                          <a:solidFill>
                            <a:schemeClr val="tx1"/>
                          </a:solidFill>
                          <a:latin typeface="Calibri" panose="020F0502020204030204" pitchFamily="34" charset="0"/>
                          <a:ea typeface="+mn-ea"/>
                          <a:cs typeface="+mn-cs"/>
                        </a:rPr>
                        <a:t>DBE</a:t>
                      </a:r>
                    </a:p>
                    <a:p>
                      <a:pPr marL="285750" indent="-285750" algn="l" rtl="0" eaLnBrk="1" latinLnBrk="0" hangingPunct="1">
                        <a:buFont typeface="Arial" panose="020B0604020202020204" pitchFamily="34" charset="0"/>
                        <a:buChar char="•"/>
                      </a:pPr>
                      <a:r>
                        <a:rPr kumimoji="0" lang="en-US" sz="1400" b="1" kern="1200" dirty="0" smtClean="0">
                          <a:solidFill>
                            <a:schemeClr val="tx1"/>
                          </a:solidFill>
                          <a:latin typeface="Calibri" panose="020F0502020204030204" pitchFamily="34" charset="0"/>
                          <a:ea typeface="+mn-ea"/>
                          <a:cs typeface="+mn-cs"/>
                        </a:rPr>
                        <a:t>Section</a:t>
                      </a:r>
                      <a:r>
                        <a:rPr kumimoji="0" lang="en-US" sz="1400" b="1" kern="1200" baseline="0" dirty="0" smtClean="0">
                          <a:solidFill>
                            <a:schemeClr val="tx1"/>
                          </a:solidFill>
                          <a:latin typeface="Calibri" panose="020F0502020204030204" pitchFamily="34" charset="0"/>
                          <a:ea typeface="+mn-ea"/>
                          <a:cs typeface="+mn-cs"/>
                        </a:rPr>
                        <a:t> 3 Target Business</a:t>
                      </a:r>
                      <a:endParaRPr kumimoji="0" lang="en-US" sz="1400" b="1" kern="1200" dirty="0" smtClean="0">
                        <a:solidFill>
                          <a:schemeClr val="tx1"/>
                        </a:solidFill>
                        <a:latin typeface="Calibri" panose="020F0502020204030204" pitchFamily="34" charset="0"/>
                        <a:ea typeface="+mn-ea"/>
                        <a:cs typeface="+mn-cs"/>
                      </a:endParaRPr>
                    </a:p>
                  </a:txBody>
                  <a:tcPr/>
                </a:tc>
                <a:tc>
                  <a:txBody>
                    <a:bodyPr/>
                    <a:lstStyle/>
                    <a:p>
                      <a:pPr marL="0" algn="l" rtl="0" eaLnBrk="1" latinLnBrk="0" hangingPunct="1"/>
                      <a:r>
                        <a:rPr kumimoji="0" lang="en-US" sz="1400" b="1" kern="1200" dirty="0" smtClean="0">
                          <a:solidFill>
                            <a:schemeClr val="tx1"/>
                          </a:solidFill>
                          <a:latin typeface="Calibri" panose="020F0502020204030204" pitchFamily="34" charset="0"/>
                          <a:ea typeface="+mn-ea"/>
                          <a:cs typeface="+mn-cs"/>
                        </a:rPr>
                        <a:t>Milwaukee County</a:t>
                      </a:r>
                    </a:p>
                    <a:p>
                      <a:pPr marL="0" algn="l" rtl="0" eaLnBrk="1" latinLnBrk="0" hangingPunct="1"/>
                      <a:endParaRPr kumimoji="0" lang="en-US" sz="1200" b="1" kern="1200" dirty="0" smtClean="0">
                        <a:solidFill>
                          <a:schemeClr val="tx1"/>
                        </a:solidFill>
                        <a:latin typeface="Calibri" panose="020F0502020204030204" pitchFamily="34" charset="0"/>
                        <a:ea typeface="+mn-ea"/>
                        <a:cs typeface="+mn-cs"/>
                      </a:endParaRPr>
                    </a:p>
                    <a:p>
                      <a:pPr marL="0" algn="l" rtl="0" eaLnBrk="1" latinLnBrk="0" hangingPunct="1"/>
                      <a:endParaRPr kumimoji="0" lang="en-US" sz="1200" b="1" kern="1200" dirty="0" smtClean="0">
                        <a:solidFill>
                          <a:schemeClr val="tx1"/>
                        </a:solidFill>
                        <a:latin typeface="Calibri" panose="020F0502020204030204" pitchFamily="34" charset="0"/>
                        <a:ea typeface="+mn-ea"/>
                        <a:cs typeface="+mn-cs"/>
                      </a:endParaRPr>
                    </a:p>
                    <a:p>
                      <a:pPr marL="0" algn="l" rtl="0" eaLnBrk="1" latinLnBrk="0" hangingPunct="1"/>
                      <a:r>
                        <a:rPr kumimoji="0" lang="en-US" sz="1400" b="1" kern="1200" dirty="0" smtClean="0">
                          <a:solidFill>
                            <a:schemeClr val="tx1"/>
                          </a:solidFill>
                          <a:latin typeface="Calibri" panose="020F0502020204030204" pitchFamily="34" charset="0"/>
                          <a:ea typeface="+mn-ea"/>
                          <a:cs typeface="+mn-cs"/>
                        </a:rPr>
                        <a:t>Dane County</a:t>
                      </a:r>
                    </a:p>
                  </a:txBody>
                  <a:tcPr/>
                </a:tc>
                <a:tc>
                  <a:txBody>
                    <a:bodyPr/>
                    <a:lstStyle/>
                    <a:p>
                      <a:pPr marL="0" algn="l" rtl="0" eaLnBrk="1" latinLnBrk="0" hangingPunct="1"/>
                      <a:r>
                        <a:rPr kumimoji="0" lang="en-US" sz="1100" b="1" kern="1200" dirty="0" smtClean="0">
                          <a:solidFill>
                            <a:schemeClr val="tx1"/>
                          </a:solidFill>
                          <a:latin typeface="Calibri" panose="020F0502020204030204" pitchFamily="34" charset="0"/>
                          <a:ea typeface="+mn-ea"/>
                          <a:cs typeface="+mn-cs"/>
                        </a:rPr>
                        <a:t>County.milwaukee.gov/</a:t>
                      </a:r>
                      <a:r>
                        <a:rPr kumimoji="0" lang="en-US" sz="1100" b="1" kern="1200" dirty="0" err="1" smtClean="0">
                          <a:solidFill>
                            <a:schemeClr val="tx1"/>
                          </a:solidFill>
                          <a:latin typeface="Calibri" panose="020F0502020204030204" pitchFamily="34" charset="0"/>
                          <a:ea typeface="+mn-ea"/>
                          <a:cs typeface="+mn-cs"/>
                        </a:rPr>
                        <a:t>cbdp</a:t>
                      </a:r>
                      <a:r>
                        <a:rPr kumimoji="0" lang="en-US" sz="1100" b="1" kern="1200" dirty="0" smtClean="0">
                          <a:solidFill>
                            <a:schemeClr val="tx1"/>
                          </a:solidFill>
                          <a:latin typeface="Calibri" panose="020F0502020204030204" pitchFamily="34" charset="0"/>
                          <a:ea typeface="+mn-ea"/>
                          <a:cs typeface="+mn-cs"/>
                        </a:rPr>
                        <a:t>/certificationservices.htm</a:t>
                      </a:r>
                    </a:p>
                    <a:p>
                      <a:pPr marL="0" algn="l" rtl="0" eaLnBrk="1" latinLnBrk="0" hangingPunct="1"/>
                      <a:endParaRPr kumimoji="0" lang="en-US" sz="1200" b="1" kern="1200" baseline="0" dirty="0" smtClean="0">
                        <a:solidFill>
                          <a:schemeClr val="tx1"/>
                        </a:solidFill>
                        <a:latin typeface="Calibri" panose="020F0502020204030204" pitchFamily="34" charset="0"/>
                        <a:ea typeface="+mn-ea"/>
                        <a:cs typeface="+mn-cs"/>
                        <a:hlinkClick r:id="rId2"/>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b="1" kern="1200" dirty="0" smtClean="0">
                        <a:solidFill>
                          <a:schemeClr val="tx1"/>
                        </a:solidFill>
                        <a:latin typeface="Calibri" panose="020F0502020204030204" pitchFamily="34" charset="0"/>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1" kern="1200" dirty="0" smtClean="0">
                          <a:solidFill>
                            <a:schemeClr val="tx1"/>
                          </a:solidFill>
                          <a:latin typeface="Calibri" panose="020F0502020204030204" pitchFamily="34" charset="0"/>
                          <a:ea typeface="+mn-ea"/>
                          <a:cs typeface="+mn-cs"/>
                          <a:hlinkClick r:id="rId3"/>
                        </a:rPr>
                        <a:t>www.danepurchasing.com/contract_compliance.aspx</a:t>
                      </a:r>
                      <a:endParaRPr kumimoji="0" lang="en-US" sz="1100" b="1" kern="1200" dirty="0" smtClean="0">
                        <a:solidFill>
                          <a:schemeClr val="tx1"/>
                        </a:solidFill>
                        <a:latin typeface="Calibri" panose="020F0502020204030204" pitchFamily="34" charset="0"/>
                        <a:ea typeface="+mn-ea"/>
                        <a:cs typeface="+mn-cs"/>
                      </a:endParaRPr>
                    </a:p>
                    <a:p>
                      <a:pPr marL="0" algn="l" rtl="0" eaLnBrk="1" latinLnBrk="0" hangingPunct="1"/>
                      <a:endParaRPr kumimoji="0" lang="en-US" sz="1100" b="1" kern="1200" baseline="0" dirty="0" smtClean="0">
                        <a:solidFill>
                          <a:schemeClr val="tx1"/>
                        </a:solidFill>
                        <a:latin typeface="Calibri" panose="020F0502020204030204" pitchFamily="34" charset="0"/>
                        <a:ea typeface="+mn-ea"/>
                        <a:cs typeface="+mn-cs"/>
                        <a:hlinkClick r:id="rId2"/>
                      </a:endParaRPr>
                    </a:p>
                  </a:txBody>
                  <a:tcPr/>
                </a:tc>
              </a:tr>
              <a:tr h="1408476">
                <a:tc>
                  <a:txBody>
                    <a:bodyPr/>
                    <a:lstStyle/>
                    <a:p>
                      <a:pPr marL="0" algn="l" rtl="0" eaLnBrk="1" latinLnBrk="0" hangingPunct="1"/>
                      <a:r>
                        <a:rPr kumimoji="0" lang="en-US" sz="1500" b="1" kern="1200" dirty="0" smtClean="0">
                          <a:solidFill>
                            <a:schemeClr val="tx1"/>
                          </a:solidFill>
                          <a:latin typeface="Calibri" panose="020F0502020204030204" pitchFamily="34" charset="0"/>
                          <a:ea typeface="+mn-ea"/>
                          <a:cs typeface="+mn-cs"/>
                        </a:rPr>
                        <a:t>Municipality</a:t>
                      </a:r>
                      <a:endParaRPr kumimoji="0" lang="en-US" sz="1500" b="1" kern="1200" dirty="0">
                        <a:solidFill>
                          <a:schemeClr val="tx1"/>
                        </a:solidFill>
                        <a:latin typeface="Calibri" panose="020F0502020204030204" pitchFamily="34" charset="0"/>
                        <a:ea typeface="+mn-ea"/>
                        <a:cs typeface="+mn-cs"/>
                      </a:endParaRPr>
                    </a:p>
                  </a:txBody>
                  <a:tcPr/>
                </a:tc>
                <a:tc>
                  <a:txBody>
                    <a:bodyPr/>
                    <a:lstStyle/>
                    <a:p>
                      <a:pPr marL="285750" indent="-285750" algn="l" rtl="0" eaLnBrk="1" latinLnBrk="0" hangingPunct="1">
                        <a:buFont typeface="Arial" panose="020B0604020202020204" pitchFamily="34" charset="0"/>
                        <a:buChar char="•"/>
                      </a:pPr>
                      <a:r>
                        <a:rPr kumimoji="0" lang="en-US" sz="1400" b="1" kern="1200" dirty="0" err="1" smtClean="0">
                          <a:solidFill>
                            <a:schemeClr val="tx1"/>
                          </a:solidFill>
                          <a:latin typeface="Calibri" panose="020F0502020204030204" pitchFamily="34" charset="0"/>
                          <a:ea typeface="+mn-ea"/>
                          <a:cs typeface="+mn-cs"/>
                        </a:rPr>
                        <a:t>SBE</a:t>
                      </a:r>
                      <a:endParaRPr kumimoji="0" lang="en-US" sz="1400" b="1" kern="1200" dirty="0" smtClean="0">
                        <a:solidFill>
                          <a:schemeClr val="tx1"/>
                        </a:solidFill>
                        <a:latin typeface="Calibri" panose="020F0502020204030204" pitchFamily="34" charset="0"/>
                        <a:ea typeface="+mn-ea"/>
                        <a:cs typeface="+mn-cs"/>
                      </a:endParaRPr>
                    </a:p>
                    <a:p>
                      <a:pPr marL="0" indent="0" algn="l" rtl="0" eaLnBrk="1" latinLnBrk="0" hangingPunct="1">
                        <a:buFont typeface="Arial" panose="020B0604020202020204" pitchFamily="34" charset="0"/>
                        <a:buNone/>
                      </a:pPr>
                      <a:endParaRPr kumimoji="0" lang="en-US" sz="1400" b="1" kern="1200" dirty="0" smtClean="0">
                        <a:solidFill>
                          <a:schemeClr val="tx1"/>
                        </a:solidFill>
                        <a:latin typeface="Calibri" panose="020F0502020204030204" pitchFamily="34" charset="0"/>
                        <a:ea typeface="+mn-ea"/>
                        <a:cs typeface="+mn-cs"/>
                      </a:endParaRPr>
                    </a:p>
                    <a:p>
                      <a:pPr marL="285750" indent="-285750" algn="l" rtl="0" eaLnBrk="1" latinLnBrk="0" hangingPunct="1">
                        <a:buFont typeface="Arial" panose="020B0604020202020204" pitchFamily="34" charset="0"/>
                        <a:buChar char="•"/>
                      </a:pPr>
                      <a:r>
                        <a:rPr kumimoji="0" lang="en-US" sz="1400" b="1" kern="1200" dirty="0" smtClean="0">
                          <a:solidFill>
                            <a:schemeClr val="tx1"/>
                          </a:solidFill>
                          <a:latin typeface="Calibri" panose="020F0502020204030204" pitchFamily="34" charset="0"/>
                          <a:ea typeface="+mn-ea"/>
                          <a:cs typeface="+mn-cs"/>
                        </a:rPr>
                        <a:t>Target Business Certification Program</a:t>
                      </a:r>
                      <a:endParaRPr kumimoji="0" lang="en-US" sz="800" b="1" kern="1200" dirty="0">
                        <a:solidFill>
                          <a:schemeClr val="tx1"/>
                        </a:solidFill>
                        <a:latin typeface="Calibri" panose="020F0502020204030204" pitchFamily="34" charset="0"/>
                        <a:ea typeface="+mn-ea"/>
                        <a:cs typeface="+mn-cs"/>
                      </a:endParaRPr>
                    </a:p>
                  </a:txBody>
                  <a:tcPr/>
                </a:tc>
                <a:tc>
                  <a:txBody>
                    <a:bodyPr/>
                    <a:lstStyle/>
                    <a:p>
                      <a:pPr marL="0" algn="l" rtl="0" eaLnBrk="1" latinLnBrk="0" hangingPunct="1"/>
                      <a:r>
                        <a:rPr kumimoji="0" lang="en-US" sz="1400" b="1" kern="1200" dirty="0" smtClean="0">
                          <a:solidFill>
                            <a:schemeClr val="tx1"/>
                          </a:solidFill>
                          <a:latin typeface="Calibri" panose="020F0502020204030204" pitchFamily="34" charset="0"/>
                          <a:ea typeface="+mn-ea"/>
                          <a:cs typeface="+mn-cs"/>
                        </a:rPr>
                        <a:t>City of Milwaukee</a:t>
                      </a:r>
                    </a:p>
                    <a:p>
                      <a:pPr marL="0" algn="l" rtl="0" eaLnBrk="1" latinLnBrk="0" hangingPunct="1"/>
                      <a:endParaRPr kumimoji="0" lang="en-US" sz="1100" b="1" kern="1200" dirty="0" smtClean="0">
                        <a:solidFill>
                          <a:schemeClr val="tx1"/>
                        </a:solidFill>
                        <a:latin typeface="Calibri" panose="020F0502020204030204" pitchFamily="34" charset="0"/>
                        <a:ea typeface="+mn-ea"/>
                        <a:cs typeface="+mn-cs"/>
                      </a:endParaRPr>
                    </a:p>
                    <a:p>
                      <a:pPr marL="0" algn="l" rtl="0" eaLnBrk="1" latinLnBrk="0" hangingPunct="1"/>
                      <a:endParaRPr kumimoji="0" lang="en-US" sz="800" b="1" kern="1200" dirty="0" smtClean="0">
                        <a:solidFill>
                          <a:schemeClr val="tx1"/>
                        </a:solidFill>
                        <a:latin typeface="Calibri" panose="020F0502020204030204" pitchFamily="34" charset="0"/>
                        <a:ea typeface="+mn-ea"/>
                        <a:cs typeface="+mn-cs"/>
                      </a:endParaRPr>
                    </a:p>
                    <a:p>
                      <a:pPr marL="0" algn="l" rtl="0" eaLnBrk="1" latinLnBrk="0" hangingPunct="1"/>
                      <a:r>
                        <a:rPr kumimoji="0" lang="en-US" sz="1400" b="1" kern="1200" dirty="0" smtClean="0">
                          <a:solidFill>
                            <a:schemeClr val="tx1"/>
                          </a:solidFill>
                          <a:latin typeface="Calibri" panose="020F0502020204030204" pitchFamily="34" charset="0"/>
                          <a:ea typeface="+mn-ea"/>
                          <a:cs typeface="+mn-cs"/>
                        </a:rPr>
                        <a:t>City of Madison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1" kern="1200" dirty="0" smtClean="0">
                          <a:solidFill>
                            <a:schemeClr val="tx1"/>
                          </a:solidFill>
                          <a:latin typeface="Calibri" panose="020F0502020204030204" pitchFamily="34" charset="0"/>
                          <a:ea typeface="+mn-ea"/>
                          <a:cs typeface="+mn-cs"/>
                          <a:hlinkClick r:id="rId3"/>
                        </a:rPr>
                        <a:t>city.milwaukee.gov/OSBD#.U0rvgIko9jr</a:t>
                      </a:r>
                    </a:p>
                    <a:p>
                      <a:pPr marL="0" algn="l" rtl="0" eaLnBrk="1" latinLnBrk="0" hangingPunct="1"/>
                      <a:endParaRPr kumimoji="0" lang="en-US" sz="1400" b="1" kern="1200" dirty="0" smtClean="0">
                        <a:solidFill>
                          <a:schemeClr val="tx1"/>
                        </a:solidFill>
                        <a:latin typeface="Calibri" panose="020F0502020204030204" pitchFamily="34" charset="0"/>
                        <a:ea typeface="+mn-ea"/>
                        <a:cs typeface="+mn-cs"/>
                      </a:endParaRPr>
                    </a:p>
                    <a:p>
                      <a:pPr marL="0" algn="l" rtl="0" eaLnBrk="1" latinLnBrk="0" hangingPunct="1"/>
                      <a:r>
                        <a:rPr kumimoji="0" lang="en-US" sz="1100" b="1" kern="1200" dirty="0" smtClean="0">
                          <a:solidFill>
                            <a:schemeClr val="tx1"/>
                          </a:solidFill>
                          <a:latin typeface="Calibri" panose="020F0502020204030204" pitchFamily="34" charset="0"/>
                          <a:ea typeface="+mn-ea"/>
                          <a:cs typeface="+mn-cs"/>
                          <a:hlinkClick r:id="rId4"/>
                        </a:rPr>
                        <a:t>https://www.cityofmadison.com/dcr/documents/TargetedBusCertPgm.pdf</a:t>
                      </a:r>
                      <a:endParaRPr kumimoji="0" lang="en-US" sz="1100" b="1" kern="1200" dirty="0" smtClean="0">
                        <a:solidFill>
                          <a:schemeClr val="tx1"/>
                        </a:solidFill>
                        <a:latin typeface="Calibri" panose="020F0502020204030204" pitchFamily="34" charset="0"/>
                        <a:ea typeface="+mn-ea"/>
                        <a:cs typeface="+mn-cs"/>
                      </a:endParaRPr>
                    </a:p>
                    <a:p>
                      <a:pPr marL="0" algn="l" rtl="0" eaLnBrk="1" latinLnBrk="0" hangingPunct="1"/>
                      <a:endParaRPr kumimoji="0" lang="en-US" sz="1100" b="1" kern="1200" dirty="0">
                        <a:solidFill>
                          <a:schemeClr val="tx1"/>
                        </a:solidFill>
                        <a:latin typeface="Calibri" panose="020F0502020204030204" pitchFamily="34" charset="0"/>
                        <a:ea typeface="+mn-ea"/>
                        <a:cs typeface="+mn-cs"/>
                      </a:endParaRPr>
                    </a:p>
                  </a:txBody>
                  <a:tcPr/>
                </a:tc>
              </a:tr>
              <a:tr h="2018816">
                <a:tc>
                  <a:txBody>
                    <a:bodyPr/>
                    <a:lstStyle/>
                    <a:p>
                      <a:pPr marL="0" algn="l" rtl="0" eaLnBrk="1" latinLnBrk="0" hangingPunct="1"/>
                      <a:r>
                        <a:rPr kumimoji="0" lang="en-US" sz="1500" b="1" kern="1200" dirty="0" smtClean="0">
                          <a:solidFill>
                            <a:schemeClr val="tx1"/>
                          </a:solidFill>
                          <a:latin typeface="Calibri" panose="020F0502020204030204" pitchFamily="34" charset="0"/>
                          <a:ea typeface="+mn-ea"/>
                          <a:cs typeface="+mn-cs"/>
                        </a:rPr>
                        <a:t>Other Entities</a:t>
                      </a:r>
                      <a:endParaRPr kumimoji="0" lang="en-US" sz="1500" b="1" kern="1200" dirty="0">
                        <a:solidFill>
                          <a:schemeClr val="tx1"/>
                        </a:solidFill>
                        <a:latin typeface="Calibri" panose="020F0502020204030204" pitchFamily="34" charset="0"/>
                        <a:ea typeface="+mn-ea"/>
                        <a:cs typeface="+mn-cs"/>
                      </a:endParaRPr>
                    </a:p>
                  </a:txBody>
                  <a:tcPr/>
                </a:tc>
                <a:tc>
                  <a:txBody>
                    <a:bodyPr/>
                    <a:lstStyle/>
                    <a:p>
                      <a:pPr marL="285750" indent="-285750" algn="l" rtl="0" eaLnBrk="1" latinLnBrk="0" hangingPunct="1">
                        <a:buFont typeface="Arial" panose="020B0604020202020204" pitchFamily="34" charset="0"/>
                        <a:buChar char="•"/>
                      </a:pPr>
                      <a:r>
                        <a:rPr kumimoji="0" lang="en-US" sz="1400" b="1" kern="1200" dirty="0" smtClean="0">
                          <a:solidFill>
                            <a:schemeClr val="tx1"/>
                          </a:solidFill>
                          <a:latin typeface="Calibri" panose="020F0502020204030204" pitchFamily="34" charset="0"/>
                          <a:ea typeface="+mn-ea"/>
                          <a:cs typeface="+mn-cs"/>
                        </a:rPr>
                        <a:t>HUB</a:t>
                      </a:r>
                    </a:p>
                    <a:p>
                      <a:pPr marL="285750" indent="-285750" algn="l" rtl="0" eaLnBrk="1" latinLnBrk="0" hangingPunct="1">
                        <a:buFont typeface="Arial" panose="020B0604020202020204" pitchFamily="34" charset="0"/>
                        <a:buChar char="•"/>
                      </a:pPr>
                      <a:endParaRPr kumimoji="0" lang="en-US" sz="1400" b="1" kern="1200" dirty="0" smtClean="0">
                        <a:solidFill>
                          <a:schemeClr val="tx1"/>
                        </a:solidFill>
                        <a:latin typeface="Calibri" panose="020F0502020204030204" pitchFamily="34" charset="0"/>
                        <a:ea typeface="+mn-ea"/>
                        <a:cs typeface="+mn-cs"/>
                      </a:endParaRPr>
                    </a:p>
                    <a:p>
                      <a:pPr marL="285750" indent="-285750" algn="l" rtl="0" eaLnBrk="1" latinLnBrk="0" hangingPunct="1">
                        <a:buFont typeface="Arial" panose="020B0604020202020204" pitchFamily="34" charset="0"/>
                        <a:buChar char="•"/>
                      </a:pPr>
                      <a:r>
                        <a:rPr kumimoji="0" lang="en-US" sz="1400" b="1" kern="1200" dirty="0" err="1" smtClean="0">
                          <a:solidFill>
                            <a:schemeClr val="tx1"/>
                          </a:solidFill>
                          <a:latin typeface="Calibri" panose="020F0502020204030204" pitchFamily="34" charset="0"/>
                          <a:ea typeface="+mn-ea"/>
                          <a:cs typeface="+mn-cs"/>
                        </a:rPr>
                        <a:t>SWMBE</a:t>
                      </a:r>
                      <a:endParaRPr kumimoji="0" lang="en-US" sz="1400" b="1" kern="1200" dirty="0" smtClean="0">
                        <a:solidFill>
                          <a:schemeClr val="tx1"/>
                        </a:solidFill>
                        <a:latin typeface="Calibri" panose="020F0502020204030204" pitchFamily="34" charset="0"/>
                        <a:ea typeface="+mn-ea"/>
                        <a:cs typeface="+mn-cs"/>
                      </a:endParaRPr>
                    </a:p>
                    <a:p>
                      <a:pPr marL="285750" indent="-285750" algn="l" rtl="0" eaLnBrk="1" latinLnBrk="0" hangingPunct="1">
                        <a:buFont typeface="Arial" panose="020B0604020202020204" pitchFamily="34" charset="0"/>
                        <a:buChar char="•"/>
                      </a:pPr>
                      <a:endParaRPr kumimoji="0" lang="en-US" sz="1400" b="1" kern="1200" dirty="0" smtClean="0">
                        <a:solidFill>
                          <a:schemeClr val="tx1"/>
                        </a:solidFill>
                        <a:latin typeface="Calibri" panose="020F0502020204030204" pitchFamily="34" charset="0"/>
                        <a:ea typeface="+mn-ea"/>
                        <a:cs typeface="+mn-cs"/>
                      </a:endParaRPr>
                    </a:p>
                    <a:p>
                      <a:pPr marL="285750" indent="-285750" algn="l" rtl="0" eaLnBrk="1" latinLnBrk="0" hangingPunct="1">
                        <a:buFont typeface="Arial" panose="020B0604020202020204" pitchFamily="34" charset="0"/>
                        <a:buChar char="•"/>
                      </a:pPr>
                      <a:endParaRPr kumimoji="0" lang="en-US" sz="1400" b="1" kern="1200" dirty="0" smtClean="0">
                        <a:solidFill>
                          <a:schemeClr val="tx1"/>
                        </a:solidFill>
                        <a:latin typeface="Calibri" panose="020F0502020204030204" pitchFamily="34" charset="0"/>
                        <a:ea typeface="+mn-ea"/>
                        <a:cs typeface="+mn-cs"/>
                      </a:endParaRPr>
                    </a:p>
                    <a:p>
                      <a:pPr marL="285750" indent="-285750" algn="l" rtl="0" eaLnBrk="1" latinLnBrk="0" hangingPunct="1">
                        <a:buFont typeface="Arial" panose="020B0604020202020204" pitchFamily="34" charset="0"/>
                        <a:buChar char="•"/>
                      </a:pPr>
                      <a:r>
                        <a:rPr kumimoji="0" lang="en-US" sz="1400" b="1" kern="1200" dirty="0" smtClean="0">
                          <a:solidFill>
                            <a:schemeClr val="tx1"/>
                          </a:solidFill>
                          <a:latin typeface="Calibri" panose="020F0502020204030204" pitchFamily="34" charset="0"/>
                          <a:ea typeface="+mn-ea"/>
                          <a:cs typeface="+mn-cs"/>
                        </a:rPr>
                        <a:t>DBE</a:t>
                      </a:r>
                    </a:p>
                    <a:p>
                      <a:pPr marL="0" indent="0" algn="l" rtl="0" eaLnBrk="1" latinLnBrk="0" hangingPunct="1">
                        <a:buFont typeface="Arial" panose="020B0604020202020204" pitchFamily="34" charset="0"/>
                        <a:buNone/>
                      </a:pPr>
                      <a:endParaRPr kumimoji="0" lang="en-US" sz="1400" b="1" kern="1200" dirty="0" smtClean="0">
                        <a:solidFill>
                          <a:schemeClr val="tx1"/>
                        </a:solidFill>
                        <a:latin typeface="Calibri" panose="020F0502020204030204" pitchFamily="34" charset="0"/>
                        <a:ea typeface="+mn-ea"/>
                        <a:cs typeface="+mn-cs"/>
                      </a:endParaRPr>
                    </a:p>
                  </a:txBody>
                  <a:tcPr/>
                </a:tc>
                <a:tc>
                  <a:txBody>
                    <a:bodyPr/>
                    <a:lstStyle/>
                    <a:p>
                      <a:pPr marL="0" indent="0" algn="l" rtl="0" eaLnBrk="1" latinLnBrk="0" hangingPunct="1">
                        <a:buFont typeface="Arial" panose="020B0604020202020204" pitchFamily="34" charset="0"/>
                        <a:buNone/>
                      </a:pPr>
                      <a:r>
                        <a:rPr kumimoji="0" lang="en-US" sz="1400" b="1" kern="1200" dirty="0" smtClean="0">
                          <a:solidFill>
                            <a:schemeClr val="tx1"/>
                          </a:solidFill>
                          <a:latin typeface="Calibri" panose="020F0502020204030204" pitchFamily="34" charset="0"/>
                          <a:ea typeface="+mn-ea"/>
                          <a:cs typeface="+mn-cs"/>
                        </a:rPr>
                        <a:t>Milwaukee Public School</a:t>
                      </a:r>
                    </a:p>
                    <a:p>
                      <a:pPr marL="0" indent="0" algn="l" rtl="0" eaLnBrk="1" latinLnBrk="0" hangingPunct="1">
                        <a:buFont typeface="Arial" panose="020B0604020202020204" pitchFamily="34" charset="0"/>
                        <a:buNone/>
                      </a:pPr>
                      <a:endParaRPr kumimoji="0" lang="en-US" sz="1100" b="1" kern="1200" dirty="0" smtClean="0">
                        <a:solidFill>
                          <a:schemeClr val="tx1"/>
                        </a:solidFill>
                        <a:latin typeface="Calibri" panose="020F0502020204030204" pitchFamily="34" charset="0"/>
                        <a:ea typeface="+mn-ea"/>
                        <a:cs typeface="+mn-cs"/>
                      </a:endParaRPr>
                    </a:p>
                    <a:p>
                      <a:pPr marL="0" indent="0" algn="l" rtl="0" eaLnBrk="1" latinLnBrk="0" hangingPunct="1">
                        <a:buFont typeface="Arial" panose="020B0604020202020204" pitchFamily="34" charset="0"/>
                        <a:buNone/>
                      </a:pPr>
                      <a:r>
                        <a:rPr kumimoji="0" lang="en-US" sz="1400" b="1" kern="1200" dirty="0" smtClean="0">
                          <a:solidFill>
                            <a:schemeClr val="tx1"/>
                          </a:solidFill>
                          <a:latin typeface="Calibri" panose="020F0502020204030204" pitchFamily="34" charset="0"/>
                          <a:ea typeface="+mn-ea"/>
                          <a:cs typeface="+mn-cs"/>
                        </a:rPr>
                        <a:t>Milwaukee Metropolitan Sewage District</a:t>
                      </a:r>
                    </a:p>
                    <a:p>
                      <a:pPr marL="0" indent="0" algn="l" rtl="0" eaLnBrk="1" latinLnBrk="0" hangingPunct="1">
                        <a:buFont typeface="Arial" panose="020B0604020202020204" pitchFamily="34" charset="0"/>
                        <a:buNone/>
                      </a:pPr>
                      <a:endParaRPr kumimoji="0" lang="en-US" sz="1400" b="1" kern="1200" dirty="0" smtClean="0">
                        <a:solidFill>
                          <a:schemeClr val="tx1"/>
                        </a:solidFill>
                        <a:latin typeface="Calibri" panose="020F0502020204030204" pitchFamily="34" charset="0"/>
                        <a:ea typeface="+mn-ea"/>
                        <a:cs typeface="+mn-cs"/>
                      </a:endParaRPr>
                    </a:p>
                    <a:p>
                      <a:pPr marL="0" indent="0" algn="l" rtl="0" eaLnBrk="1" latinLnBrk="0" hangingPunct="1">
                        <a:buFont typeface="Arial" panose="020B0604020202020204" pitchFamily="34" charset="0"/>
                        <a:buNone/>
                      </a:pPr>
                      <a:r>
                        <a:rPr kumimoji="0" lang="en-US" sz="1400" b="1" kern="1200" dirty="0" smtClean="0">
                          <a:solidFill>
                            <a:schemeClr val="tx1"/>
                          </a:solidFill>
                          <a:latin typeface="Calibri" panose="020F0502020204030204" pitchFamily="34" charset="0"/>
                          <a:ea typeface="+mn-ea"/>
                          <a:cs typeface="+mn-cs"/>
                        </a:rPr>
                        <a:t>Milwaukee County Transit System</a:t>
                      </a:r>
                    </a:p>
                  </a:txBody>
                  <a:tcPr/>
                </a:tc>
                <a:tc>
                  <a:txBody>
                    <a:bodyPr/>
                    <a:lstStyle/>
                    <a:p>
                      <a:pPr marL="0" algn="l" rtl="0" eaLnBrk="1" latinLnBrk="0" hangingPunct="1"/>
                      <a:r>
                        <a:rPr kumimoji="0" lang="en-US" sz="1100" b="1" kern="1200" dirty="0" smtClean="0">
                          <a:solidFill>
                            <a:schemeClr val="tx1"/>
                          </a:solidFill>
                          <a:latin typeface="Calibri" panose="020F0502020204030204" pitchFamily="34" charset="0"/>
                          <a:ea typeface="+mn-ea"/>
                          <a:cs typeface="+mn-cs"/>
                          <a:hlinkClick r:id="rId5"/>
                        </a:rPr>
                        <a:t>http://www.milwaukee.k12.wi.us/portal/server.pt/comm/departments/338</a:t>
                      </a:r>
                      <a:endParaRPr kumimoji="0" lang="en-US" sz="1100" b="1" kern="1200" dirty="0" smtClean="0">
                        <a:solidFill>
                          <a:schemeClr val="tx1"/>
                        </a:solidFill>
                        <a:latin typeface="Calibri" panose="020F0502020204030204" pitchFamily="34" charset="0"/>
                        <a:ea typeface="+mn-ea"/>
                        <a:cs typeface="+mn-cs"/>
                      </a:endParaRPr>
                    </a:p>
                    <a:p>
                      <a:pPr marL="0" algn="l" rtl="0" eaLnBrk="1" latinLnBrk="0" hangingPunct="1"/>
                      <a:endParaRPr kumimoji="0" lang="en-US" sz="800" b="1" kern="1200" dirty="0" smtClean="0">
                        <a:solidFill>
                          <a:schemeClr val="tx1"/>
                        </a:solidFill>
                        <a:latin typeface="Calibri" panose="020F0502020204030204" pitchFamily="34" charset="0"/>
                        <a:ea typeface="+mn-ea"/>
                        <a:cs typeface="+mn-cs"/>
                      </a:endParaRPr>
                    </a:p>
                    <a:p>
                      <a:pPr marL="0" algn="l" rtl="0" eaLnBrk="1" latinLnBrk="0" hangingPunct="1"/>
                      <a:r>
                        <a:rPr kumimoji="0" lang="en-US" sz="1100" b="1" kern="1200" dirty="0" smtClean="0">
                          <a:solidFill>
                            <a:schemeClr val="tx1"/>
                          </a:solidFill>
                          <a:latin typeface="Calibri" panose="020F0502020204030204" pitchFamily="34" charset="0"/>
                          <a:ea typeface="+mn-ea"/>
                          <a:cs typeface="+mn-cs"/>
                          <a:hlinkClick r:id="rId6"/>
                        </a:rPr>
                        <a:t>http://www.mmsd.com/procurement/SWMBE.aspx</a:t>
                      </a:r>
                      <a:endParaRPr kumimoji="0" lang="en-US" sz="1100" b="1" kern="1200" dirty="0" smtClean="0">
                        <a:solidFill>
                          <a:schemeClr val="tx1"/>
                        </a:solidFill>
                        <a:latin typeface="Calibri" panose="020F0502020204030204" pitchFamily="34" charset="0"/>
                        <a:ea typeface="+mn-ea"/>
                        <a:cs typeface="+mn-cs"/>
                      </a:endParaRPr>
                    </a:p>
                    <a:p>
                      <a:pPr marL="0" algn="l" rtl="0" eaLnBrk="1" latinLnBrk="0" hangingPunct="1"/>
                      <a:endParaRPr kumimoji="0" lang="en-US" sz="1100" b="1" kern="1200" dirty="0" smtClean="0">
                        <a:solidFill>
                          <a:schemeClr val="tx1"/>
                        </a:solidFill>
                        <a:latin typeface="Calibri" panose="020F0502020204030204" pitchFamily="34" charset="0"/>
                        <a:ea typeface="+mn-ea"/>
                        <a:cs typeface="+mn-cs"/>
                      </a:endParaRPr>
                    </a:p>
                    <a:p>
                      <a:pPr marL="0" algn="l" rtl="0" eaLnBrk="1" latinLnBrk="0" hangingPunct="1"/>
                      <a:endParaRPr kumimoji="0" lang="en-US" sz="1200" b="1" kern="1200" dirty="0" smtClean="0">
                        <a:solidFill>
                          <a:schemeClr val="tx1"/>
                        </a:solidFill>
                        <a:latin typeface="Calibri" panose="020F0502020204030204" pitchFamily="34" charset="0"/>
                        <a:ea typeface="+mn-ea"/>
                        <a:cs typeface="+mn-cs"/>
                      </a:endParaRPr>
                    </a:p>
                    <a:p>
                      <a:pPr marL="0" algn="l" rtl="0" eaLnBrk="1" latinLnBrk="0" hangingPunct="1"/>
                      <a:r>
                        <a:rPr kumimoji="0" lang="en-US" sz="1100" b="1" kern="1200" dirty="0" smtClean="0">
                          <a:solidFill>
                            <a:schemeClr val="tx1"/>
                          </a:solidFill>
                          <a:latin typeface="Calibri" panose="020F0502020204030204" pitchFamily="34" charset="0"/>
                          <a:ea typeface="+mn-ea"/>
                          <a:cs typeface="+mn-cs"/>
                          <a:hlinkClick r:id="rId7"/>
                        </a:rPr>
                        <a:t>http://www.ridemcts.com/Doing-Business-With-MCTS/dbe-support</a:t>
                      </a:r>
                      <a:endParaRPr kumimoji="0" lang="en-US" sz="1100" b="1" kern="1200" dirty="0" smtClean="0">
                        <a:solidFill>
                          <a:schemeClr val="tx1"/>
                        </a:solidFill>
                        <a:latin typeface="Calibri" panose="020F0502020204030204" pitchFamily="34" charset="0"/>
                        <a:ea typeface="+mn-ea"/>
                        <a:cs typeface="+mn-cs"/>
                      </a:endParaRPr>
                    </a:p>
                    <a:p>
                      <a:pPr marL="0" algn="l" rtl="0" eaLnBrk="1" latinLnBrk="0" hangingPunct="1"/>
                      <a:endParaRPr kumimoji="0" lang="en-US" sz="1100" b="1" kern="1200" dirty="0" smtClean="0">
                        <a:solidFill>
                          <a:schemeClr val="tx1"/>
                        </a:solidFill>
                        <a:latin typeface="Calibri" panose="020F0502020204030204" pitchFamily="34" charset="0"/>
                        <a:ea typeface="+mn-ea"/>
                        <a:cs typeface="+mn-cs"/>
                      </a:endParaRPr>
                    </a:p>
                  </a:txBody>
                  <a:tcPr/>
                </a:tc>
              </a:tr>
            </a:tbl>
          </a:graphicData>
        </a:graphic>
      </p:graphicFrame>
    </p:spTree>
    <p:extLst>
      <p:ext uri="{BB962C8B-B14F-4D97-AF65-F5344CB8AC3E}">
        <p14:creationId xmlns:p14="http://schemas.microsoft.com/office/powerpoint/2010/main" val="1072341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effectLst>
                  <a:outerShdw blurRad="38100" dist="38100" dir="2700000" algn="tl">
                    <a:srgbClr val="000000">
                      <a:alpha val="43137"/>
                    </a:srgbClr>
                  </a:outerShdw>
                </a:effectLst>
              </a:rPr>
              <a:t>PRIVATE </a:t>
            </a:r>
            <a:br>
              <a:rPr lang="en-US" dirty="0">
                <a:solidFill>
                  <a:schemeClr val="tx1"/>
                </a:solidFill>
                <a:effectLst>
                  <a:outerShdw blurRad="38100" dist="38100" dir="2700000" algn="tl">
                    <a:srgbClr val="000000">
                      <a:alpha val="43137"/>
                    </a:srgbClr>
                  </a:outerShdw>
                </a:effectLst>
              </a:rPr>
            </a:br>
            <a:r>
              <a:rPr lang="en-US" dirty="0">
                <a:solidFill>
                  <a:schemeClr val="tx1"/>
                </a:solidFill>
                <a:effectLst>
                  <a:outerShdw blurRad="38100" dist="38100" dir="2700000" algn="tl">
                    <a:srgbClr val="000000">
                      <a:alpha val="43137"/>
                    </a:srgbClr>
                  </a:outerShdw>
                </a:effectLst>
              </a:rPr>
              <a:t>CERTIFICATIONS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9448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solidFill>
                  <a:schemeClr val="tx1"/>
                </a:solidFill>
                <a:latin typeface="Calibri" panose="020F0502020204030204" pitchFamily="34" charset="0"/>
              </a:rPr>
              <a:t>PRIVATE Certification</a:t>
            </a:r>
          </a:p>
        </p:txBody>
      </p:sp>
      <p:sp>
        <p:nvSpPr>
          <p:cNvPr id="6" name="Content Placeholder 5"/>
          <p:cNvSpPr>
            <a:spLocks noGrp="1"/>
          </p:cNvSpPr>
          <p:nvPr>
            <p:ph idx="1"/>
          </p:nvPr>
        </p:nvSpPr>
        <p:spPr/>
        <p:txBody>
          <a:bodyPr/>
          <a:lstStyle/>
          <a:p>
            <a:endParaRPr lang="en-US"/>
          </a:p>
        </p:txBody>
      </p:sp>
      <p:sp>
        <p:nvSpPr>
          <p:cNvPr id="7" name="Text Placeholder 6"/>
          <p:cNvSpPr>
            <a:spLocks noGrp="1"/>
          </p:cNvSpPr>
          <p:nvPr>
            <p:ph type="body" sz="half" idx="2"/>
          </p:nvPr>
        </p:nvSpPr>
        <p:spPr/>
        <p:txBody>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016775753"/>
              </p:ext>
            </p:extLst>
          </p:nvPr>
        </p:nvGraphicFramePr>
        <p:xfrm>
          <a:off x="4288665" y="193183"/>
          <a:ext cx="7738020" cy="6383420"/>
        </p:xfrm>
        <a:graphic>
          <a:graphicData uri="http://schemas.openxmlformats.org/drawingml/2006/table">
            <a:tbl>
              <a:tblPr firstRow="1" bandRow="1">
                <a:tableStyleId>{5C22544A-7EE6-4342-B048-85BDC9FD1C3A}</a:tableStyleId>
              </a:tblPr>
              <a:tblGrid>
                <a:gridCol w="1507272"/>
                <a:gridCol w="1353420"/>
                <a:gridCol w="2071916"/>
                <a:gridCol w="2805412"/>
              </a:tblGrid>
              <a:tr h="519227">
                <a:tc>
                  <a:txBody>
                    <a:bodyPr/>
                    <a:lstStyle/>
                    <a:p>
                      <a:pPr algn="ctr"/>
                      <a:r>
                        <a:rPr lang="en-US" sz="1600" dirty="0" smtClean="0">
                          <a:latin typeface="Calibri" panose="020F0502020204030204" pitchFamily="34" charset="0"/>
                        </a:rPr>
                        <a:t>Organization Type</a:t>
                      </a:r>
                      <a:endParaRPr lang="en-US" sz="1600" dirty="0">
                        <a:latin typeface="Calibri" panose="020F0502020204030204" pitchFamily="34" charset="0"/>
                      </a:endParaRPr>
                    </a:p>
                  </a:txBody>
                  <a:tcPr/>
                </a:tc>
                <a:tc>
                  <a:txBody>
                    <a:bodyPr/>
                    <a:lstStyle/>
                    <a:p>
                      <a:pPr algn="ctr"/>
                      <a:r>
                        <a:rPr lang="en-US" sz="1600" dirty="0" smtClean="0">
                          <a:latin typeface="Calibri" panose="020F0502020204030204" pitchFamily="34" charset="0"/>
                        </a:rPr>
                        <a:t>Certification</a:t>
                      </a:r>
                      <a:endParaRPr lang="en-US" sz="1600" dirty="0">
                        <a:latin typeface="Calibri" panose="020F0502020204030204" pitchFamily="34" charset="0"/>
                      </a:endParaRPr>
                    </a:p>
                  </a:txBody>
                  <a:tcPr/>
                </a:tc>
                <a:tc>
                  <a:txBody>
                    <a:bodyPr/>
                    <a:lstStyle/>
                    <a:p>
                      <a:pPr algn="ctr"/>
                      <a:r>
                        <a:rPr lang="en-US" sz="1400" dirty="0" smtClean="0">
                          <a:solidFill>
                            <a:schemeClr val="tx1"/>
                          </a:solidFill>
                          <a:latin typeface="Calibri" panose="020F0502020204030204" pitchFamily="34" charset="0"/>
                        </a:rPr>
                        <a:t>Agency</a:t>
                      </a:r>
                      <a:endParaRPr lang="en-US" sz="1400" dirty="0">
                        <a:solidFill>
                          <a:schemeClr val="tx1"/>
                        </a:solidFill>
                        <a:latin typeface="Calibri" panose="020F0502020204030204" pitchFamily="34" charset="0"/>
                      </a:endParaRPr>
                    </a:p>
                  </a:txBody>
                  <a:tcPr/>
                </a:tc>
                <a:tc>
                  <a:txBody>
                    <a:bodyPr/>
                    <a:lstStyle/>
                    <a:p>
                      <a:pPr algn="ctr"/>
                      <a:r>
                        <a:rPr lang="en-US" sz="1600" dirty="0" smtClean="0">
                          <a:latin typeface="Calibri" panose="020F0502020204030204" pitchFamily="34" charset="0"/>
                        </a:rPr>
                        <a:t>Website</a:t>
                      </a:r>
                      <a:endParaRPr lang="en-US" sz="1600" dirty="0">
                        <a:latin typeface="Calibri" panose="020F0502020204030204" pitchFamily="34" charset="0"/>
                      </a:endParaRPr>
                    </a:p>
                  </a:txBody>
                  <a:tcPr/>
                </a:tc>
              </a:tr>
              <a:tr h="5804300">
                <a:tc>
                  <a:txBody>
                    <a:bodyPr/>
                    <a:lstStyle/>
                    <a:p>
                      <a:pPr marL="0" algn="l" rtl="0" eaLnBrk="1" latinLnBrk="0" hangingPunct="1"/>
                      <a:r>
                        <a:rPr kumimoji="0" lang="en-US" sz="1800" b="1" kern="1200" dirty="0" smtClean="0">
                          <a:solidFill>
                            <a:schemeClr val="tx1"/>
                          </a:solidFill>
                          <a:latin typeface="Calibri" panose="020F0502020204030204" pitchFamily="34" charset="0"/>
                          <a:ea typeface="+mn-ea"/>
                          <a:cs typeface="+mn-cs"/>
                        </a:rPr>
                        <a:t>Large Corporations</a:t>
                      </a:r>
                      <a:endParaRPr kumimoji="0" lang="en-US" sz="1800" b="1" kern="1200" dirty="0">
                        <a:solidFill>
                          <a:schemeClr val="tx1"/>
                        </a:solidFill>
                        <a:latin typeface="Calibri" panose="020F0502020204030204" pitchFamily="34" charset="0"/>
                        <a:ea typeface="+mn-ea"/>
                        <a:cs typeface="+mn-cs"/>
                      </a:endParaRPr>
                    </a:p>
                  </a:txBody>
                  <a:tcPr/>
                </a:tc>
                <a:tc>
                  <a:txBody>
                    <a:bodyPr/>
                    <a:lstStyle/>
                    <a:p>
                      <a:pPr marL="0" algn="l" rtl="0" eaLnBrk="1" latinLnBrk="0" hangingPunct="1"/>
                      <a:r>
                        <a:rPr kumimoji="0" lang="en-US" sz="1800" b="1" kern="1200" dirty="0" smtClean="0">
                          <a:solidFill>
                            <a:schemeClr val="tx1"/>
                          </a:solidFill>
                          <a:latin typeface="Calibri" panose="020F0502020204030204" pitchFamily="34" charset="0"/>
                          <a:ea typeface="+mn-ea"/>
                          <a:cs typeface="+mn-cs"/>
                        </a:rPr>
                        <a:t>Company Internal Supplier Diversity Initiative</a:t>
                      </a:r>
                      <a:endParaRPr kumimoji="0" lang="en-US" sz="1800" b="1" kern="1200" dirty="0">
                        <a:solidFill>
                          <a:schemeClr val="tx1"/>
                        </a:solidFill>
                        <a:latin typeface="Calibri" panose="020F0502020204030204" pitchFamily="34" charset="0"/>
                        <a:ea typeface="+mn-ea"/>
                        <a:cs typeface="+mn-cs"/>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kern="1200" dirty="0" smtClean="0">
                          <a:solidFill>
                            <a:schemeClr val="tx1"/>
                          </a:solidFill>
                          <a:latin typeface="Calibri" panose="020F0502020204030204" pitchFamily="34" charset="0"/>
                          <a:ea typeface="+mn-ea"/>
                          <a:cs typeface="+mn-cs"/>
                        </a:rPr>
                        <a:t>North Central Minority Supplier Development Council– Fee $300</a:t>
                      </a:r>
                      <a:r>
                        <a:rPr kumimoji="0" lang="en-US" sz="1700" b="1" kern="1200" baseline="0" dirty="0" smtClean="0">
                          <a:solidFill>
                            <a:schemeClr val="tx1"/>
                          </a:solidFill>
                          <a:latin typeface="Calibri" panose="020F0502020204030204" pitchFamily="34" charset="0"/>
                          <a:ea typeface="+mn-ea"/>
                          <a:cs typeface="+mn-cs"/>
                        </a:rPr>
                        <a:t> - $750 based on revenue size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kern="1200" baseline="0" dirty="0" smtClean="0">
                          <a:solidFill>
                            <a:schemeClr val="tx1"/>
                          </a:solidFill>
                          <a:latin typeface="Calibri" panose="020F0502020204030204" pitchFamily="34" charset="0"/>
                          <a:ea typeface="+mn-ea"/>
                          <a:cs typeface="+mn-cs"/>
                        </a:rPr>
                        <a:t>$250 - $500 annual recertification fee</a:t>
                      </a:r>
                      <a:endParaRPr kumimoji="0" lang="en-US" sz="1700" b="1" kern="1200" dirty="0" smtClean="0">
                        <a:solidFill>
                          <a:schemeClr val="tx1"/>
                        </a:solidFill>
                        <a:latin typeface="Calibri" panose="020F0502020204030204" pitchFamily="34" charset="0"/>
                        <a:ea typeface="+mn-ea"/>
                        <a:cs typeface="+mn-cs"/>
                      </a:endParaRPr>
                    </a:p>
                    <a:p>
                      <a:pPr marL="171450" indent="-171450" algn="l" rtl="0" eaLnBrk="1" latinLnBrk="0" hangingPunct="1">
                        <a:buFont typeface="Arial" panose="020B0604020202020204" pitchFamily="34" charset="0"/>
                        <a:buChar char="•"/>
                      </a:pPr>
                      <a:endParaRPr kumimoji="0" lang="en-US" sz="1700" b="1" kern="1200" dirty="0" smtClean="0">
                        <a:solidFill>
                          <a:schemeClr val="tx1"/>
                        </a:solidFill>
                        <a:latin typeface="Calibri" panose="020F0502020204030204" pitchFamily="34" charset="0"/>
                        <a:ea typeface="+mn-ea"/>
                        <a:cs typeface="+mn-cs"/>
                      </a:endParaRPr>
                    </a:p>
                    <a:p>
                      <a:pPr marL="171450" indent="-171450" algn="l" rtl="0" eaLnBrk="1" latinLnBrk="0" hangingPunct="1">
                        <a:buFont typeface="Arial" panose="020B0604020202020204" pitchFamily="34" charset="0"/>
                        <a:buChar char="•"/>
                      </a:pPr>
                      <a:r>
                        <a:rPr kumimoji="0" lang="en-US" sz="1700" b="1" kern="1200" dirty="0" smtClean="0">
                          <a:solidFill>
                            <a:schemeClr val="tx1"/>
                          </a:solidFill>
                          <a:latin typeface="Calibri" panose="020F0502020204030204" pitchFamily="34" charset="0"/>
                          <a:ea typeface="+mn-ea"/>
                          <a:cs typeface="+mn-cs"/>
                        </a:rPr>
                        <a:t>Women’s Business Enterprise National Council (</a:t>
                      </a:r>
                      <a:r>
                        <a:rPr kumimoji="0" lang="en-US" sz="1700" b="1" kern="1200" dirty="0" err="1" smtClean="0">
                          <a:solidFill>
                            <a:schemeClr val="tx1"/>
                          </a:solidFill>
                          <a:latin typeface="Calibri" panose="020F0502020204030204" pitchFamily="34" charset="0"/>
                          <a:ea typeface="+mn-ea"/>
                          <a:cs typeface="+mn-cs"/>
                        </a:rPr>
                        <a:t>WBENC</a:t>
                      </a:r>
                      <a:r>
                        <a:rPr kumimoji="0" lang="en-US" sz="1700" b="1" kern="1200" dirty="0" smtClean="0">
                          <a:solidFill>
                            <a:schemeClr val="tx1"/>
                          </a:solidFill>
                          <a:latin typeface="Calibri" panose="020F0502020204030204" pitchFamily="34" charset="0"/>
                          <a:ea typeface="+mn-ea"/>
                          <a:cs typeface="+mn-cs"/>
                        </a:rPr>
                        <a:t>) – Fee $350 - $950 based on revenue size</a:t>
                      </a:r>
                    </a:p>
                    <a:p>
                      <a:pPr marL="171450" indent="-171450" algn="l" rtl="0" eaLnBrk="1" latinLnBrk="0" hangingPunct="1">
                        <a:buFont typeface="Arial" panose="020B0604020202020204" pitchFamily="34" charset="0"/>
                        <a:buChar char="•"/>
                      </a:pPr>
                      <a:r>
                        <a:rPr kumimoji="0" lang="en-US" sz="1700" b="1" kern="1200" dirty="0" smtClean="0">
                          <a:solidFill>
                            <a:schemeClr val="tx1"/>
                          </a:solidFill>
                          <a:latin typeface="Calibri" panose="020F0502020204030204" pitchFamily="34" charset="0"/>
                          <a:ea typeface="+mn-ea"/>
                          <a:cs typeface="+mn-cs"/>
                        </a:rPr>
                        <a:t>$350 - $950 annual renewal fee</a:t>
                      </a:r>
                      <a:endParaRPr kumimoji="0" lang="en-US" sz="1700" b="1" kern="1200" dirty="0">
                        <a:solidFill>
                          <a:schemeClr val="tx1"/>
                        </a:solidFill>
                        <a:latin typeface="Calibri" panose="020F050202020403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kern="1200" dirty="0" smtClean="0">
                          <a:solidFill>
                            <a:schemeClr val="bg1"/>
                          </a:solidFill>
                          <a:latin typeface="Calibri" panose="020F0502020204030204" pitchFamily="34" charset="0"/>
                          <a:ea typeface="+mn-ea"/>
                          <a:cs typeface="+mn-cs"/>
                          <a:hlinkClick r:id="rId2"/>
                        </a:rPr>
                        <a:t>http://www.northcentralmsdc.net/MbeCertification/Certification</a:t>
                      </a:r>
                      <a:endParaRPr kumimoji="0" lang="en-US" sz="1400" b="1" kern="1200" dirty="0" smtClean="0">
                        <a:solidFill>
                          <a:schemeClr val="bg1"/>
                        </a:solidFill>
                        <a:latin typeface="Calibri" panose="020F0502020204030204" pitchFamily="34" charset="0"/>
                        <a:ea typeface="+mn-ea"/>
                        <a:cs typeface="+mn-cs"/>
                      </a:endParaRPr>
                    </a:p>
                    <a:p>
                      <a:pPr marL="0" algn="l" rtl="0" eaLnBrk="1" latinLnBrk="0" hangingPunct="1"/>
                      <a:endParaRPr kumimoji="0" lang="en-US" sz="1400" b="1" kern="1200" dirty="0" smtClean="0">
                        <a:solidFill>
                          <a:schemeClr val="bg1"/>
                        </a:solidFill>
                        <a:latin typeface="Calibri" panose="020F0502020204030204" pitchFamily="34" charset="0"/>
                        <a:ea typeface="+mn-ea"/>
                        <a:cs typeface="+mn-cs"/>
                      </a:endParaRPr>
                    </a:p>
                    <a:p>
                      <a:pPr marL="0" algn="l" rtl="0" eaLnBrk="1" latinLnBrk="0" hangingPunct="1"/>
                      <a:endParaRPr kumimoji="0" lang="en-US" sz="1400" b="1" kern="1200" dirty="0" smtClean="0">
                        <a:solidFill>
                          <a:schemeClr val="bg1"/>
                        </a:solidFill>
                        <a:latin typeface="Calibri" panose="020F0502020204030204" pitchFamily="34" charset="0"/>
                        <a:ea typeface="+mn-ea"/>
                        <a:cs typeface="+mn-cs"/>
                      </a:endParaRPr>
                    </a:p>
                    <a:p>
                      <a:pPr marL="0" algn="l" rtl="0" eaLnBrk="1" latinLnBrk="0" hangingPunct="1"/>
                      <a:endParaRPr kumimoji="0" lang="en-US" sz="1400" b="1" kern="1200" dirty="0" smtClean="0">
                        <a:solidFill>
                          <a:schemeClr val="bg1"/>
                        </a:solidFill>
                        <a:latin typeface="Calibri" panose="020F0502020204030204" pitchFamily="34" charset="0"/>
                        <a:ea typeface="+mn-ea"/>
                        <a:cs typeface="+mn-cs"/>
                      </a:endParaRPr>
                    </a:p>
                    <a:p>
                      <a:pPr marL="0" algn="l" rtl="0" eaLnBrk="1" latinLnBrk="0" hangingPunct="1"/>
                      <a:endParaRPr kumimoji="0" lang="en-US" sz="1400" b="1" kern="1200" dirty="0" smtClean="0">
                        <a:solidFill>
                          <a:schemeClr val="bg1"/>
                        </a:solidFill>
                        <a:latin typeface="Calibri" panose="020F0502020204030204" pitchFamily="34" charset="0"/>
                        <a:ea typeface="+mn-ea"/>
                        <a:cs typeface="+mn-cs"/>
                      </a:endParaRPr>
                    </a:p>
                    <a:p>
                      <a:pPr marL="0" algn="l" rtl="0" eaLnBrk="1" latinLnBrk="0" hangingPunct="1"/>
                      <a:endParaRPr kumimoji="0" lang="en-US" sz="1400" b="1" kern="1200" dirty="0" smtClean="0">
                        <a:solidFill>
                          <a:schemeClr val="bg1"/>
                        </a:solidFill>
                        <a:latin typeface="Calibri" panose="020F0502020204030204" pitchFamily="34" charset="0"/>
                        <a:ea typeface="+mn-ea"/>
                        <a:cs typeface="+mn-cs"/>
                        <a:hlinkClick r:id="rId3"/>
                      </a:endParaRPr>
                    </a:p>
                    <a:p>
                      <a:pPr marL="0" algn="l" rtl="0" eaLnBrk="1" latinLnBrk="0" hangingPunct="1"/>
                      <a:endParaRPr kumimoji="0" lang="en-US" sz="1400" b="1" kern="1200" dirty="0" smtClean="0">
                        <a:solidFill>
                          <a:schemeClr val="bg1"/>
                        </a:solidFill>
                        <a:latin typeface="Calibri" panose="020F0502020204030204" pitchFamily="34" charset="0"/>
                        <a:ea typeface="+mn-ea"/>
                        <a:cs typeface="+mn-cs"/>
                        <a:hlinkClick r:id="rId3"/>
                      </a:endParaRPr>
                    </a:p>
                    <a:p>
                      <a:pPr marL="0" algn="l" rtl="0" eaLnBrk="1" latinLnBrk="0" hangingPunct="1"/>
                      <a:endParaRPr kumimoji="0" lang="en-US" sz="1400" b="1" kern="1200" dirty="0" smtClean="0">
                        <a:solidFill>
                          <a:schemeClr val="bg1"/>
                        </a:solidFill>
                        <a:latin typeface="Calibri" panose="020F0502020204030204" pitchFamily="34" charset="0"/>
                        <a:ea typeface="+mn-ea"/>
                        <a:cs typeface="+mn-cs"/>
                        <a:hlinkClick r:id="rId3"/>
                      </a:endParaRPr>
                    </a:p>
                    <a:p>
                      <a:pPr marL="0" algn="l" rtl="0" eaLnBrk="1" latinLnBrk="0" hangingPunct="1"/>
                      <a:endParaRPr kumimoji="0" lang="en-US" sz="1400" b="1" kern="1200" dirty="0" smtClean="0">
                        <a:solidFill>
                          <a:schemeClr val="bg1"/>
                        </a:solidFill>
                        <a:latin typeface="Calibri" panose="020F0502020204030204" pitchFamily="34" charset="0"/>
                        <a:ea typeface="+mn-ea"/>
                        <a:cs typeface="+mn-cs"/>
                        <a:hlinkClick r:id="rId3"/>
                      </a:endParaRPr>
                    </a:p>
                    <a:p>
                      <a:pPr marL="0" algn="l" rtl="0" eaLnBrk="1" latinLnBrk="0" hangingPunct="1"/>
                      <a:endParaRPr kumimoji="0" lang="en-US" sz="800" b="1" kern="1200" dirty="0" smtClean="0">
                        <a:solidFill>
                          <a:schemeClr val="bg1"/>
                        </a:solidFill>
                        <a:latin typeface="Calibri" panose="020F0502020204030204" pitchFamily="34" charset="0"/>
                        <a:ea typeface="+mn-ea"/>
                        <a:cs typeface="+mn-cs"/>
                        <a:hlinkClick r:id="rId3"/>
                      </a:endParaRPr>
                    </a:p>
                    <a:p>
                      <a:pPr marL="0" algn="l" rtl="0" eaLnBrk="1" latinLnBrk="0" hangingPunct="1"/>
                      <a:endParaRPr kumimoji="0" lang="en-US" sz="1400" b="1" kern="1200" dirty="0" smtClean="0">
                        <a:solidFill>
                          <a:schemeClr val="bg1"/>
                        </a:solidFill>
                        <a:latin typeface="Calibri" panose="020F0502020204030204" pitchFamily="34" charset="0"/>
                        <a:ea typeface="+mn-ea"/>
                        <a:cs typeface="+mn-cs"/>
                        <a:hlinkClick r:id="rId3"/>
                      </a:endParaRPr>
                    </a:p>
                    <a:p>
                      <a:pPr marL="0" algn="l" rtl="0" eaLnBrk="1" latinLnBrk="0" hangingPunct="1"/>
                      <a:endParaRPr kumimoji="0" lang="en-US" sz="1400" b="1" kern="1200" dirty="0" smtClean="0">
                        <a:solidFill>
                          <a:schemeClr val="bg1"/>
                        </a:solidFill>
                        <a:latin typeface="Calibri" panose="020F0502020204030204" pitchFamily="34" charset="0"/>
                        <a:ea typeface="+mn-ea"/>
                        <a:cs typeface="+mn-cs"/>
                        <a:hlinkClick r:id="rId3"/>
                      </a:endParaRPr>
                    </a:p>
                    <a:p>
                      <a:pPr marL="0" algn="l" rtl="0" eaLnBrk="1" latinLnBrk="0" hangingPunct="1"/>
                      <a:endParaRPr kumimoji="0" lang="en-US" sz="400" b="1" kern="1200" dirty="0" smtClean="0">
                        <a:solidFill>
                          <a:schemeClr val="bg1"/>
                        </a:solidFill>
                        <a:latin typeface="Calibri" panose="020F0502020204030204" pitchFamily="34" charset="0"/>
                        <a:ea typeface="+mn-ea"/>
                        <a:cs typeface="+mn-cs"/>
                        <a:hlinkClick r:id="rId3"/>
                      </a:endParaRPr>
                    </a:p>
                    <a:p>
                      <a:pPr marL="0" algn="l" rtl="0" eaLnBrk="1" latinLnBrk="0" hangingPunct="1"/>
                      <a:r>
                        <a:rPr kumimoji="0" lang="en-US" sz="1400" b="1" kern="1200" dirty="0" smtClean="0">
                          <a:solidFill>
                            <a:schemeClr val="bg1"/>
                          </a:solidFill>
                          <a:latin typeface="Calibri" panose="020F0502020204030204" pitchFamily="34" charset="0"/>
                          <a:ea typeface="+mn-ea"/>
                          <a:cs typeface="+mn-cs"/>
                          <a:hlinkClick r:id="rId3"/>
                        </a:rPr>
                        <a:t>www.wbenc.org/certification/</a:t>
                      </a:r>
                      <a:endParaRPr kumimoji="0" lang="en-US" sz="1400" b="1" kern="1200" dirty="0" smtClean="0">
                        <a:solidFill>
                          <a:schemeClr val="bg1"/>
                        </a:solidFill>
                        <a:latin typeface="Calibri" panose="020F0502020204030204" pitchFamily="34" charset="0"/>
                        <a:ea typeface="+mn-ea"/>
                        <a:cs typeface="+mn-cs"/>
                      </a:endParaRPr>
                    </a:p>
                    <a:p>
                      <a:pPr marL="0" algn="l" rtl="0" eaLnBrk="1" latinLnBrk="0" hangingPunct="1"/>
                      <a:endParaRPr kumimoji="0" lang="en-US" sz="1400" b="1" kern="1200" dirty="0">
                        <a:solidFill>
                          <a:schemeClr val="bg1"/>
                        </a:solidFill>
                        <a:latin typeface="Calibri" panose="020F0502020204030204" pitchFamily="34" charset="0"/>
                        <a:ea typeface="+mn-ea"/>
                        <a:cs typeface="+mn-cs"/>
                      </a:endParaRPr>
                    </a:p>
                  </a:txBody>
                  <a:tcPr/>
                </a:tc>
              </a:tr>
            </a:tbl>
          </a:graphicData>
        </a:graphic>
      </p:graphicFrame>
    </p:spTree>
    <p:extLst>
      <p:ext uri="{BB962C8B-B14F-4D97-AF65-F5344CB8AC3E}">
        <p14:creationId xmlns:p14="http://schemas.microsoft.com/office/powerpoint/2010/main" val="3269328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Business </a:t>
            </a:r>
            <a:r>
              <a:rPr lang="en-US" b="1" dirty="0" smtClean="0"/>
              <a:t>Opportunities – Tribal Government</a:t>
            </a:r>
            <a:endParaRPr lang="en-US" b="1" dirty="0"/>
          </a:p>
        </p:txBody>
      </p:sp>
      <p:sp>
        <p:nvSpPr>
          <p:cNvPr id="4" name="Subtitle 3"/>
          <p:cNvSpPr>
            <a:spLocks noGrp="1"/>
          </p:cNvSpPr>
          <p:nvPr>
            <p:ph type="subTitle" idx="1"/>
          </p:nvPr>
        </p:nvSpPr>
        <p:spPr/>
        <p:txBody>
          <a:bodyPr/>
          <a:lstStyle/>
          <a:p>
            <a:r>
              <a:rPr lang="en-US" dirty="0" smtClean="0"/>
              <a:t>Dr. Nicole </a:t>
            </a:r>
            <a:r>
              <a:rPr lang="en-US" dirty="0"/>
              <a:t>Bowman, President, Bowman Performance Consultant (Video)</a:t>
            </a:r>
          </a:p>
        </p:txBody>
      </p:sp>
    </p:spTree>
    <p:extLst>
      <p:ext uri="{BB962C8B-B14F-4D97-AF65-F5344CB8AC3E}">
        <p14:creationId xmlns:p14="http://schemas.microsoft.com/office/powerpoint/2010/main" val="1236077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Opportunities – Tribal Government</a:t>
            </a:r>
            <a:endParaRPr lang="en-US" dirty="0"/>
          </a:p>
        </p:txBody>
      </p:sp>
      <p:sp>
        <p:nvSpPr>
          <p:cNvPr id="3" name="Content Placeholder 2"/>
          <p:cNvSpPr>
            <a:spLocks noGrp="1"/>
          </p:cNvSpPr>
          <p:nvPr>
            <p:ph idx="1"/>
          </p:nvPr>
        </p:nvSpPr>
        <p:spPr>
          <a:xfrm>
            <a:off x="498070" y="1892229"/>
            <a:ext cx="10058400" cy="4023360"/>
          </a:xfrm>
        </p:spPr>
        <p:txBody>
          <a:bodyPr>
            <a:normAutofit/>
          </a:bodyPr>
          <a:lstStyle/>
          <a:p>
            <a:pPr algn="ctr"/>
            <a:endParaRPr lang="en-US" sz="2800" b="1" dirty="0" smtClean="0">
              <a:hlinkClick r:id="rId3"/>
            </a:endParaRPr>
          </a:p>
          <a:p>
            <a:pPr algn="ctr"/>
            <a:endParaRPr lang="en-US" sz="4800" dirty="0">
              <a:hlinkClick r:id="rId3"/>
            </a:endParaRPr>
          </a:p>
          <a:p>
            <a:pPr marL="1471400" lvl="8" indent="0" algn="ctr">
              <a:buNone/>
            </a:pPr>
            <a:r>
              <a:rPr lang="en-US" sz="4800" dirty="0">
                <a:hlinkClick r:id="rId3"/>
              </a:rPr>
              <a:t>Dr. Nicole Bowman, President, Bowman Performance Consultant</a:t>
            </a:r>
            <a:endParaRPr lang="en-US" sz="4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 name="Date Placeholder 4"/>
          <p:cNvSpPr>
            <a:spLocks noGrp="1"/>
          </p:cNvSpPr>
          <p:nvPr>
            <p:ph type="dt" sz="half" idx="10"/>
          </p:nvPr>
        </p:nvSpPr>
        <p:spPr/>
        <p:txBody>
          <a:bodyPr/>
          <a:lstStyle/>
          <a:p>
            <a:fld id="{DFBBE1C2-C992-4E1D-8DE5-A67EDF611028}" type="datetime1">
              <a:rPr lang="en-US" smtClean="0"/>
              <a:t>9/23/2015</a:t>
            </a:fld>
            <a:endParaRPr lang="en-US" dirty="0"/>
          </a:p>
        </p:txBody>
      </p:sp>
      <p:sp>
        <p:nvSpPr>
          <p:cNvPr id="6" name="Footer Placeholder 5"/>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295006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Strategic Plan </a:t>
            </a:r>
            <a:r>
              <a:rPr lang="en-US" b="1" dirty="0" smtClean="0"/>
              <a:t>–Moving Your Business </a:t>
            </a:r>
            <a:r>
              <a:rPr lang="en-US" b="1" dirty="0"/>
              <a:t>Forward</a:t>
            </a:r>
            <a:endParaRPr lang="en-US" dirty="0"/>
          </a:p>
        </p:txBody>
      </p:sp>
      <p:sp>
        <p:nvSpPr>
          <p:cNvPr id="3" name="Subtitle 2"/>
          <p:cNvSpPr>
            <a:spLocks noGrp="1"/>
          </p:cNvSpPr>
          <p:nvPr>
            <p:ph type="subTitle" idx="1"/>
          </p:nvPr>
        </p:nvSpPr>
        <p:spPr/>
        <p:txBody>
          <a:bodyPr/>
          <a:lstStyle/>
          <a:p>
            <a:r>
              <a:rPr lang="en-US" b="1" dirty="0"/>
              <a:t>Gene Wright, Graduate Management Program Director, MSOE (Video)</a:t>
            </a:r>
            <a:endParaRPr lang="en-US" dirty="0"/>
          </a:p>
        </p:txBody>
      </p:sp>
    </p:spTree>
    <p:extLst>
      <p:ext uri="{BB962C8B-B14F-4D97-AF65-F5344CB8AC3E}">
        <p14:creationId xmlns:p14="http://schemas.microsoft.com/office/powerpoint/2010/main" val="3462574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Strategic Plan – How </a:t>
            </a:r>
            <a:r>
              <a:rPr lang="en-US" b="1" dirty="0"/>
              <a:t>C</a:t>
            </a:r>
            <a:r>
              <a:rPr lang="en-US" b="1" dirty="0" smtClean="0"/>
              <a:t>an </a:t>
            </a:r>
            <a:r>
              <a:rPr lang="en-US" b="1" dirty="0"/>
              <a:t>Y</a:t>
            </a:r>
            <a:r>
              <a:rPr lang="en-US" b="1" dirty="0" smtClean="0"/>
              <a:t>our Business </a:t>
            </a:r>
            <a:r>
              <a:rPr lang="en-US" b="1" dirty="0"/>
              <a:t>M</a:t>
            </a:r>
            <a:r>
              <a:rPr lang="en-US" b="1" dirty="0" smtClean="0"/>
              <a:t>ove Forward</a:t>
            </a:r>
            <a:endParaRPr lang="en-US" b="1" dirty="0"/>
          </a:p>
        </p:txBody>
      </p:sp>
      <p:sp>
        <p:nvSpPr>
          <p:cNvPr id="3" name="Content Placeholder 2"/>
          <p:cNvSpPr>
            <a:spLocks noGrp="1"/>
          </p:cNvSpPr>
          <p:nvPr>
            <p:ph idx="1"/>
          </p:nvPr>
        </p:nvSpPr>
        <p:spPr>
          <a:xfrm>
            <a:off x="1097280" y="1737360"/>
            <a:ext cx="10058400" cy="4023360"/>
          </a:xfrm>
        </p:spPr>
        <p:txBody>
          <a:bodyPr/>
          <a:lstStyle/>
          <a:p>
            <a:pPr algn="ctr"/>
            <a:endParaRPr lang="en-US" dirty="0" smtClean="0"/>
          </a:p>
          <a:p>
            <a:pPr algn="ctr"/>
            <a:endParaRPr lang="en-US" dirty="0"/>
          </a:p>
          <a:p>
            <a:pPr algn="ctr"/>
            <a:endParaRPr lang="en-US" dirty="0" smtClean="0"/>
          </a:p>
          <a:p>
            <a:pPr algn="ctr"/>
            <a:r>
              <a:rPr lang="en-US" sz="4800" dirty="0" smtClean="0">
                <a:hlinkClick r:id="rId2"/>
              </a:rPr>
              <a:t>Gene Wright, Graduate Management Program Director, MSOE</a:t>
            </a:r>
            <a:endParaRPr lang="en-US" sz="4800"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
        <p:nvSpPr>
          <p:cNvPr id="5" name="Date Placeholder 4"/>
          <p:cNvSpPr>
            <a:spLocks noGrp="1"/>
          </p:cNvSpPr>
          <p:nvPr>
            <p:ph type="dt" sz="half" idx="10"/>
          </p:nvPr>
        </p:nvSpPr>
        <p:spPr/>
        <p:txBody>
          <a:bodyPr/>
          <a:lstStyle/>
          <a:p>
            <a:fld id="{79AD9B8D-84DA-4729-8737-BB896723F5C2}" type="datetime1">
              <a:rPr lang="en-US" smtClean="0"/>
              <a:t>9/23/2015</a:t>
            </a:fld>
            <a:endParaRPr lang="en-US" dirty="0"/>
          </a:p>
        </p:txBody>
      </p:sp>
      <p:sp>
        <p:nvSpPr>
          <p:cNvPr id="6" name="Footer Placeholder 5"/>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2786481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Content Placeholder 7"/>
          <p:cNvSpPr>
            <a:spLocks noGrp="1"/>
          </p:cNvSpPr>
          <p:nvPr>
            <p:ph sz="half" idx="4294967295"/>
          </p:nvPr>
        </p:nvSpPr>
        <p:spPr>
          <a:xfrm>
            <a:off x="357188" y="1249363"/>
            <a:ext cx="10447972" cy="4404677"/>
          </a:xfrm>
        </p:spPr>
        <p:txBody>
          <a:bodyPr numCol="2">
            <a:noAutofit/>
          </a:bodyPr>
          <a:lstStyle/>
          <a:p>
            <a:pPr>
              <a:buFont typeface="Arial" panose="020B0604020202020204" pitchFamily="34" charset="0"/>
              <a:buChar char="•"/>
            </a:pPr>
            <a:r>
              <a:rPr lang="en-US" sz="1400" b="1" u="sng" dirty="0">
                <a:hlinkClick r:id="rId2"/>
              </a:rPr>
              <a:t>African American Chamber of Commerce of </a:t>
            </a:r>
            <a:r>
              <a:rPr lang="en-US" sz="1400" b="1" u="sng" dirty="0" smtClean="0">
                <a:hlinkClick r:id="rId2"/>
              </a:rPr>
              <a:t>Wisconsin</a:t>
            </a:r>
            <a:endParaRPr lang="en-US" sz="1400" dirty="0"/>
          </a:p>
          <a:p>
            <a:pPr>
              <a:buFont typeface="Arial" panose="020B0604020202020204" pitchFamily="34" charset="0"/>
              <a:buChar char="•"/>
            </a:pPr>
            <a:r>
              <a:rPr lang="en-US" sz="1400" b="1" u="sng" dirty="0">
                <a:hlinkClick r:id="rId3"/>
              </a:rPr>
              <a:t>American Indian Chamber of Commerce of Wisconsin</a:t>
            </a:r>
            <a:r>
              <a:rPr lang="en-US" sz="1400" b="1" dirty="0"/>
              <a:t> </a:t>
            </a:r>
            <a:endParaRPr lang="en-US" sz="1400" dirty="0"/>
          </a:p>
          <a:p>
            <a:pPr>
              <a:buFont typeface="Arial" panose="020B0604020202020204" pitchFamily="34" charset="0"/>
              <a:buChar char="•"/>
            </a:pPr>
            <a:r>
              <a:rPr lang="en-US" sz="1400" b="1" u="sng" dirty="0">
                <a:hlinkClick r:id="rId4"/>
              </a:rPr>
              <a:t>Brown County Public Library</a:t>
            </a:r>
            <a:endParaRPr lang="en-US" sz="1400" dirty="0"/>
          </a:p>
          <a:p>
            <a:pPr>
              <a:buFont typeface="Arial" panose="020B0604020202020204" pitchFamily="34" charset="0"/>
              <a:buChar char="•"/>
            </a:pPr>
            <a:r>
              <a:rPr lang="en-US" sz="1400" b="1" u="sng" dirty="0">
                <a:hlinkClick r:id="rId5"/>
              </a:rPr>
              <a:t>Greater Green Bay Chamber</a:t>
            </a:r>
            <a:endParaRPr lang="en-US" sz="1400" dirty="0"/>
          </a:p>
          <a:p>
            <a:pPr>
              <a:buFont typeface="Arial" panose="020B0604020202020204" pitchFamily="34" charset="0"/>
              <a:buChar char="•"/>
            </a:pPr>
            <a:r>
              <a:rPr lang="en-US" sz="1400" b="1" u="sng" dirty="0">
                <a:hlinkClick r:id="rId6"/>
              </a:rPr>
              <a:t>Great Lakes Inter-Tribal Council, Inc.</a:t>
            </a:r>
            <a:r>
              <a:rPr lang="en-US" sz="1400" b="1" dirty="0"/>
              <a:t> </a:t>
            </a:r>
            <a:endParaRPr lang="en-US" sz="1400" dirty="0"/>
          </a:p>
          <a:p>
            <a:pPr>
              <a:buFont typeface="Arial" panose="020B0604020202020204" pitchFamily="34" charset="0"/>
              <a:buChar char="•"/>
            </a:pPr>
            <a:r>
              <a:rPr lang="en-US" sz="1400" b="1" u="sng" dirty="0">
                <a:hlinkClick r:id="rId7"/>
              </a:rPr>
              <a:t>Hispanic Chamber of Commerce of Wisconsin</a:t>
            </a:r>
            <a:r>
              <a:rPr lang="en-US" sz="1400" b="1" dirty="0"/>
              <a:t> </a:t>
            </a:r>
            <a:endParaRPr lang="en-US" sz="1400" dirty="0"/>
          </a:p>
          <a:p>
            <a:pPr>
              <a:buFont typeface="Arial" panose="020B0604020202020204" pitchFamily="34" charset="0"/>
              <a:buChar char="•"/>
            </a:pPr>
            <a:r>
              <a:rPr lang="en-US" sz="1400" b="1" u="sng" dirty="0">
                <a:hlinkClick r:id="rId8"/>
              </a:rPr>
              <a:t>Juneau County Economic Development Corporation</a:t>
            </a:r>
            <a:r>
              <a:rPr lang="en-US" sz="1400" b="1" dirty="0"/>
              <a:t> </a:t>
            </a:r>
            <a:endParaRPr lang="en-US" sz="1400" dirty="0"/>
          </a:p>
          <a:p>
            <a:pPr>
              <a:buFont typeface="Arial" panose="020B0604020202020204" pitchFamily="34" charset="0"/>
              <a:buChar char="•"/>
            </a:pPr>
            <a:r>
              <a:rPr lang="en-US" sz="1400" b="1" u="sng" dirty="0">
                <a:hlinkClick r:id="rId9"/>
              </a:rPr>
              <a:t>LaunchBox of Racine</a:t>
            </a:r>
            <a:r>
              <a:rPr lang="en-US" sz="1400" b="1" dirty="0"/>
              <a:t> </a:t>
            </a:r>
            <a:endParaRPr lang="en-US" sz="1400" dirty="0"/>
          </a:p>
          <a:p>
            <a:pPr>
              <a:buFont typeface="Arial" panose="020B0604020202020204" pitchFamily="34" charset="0"/>
              <a:buChar char="•"/>
            </a:pPr>
            <a:r>
              <a:rPr lang="en-US" sz="1400" b="1" u="sng" dirty="0">
                <a:hlinkClick r:id="rId10"/>
              </a:rPr>
              <a:t>Milwaukee Urban League, Inc.</a:t>
            </a:r>
            <a:r>
              <a:rPr lang="en-US" sz="1400" b="1" dirty="0"/>
              <a:t> </a:t>
            </a:r>
            <a:endParaRPr lang="en-US" sz="1400" dirty="0"/>
          </a:p>
          <a:p>
            <a:pPr>
              <a:buFont typeface="Arial" panose="020B0604020202020204" pitchFamily="34" charset="0"/>
              <a:buChar char="•"/>
            </a:pPr>
            <a:r>
              <a:rPr lang="en-US" sz="1400" b="1" u="sng" dirty="0">
                <a:hlinkClick r:id="rId11"/>
              </a:rPr>
              <a:t>National Association of Minority </a:t>
            </a:r>
            <a:r>
              <a:rPr lang="en-US" sz="1400" b="1" u="sng" dirty="0" smtClean="0">
                <a:hlinkClick r:id="rId11"/>
              </a:rPr>
              <a:t>Contractors</a:t>
            </a:r>
            <a:endParaRPr lang="en-US" sz="1400" dirty="0"/>
          </a:p>
          <a:p>
            <a:pPr>
              <a:buFont typeface="Arial" panose="020B0604020202020204" pitchFamily="34" charset="0"/>
              <a:buChar char="•"/>
            </a:pPr>
            <a:r>
              <a:rPr lang="en-US" sz="1400" b="1" u="sng" dirty="0">
                <a:hlinkClick r:id="rId12"/>
              </a:rPr>
              <a:t>Native Diversification Network Procurement Technical Assistance </a:t>
            </a:r>
            <a:r>
              <a:rPr lang="en-US" sz="1400" b="1" u="sng" dirty="0" smtClean="0">
                <a:hlinkClick r:id="rId12"/>
              </a:rPr>
              <a:t>Center</a:t>
            </a:r>
            <a:endParaRPr lang="en-US" sz="1400" dirty="0"/>
          </a:p>
          <a:p>
            <a:pPr>
              <a:buFont typeface="Arial" panose="020B0604020202020204" pitchFamily="34" charset="0"/>
              <a:buChar char="•"/>
            </a:pPr>
            <a:r>
              <a:rPr lang="en-US" sz="1400" b="1" u="sng" dirty="0">
                <a:hlinkClick r:id="rId13"/>
              </a:rPr>
              <a:t>Vernon Economic Development Association</a:t>
            </a:r>
            <a:r>
              <a:rPr lang="en-US" sz="1400" b="1" dirty="0"/>
              <a:t> </a:t>
            </a:r>
            <a:endParaRPr lang="en-US" sz="1400" dirty="0"/>
          </a:p>
          <a:p>
            <a:pPr>
              <a:buFont typeface="Arial" panose="020B0604020202020204" pitchFamily="34" charset="0"/>
              <a:buChar char="•"/>
            </a:pPr>
            <a:r>
              <a:rPr lang="en-US" sz="1400" b="1" u="sng" dirty="0">
                <a:hlinkClick r:id="rId14"/>
              </a:rPr>
              <a:t>Wausau Region Chamber of Commerce</a:t>
            </a:r>
            <a:endParaRPr lang="en-US" sz="1400" dirty="0"/>
          </a:p>
          <a:p>
            <a:pPr>
              <a:buFont typeface="Arial" panose="020B0604020202020204" pitchFamily="34" charset="0"/>
              <a:buChar char="•"/>
            </a:pPr>
            <a:r>
              <a:rPr lang="en-US" sz="1400" b="1" u="sng" dirty="0">
                <a:hlinkClick r:id="rId15"/>
              </a:rPr>
              <a:t>Western Dairyland</a:t>
            </a:r>
            <a:endParaRPr lang="en-US" sz="1400" dirty="0"/>
          </a:p>
          <a:p>
            <a:pPr>
              <a:buFont typeface="Arial" panose="020B0604020202020204" pitchFamily="34" charset="0"/>
              <a:buChar char="•"/>
            </a:pPr>
            <a:r>
              <a:rPr lang="en-US" sz="1400" b="1" u="sng" dirty="0">
                <a:hlinkClick r:id="rId16"/>
              </a:rPr>
              <a:t>Wisconsin Department of Administration</a:t>
            </a:r>
            <a:r>
              <a:rPr lang="en-US" sz="1400" b="1" dirty="0"/>
              <a:t> </a:t>
            </a:r>
            <a:endParaRPr lang="en-US" sz="1400" dirty="0"/>
          </a:p>
          <a:p>
            <a:pPr>
              <a:buFont typeface="Arial" panose="020B0604020202020204" pitchFamily="34" charset="0"/>
              <a:buChar char="•"/>
            </a:pPr>
            <a:r>
              <a:rPr lang="en-US" sz="1400" b="1" u="sng" dirty="0">
                <a:hlinkClick r:id="rId17"/>
              </a:rPr>
              <a:t>Wisconsin Department of Economic </a:t>
            </a:r>
            <a:r>
              <a:rPr lang="en-US" sz="1400" b="1" u="sng" dirty="0" smtClean="0">
                <a:hlinkClick r:id="rId17"/>
              </a:rPr>
              <a:t>Development</a:t>
            </a:r>
            <a:endParaRPr lang="en-US" sz="1400" dirty="0"/>
          </a:p>
          <a:p>
            <a:pPr>
              <a:buFont typeface="Arial" panose="020B0604020202020204" pitchFamily="34" charset="0"/>
              <a:buChar char="•"/>
            </a:pPr>
            <a:r>
              <a:rPr lang="en-US" sz="1400" b="1" u="sng" dirty="0">
                <a:hlinkClick r:id="rId18"/>
              </a:rPr>
              <a:t>Wisconsin Department of </a:t>
            </a:r>
            <a:r>
              <a:rPr lang="en-US" sz="1400" b="1" u="sng" dirty="0" smtClean="0">
                <a:hlinkClick r:id="rId18"/>
              </a:rPr>
              <a:t>Transportation</a:t>
            </a:r>
            <a:endParaRPr lang="en-US" sz="1400" dirty="0"/>
          </a:p>
          <a:p>
            <a:pPr>
              <a:buFont typeface="Arial" panose="020B0604020202020204" pitchFamily="34" charset="0"/>
              <a:buChar char="•"/>
            </a:pPr>
            <a:r>
              <a:rPr lang="en-US" sz="1400" b="1" u="sng" dirty="0">
                <a:hlinkClick r:id="rId19"/>
              </a:rPr>
              <a:t>Wisconsin Department of Veterans </a:t>
            </a:r>
            <a:r>
              <a:rPr lang="en-US" sz="1400" b="1" u="sng" dirty="0" smtClean="0">
                <a:hlinkClick r:id="rId19"/>
              </a:rPr>
              <a:t>Affairs</a:t>
            </a:r>
            <a:r>
              <a:rPr lang="en-US" sz="1400" b="1" dirty="0" smtClean="0"/>
              <a:t> </a:t>
            </a:r>
            <a:endParaRPr lang="en-US" sz="1400" dirty="0"/>
          </a:p>
          <a:p>
            <a:pPr>
              <a:buFont typeface="Arial" panose="020B0604020202020204" pitchFamily="34" charset="0"/>
              <a:buChar char="•"/>
            </a:pPr>
            <a:r>
              <a:rPr lang="en-US" sz="1400" b="1" u="sng" dirty="0">
                <a:solidFill>
                  <a:schemeClr val="accent2"/>
                </a:solidFill>
              </a:rPr>
              <a:t>Wisconsin Indian Business </a:t>
            </a:r>
            <a:r>
              <a:rPr lang="en-US" sz="1400" b="1" u="sng" dirty="0" smtClean="0">
                <a:solidFill>
                  <a:schemeClr val="accent2"/>
                </a:solidFill>
              </a:rPr>
              <a:t>Alliance</a:t>
            </a:r>
            <a:r>
              <a:rPr lang="en-US" sz="1400" b="1" dirty="0">
                <a:solidFill>
                  <a:schemeClr val="accent2"/>
                </a:solidFill>
              </a:rPr>
              <a:t> </a:t>
            </a:r>
            <a:endParaRPr lang="en-US" sz="1400" dirty="0">
              <a:solidFill>
                <a:schemeClr val="accent2"/>
              </a:solidFill>
            </a:endParaRPr>
          </a:p>
          <a:p>
            <a:pPr>
              <a:buFont typeface="Arial" panose="020B0604020202020204" pitchFamily="34" charset="0"/>
              <a:buChar char="•"/>
            </a:pPr>
            <a:r>
              <a:rPr lang="en-US" sz="1400" b="1" u="sng" dirty="0">
                <a:hlinkClick r:id="rId20"/>
              </a:rPr>
              <a:t>Wisconsin Women's Business Initiative Corporation</a:t>
            </a:r>
            <a:r>
              <a:rPr lang="en-US" sz="1400" b="1" dirty="0"/>
              <a:t> </a:t>
            </a:r>
            <a:endParaRPr lang="en-US" sz="1400" dirty="0"/>
          </a:p>
          <a:p>
            <a:pPr>
              <a:buFont typeface="Arial" panose="020B0604020202020204" pitchFamily="34" charset="0"/>
              <a:buChar char="•"/>
            </a:pPr>
            <a:r>
              <a:rPr lang="en-US" sz="1400" b="1" u="sng" dirty="0">
                <a:hlinkClick r:id="rId21"/>
              </a:rPr>
              <a:t>Wisconsin SBDC – La Crosse</a:t>
            </a:r>
            <a:endParaRPr lang="en-US" sz="1400" dirty="0"/>
          </a:p>
          <a:p>
            <a:pPr marL="0" indent="0">
              <a:buNone/>
            </a:pPr>
            <a:r>
              <a:rPr lang="en-US" sz="1400" dirty="0"/>
              <a:t/>
            </a:r>
            <a:br>
              <a:rPr lang="en-US" sz="1400" dirty="0"/>
            </a:br>
            <a:r>
              <a:rPr lang="en-US" sz="1400" dirty="0"/>
              <a:t> </a:t>
            </a:r>
          </a:p>
          <a:p>
            <a:pPr>
              <a:buFont typeface="Arial" panose="020B0604020202020204" pitchFamily="34" charset="0"/>
              <a:buChar char="•"/>
            </a:pPr>
            <a:endParaRPr lang="en-US" sz="1400" dirty="0"/>
          </a:p>
        </p:txBody>
      </p:sp>
      <p:sp>
        <p:nvSpPr>
          <p:cNvPr id="7" name="Title 6"/>
          <p:cNvSpPr>
            <a:spLocks noGrp="1"/>
          </p:cNvSpPr>
          <p:nvPr>
            <p:ph type="title" idx="4294967295"/>
          </p:nvPr>
        </p:nvSpPr>
        <p:spPr>
          <a:xfrm>
            <a:off x="0" y="153035"/>
            <a:ext cx="8802688" cy="928688"/>
          </a:xfrm>
        </p:spPr>
        <p:txBody>
          <a:bodyPr/>
          <a:lstStyle/>
          <a:p>
            <a:r>
              <a:rPr lang="en-US" b="1" dirty="0" smtClean="0"/>
              <a:t>Supporting Partners</a:t>
            </a:r>
            <a:endParaRPr lang="en-US" b="1" dirty="0"/>
          </a:p>
        </p:txBody>
      </p:sp>
      <p:sp>
        <p:nvSpPr>
          <p:cNvPr id="2" name="Date Placeholder 1"/>
          <p:cNvSpPr>
            <a:spLocks noGrp="1"/>
          </p:cNvSpPr>
          <p:nvPr>
            <p:ph type="dt" sz="half" idx="10"/>
          </p:nvPr>
        </p:nvSpPr>
        <p:spPr/>
        <p:txBody>
          <a:bodyPr/>
          <a:lstStyle/>
          <a:p>
            <a:fld id="{5172B59A-3832-4272-8ABF-0AAC891C2B96}" type="datetime1">
              <a:rPr lang="en-US" smtClean="0"/>
              <a:t>9/23/2015</a:t>
            </a:fld>
            <a:endParaRPr lang="en-US" dirty="0"/>
          </a:p>
        </p:txBody>
      </p:sp>
      <p:sp>
        <p:nvSpPr>
          <p:cNvPr id="3" name="Footer Placeholder 2"/>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1611433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Overcoming Obstacles – Finance</a:t>
            </a:r>
          </a:p>
        </p:txBody>
      </p:sp>
      <p:sp>
        <p:nvSpPr>
          <p:cNvPr id="3" name="Subtitle 2"/>
          <p:cNvSpPr>
            <a:spLocks noGrp="1"/>
          </p:cNvSpPr>
          <p:nvPr>
            <p:ph type="subTitle" idx="1"/>
          </p:nvPr>
        </p:nvSpPr>
        <p:spPr/>
        <p:txBody>
          <a:bodyPr/>
          <a:lstStyle/>
          <a:p>
            <a:r>
              <a:rPr lang="en-US" b="1" dirty="0"/>
              <a:t>Dave Kircher, Senior </a:t>
            </a:r>
            <a:r>
              <a:rPr lang="en-US" b="1" dirty="0" smtClean="0"/>
              <a:t>Vice President, Wisconsin Business Development </a:t>
            </a:r>
            <a:r>
              <a:rPr lang="en-US" b="1" dirty="0"/>
              <a:t>(Video)</a:t>
            </a:r>
            <a:endParaRPr lang="en-US" dirty="0"/>
          </a:p>
        </p:txBody>
      </p:sp>
    </p:spTree>
    <p:extLst>
      <p:ext uri="{BB962C8B-B14F-4D97-AF65-F5344CB8AC3E}">
        <p14:creationId xmlns:p14="http://schemas.microsoft.com/office/powerpoint/2010/main" val="995667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Overcoming O</a:t>
            </a:r>
            <a:r>
              <a:rPr lang="en-US" b="1" dirty="0" smtClean="0"/>
              <a:t>bstacles – Finance</a:t>
            </a:r>
            <a:endParaRPr lang="en-US" b="1" dirty="0"/>
          </a:p>
        </p:txBody>
      </p:sp>
      <p:sp>
        <p:nvSpPr>
          <p:cNvPr id="3" name="Content Placeholder 2"/>
          <p:cNvSpPr>
            <a:spLocks noGrp="1"/>
          </p:cNvSpPr>
          <p:nvPr>
            <p:ph idx="1"/>
          </p:nvPr>
        </p:nvSpPr>
        <p:spPr/>
        <p:txBody>
          <a:bodyPr>
            <a:normAutofit/>
          </a:bodyPr>
          <a:lstStyle/>
          <a:p>
            <a:pPr algn="ctr"/>
            <a:endParaRPr lang="en-US" sz="4800" b="1" dirty="0" smtClean="0"/>
          </a:p>
          <a:p>
            <a:pPr algn="ctr"/>
            <a:endParaRPr lang="en-US" sz="4800" b="1" dirty="0"/>
          </a:p>
          <a:p>
            <a:pPr algn="ctr"/>
            <a:r>
              <a:rPr lang="en-US" sz="4800" b="1" dirty="0">
                <a:hlinkClick r:id="rId3"/>
              </a:rPr>
              <a:t>Dave </a:t>
            </a:r>
            <a:r>
              <a:rPr lang="en-US" sz="4800" b="1" dirty="0" smtClean="0">
                <a:hlinkClick r:id="rId3"/>
              </a:rPr>
              <a:t>Kircher, Senior Vice President, Wisconsin Business Development</a:t>
            </a:r>
            <a:endParaRPr lang="en-US" sz="4800"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
        <p:nvSpPr>
          <p:cNvPr id="5" name="Date Placeholder 4"/>
          <p:cNvSpPr>
            <a:spLocks noGrp="1"/>
          </p:cNvSpPr>
          <p:nvPr>
            <p:ph type="dt" sz="half" idx="10"/>
          </p:nvPr>
        </p:nvSpPr>
        <p:spPr/>
        <p:txBody>
          <a:bodyPr/>
          <a:lstStyle/>
          <a:p>
            <a:fld id="{DB36668F-56AC-4404-AEB5-3D706BF44C20}" type="datetime1">
              <a:rPr lang="en-US" smtClean="0"/>
              <a:t>9/23/2015</a:t>
            </a:fld>
            <a:endParaRPr lang="en-US" dirty="0"/>
          </a:p>
        </p:txBody>
      </p:sp>
      <p:sp>
        <p:nvSpPr>
          <p:cNvPr id="6" name="Footer Placeholder 5"/>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21323442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9525" y="1262131"/>
            <a:ext cx="11029615" cy="1785338"/>
          </a:xfrm>
        </p:spPr>
        <p:txBody>
          <a:bodyPr/>
          <a:lstStyle/>
          <a:p>
            <a:pPr algn="ctr"/>
            <a:r>
              <a:rPr lang="en-US" b="1" dirty="0" smtClean="0"/>
              <a:t>Break</a:t>
            </a:r>
            <a:endParaRPr lang="en-US" b="1" dirty="0"/>
          </a:p>
        </p:txBody>
      </p:sp>
      <p:sp>
        <p:nvSpPr>
          <p:cNvPr id="7" name="Text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32</a:t>
            </a:fld>
            <a:endParaRPr lang="en-US" dirty="0"/>
          </a:p>
        </p:txBody>
      </p:sp>
      <p:sp>
        <p:nvSpPr>
          <p:cNvPr id="3" name="Date Placeholder 2"/>
          <p:cNvSpPr>
            <a:spLocks noGrp="1"/>
          </p:cNvSpPr>
          <p:nvPr>
            <p:ph type="dt" sz="half" idx="10"/>
          </p:nvPr>
        </p:nvSpPr>
        <p:spPr/>
        <p:txBody>
          <a:bodyPr/>
          <a:lstStyle/>
          <a:p>
            <a:fld id="{DA1E5967-8293-43C7-9A26-79E7F7E6FCB2}"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1634260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Overcoming Obstacles – Building Capacity</a:t>
            </a:r>
            <a:endParaRPr lang="en-US" dirty="0"/>
          </a:p>
        </p:txBody>
      </p:sp>
      <p:sp>
        <p:nvSpPr>
          <p:cNvPr id="3" name="Text Placeholder 2"/>
          <p:cNvSpPr>
            <a:spLocks noGrp="1"/>
          </p:cNvSpPr>
          <p:nvPr>
            <p:ph type="body" idx="1"/>
          </p:nvPr>
        </p:nvSpPr>
        <p:spPr/>
        <p:txBody>
          <a:bodyPr/>
          <a:lstStyle/>
          <a:p>
            <a:r>
              <a:rPr lang="en-US" b="1" dirty="0"/>
              <a:t>Jean Thiel, President, Belonger Corporation (Video</a:t>
            </a:r>
            <a:r>
              <a:rPr lang="en-US" b="1" dirty="0" smtClean="0"/>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
        <p:nvSpPr>
          <p:cNvPr id="5" name="Date Placeholder 4"/>
          <p:cNvSpPr>
            <a:spLocks noGrp="1"/>
          </p:cNvSpPr>
          <p:nvPr>
            <p:ph type="dt" sz="half" idx="10"/>
          </p:nvPr>
        </p:nvSpPr>
        <p:spPr/>
        <p:txBody>
          <a:bodyPr/>
          <a:lstStyle/>
          <a:p>
            <a:fld id="{0FC096CC-5DF4-4BF4-9FEA-81AB7019A429}" type="datetime1">
              <a:rPr lang="en-US" smtClean="0"/>
              <a:t>9/23/2015</a:t>
            </a:fld>
            <a:endParaRPr lang="en-US" dirty="0"/>
          </a:p>
        </p:txBody>
      </p:sp>
      <p:sp>
        <p:nvSpPr>
          <p:cNvPr id="6" name="Footer Placeholder 5"/>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269558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Overcoming O</a:t>
            </a:r>
            <a:r>
              <a:rPr lang="en-US" b="1" dirty="0" smtClean="0"/>
              <a:t>bstacles – Building Capacity</a:t>
            </a:r>
            <a:endParaRPr lang="en-US" b="1"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algn="ctr"/>
            <a:r>
              <a:rPr lang="en-US" sz="4800" dirty="0">
                <a:hlinkClick r:id="rId2"/>
              </a:rPr>
              <a:t>Jean </a:t>
            </a:r>
            <a:r>
              <a:rPr lang="en-US" sz="4800" dirty="0" smtClean="0">
                <a:hlinkClick r:id="rId2"/>
              </a:rPr>
              <a:t>Thiel, President, Belonger Corporation</a:t>
            </a:r>
            <a:endParaRPr lang="en-US" sz="4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
        <p:nvSpPr>
          <p:cNvPr id="5" name="Date Placeholder 4"/>
          <p:cNvSpPr>
            <a:spLocks noGrp="1"/>
          </p:cNvSpPr>
          <p:nvPr>
            <p:ph type="dt" sz="half" idx="10"/>
          </p:nvPr>
        </p:nvSpPr>
        <p:spPr/>
        <p:txBody>
          <a:bodyPr/>
          <a:lstStyle/>
          <a:p>
            <a:fld id="{12AB4796-2671-4214-B7C7-71562482BF39}" type="datetime1">
              <a:rPr lang="en-US" smtClean="0"/>
              <a:t>9/23/2015</a:t>
            </a:fld>
            <a:endParaRPr lang="en-US" dirty="0"/>
          </a:p>
        </p:txBody>
      </p:sp>
      <p:sp>
        <p:nvSpPr>
          <p:cNvPr id="6" name="Footer Placeholder 5"/>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289863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Overcoming O</a:t>
            </a:r>
            <a:r>
              <a:rPr lang="en-US" b="1" dirty="0" smtClean="0"/>
              <a:t>bstacles - Performance</a:t>
            </a:r>
            <a:endParaRPr lang="en-US" b="1" dirty="0"/>
          </a:p>
        </p:txBody>
      </p:sp>
      <p:sp>
        <p:nvSpPr>
          <p:cNvPr id="4" name="Subtitle 3"/>
          <p:cNvSpPr>
            <a:spLocks noGrp="1"/>
          </p:cNvSpPr>
          <p:nvPr>
            <p:ph type="subTitle" idx="1"/>
          </p:nvPr>
        </p:nvSpPr>
        <p:spPr/>
        <p:txBody>
          <a:bodyPr/>
          <a:lstStyle/>
          <a:p>
            <a:r>
              <a:rPr lang="en-US" dirty="0" smtClean="0"/>
              <a:t>Manisha Dotson, President, The Nisha Group </a:t>
            </a:r>
            <a:r>
              <a:rPr lang="en-US" dirty="0" err="1" smtClean="0"/>
              <a:t>llc</a:t>
            </a:r>
            <a:r>
              <a:rPr lang="en-US" dirty="0" smtClean="0"/>
              <a:t>.</a:t>
            </a:r>
            <a:endParaRPr lang="en-US" dirty="0"/>
          </a:p>
        </p:txBody>
      </p:sp>
    </p:spTree>
    <p:extLst>
      <p:ext uri="{BB962C8B-B14F-4D97-AF65-F5344CB8AC3E}">
        <p14:creationId xmlns:p14="http://schemas.microsoft.com/office/powerpoint/2010/main" val="4105543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Overcoming O</a:t>
            </a:r>
            <a:r>
              <a:rPr lang="en-US" b="1" dirty="0" smtClean="0"/>
              <a:t>bstacles – Fear of the Unknown</a:t>
            </a:r>
            <a:endParaRPr lang="en-US" b="1" dirty="0"/>
          </a:p>
        </p:txBody>
      </p:sp>
      <p:sp>
        <p:nvSpPr>
          <p:cNvPr id="4" name="Subtitle 3"/>
          <p:cNvSpPr>
            <a:spLocks noGrp="1"/>
          </p:cNvSpPr>
          <p:nvPr>
            <p:ph type="subTitle" idx="1"/>
          </p:nvPr>
        </p:nvSpPr>
        <p:spPr/>
        <p:txBody>
          <a:bodyPr/>
          <a:lstStyle/>
          <a:p>
            <a:r>
              <a:rPr lang="en-US" dirty="0" smtClean="0"/>
              <a:t>Manisha Dotson, President, The Nisha Group LLC.</a:t>
            </a:r>
            <a:endParaRPr lang="en-US" dirty="0"/>
          </a:p>
        </p:txBody>
      </p:sp>
    </p:spTree>
    <p:extLst>
      <p:ext uri="{BB962C8B-B14F-4D97-AF65-F5344CB8AC3E}">
        <p14:creationId xmlns:p14="http://schemas.microsoft.com/office/powerpoint/2010/main" val="444661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Overcoming Obstacles – Sales and Marketing</a:t>
            </a:r>
            <a:endParaRPr lang="en-US" dirty="0"/>
          </a:p>
        </p:txBody>
      </p:sp>
      <p:sp>
        <p:nvSpPr>
          <p:cNvPr id="5" name="Subtitle 4"/>
          <p:cNvSpPr>
            <a:spLocks noGrp="1"/>
          </p:cNvSpPr>
          <p:nvPr>
            <p:ph type="subTitle" idx="1"/>
          </p:nvPr>
        </p:nvSpPr>
        <p:spPr/>
        <p:txBody>
          <a:bodyPr/>
          <a:lstStyle/>
          <a:p>
            <a:r>
              <a:rPr lang="en-US" b="1" dirty="0"/>
              <a:t>Brigette Brietenbach, President, Company B (</a:t>
            </a:r>
            <a:r>
              <a:rPr lang="en-US" b="1" dirty="0" smtClean="0"/>
              <a:t>Video)</a:t>
            </a:r>
            <a:endParaRPr lang="en-US" dirty="0"/>
          </a:p>
        </p:txBody>
      </p:sp>
    </p:spTree>
    <p:extLst>
      <p:ext uri="{BB962C8B-B14F-4D97-AF65-F5344CB8AC3E}">
        <p14:creationId xmlns:p14="http://schemas.microsoft.com/office/powerpoint/2010/main" val="927071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Overcoming O</a:t>
            </a:r>
            <a:r>
              <a:rPr lang="en-US" b="1" dirty="0" smtClean="0"/>
              <a:t>bstacles – Sales and Marketing</a:t>
            </a:r>
            <a:endParaRPr lang="en-US" b="1" dirty="0"/>
          </a:p>
        </p:txBody>
      </p:sp>
      <p:sp>
        <p:nvSpPr>
          <p:cNvPr id="3" name="Content Placeholder 2"/>
          <p:cNvSpPr>
            <a:spLocks noGrp="1"/>
          </p:cNvSpPr>
          <p:nvPr>
            <p:ph idx="1"/>
          </p:nvPr>
        </p:nvSpPr>
        <p:spPr/>
        <p:txBody>
          <a:bodyPr/>
          <a:lstStyle/>
          <a:p>
            <a:pPr algn="ctr"/>
            <a:endParaRPr lang="en-US" b="1" dirty="0" smtClean="0"/>
          </a:p>
          <a:p>
            <a:pPr algn="ctr"/>
            <a:endParaRPr lang="en-US" b="1" dirty="0"/>
          </a:p>
          <a:p>
            <a:pPr algn="ctr"/>
            <a:endParaRPr lang="en-US" b="1" dirty="0" smtClean="0"/>
          </a:p>
          <a:p>
            <a:pPr algn="ctr"/>
            <a:r>
              <a:rPr lang="en-US" sz="4800" b="1" dirty="0" smtClean="0">
                <a:hlinkClick r:id="rId3"/>
              </a:rPr>
              <a:t>Brigette Brietenbach, President, Company B</a:t>
            </a:r>
            <a:endParaRPr lang="en-US" sz="4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
        <p:nvSpPr>
          <p:cNvPr id="4" name="Date Placeholder 3"/>
          <p:cNvSpPr>
            <a:spLocks noGrp="1"/>
          </p:cNvSpPr>
          <p:nvPr>
            <p:ph type="dt" sz="half" idx="10"/>
          </p:nvPr>
        </p:nvSpPr>
        <p:spPr/>
        <p:txBody>
          <a:bodyPr/>
          <a:lstStyle/>
          <a:p>
            <a:fld id="{8BC414BB-4323-4BE9-B30A-7CEDE5FC6200}" type="datetime1">
              <a:rPr lang="en-US" smtClean="0"/>
              <a:t>9/23/2015</a:t>
            </a:fld>
            <a:endParaRPr lang="en-US" dirty="0"/>
          </a:p>
        </p:txBody>
      </p:sp>
      <p:sp>
        <p:nvSpPr>
          <p:cNvPr id="6" name="Footer Placeholder 5"/>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20706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SBA Resources</a:t>
            </a:r>
            <a:endParaRPr lang="en-US" dirty="0"/>
          </a:p>
        </p:txBody>
      </p:sp>
      <p:sp>
        <p:nvSpPr>
          <p:cNvPr id="236547" name="Rectangle 3"/>
          <p:cNvSpPr>
            <a:spLocks noGrp="1" noChangeArrowheads="1"/>
          </p:cNvSpPr>
          <p:nvPr>
            <p:ph type="subTitle" idx="1"/>
          </p:nvPr>
        </p:nvSpPr>
        <p:spPr/>
        <p:txBody>
          <a:bodyPr vert="horz" lIns="92075" tIns="46038" rIns="92075" bIns="46038" rtlCol="0">
            <a:normAutofit fontScale="70000" lnSpcReduction="20000"/>
          </a:bodyPr>
          <a:lstStyle/>
          <a:p>
            <a:endParaRPr lang="en-US" sz="4000" dirty="0"/>
          </a:p>
          <a:p>
            <a:r>
              <a:rPr lang="en-US" sz="4000" dirty="0"/>
              <a:t> </a:t>
            </a:r>
            <a:r>
              <a:rPr lang="en-US" sz="4000" b="1" dirty="0"/>
              <a:t>Frank Demarest, Deputy District Director, US SBA </a:t>
            </a:r>
            <a:endParaRPr lang="en-US" sz="4000" b="1" dirty="0">
              <a:solidFill>
                <a:schemeClr val="tx1"/>
              </a:solidFill>
              <a:latin typeface="Arial" pitchFamily="34" charset="0"/>
              <a:cs typeface="Arial" pitchFamily="34" charset="0"/>
            </a:endParaRPr>
          </a:p>
        </p:txBody>
      </p:sp>
      <p:sp>
        <p:nvSpPr>
          <p:cNvPr id="2" name="Date Placeholder 1"/>
          <p:cNvSpPr>
            <a:spLocks noGrp="1"/>
          </p:cNvSpPr>
          <p:nvPr>
            <p:ph type="dt" sz="half" idx="10"/>
          </p:nvPr>
        </p:nvSpPr>
        <p:spPr/>
        <p:txBody>
          <a:bodyPr/>
          <a:lstStyle/>
          <a:p>
            <a:fld id="{55323DF9-8F3D-4C92-8E86-7C1F2E09CF86}" type="datetime1">
              <a:rPr lang="en-US" smtClean="0"/>
              <a:t>9/23/2015</a:t>
            </a:fld>
            <a:endParaRPr lang="en-US" dirty="0"/>
          </a:p>
        </p:txBody>
      </p:sp>
      <p:sp>
        <p:nvSpPr>
          <p:cNvPr id="3" name="Footer Placeholder 2"/>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6" name="Slide Number Placeholder 5"/>
          <p:cNvSpPr>
            <a:spLocks noGrp="1"/>
          </p:cNvSpPr>
          <p:nvPr>
            <p:ph type="sldNum" sz="quarter" idx="12"/>
          </p:nvPr>
        </p:nvSpPr>
        <p:spPr/>
        <p:txBody>
          <a:bodyPr/>
          <a:lstStyle/>
          <a:p>
            <a:pPr>
              <a:defRPr/>
            </a:pPr>
            <a:fld id="{753728E6-713D-4F1F-BFD3-90A96BFFE479}" type="slidenum">
              <a:rPr lang="en-US">
                <a:solidFill>
                  <a:srgbClr val="000000"/>
                </a:solidFill>
              </a:rPr>
              <a:pPr>
                <a:defRPr/>
              </a:pPr>
              <a:t>39</a:t>
            </a:fld>
            <a:endParaRPr lang="en-US" dirty="0">
              <a:solidFill>
                <a:srgbClr val="00000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4991" y="758952"/>
            <a:ext cx="2194560" cy="967932"/>
          </a:xfrm>
          <a:prstGeom prst="rect">
            <a:avLst/>
          </a:prstGeom>
        </p:spPr>
      </p:pic>
    </p:spTree>
    <p:extLst>
      <p:ext uri="{BB962C8B-B14F-4D97-AF65-F5344CB8AC3E}">
        <p14:creationId xmlns:p14="http://schemas.microsoft.com/office/powerpoint/2010/main" val="181305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chemeClr val="tx1"/>
                </a:solidFill>
              </a:rPr>
              <a:t>What We Will Be Talking About Today</a:t>
            </a:r>
            <a:endParaRPr lang="en-US" b="1" dirty="0">
              <a:solidFill>
                <a:schemeClr val="tx1"/>
              </a:solidFill>
            </a:endParaRPr>
          </a:p>
        </p:txBody>
      </p:sp>
      <p:sp>
        <p:nvSpPr>
          <p:cNvPr id="3" name="Content Placeholder 2"/>
          <p:cNvSpPr>
            <a:spLocks noGrp="1"/>
          </p:cNvSpPr>
          <p:nvPr>
            <p:ph sz="half" idx="1"/>
          </p:nvPr>
        </p:nvSpPr>
        <p:spPr>
          <a:xfrm>
            <a:off x="1715464" y="1845735"/>
            <a:ext cx="4937760" cy="2816417"/>
          </a:xfrm>
        </p:spPr>
        <p:txBody>
          <a:bodyPr numCol="2">
            <a:normAutofit/>
          </a:bodyPr>
          <a:lstStyle/>
          <a:p>
            <a:r>
              <a:rPr lang="en-US" sz="2600" b="1" dirty="0" smtClean="0">
                <a:solidFill>
                  <a:schemeClr val="tx1"/>
                </a:solidFill>
              </a:rPr>
              <a:t>Business Opportunities</a:t>
            </a:r>
          </a:p>
          <a:p>
            <a:pPr lvl="1"/>
            <a:r>
              <a:rPr lang="en-US" sz="1800" dirty="0" smtClean="0">
                <a:solidFill>
                  <a:schemeClr val="tx1"/>
                </a:solidFill>
              </a:rPr>
              <a:t>Federal Government</a:t>
            </a:r>
          </a:p>
          <a:p>
            <a:pPr lvl="1"/>
            <a:r>
              <a:rPr lang="en-US" sz="1800" dirty="0" smtClean="0">
                <a:solidFill>
                  <a:schemeClr val="tx1"/>
                </a:solidFill>
              </a:rPr>
              <a:t>State Government</a:t>
            </a:r>
          </a:p>
          <a:p>
            <a:pPr lvl="1"/>
            <a:r>
              <a:rPr lang="en-US" sz="1800" dirty="0" smtClean="0">
                <a:solidFill>
                  <a:schemeClr val="tx1"/>
                </a:solidFill>
              </a:rPr>
              <a:t>Local Government</a:t>
            </a:r>
          </a:p>
          <a:p>
            <a:pPr lvl="1"/>
            <a:r>
              <a:rPr lang="en-US" sz="1800" dirty="0" smtClean="0">
                <a:solidFill>
                  <a:schemeClr val="tx1"/>
                </a:solidFill>
              </a:rPr>
              <a:t>Tribal Government</a:t>
            </a:r>
          </a:p>
          <a:p>
            <a:r>
              <a:rPr lang="en-US" sz="2600" b="1" dirty="0" smtClean="0">
                <a:solidFill>
                  <a:schemeClr val="tx1"/>
                </a:solidFill>
              </a:rPr>
              <a:t>Strategic Plan</a:t>
            </a:r>
          </a:p>
          <a:p>
            <a:endParaRPr lang="en-US" sz="2600" b="1" dirty="0"/>
          </a:p>
          <a:p>
            <a:endParaRPr lang="en-US" sz="2600" b="1" dirty="0" smtClean="0"/>
          </a:p>
          <a:p>
            <a:endParaRPr lang="en-US" sz="2600" b="1" dirty="0"/>
          </a:p>
          <a:p>
            <a:endParaRPr lang="en-US" sz="2900" dirty="0"/>
          </a:p>
        </p:txBody>
      </p:sp>
      <p:sp>
        <p:nvSpPr>
          <p:cNvPr id="5" name="Content Placeholder 4"/>
          <p:cNvSpPr>
            <a:spLocks noGrp="1"/>
          </p:cNvSpPr>
          <p:nvPr>
            <p:ph sz="half" idx="2"/>
          </p:nvPr>
        </p:nvSpPr>
        <p:spPr>
          <a:xfrm>
            <a:off x="6217920" y="1845735"/>
            <a:ext cx="4937760" cy="2816417"/>
          </a:xfrm>
        </p:spPr>
        <p:txBody>
          <a:bodyPr>
            <a:normAutofit/>
          </a:bodyPr>
          <a:lstStyle/>
          <a:p>
            <a:r>
              <a:rPr lang="en-US" sz="2600" b="1" dirty="0">
                <a:solidFill>
                  <a:schemeClr val="tx1"/>
                </a:solidFill>
              </a:rPr>
              <a:t>Overcoming Obstacles</a:t>
            </a:r>
          </a:p>
          <a:p>
            <a:pPr lvl="1"/>
            <a:r>
              <a:rPr lang="en-US" dirty="0">
                <a:solidFill>
                  <a:schemeClr val="tx1"/>
                </a:solidFill>
              </a:rPr>
              <a:t>Finance</a:t>
            </a:r>
          </a:p>
          <a:p>
            <a:pPr lvl="1"/>
            <a:r>
              <a:rPr lang="en-US" dirty="0">
                <a:solidFill>
                  <a:schemeClr val="tx1"/>
                </a:solidFill>
              </a:rPr>
              <a:t>Building Capacity</a:t>
            </a:r>
          </a:p>
          <a:p>
            <a:pPr lvl="1"/>
            <a:r>
              <a:rPr lang="en-US" dirty="0">
                <a:solidFill>
                  <a:schemeClr val="tx1"/>
                </a:solidFill>
              </a:rPr>
              <a:t>Performance</a:t>
            </a:r>
          </a:p>
          <a:p>
            <a:pPr lvl="1"/>
            <a:r>
              <a:rPr lang="en-US" dirty="0">
                <a:solidFill>
                  <a:schemeClr val="tx1"/>
                </a:solidFill>
              </a:rPr>
              <a:t>Fear of the Unknown</a:t>
            </a:r>
          </a:p>
          <a:p>
            <a:pPr lvl="1"/>
            <a:r>
              <a:rPr lang="en-US" dirty="0">
                <a:solidFill>
                  <a:schemeClr val="tx1"/>
                </a:solidFill>
              </a:rPr>
              <a:t>Sales and Marketing</a:t>
            </a:r>
          </a:p>
          <a:p>
            <a:pPr>
              <a:lnSpc>
                <a:spcPct val="100000"/>
              </a:lnSpc>
            </a:pPr>
            <a:r>
              <a:rPr lang="en-US" sz="2600" b="1" dirty="0">
                <a:solidFill>
                  <a:schemeClr val="tx1"/>
                </a:solidFill>
              </a:rPr>
              <a:t>Resources for Small </a:t>
            </a:r>
            <a:r>
              <a:rPr lang="en-US" sz="2600" b="1" dirty="0" smtClean="0">
                <a:solidFill>
                  <a:schemeClr val="tx1"/>
                </a:solidFill>
              </a:rPr>
              <a:t>Business</a:t>
            </a:r>
            <a:endParaRPr lang="en-US" sz="2600" b="1"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Rectangle 5"/>
          <p:cNvSpPr/>
          <p:nvPr/>
        </p:nvSpPr>
        <p:spPr>
          <a:xfrm>
            <a:off x="3058803" y="5268581"/>
            <a:ext cx="4745794" cy="584775"/>
          </a:xfrm>
          <a:prstGeom prst="rect">
            <a:avLst/>
          </a:prstGeom>
        </p:spPr>
        <p:txBody>
          <a:bodyPr wrap="square">
            <a:spAutoFit/>
          </a:bodyPr>
          <a:lstStyle/>
          <a:p>
            <a:pPr>
              <a:lnSpc>
                <a:spcPct val="100000"/>
              </a:lnSpc>
            </a:pPr>
            <a:r>
              <a:rPr lang="en-US" sz="3200" b="1" dirty="0"/>
              <a:t>ABOUT Marketplace 2015</a:t>
            </a:r>
          </a:p>
        </p:txBody>
      </p:sp>
      <p:sp>
        <p:nvSpPr>
          <p:cNvPr id="7" name="Date Placeholder 6"/>
          <p:cNvSpPr>
            <a:spLocks noGrp="1"/>
          </p:cNvSpPr>
          <p:nvPr>
            <p:ph type="dt" sz="half" idx="10"/>
          </p:nvPr>
        </p:nvSpPr>
        <p:spPr/>
        <p:txBody>
          <a:bodyPr/>
          <a:lstStyle/>
          <a:p>
            <a:fld id="{7D72B837-50FA-4F2C-B72C-11E81436742C}" type="datetime1">
              <a:rPr lang="en-US" smtClean="0"/>
              <a:t>9/23/2015</a:t>
            </a:fld>
            <a:endParaRPr lang="en-US" dirty="0"/>
          </a:p>
        </p:txBody>
      </p:sp>
      <p:sp>
        <p:nvSpPr>
          <p:cNvPr id="8" name="Footer Placeholder 7"/>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29296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1825"/>
            <a:ext cx="10058400" cy="1450757"/>
          </a:xfrm>
        </p:spPr>
        <p:txBody>
          <a:bodyPr>
            <a:normAutofit/>
          </a:bodyPr>
          <a:lstStyle/>
          <a:p>
            <a:pPr algn="ctr"/>
            <a:r>
              <a:rPr lang="en-US" dirty="0"/>
              <a:t>          </a:t>
            </a:r>
            <a:r>
              <a:rPr lang="en-US" b="1" i="1" dirty="0">
                <a:solidFill>
                  <a:schemeClr val="tx1"/>
                </a:solidFill>
                <a:effectLst>
                  <a:outerShdw blurRad="38100" dist="38100" dir="2700000" algn="tl">
                    <a:srgbClr val="000000">
                      <a:alpha val="43137"/>
                    </a:srgbClr>
                  </a:outerShdw>
                </a:effectLst>
                <a:latin typeface="Arial" pitchFamily="34" charset="0"/>
                <a:cs typeface="Arial" pitchFamily="34" charset="0"/>
              </a:rPr>
              <a:t>Overview</a:t>
            </a:r>
          </a:p>
        </p:txBody>
      </p:sp>
      <p:sp>
        <p:nvSpPr>
          <p:cNvPr id="3" name="Content Placeholder 2"/>
          <p:cNvSpPr>
            <a:spLocks noGrp="1"/>
          </p:cNvSpPr>
          <p:nvPr>
            <p:ph idx="1"/>
          </p:nvPr>
        </p:nvSpPr>
        <p:spPr>
          <a:xfrm>
            <a:off x="2011680" y="1443329"/>
            <a:ext cx="8229600" cy="4426424"/>
          </a:xfrm>
        </p:spPr>
        <p:txBody>
          <a:bodyPr>
            <a:normAutofit fontScale="77500" lnSpcReduction="20000"/>
          </a:bodyPr>
          <a:lstStyle/>
          <a:p>
            <a:pPr marL="0" indent="0">
              <a:buNone/>
            </a:pPr>
            <a:endParaRPr lang="en-US" sz="2800" dirty="0">
              <a:latin typeface="Arial" pitchFamily="34" charset="0"/>
              <a:cs typeface="Arial" pitchFamily="34" charset="0"/>
            </a:endParaRPr>
          </a:p>
          <a:p>
            <a:pPr marL="0" indent="0">
              <a:buNone/>
            </a:pPr>
            <a:r>
              <a:rPr lang="en-US" sz="2800" dirty="0">
                <a:solidFill>
                  <a:schemeClr val="tx1"/>
                </a:solidFill>
                <a:cs typeface="Arial" pitchFamily="34" charset="0"/>
              </a:rPr>
              <a:t>Created: 	</a:t>
            </a:r>
            <a:r>
              <a:rPr lang="en-US" sz="2800" dirty="0" smtClean="0">
                <a:solidFill>
                  <a:schemeClr val="tx1"/>
                </a:solidFill>
                <a:cs typeface="Arial" pitchFamily="34" charset="0"/>
              </a:rPr>
              <a:t>1953</a:t>
            </a:r>
            <a:endParaRPr lang="en-US" sz="2800" dirty="0">
              <a:solidFill>
                <a:schemeClr val="tx1"/>
              </a:solidFill>
              <a:cs typeface="Arial" pitchFamily="34" charset="0"/>
            </a:endParaRPr>
          </a:p>
          <a:p>
            <a:pPr marL="0" indent="0">
              <a:buNone/>
            </a:pPr>
            <a:endParaRPr lang="en-US" sz="2800" dirty="0">
              <a:solidFill>
                <a:schemeClr val="tx1"/>
              </a:solidFill>
              <a:cs typeface="Arial" pitchFamily="34" charset="0"/>
            </a:endParaRPr>
          </a:p>
          <a:p>
            <a:pPr marL="0" indent="0">
              <a:buNone/>
            </a:pPr>
            <a:r>
              <a:rPr lang="en-US" sz="2800" dirty="0">
                <a:solidFill>
                  <a:schemeClr val="tx1"/>
                </a:solidFill>
                <a:cs typeface="Arial" pitchFamily="34" charset="0"/>
              </a:rPr>
              <a:t>Mission: 	</a:t>
            </a:r>
            <a:r>
              <a:rPr lang="en-US" sz="2800" dirty="0" smtClean="0">
                <a:solidFill>
                  <a:schemeClr val="tx1"/>
                </a:solidFill>
                <a:cs typeface="Arial" pitchFamily="34" charset="0"/>
              </a:rPr>
              <a:t>…</a:t>
            </a:r>
            <a:r>
              <a:rPr lang="en-US" sz="2800" dirty="0">
                <a:solidFill>
                  <a:schemeClr val="tx1"/>
                </a:solidFill>
                <a:cs typeface="Arial" pitchFamily="34" charset="0"/>
              </a:rPr>
              <a:t>aid, counsel, assist and protect the 			</a:t>
            </a:r>
            <a:r>
              <a:rPr lang="en-US" sz="2800">
                <a:solidFill>
                  <a:schemeClr val="tx1"/>
                </a:solidFill>
                <a:cs typeface="Arial" pitchFamily="34" charset="0"/>
              </a:rPr>
              <a:t>	</a:t>
            </a:r>
            <a:r>
              <a:rPr lang="en-US" sz="2800" smtClean="0">
                <a:solidFill>
                  <a:schemeClr val="tx1"/>
                </a:solidFill>
                <a:cs typeface="Arial" pitchFamily="34" charset="0"/>
              </a:rPr>
              <a:t>    	interests </a:t>
            </a:r>
            <a:r>
              <a:rPr lang="en-US" sz="2800" dirty="0">
                <a:solidFill>
                  <a:schemeClr val="tx1"/>
                </a:solidFill>
                <a:cs typeface="Arial" pitchFamily="34" charset="0"/>
              </a:rPr>
              <a:t>of small business concerns…</a:t>
            </a:r>
          </a:p>
          <a:p>
            <a:pPr marL="0" indent="0">
              <a:buNone/>
            </a:pPr>
            <a:endParaRPr lang="en-US" sz="2800" dirty="0">
              <a:solidFill>
                <a:schemeClr val="tx1"/>
              </a:solidFill>
            </a:endParaRPr>
          </a:p>
          <a:p>
            <a:pPr marL="0" indent="0">
              <a:buNone/>
            </a:pPr>
            <a:r>
              <a:rPr lang="en-US" sz="2800" dirty="0">
                <a:solidFill>
                  <a:schemeClr val="tx1"/>
                </a:solidFill>
              </a:rPr>
              <a:t>Federal:		Free…</a:t>
            </a:r>
          </a:p>
          <a:p>
            <a:pPr marL="0" indent="0">
              <a:buNone/>
            </a:pPr>
            <a:endParaRPr lang="en-US" sz="2800" dirty="0">
              <a:solidFill>
                <a:schemeClr val="tx1"/>
              </a:solidFill>
            </a:endParaRPr>
          </a:p>
          <a:p>
            <a:pPr marL="0" indent="0">
              <a:buNone/>
            </a:pPr>
            <a:r>
              <a:rPr lang="en-US" sz="2800" dirty="0">
                <a:solidFill>
                  <a:schemeClr val="tx1"/>
                </a:solidFill>
              </a:rPr>
              <a:t>Resources:	Programs and Partners</a:t>
            </a:r>
          </a:p>
          <a:p>
            <a:pPr marL="0" indent="0">
              <a:buNone/>
            </a:pPr>
            <a:r>
              <a:rPr lang="en-US" sz="2800" dirty="0">
                <a:solidFill>
                  <a:schemeClr val="tx1"/>
                </a:solidFill>
              </a:rPr>
              <a:t>				Network</a:t>
            </a:r>
          </a:p>
          <a:p>
            <a:pPr marL="0" indent="0">
              <a:buNone/>
            </a:pPr>
            <a:r>
              <a:rPr lang="en-US" sz="2800" dirty="0">
                <a:solidFill>
                  <a:schemeClr val="tx1"/>
                </a:solidFill>
              </a:rPr>
              <a:t>				And much more</a:t>
            </a:r>
          </a:p>
          <a:p>
            <a:pPr marL="0" indent="0">
              <a:buNone/>
            </a:pPr>
            <a:endParaRPr lang="en-US" sz="2800" dirty="0">
              <a:solidFill>
                <a:schemeClr val="tx1"/>
              </a:solidFill>
              <a:latin typeface="+mj-lt"/>
            </a:endParaRPr>
          </a:p>
          <a:p>
            <a:pPr lvl="1"/>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753728E6-713D-4F1F-BFD3-90A96BFFE479}" type="slidenum">
              <a:rPr lang="en-US">
                <a:solidFill>
                  <a:srgbClr val="000000"/>
                </a:solidFill>
              </a:rPr>
              <a:pPr>
                <a:defRPr/>
              </a:pPr>
              <a:t>40</a:t>
            </a:fld>
            <a:endParaRPr lang="en-US" dirty="0">
              <a:solidFill>
                <a:srgbClr val="00000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8936" y="381000"/>
            <a:ext cx="2194560" cy="967932"/>
          </a:xfrm>
          <a:prstGeom prst="rect">
            <a:avLst/>
          </a:prstGeom>
        </p:spPr>
      </p:pic>
      <p:sp>
        <p:nvSpPr>
          <p:cNvPr id="4" name="Date Placeholder 3"/>
          <p:cNvSpPr>
            <a:spLocks noGrp="1"/>
          </p:cNvSpPr>
          <p:nvPr>
            <p:ph type="dt" sz="half" idx="10"/>
          </p:nvPr>
        </p:nvSpPr>
        <p:spPr/>
        <p:txBody>
          <a:bodyPr/>
          <a:lstStyle/>
          <a:p>
            <a:fld id="{4C1929C0-541D-4556-B390-1EA26D1DE8C7}" type="datetime1">
              <a:rPr lang="en-US" smtClean="0"/>
              <a:t>9/23/2015</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12293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SBA WI DO Resource Guide</a:t>
            </a:r>
            <a:endParaRPr lang="en-US" dirty="0">
              <a:solidFill>
                <a:schemeClr val="tx1"/>
              </a:solidFill>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7001" y="2057401"/>
            <a:ext cx="1947381" cy="2537497"/>
          </a:xfrm>
        </p:spPr>
      </p:pic>
      <p:sp>
        <p:nvSpPr>
          <p:cNvPr id="5" name="Content Placeholder 4"/>
          <p:cNvSpPr>
            <a:spLocks noGrp="1"/>
          </p:cNvSpPr>
          <p:nvPr>
            <p:ph sz="half" idx="2"/>
          </p:nvPr>
        </p:nvSpPr>
        <p:spPr>
          <a:xfrm>
            <a:off x="4845804" y="1879171"/>
            <a:ext cx="5181600" cy="4419599"/>
          </a:xfrm>
        </p:spPr>
        <p:txBody>
          <a:bodyPr>
            <a:normAutofit lnSpcReduction="10000"/>
          </a:bodyPr>
          <a:lstStyle/>
          <a:p>
            <a:pPr marL="0" indent="0">
              <a:buNone/>
            </a:pPr>
            <a:r>
              <a:rPr lang="en-US" sz="2400" dirty="0"/>
              <a:t>-</a:t>
            </a:r>
            <a:r>
              <a:rPr lang="en-US" sz="2400" dirty="0">
                <a:solidFill>
                  <a:schemeClr val="tx1"/>
                </a:solidFill>
              </a:rPr>
              <a:t>Broken out into three primary sections:</a:t>
            </a:r>
          </a:p>
          <a:p>
            <a:pPr lvl="1"/>
            <a:r>
              <a:rPr lang="en-US" sz="2000" dirty="0">
                <a:solidFill>
                  <a:schemeClr val="tx1"/>
                </a:solidFill>
              </a:rPr>
              <a:t>Counseling</a:t>
            </a:r>
          </a:p>
          <a:p>
            <a:pPr lvl="1"/>
            <a:r>
              <a:rPr lang="en-US" sz="2000" dirty="0">
                <a:solidFill>
                  <a:schemeClr val="tx1"/>
                </a:solidFill>
              </a:rPr>
              <a:t>Capital</a:t>
            </a:r>
          </a:p>
          <a:p>
            <a:pPr lvl="1"/>
            <a:r>
              <a:rPr lang="en-US" sz="2000" dirty="0">
                <a:solidFill>
                  <a:schemeClr val="tx1"/>
                </a:solidFill>
              </a:rPr>
              <a:t>Contracting</a:t>
            </a:r>
          </a:p>
          <a:p>
            <a:pPr marL="0" indent="0">
              <a:buNone/>
            </a:pPr>
            <a:r>
              <a:rPr lang="en-US" sz="2400" dirty="0">
                <a:solidFill>
                  <a:schemeClr val="tx1"/>
                </a:solidFill>
              </a:rPr>
              <a:t>-National overview with WI specific info</a:t>
            </a:r>
          </a:p>
          <a:p>
            <a:pPr marL="0" indent="0">
              <a:buNone/>
            </a:pPr>
            <a:r>
              <a:rPr lang="en-US" sz="2400" dirty="0">
                <a:solidFill>
                  <a:schemeClr val="tx1"/>
                </a:solidFill>
              </a:rPr>
              <a:t>-Other content </a:t>
            </a:r>
          </a:p>
          <a:p>
            <a:pPr marL="0" indent="0">
              <a:buNone/>
            </a:pPr>
            <a:r>
              <a:rPr lang="en-US" sz="2400" dirty="0">
                <a:solidFill>
                  <a:schemeClr val="tx1"/>
                </a:solidFill>
              </a:rPr>
              <a:t>-Updated annually</a:t>
            </a:r>
          </a:p>
          <a:p>
            <a:pPr marL="0" indent="0">
              <a:buNone/>
            </a:pPr>
            <a:r>
              <a:rPr lang="en-US" sz="2400" dirty="0">
                <a:solidFill>
                  <a:schemeClr val="tx1"/>
                </a:solidFill>
              </a:rPr>
              <a:t>-Available:</a:t>
            </a:r>
          </a:p>
          <a:p>
            <a:r>
              <a:rPr lang="en-US" sz="2400" dirty="0">
                <a:solidFill>
                  <a:schemeClr val="tx1"/>
                </a:solidFill>
              </a:rPr>
              <a:t>Online at </a:t>
            </a:r>
            <a:r>
              <a:rPr lang="en-US" sz="2400" dirty="0">
                <a:solidFill>
                  <a:schemeClr val="tx1"/>
                </a:solidFill>
                <a:hlinkClick r:id="rId3"/>
              </a:rPr>
              <a:t>www.sba.gov/wi</a:t>
            </a:r>
            <a:endParaRPr lang="en-US" sz="2400" dirty="0">
              <a:solidFill>
                <a:schemeClr val="tx1"/>
              </a:solidFill>
            </a:endParaRPr>
          </a:p>
          <a:p>
            <a:r>
              <a:rPr lang="en-US" sz="2400" dirty="0">
                <a:solidFill>
                  <a:schemeClr val="tx1"/>
                </a:solidFill>
              </a:rPr>
              <a:t>Hard copy</a:t>
            </a: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3" name="Date Placeholder 2"/>
          <p:cNvSpPr>
            <a:spLocks noGrp="1"/>
          </p:cNvSpPr>
          <p:nvPr>
            <p:ph type="dt" sz="half" idx="10"/>
          </p:nvPr>
        </p:nvSpPr>
        <p:spPr/>
        <p:txBody>
          <a:bodyPr/>
          <a:lstStyle/>
          <a:p>
            <a:fld id="{E40C1AF9-A3E4-43B7-9D1B-94EBC7266EF8}" type="datetime1">
              <a:rPr lang="en-US" smtClean="0"/>
              <a:t>9/23/2015</a:t>
            </a:fld>
            <a:endParaRPr lang="en-US" dirty="0"/>
          </a:p>
        </p:txBody>
      </p:sp>
      <p:sp>
        <p:nvSpPr>
          <p:cNvPr id="6" name="Footer Placeholder 5"/>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7661117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53728E6-713D-4F1F-BFD3-90A96BFFE479}" type="slidenum">
              <a:rPr lang="en-US">
                <a:solidFill>
                  <a:srgbClr val="000000"/>
                </a:solidFill>
              </a:rPr>
              <a:pPr>
                <a:defRPr/>
              </a:pPr>
              <a:t>42</a:t>
            </a:fld>
            <a:endParaRPr lang="en-US" dirty="0">
              <a:solidFill>
                <a:srgbClr val="000000"/>
              </a:solidFill>
            </a:endParaRPr>
          </a:p>
        </p:txBody>
      </p:sp>
      <p:sp>
        <p:nvSpPr>
          <p:cNvPr id="2" name="Title 1"/>
          <p:cNvSpPr>
            <a:spLocks noGrp="1"/>
          </p:cNvSpPr>
          <p:nvPr>
            <p:ph type="title" idx="4294967295"/>
          </p:nvPr>
        </p:nvSpPr>
        <p:spPr>
          <a:xfrm>
            <a:off x="645763" y="-104376"/>
            <a:ext cx="10058400" cy="1449387"/>
          </a:xfrm>
        </p:spPr>
        <p:txBody>
          <a:bodyPr>
            <a:normAutofit/>
          </a:bodyPr>
          <a:lstStyle/>
          <a:p>
            <a:pPr algn="ctr"/>
            <a:r>
              <a:rPr lang="en-US" dirty="0"/>
              <a:t>          </a:t>
            </a:r>
            <a:r>
              <a:rPr lang="en-US" b="1" i="1" dirty="0">
                <a:solidFill>
                  <a:schemeClr val="tx1"/>
                </a:solidFill>
                <a:effectLst>
                  <a:outerShdw blurRad="38100" dist="38100" dir="2700000" algn="tl">
                    <a:srgbClr val="000000">
                      <a:alpha val="43137"/>
                    </a:srgbClr>
                  </a:outerShdw>
                </a:effectLst>
                <a:latin typeface="Arial" pitchFamily="34" charset="0"/>
                <a:cs typeface="Arial" pitchFamily="34" charset="0"/>
              </a:rPr>
              <a:t>Counseling</a:t>
            </a:r>
          </a:p>
        </p:txBody>
      </p:sp>
      <p:sp>
        <p:nvSpPr>
          <p:cNvPr id="3" name="Content Placeholder 2"/>
          <p:cNvSpPr>
            <a:spLocks noGrp="1"/>
          </p:cNvSpPr>
          <p:nvPr>
            <p:ph idx="4294967295"/>
          </p:nvPr>
        </p:nvSpPr>
        <p:spPr>
          <a:xfrm>
            <a:off x="2133600" y="1613223"/>
            <a:ext cx="8229600" cy="4578350"/>
          </a:xfrm>
        </p:spPr>
        <p:txBody>
          <a:bodyPr>
            <a:normAutofit fontScale="25000" lnSpcReduction="20000"/>
          </a:bodyPr>
          <a:lstStyle/>
          <a:p>
            <a:pPr marL="0" indent="0" algn="ctr">
              <a:buNone/>
            </a:pPr>
            <a:endParaRPr lang="en-US" sz="4000" b="1" dirty="0">
              <a:solidFill>
                <a:schemeClr val="tx1"/>
              </a:solidFill>
              <a:latin typeface="Arial" pitchFamily="34" charset="0"/>
              <a:cs typeface="Arial" pitchFamily="34" charset="0"/>
            </a:endParaRPr>
          </a:p>
          <a:p>
            <a:pPr>
              <a:spcBef>
                <a:spcPts val="0"/>
              </a:spcBef>
              <a:buFont typeface="Courier New"/>
              <a:buChar char="o"/>
            </a:pPr>
            <a:r>
              <a:rPr lang="en-US" sz="11200" dirty="0">
                <a:solidFill>
                  <a:schemeClr val="tx1"/>
                </a:solidFill>
                <a:latin typeface="Arial" pitchFamily="34" charset="0"/>
                <a:ea typeface="Times New Roman"/>
                <a:cs typeface="Arial" pitchFamily="34" charset="0"/>
              </a:rPr>
              <a:t>Extensive network of resource partners Counseling services &amp; classes free or low cost</a:t>
            </a:r>
          </a:p>
          <a:p>
            <a:pPr marL="0" indent="0">
              <a:spcBef>
                <a:spcPts val="0"/>
              </a:spcBef>
              <a:buNone/>
            </a:pPr>
            <a:endParaRPr lang="en-US" sz="11200" dirty="0">
              <a:solidFill>
                <a:schemeClr val="tx1"/>
              </a:solidFill>
              <a:latin typeface="Arial" pitchFamily="34" charset="0"/>
              <a:ea typeface="Times New Roman"/>
              <a:cs typeface="Arial" pitchFamily="34" charset="0"/>
            </a:endParaRPr>
          </a:p>
          <a:p>
            <a:pPr>
              <a:spcBef>
                <a:spcPts val="0"/>
              </a:spcBef>
              <a:buFont typeface="Courier New"/>
              <a:buChar char="o"/>
            </a:pPr>
            <a:r>
              <a:rPr lang="en-US" sz="11200" dirty="0">
                <a:solidFill>
                  <a:schemeClr val="tx1"/>
                </a:solidFill>
                <a:latin typeface="Arial" pitchFamily="34" charset="0"/>
                <a:ea typeface="Times New Roman"/>
                <a:cs typeface="Arial" pitchFamily="34" charset="0"/>
              </a:rPr>
              <a:t>More than 19,000 served in Wisconsin in </a:t>
            </a:r>
            <a:r>
              <a:rPr lang="en-US" sz="11200" dirty="0" smtClean="0">
                <a:solidFill>
                  <a:schemeClr val="tx1"/>
                </a:solidFill>
                <a:latin typeface="Arial" pitchFamily="34" charset="0"/>
                <a:ea typeface="Times New Roman"/>
                <a:cs typeface="Arial" pitchFamily="34" charset="0"/>
              </a:rPr>
              <a:t>2014</a:t>
            </a:r>
            <a:endParaRPr lang="en-US" sz="11200" dirty="0">
              <a:solidFill>
                <a:schemeClr val="tx1"/>
              </a:solidFill>
              <a:latin typeface="Arial" pitchFamily="34" charset="0"/>
              <a:ea typeface="Times New Roman"/>
              <a:cs typeface="Arial" pitchFamily="34" charset="0"/>
            </a:endParaRPr>
          </a:p>
          <a:p>
            <a:pPr marL="457200" lvl="1" indent="0">
              <a:spcBef>
                <a:spcPts val="0"/>
              </a:spcBef>
              <a:buNone/>
            </a:pPr>
            <a:r>
              <a:rPr lang="en-US" sz="7600" dirty="0">
                <a:solidFill>
                  <a:schemeClr val="tx1"/>
                </a:solidFill>
                <a:latin typeface="Arial" pitchFamily="34" charset="0"/>
                <a:ea typeface="Times New Roman"/>
                <a:cs typeface="Arial" pitchFamily="34" charset="0"/>
              </a:rPr>
              <a:t> </a:t>
            </a:r>
          </a:p>
          <a:p>
            <a:pPr marL="457200" lvl="1" indent="0">
              <a:spcBef>
                <a:spcPts val="0"/>
              </a:spcBef>
              <a:buNone/>
            </a:pPr>
            <a:endParaRPr lang="en-US" sz="7600" dirty="0">
              <a:solidFill>
                <a:schemeClr val="tx1"/>
              </a:solidFill>
              <a:latin typeface="Arial" pitchFamily="34" charset="0"/>
              <a:ea typeface="Times New Roman"/>
              <a:cs typeface="Arial" pitchFamily="34" charset="0"/>
            </a:endParaRPr>
          </a:p>
          <a:p>
            <a:pPr lvl="2">
              <a:spcBef>
                <a:spcPts val="0"/>
              </a:spcBef>
              <a:buFont typeface="Wingdings"/>
              <a:buChar char=""/>
            </a:pPr>
            <a:r>
              <a:rPr lang="en-US" sz="9600" dirty="0">
                <a:solidFill>
                  <a:schemeClr val="tx1"/>
                </a:solidFill>
                <a:latin typeface="Arial" pitchFamily="34" charset="0"/>
                <a:ea typeface="Times New Roman"/>
                <a:cs typeface="Arial" pitchFamily="34" charset="0"/>
              </a:rPr>
              <a:t>SCORE with locations throughout WI</a:t>
            </a:r>
          </a:p>
          <a:p>
            <a:pPr lvl="2">
              <a:spcBef>
                <a:spcPts val="0"/>
              </a:spcBef>
              <a:buFont typeface="Wingdings"/>
              <a:buChar char=""/>
            </a:pPr>
            <a:endParaRPr lang="en-US" sz="9600" dirty="0">
              <a:solidFill>
                <a:schemeClr val="tx1"/>
              </a:solidFill>
              <a:latin typeface="Arial" pitchFamily="34" charset="0"/>
              <a:ea typeface="Times New Roman"/>
              <a:cs typeface="Arial" pitchFamily="34" charset="0"/>
            </a:endParaRPr>
          </a:p>
          <a:p>
            <a:pPr lvl="2">
              <a:spcBef>
                <a:spcPts val="0"/>
              </a:spcBef>
              <a:buFont typeface="Wingdings"/>
              <a:buChar char=""/>
            </a:pPr>
            <a:r>
              <a:rPr lang="en-US" sz="9600" dirty="0">
                <a:solidFill>
                  <a:schemeClr val="tx1"/>
                </a:solidFill>
                <a:latin typeface="Arial" pitchFamily="34" charset="0"/>
                <a:ea typeface="Times New Roman"/>
                <a:cs typeface="Arial" pitchFamily="34" charset="0"/>
              </a:rPr>
              <a:t>SBDC’s (12 with locations at UW extensions)</a:t>
            </a:r>
          </a:p>
          <a:p>
            <a:pPr marL="914400" lvl="2" indent="0">
              <a:spcBef>
                <a:spcPts val="0"/>
              </a:spcBef>
              <a:buNone/>
            </a:pPr>
            <a:endParaRPr lang="en-US" sz="9600" dirty="0">
              <a:solidFill>
                <a:schemeClr val="tx1"/>
              </a:solidFill>
              <a:latin typeface="Arial" pitchFamily="34" charset="0"/>
              <a:ea typeface="Times New Roman"/>
              <a:cs typeface="Arial" pitchFamily="34" charset="0"/>
            </a:endParaRPr>
          </a:p>
          <a:p>
            <a:pPr lvl="2">
              <a:spcBef>
                <a:spcPts val="0"/>
              </a:spcBef>
              <a:buFont typeface="Wingdings"/>
              <a:buChar char=""/>
            </a:pPr>
            <a:r>
              <a:rPr lang="en-US" sz="9600" dirty="0">
                <a:solidFill>
                  <a:schemeClr val="tx1"/>
                </a:solidFill>
                <a:latin typeface="Arial" pitchFamily="34" charset="0"/>
                <a:ea typeface="Times New Roman"/>
                <a:cs typeface="Arial" pitchFamily="34" charset="0"/>
              </a:rPr>
              <a:t>Women’s Business Centers with various locations</a:t>
            </a:r>
          </a:p>
          <a:p>
            <a:pPr lvl="2">
              <a:spcBef>
                <a:spcPts val="0"/>
              </a:spcBef>
              <a:buFont typeface="Wingdings"/>
              <a:buChar char=""/>
            </a:pPr>
            <a:endParaRPr lang="en-US" sz="9600" dirty="0">
              <a:solidFill>
                <a:schemeClr val="tx1"/>
              </a:solidFill>
              <a:latin typeface="Arial" pitchFamily="34" charset="0"/>
              <a:ea typeface="Times New Roman"/>
              <a:cs typeface="Arial" pitchFamily="34" charset="0"/>
            </a:endParaRPr>
          </a:p>
          <a:p>
            <a:pPr lvl="1">
              <a:spcBef>
                <a:spcPts val="0"/>
              </a:spcBef>
              <a:buFont typeface="Courier New" panose="02070309020205020404" pitchFamily="49" charset="0"/>
              <a:buChar char="o"/>
            </a:pPr>
            <a:r>
              <a:rPr lang="en-US" sz="8000" dirty="0">
                <a:solidFill>
                  <a:schemeClr val="tx1"/>
                </a:solidFill>
                <a:latin typeface="Arial" pitchFamily="34" charset="0"/>
                <a:ea typeface="Times New Roman"/>
                <a:cs typeface="Arial" pitchFamily="34" charset="0"/>
              </a:rPr>
              <a:t>To locate offices near you:  </a:t>
            </a:r>
            <a:r>
              <a:rPr lang="en-US" sz="8000" dirty="0">
                <a:solidFill>
                  <a:schemeClr val="tx1"/>
                </a:solidFill>
                <a:latin typeface="Arial" pitchFamily="34" charset="0"/>
                <a:ea typeface="Times New Roman"/>
                <a:cs typeface="Arial" pitchFamily="34" charset="0"/>
                <a:hlinkClick r:id="rId2"/>
              </a:rPr>
              <a:t>www.sba.gov</a:t>
            </a:r>
            <a:r>
              <a:rPr lang="en-US" sz="8000" dirty="0">
                <a:solidFill>
                  <a:schemeClr val="tx1"/>
                </a:solidFill>
                <a:latin typeface="Arial" pitchFamily="34" charset="0"/>
                <a:ea typeface="Times New Roman"/>
                <a:cs typeface="Arial" pitchFamily="34" charset="0"/>
              </a:rPr>
              <a:t> and click on “get local assistance”</a:t>
            </a:r>
          </a:p>
          <a:p>
            <a:pPr marL="914400" lvl="2" indent="0">
              <a:spcBef>
                <a:spcPts val="0"/>
              </a:spcBef>
              <a:buNone/>
            </a:pPr>
            <a:endParaRPr lang="en-US" sz="7600" dirty="0">
              <a:latin typeface="Arial" pitchFamily="34" charset="0"/>
              <a:ea typeface="Times New Roman"/>
              <a:cs typeface="Arial" pitchFamily="34" charset="0"/>
            </a:endParaRPr>
          </a:p>
          <a:p>
            <a:pPr marL="914400" lvl="2" indent="0">
              <a:spcBef>
                <a:spcPts val="0"/>
              </a:spcBef>
              <a:buNone/>
            </a:pPr>
            <a:endParaRPr lang="en-US" sz="2000" dirty="0">
              <a:latin typeface="Arial" pitchFamily="34" charset="0"/>
              <a:ea typeface="Times New Roman"/>
              <a:cs typeface="Arial"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4950" y="377079"/>
            <a:ext cx="2194560" cy="967932"/>
          </a:xfrm>
          <a:prstGeom prst="rect">
            <a:avLst/>
          </a:prstGeom>
        </p:spPr>
      </p:pic>
      <p:sp>
        <p:nvSpPr>
          <p:cNvPr id="4" name="Date Placeholder 3"/>
          <p:cNvSpPr>
            <a:spLocks noGrp="1"/>
          </p:cNvSpPr>
          <p:nvPr>
            <p:ph type="dt" sz="half" idx="10"/>
          </p:nvPr>
        </p:nvSpPr>
        <p:spPr/>
        <p:txBody>
          <a:bodyPr/>
          <a:lstStyle/>
          <a:p>
            <a:fld id="{0DE61C03-055A-418E-B417-045F6A474DEF}" type="datetime1">
              <a:rPr lang="en-US" smtClean="0"/>
              <a:t>9/23/2015</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547237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101825"/>
            <a:ext cx="10058400" cy="1450757"/>
          </a:xfrm>
        </p:spPr>
        <p:txBody>
          <a:bodyPr/>
          <a:lstStyle/>
          <a:p>
            <a:pPr algn="ctr"/>
            <a:r>
              <a:rPr lang="en-US" sz="5400" dirty="0"/>
              <a:t>     </a:t>
            </a:r>
            <a:r>
              <a:rPr lang="en-US" b="1" i="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Contracting</a:t>
            </a:r>
            <a:endParaRPr lang="en-US" b="1" i="1" dirty="0">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346702" y="1831757"/>
            <a:ext cx="7848600" cy="4343400"/>
          </a:xfrm>
        </p:spPr>
        <p:txBody>
          <a:bodyPr>
            <a:normAutofit/>
          </a:bodyPr>
          <a:lstStyle/>
          <a:p>
            <a:pPr algn="ctr">
              <a:spcAft>
                <a:spcPts val="0"/>
              </a:spcAft>
              <a:buClrTx/>
              <a:buSzTx/>
              <a:buNone/>
              <a:defRPr/>
            </a:pPr>
            <a:r>
              <a:rPr lang="en-US" sz="2400" b="1" dirty="0">
                <a:solidFill>
                  <a:prstClr val="black"/>
                </a:solidFill>
                <a:latin typeface="Arial" pitchFamily="34" charset="0"/>
                <a:cs typeface="Arial" pitchFamily="34" charset="0"/>
              </a:rPr>
              <a:t>What are the Government-wide Small Business Contracting Goals and Achievement?   </a:t>
            </a:r>
            <a:endParaRPr lang="en-US" sz="2400" dirty="0">
              <a:solidFill>
                <a:prstClr val="black"/>
              </a:solidFill>
              <a:latin typeface="Arial" pitchFamily="34" charset="0"/>
              <a:cs typeface="Arial" pitchFamily="34" charset="0"/>
            </a:endParaRPr>
          </a:p>
          <a:p>
            <a:pPr>
              <a:spcAft>
                <a:spcPts val="0"/>
              </a:spcAft>
              <a:buClrTx/>
              <a:buSzTx/>
              <a:buNone/>
              <a:defRPr/>
            </a:pPr>
            <a:r>
              <a:rPr lang="en-US" sz="2200" dirty="0">
                <a:solidFill>
                  <a:prstClr val="black"/>
                </a:solidFill>
                <a:latin typeface="Arial" pitchFamily="34" charset="0"/>
                <a:cs typeface="Arial" pitchFamily="34" charset="0"/>
              </a:rPr>
              <a:t>	</a:t>
            </a:r>
            <a:endParaRPr lang="en-US" sz="2400" dirty="0">
              <a:solidFill>
                <a:prstClr val="black"/>
              </a:solidFill>
              <a:latin typeface="Calibri"/>
            </a:endParaRPr>
          </a:p>
          <a:p>
            <a:pPr lvl="1"/>
            <a:endParaRPr lang="en-US" dirty="0" smtClean="0">
              <a:latin typeface="+mj-lt"/>
            </a:endParaRPr>
          </a:p>
          <a:p>
            <a:pPr lvl="1"/>
            <a:endParaRPr lang="en-US" dirty="0" smtClean="0">
              <a:latin typeface="+mj-lt"/>
            </a:endParaRPr>
          </a:p>
          <a:p>
            <a:pPr lvl="1"/>
            <a:endParaRPr lang="en-US" dirty="0">
              <a:latin typeface="+mj-lt"/>
            </a:endParaRPr>
          </a:p>
        </p:txBody>
      </p:sp>
      <p:sp>
        <p:nvSpPr>
          <p:cNvPr id="6" name="Slide Number Placeholder 5"/>
          <p:cNvSpPr>
            <a:spLocks noGrp="1"/>
          </p:cNvSpPr>
          <p:nvPr>
            <p:ph type="sldNum" sz="quarter" idx="12"/>
          </p:nvPr>
        </p:nvSpPr>
        <p:spPr/>
        <p:txBody>
          <a:bodyPr/>
          <a:lstStyle/>
          <a:p>
            <a:pPr>
              <a:defRPr/>
            </a:pPr>
            <a:fld id="{753728E6-713D-4F1F-BFD3-90A96BFFE479}" type="slidenum">
              <a:rPr lang="en-US">
                <a:solidFill>
                  <a:srgbClr val="000000"/>
                </a:solidFill>
              </a:rPr>
              <a:pPr>
                <a:defRPr/>
              </a:pPr>
              <a:t>43</a:t>
            </a:fld>
            <a:endParaRPr lang="en-US" dirty="0">
              <a:solidFill>
                <a:srgbClr val="00000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381000"/>
            <a:ext cx="2194560" cy="96793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449299020"/>
              </p:ext>
            </p:extLst>
          </p:nvPr>
        </p:nvGraphicFramePr>
        <p:xfrm>
          <a:off x="2819399" y="2590799"/>
          <a:ext cx="6553201" cy="3048000"/>
        </p:xfrm>
        <a:graphic>
          <a:graphicData uri="http://schemas.openxmlformats.org/drawingml/2006/table">
            <a:tbl>
              <a:tblPr firstRow="1" firstCol="1" bandRow="1">
                <a:tableStyleId>{5C22544A-7EE6-4342-B048-85BDC9FD1C3A}</a:tableStyleId>
              </a:tblPr>
              <a:tblGrid>
                <a:gridCol w="1363049"/>
                <a:gridCol w="1301520"/>
                <a:gridCol w="1337712"/>
                <a:gridCol w="1339160"/>
                <a:gridCol w="1211760"/>
              </a:tblGrid>
              <a:tr h="511169">
                <a:tc>
                  <a:txBody>
                    <a:bodyPr/>
                    <a:lstStyle/>
                    <a:p>
                      <a:pPr marL="0" marR="0">
                        <a:spcBef>
                          <a:spcPts val="0"/>
                        </a:spcBef>
                        <a:spcAft>
                          <a:spcPts val="0"/>
                        </a:spcAft>
                      </a:pPr>
                      <a:r>
                        <a:rPr lang="en-US" sz="1100" dirty="0">
                          <a:effectLst/>
                        </a:rPr>
                        <a:t>Category</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Goal</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2012</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2013</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2014</a:t>
                      </a:r>
                      <a:endParaRPr lang="en-US" sz="1100" dirty="0">
                        <a:effectLst/>
                        <a:latin typeface="Calibri"/>
                        <a:ea typeface="Calibri"/>
                        <a:cs typeface="Times New Roman"/>
                      </a:endParaRPr>
                    </a:p>
                  </a:txBody>
                  <a:tcPr marL="0" marR="0" marT="0" marB="0"/>
                </a:tc>
              </a:tr>
              <a:tr h="567095">
                <a:tc>
                  <a:txBody>
                    <a:bodyPr/>
                    <a:lstStyle/>
                    <a:p>
                      <a:pPr marL="0" marR="0">
                        <a:spcBef>
                          <a:spcPts val="0"/>
                        </a:spcBef>
                        <a:spcAft>
                          <a:spcPts val="0"/>
                        </a:spcAft>
                      </a:pPr>
                      <a:r>
                        <a:rPr lang="en-US" sz="1100" dirty="0">
                          <a:effectLst/>
                        </a:rPr>
                        <a:t>Small Business</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23%</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22.25%</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23.39%</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24.99%</a:t>
                      </a:r>
                      <a:endParaRPr lang="en-US" sz="1100" dirty="0">
                        <a:effectLst/>
                        <a:latin typeface="Calibri"/>
                        <a:ea typeface="Calibri"/>
                        <a:cs typeface="Times New Roman"/>
                      </a:endParaRPr>
                    </a:p>
                  </a:txBody>
                  <a:tcPr marL="0" marR="0" marT="0" marB="0"/>
                </a:tc>
              </a:tr>
              <a:tr h="531303">
                <a:tc>
                  <a:txBody>
                    <a:bodyPr/>
                    <a:lstStyle/>
                    <a:p>
                      <a:pPr marL="0" marR="0">
                        <a:spcBef>
                          <a:spcPts val="0"/>
                        </a:spcBef>
                        <a:spcAft>
                          <a:spcPts val="0"/>
                        </a:spcAft>
                      </a:pPr>
                      <a:r>
                        <a:rPr lang="en-US" sz="1100" dirty="0">
                          <a:effectLst/>
                        </a:rPr>
                        <a:t>SDB (8(a))</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5%</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8%</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8.61%</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   9.46%</a:t>
                      </a:r>
                      <a:endParaRPr lang="en-US" sz="1100" dirty="0">
                        <a:effectLst/>
                        <a:latin typeface="Calibri"/>
                        <a:ea typeface="Calibri"/>
                        <a:cs typeface="Times New Roman"/>
                      </a:endParaRPr>
                    </a:p>
                  </a:txBody>
                  <a:tcPr marL="0" marR="0" marT="0" marB="0"/>
                </a:tc>
              </a:tr>
              <a:tr h="501103">
                <a:tc>
                  <a:txBody>
                    <a:bodyPr/>
                    <a:lstStyle/>
                    <a:p>
                      <a:pPr marL="0" marR="0">
                        <a:spcBef>
                          <a:spcPts val="0"/>
                        </a:spcBef>
                        <a:spcAft>
                          <a:spcPts val="0"/>
                        </a:spcAft>
                      </a:pPr>
                      <a:r>
                        <a:rPr lang="en-US" sz="1100" dirty="0">
                          <a:effectLst/>
                        </a:rPr>
                        <a:t>HUBzone</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3%</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2.01%</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1.76%</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   1.82%</a:t>
                      </a:r>
                      <a:endParaRPr lang="en-US" sz="1100" dirty="0">
                        <a:effectLst/>
                        <a:latin typeface="Calibri"/>
                        <a:ea typeface="Calibri"/>
                        <a:cs typeface="Times New Roman"/>
                      </a:endParaRPr>
                    </a:p>
                  </a:txBody>
                  <a:tcPr marL="0" marR="0" marT="0" marB="0"/>
                </a:tc>
              </a:tr>
              <a:tr h="480969">
                <a:tc>
                  <a:txBody>
                    <a:bodyPr/>
                    <a:lstStyle/>
                    <a:p>
                      <a:pPr marL="0" marR="0">
                        <a:spcBef>
                          <a:spcPts val="0"/>
                        </a:spcBef>
                        <a:spcAft>
                          <a:spcPts val="0"/>
                        </a:spcAft>
                      </a:pPr>
                      <a:r>
                        <a:rPr lang="en-US" sz="1100" dirty="0">
                          <a:effectLst/>
                        </a:rPr>
                        <a:t>Women</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5%</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4%</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4.32%</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   4.68%</a:t>
                      </a:r>
                      <a:endParaRPr lang="en-US" sz="1100" dirty="0">
                        <a:effectLst/>
                        <a:latin typeface="Calibri"/>
                        <a:ea typeface="Calibri"/>
                        <a:cs typeface="Times New Roman"/>
                      </a:endParaRPr>
                    </a:p>
                  </a:txBody>
                  <a:tcPr marL="0" marR="0" marT="0" marB="0"/>
                </a:tc>
              </a:tr>
              <a:tr h="456361">
                <a:tc>
                  <a:txBody>
                    <a:bodyPr/>
                    <a:lstStyle/>
                    <a:p>
                      <a:pPr marL="0" marR="0">
                        <a:spcBef>
                          <a:spcPts val="0"/>
                        </a:spcBef>
                        <a:spcAft>
                          <a:spcPts val="0"/>
                        </a:spcAft>
                      </a:pPr>
                      <a:r>
                        <a:rPr lang="en-US" sz="1100" dirty="0">
                          <a:effectLst/>
                        </a:rPr>
                        <a:t>SD Vets</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3%</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3.03%</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3.38%</a:t>
                      </a:r>
                      <a:endParaRPr lang="en-US" sz="1100" dirty="0">
                        <a:effectLst/>
                        <a:latin typeface="Calibri"/>
                        <a:ea typeface="Calibri"/>
                        <a:cs typeface="Times New Roman"/>
                      </a:endParaRPr>
                    </a:p>
                  </a:txBody>
                  <a:tcPr/>
                </a:tc>
                <a:tc>
                  <a:txBody>
                    <a:bodyPr/>
                    <a:lstStyle/>
                    <a:p>
                      <a:pPr marL="0" marR="0">
                        <a:spcBef>
                          <a:spcPts val="0"/>
                        </a:spcBef>
                        <a:spcAft>
                          <a:spcPts val="0"/>
                        </a:spcAft>
                      </a:pPr>
                      <a:r>
                        <a:rPr lang="en-US" sz="1100" dirty="0">
                          <a:effectLst/>
                        </a:rPr>
                        <a:t>   3.68%</a:t>
                      </a:r>
                      <a:endParaRPr lang="en-US" sz="1100" dirty="0">
                        <a:effectLst/>
                        <a:latin typeface="Calibri"/>
                        <a:ea typeface="Calibri"/>
                        <a:cs typeface="Times New Roman"/>
                      </a:endParaRPr>
                    </a:p>
                  </a:txBody>
                  <a:tcPr marL="0" marR="0" marT="0" marB="0"/>
                </a:tc>
              </a:tr>
            </a:tbl>
          </a:graphicData>
        </a:graphic>
      </p:graphicFrame>
      <p:sp>
        <p:nvSpPr>
          <p:cNvPr id="4" name="Date Placeholder 3"/>
          <p:cNvSpPr>
            <a:spLocks noGrp="1"/>
          </p:cNvSpPr>
          <p:nvPr>
            <p:ph type="dt" sz="half" idx="10"/>
          </p:nvPr>
        </p:nvSpPr>
        <p:spPr/>
        <p:txBody>
          <a:bodyPr/>
          <a:lstStyle/>
          <a:p>
            <a:fld id="{196BBA0C-8CFC-427E-8298-4486D3701E4A}" type="datetime1">
              <a:rPr lang="en-US" smtClean="0"/>
              <a:t>9/23/2015</a:t>
            </a:fld>
            <a:endParaRPr lang="en-US" dirty="0"/>
          </a:p>
        </p:txBody>
      </p:sp>
      <p:sp>
        <p:nvSpPr>
          <p:cNvPr id="8" name="Footer Placeholder 7"/>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294609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solidFill>
                  <a:schemeClr val="tx1"/>
                </a:solidFill>
              </a:rPr>
              <a:t>     </a:t>
            </a:r>
            <a:r>
              <a:rPr lang="en-US" b="1" i="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Contracting</a:t>
            </a:r>
            <a:endParaRPr lang="en-US" b="1" i="1" dirty="0">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02180" y="1831757"/>
            <a:ext cx="7848600" cy="4343400"/>
          </a:xfrm>
        </p:spPr>
        <p:txBody>
          <a:bodyPr>
            <a:normAutofit fontScale="77500" lnSpcReduction="20000"/>
          </a:bodyPr>
          <a:lstStyle/>
          <a:p>
            <a:pPr algn="ctr">
              <a:spcAft>
                <a:spcPts val="0"/>
              </a:spcAft>
              <a:buClrTx/>
              <a:buSzTx/>
              <a:buNone/>
              <a:defRPr/>
            </a:pPr>
            <a:r>
              <a:rPr lang="en-US" sz="2400" b="1" dirty="0">
                <a:solidFill>
                  <a:prstClr val="black"/>
                </a:solidFill>
                <a:latin typeface="Arial" pitchFamily="34" charset="0"/>
                <a:cs typeface="Arial" pitchFamily="34" charset="0"/>
              </a:rPr>
              <a:t>Government-wide Small Business Contracting</a:t>
            </a:r>
          </a:p>
          <a:p>
            <a:pPr algn="ctr">
              <a:spcAft>
                <a:spcPts val="0"/>
              </a:spcAft>
              <a:buClrTx/>
              <a:buSzTx/>
              <a:buNone/>
              <a:defRPr/>
            </a:pPr>
            <a:r>
              <a:rPr lang="en-US" sz="2400" b="1" dirty="0">
                <a:solidFill>
                  <a:prstClr val="black"/>
                </a:solidFill>
                <a:latin typeface="Arial" pitchFamily="34" charset="0"/>
                <a:cs typeface="Arial" pitchFamily="34" charset="0"/>
              </a:rPr>
              <a:t>Goals are a floor—not a ceiling!</a:t>
            </a:r>
          </a:p>
          <a:p>
            <a:pPr algn="ctr">
              <a:spcAft>
                <a:spcPts val="0"/>
              </a:spcAft>
              <a:buClrTx/>
              <a:buSzTx/>
              <a:buNone/>
              <a:defRPr/>
            </a:pPr>
            <a:endParaRPr lang="en-US" sz="2400" b="1" dirty="0">
              <a:solidFill>
                <a:prstClr val="black"/>
              </a:solidFill>
              <a:latin typeface="Arial" pitchFamily="34" charset="0"/>
              <a:cs typeface="Arial" pitchFamily="34" charset="0"/>
            </a:endParaRPr>
          </a:p>
          <a:p>
            <a:pPr algn="ctr">
              <a:spcAft>
                <a:spcPts val="0"/>
              </a:spcAft>
              <a:buClrTx/>
              <a:buSzTx/>
              <a:buNone/>
              <a:defRPr/>
            </a:pPr>
            <a:r>
              <a:rPr lang="en-US" sz="4000" b="1" u="sng" dirty="0">
                <a:solidFill>
                  <a:prstClr val="black"/>
                </a:solidFill>
                <a:latin typeface="Arial" pitchFamily="34" charset="0"/>
                <a:cs typeface="Arial" pitchFamily="34" charset="0"/>
              </a:rPr>
              <a:t>In 2014:</a:t>
            </a:r>
          </a:p>
          <a:p>
            <a:pPr algn="ctr">
              <a:spcAft>
                <a:spcPts val="0"/>
              </a:spcAft>
              <a:buClrTx/>
              <a:buSzTx/>
              <a:buNone/>
              <a:defRPr/>
            </a:pPr>
            <a:endParaRPr lang="en-US" sz="3100" b="1" dirty="0">
              <a:solidFill>
                <a:prstClr val="black"/>
              </a:solidFill>
              <a:latin typeface="Arial" pitchFamily="34" charset="0"/>
              <a:cs typeface="Arial" pitchFamily="34" charset="0"/>
            </a:endParaRPr>
          </a:p>
          <a:p>
            <a:pPr algn="ctr">
              <a:spcAft>
                <a:spcPts val="0"/>
              </a:spcAft>
              <a:buClrTx/>
              <a:buSzTx/>
              <a:buNone/>
              <a:defRPr/>
            </a:pPr>
            <a:r>
              <a:rPr lang="en-US" sz="4000" b="1" dirty="0">
                <a:solidFill>
                  <a:prstClr val="black"/>
                </a:solidFill>
                <a:latin typeface="Arial" pitchFamily="34" charset="0"/>
                <a:cs typeface="Arial" pitchFamily="34" charset="0"/>
              </a:rPr>
              <a:t>$91.6 Billion to Small Business</a:t>
            </a:r>
          </a:p>
          <a:p>
            <a:pPr algn="ctr">
              <a:spcAft>
                <a:spcPts val="0"/>
              </a:spcAft>
              <a:buClrTx/>
              <a:buSzTx/>
              <a:buNone/>
              <a:defRPr/>
            </a:pPr>
            <a:endParaRPr lang="en-US" sz="3400" b="1" dirty="0">
              <a:solidFill>
                <a:prstClr val="black"/>
              </a:solidFill>
              <a:latin typeface="Arial" pitchFamily="34" charset="0"/>
              <a:cs typeface="Arial" pitchFamily="34" charset="0"/>
            </a:endParaRPr>
          </a:p>
          <a:p>
            <a:pPr algn="ctr">
              <a:spcAft>
                <a:spcPts val="0"/>
              </a:spcAft>
              <a:buClrTx/>
              <a:buSzTx/>
              <a:buNone/>
              <a:defRPr/>
            </a:pPr>
            <a:r>
              <a:rPr lang="en-US" sz="4000" b="1" dirty="0">
                <a:solidFill>
                  <a:prstClr val="black"/>
                </a:solidFill>
                <a:latin typeface="Arial" pitchFamily="34" charset="0"/>
                <a:cs typeface="Arial" pitchFamily="34" charset="0"/>
              </a:rPr>
              <a:t>$3.6+ in Wisconsin</a:t>
            </a:r>
          </a:p>
          <a:p>
            <a:pPr algn="ctr">
              <a:spcAft>
                <a:spcPts val="0"/>
              </a:spcAft>
              <a:buClrTx/>
              <a:buSzTx/>
              <a:buNone/>
              <a:defRPr/>
            </a:pPr>
            <a:endParaRPr lang="en-US" sz="3000" b="1" dirty="0">
              <a:solidFill>
                <a:prstClr val="black"/>
              </a:solidFill>
              <a:latin typeface="Arial" pitchFamily="34" charset="0"/>
              <a:cs typeface="Arial" pitchFamily="34" charset="0"/>
            </a:endParaRPr>
          </a:p>
          <a:p>
            <a:pPr algn="ctr">
              <a:spcAft>
                <a:spcPts val="0"/>
              </a:spcAft>
              <a:buClrTx/>
              <a:buSzTx/>
              <a:buNone/>
              <a:defRPr/>
            </a:pPr>
            <a:r>
              <a:rPr lang="en-US" sz="4000" b="1" dirty="0">
                <a:solidFill>
                  <a:prstClr val="black"/>
                </a:solidFill>
                <a:latin typeface="Arial" pitchFamily="34" charset="0"/>
                <a:cs typeface="Arial" pitchFamily="34" charset="0"/>
              </a:rPr>
              <a:t>DoD Largest Purchasing Entity</a:t>
            </a:r>
            <a:r>
              <a:rPr lang="en-US" sz="4000" dirty="0">
                <a:solidFill>
                  <a:prstClr val="black"/>
                </a:solidFill>
                <a:latin typeface="Arial" pitchFamily="34" charset="0"/>
                <a:cs typeface="Arial" pitchFamily="34" charset="0"/>
              </a:rPr>
              <a:t>	</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53728E6-713D-4F1F-BFD3-90A96BFFE479}" type="slidenum">
              <a:rPr lang="en-US">
                <a:solidFill>
                  <a:srgbClr val="000000"/>
                </a:solidFill>
              </a:rPr>
              <a:pPr>
                <a:defRPr/>
              </a:pPr>
              <a:t>44</a:t>
            </a:fld>
            <a:endParaRPr lang="en-US" dirty="0">
              <a:solidFill>
                <a:srgbClr val="00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381000"/>
            <a:ext cx="2194560" cy="967932"/>
          </a:xfrm>
          <a:prstGeom prst="rect">
            <a:avLst/>
          </a:prstGeom>
        </p:spPr>
      </p:pic>
      <p:sp>
        <p:nvSpPr>
          <p:cNvPr id="4" name="Date Placeholder 3"/>
          <p:cNvSpPr>
            <a:spLocks noGrp="1"/>
          </p:cNvSpPr>
          <p:nvPr>
            <p:ph type="dt" sz="half" idx="10"/>
          </p:nvPr>
        </p:nvSpPr>
        <p:spPr/>
        <p:txBody>
          <a:bodyPr/>
          <a:lstStyle/>
          <a:p>
            <a:fld id="{066E2C53-3EAA-4AE1-BD2C-C542A7AFAEE7}" type="datetime1">
              <a:rPr lang="en-US" smtClean="0"/>
              <a:t>9/23/2015</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53614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209800" y="1600200"/>
            <a:ext cx="7543800" cy="4419600"/>
          </a:xfrm>
        </p:spPr>
        <p:txBody>
          <a:bodyPr vert="horz" lIns="92075" tIns="46038" rIns="92075" bIns="46038" rtlCol="0">
            <a:normAutofit/>
          </a:bodyPr>
          <a:lstStyle/>
          <a:p>
            <a:pPr marL="0" indent="0">
              <a:buNone/>
            </a:pPr>
            <a:endParaRPr lang="en-US" sz="2400" dirty="0">
              <a:latin typeface="+mj-lt"/>
            </a:endParaRPr>
          </a:p>
          <a:p>
            <a:pPr marL="0" indent="0">
              <a:buNone/>
            </a:pPr>
            <a:endParaRPr lang="en-US" dirty="0" smtClean="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rgbClr val="000000"/>
                </a:solidFill>
              </a:rPr>
              <a:pPr>
                <a:defRPr/>
              </a:pPr>
              <a:t>45</a:t>
            </a:fld>
            <a:endParaRPr lang="en-US" dirty="0">
              <a:solidFill>
                <a:srgbClr val="000000"/>
              </a:solidFill>
            </a:endParaRPr>
          </a:p>
        </p:txBody>
      </p:sp>
      <p:sp>
        <p:nvSpPr>
          <p:cNvPr id="102404" name="Text Box 4"/>
          <p:cNvSpPr txBox="1">
            <a:spLocks noChangeArrowheads="1"/>
          </p:cNvSpPr>
          <p:nvPr/>
        </p:nvSpPr>
        <p:spPr bwMode="auto">
          <a:xfrm>
            <a:off x="3942540" y="594135"/>
            <a:ext cx="6858000" cy="830997"/>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4800" b="1" i="1" dirty="0">
                <a:effectLst>
                  <a:outerShdw blurRad="38100" dist="38100" dir="2700000" algn="tl">
                    <a:srgbClr val="C0C0C0"/>
                  </a:outerShdw>
                </a:effectLst>
                <a:latin typeface="Arial" charset="0"/>
              </a:rPr>
              <a:t>Contracting Programs</a:t>
            </a:r>
            <a:endParaRPr lang="en-US" sz="4800" i="1" dirty="0">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964" y="430435"/>
            <a:ext cx="2194560" cy="967932"/>
          </a:xfrm>
          <a:prstGeom prst="rect">
            <a:avLst/>
          </a:prstGeom>
        </p:spPr>
      </p:pic>
      <p:sp>
        <p:nvSpPr>
          <p:cNvPr id="3" name="TextBox 2"/>
          <p:cNvSpPr txBox="1"/>
          <p:nvPr/>
        </p:nvSpPr>
        <p:spPr>
          <a:xfrm>
            <a:off x="1915390" y="1859794"/>
            <a:ext cx="8641080" cy="6617196"/>
          </a:xfrm>
          <a:prstGeom prst="rect">
            <a:avLst/>
          </a:prstGeom>
          <a:noFill/>
        </p:spPr>
        <p:txBody>
          <a:bodyPr wrap="square" rtlCol="0">
            <a:spAutoFit/>
          </a:bodyPr>
          <a:lstStyle/>
          <a:p>
            <a:pPr marL="457200" indent="-457200">
              <a:buFont typeface="Arial" panose="020B0604020202020204" pitchFamily="34" charset="0"/>
              <a:buChar char="•"/>
            </a:pPr>
            <a:r>
              <a:rPr lang="en-US" sz="3200" dirty="0"/>
              <a:t>Federal:		8(a) Business Development	</a:t>
            </a:r>
          </a:p>
          <a:p>
            <a:r>
              <a:rPr lang="en-US" sz="3200" dirty="0"/>
              <a:t>			HUBZone</a:t>
            </a:r>
          </a:p>
          <a:p>
            <a:r>
              <a:rPr lang="en-US" sz="3200" dirty="0"/>
              <a:t>			WOSB/EDWOSB</a:t>
            </a:r>
          </a:p>
          <a:p>
            <a:r>
              <a:rPr lang="en-US" sz="3200" dirty="0"/>
              <a:t>			SDVOSB</a:t>
            </a:r>
          </a:p>
          <a:p>
            <a:r>
              <a:rPr lang="en-US" sz="3200" dirty="0"/>
              <a:t>			HUD Section 3</a:t>
            </a:r>
          </a:p>
          <a:p>
            <a:pPr marL="457200" indent="-457200">
              <a:buFont typeface="Arial" panose="020B0604020202020204" pitchFamily="34" charset="0"/>
              <a:buChar char="•"/>
            </a:pPr>
            <a:r>
              <a:rPr lang="en-US" sz="3200" dirty="0"/>
              <a:t>State</a:t>
            </a:r>
          </a:p>
          <a:p>
            <a:pPr marL="457200" indent="-457200">
              <a:buFont typeface="Arial" panose="020B0604020202020204" pitchFamily="34" charset="0"/>
              <a:buChar char="•"/>
            </a:pPr>
            <a:r>
              <a:rPr lang="en-US" sz="3200" dirty="0"/>
              <a:t>Municipality</a:t>
            </a:r>
          </a:p>
          <a:p>
            <a:pPr marL="457200" indent="-457200">
              <a:buFont typeface="Arial" panose="020B0604020202020204" pitchFamily="34" charset="0"/>
              <a:buChar char="•"/>
            </a:pPr>
            <a:r>
              <a:rPr lang="en-US" sz="3200" dirty="0"/>
              <a:t>Others</a:t>
            </a:r>
          </a:p>
          <a:p>
            <a:r>
              <a:rPr lang="en-US" sz="3200" dirty="0"/>
              <a:t>		</a:t>
            </a:r>
          </a:p>
          <a:p>
            <a:pPr marL="800100" lvl="1" indent="-342900">
              <a:buFont typeface="Arial" panose="020B0604020202020204" pitchFamily="34" charset="0"/>
              <a:buChar char="•"/>
            </a:pPr>
            <a:endParaRPr lang="en-US" sz="3200" dirty="0"/>
          </a:p>
          <a:p>
            <a:pPr marL="800100" lvl="1" indent="-342900">
              <a:buFont typeface="Arial" panose="020B0604020202020204" pitchFamily="34" charset="0"/>
              <a:buChar char="•"/>
            </a:pPr>
            <a:endParaRPr lang="en-US" sz="3200" dirty="0"/>
          </a:p>
          <a:p>
            <a:pPr marL="800100" lvl="1" indent="-342900">
              <a:buFont typeface="Arial" panose="020B0604020202020204" pitchFamily="34" charset="0"/>
              <a:buChar char="•"/>
            </a:pPr>
            <a:endParaRPr lang="en-US" sz="32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p:txBody>
      </p:sp>
      <p:sp>
        <p:nvSpPr>
          <p:cNvPr id="2" name="Date Placeholder 1"/>
          <p:cNvSpPr>
            <a:spLocks noGrp="1"/>
          </p:cNvSpPr>
          <p:nvPr>
            <p:ph type="dt" sz="half" idx="10"/>
          </p:nvPr>
        </p:nvSpPr>
        <p:spPr/>
        <p:txBody>
          <a:bodyPr/>
          <a:lstStyle/>
          <a:p>
            <a:fld id="{2B29CA48-A177-468A-B49B-7772488B102E}"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157271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209800" y="1600200"/>
            <a:ext cx="7543800" cy="4419600"/>
          </a:xfrm>
        </p:spPr>
        <p:txBody>
          <a:bodyPr vert="horz" lIns="92075" tIns="46038" rIns="92075" bIns="46038" rtlCol="0">
            <a:normAutofit/>
          </a:bodyPr>
          <a:lstStyle/>
          <a:p>
            <a:pPr marL="0" indent="0">
              <a:buNone/>
            </a:pPr>
            <a:endParaRPr lang="en-US" sz="2400" dirty="0">
              <a:latin typeface="+mj-lt"/>
            </a:endParaRPr>
          </a:p>
          <a:p>
            <a:pPr marL="0" indent="0">
              <a:buNone/>
            </a:pPr>
            <a:endParaRPr lang="en-US" dirty="0" smtClean="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rgbClr val="000000"/>
                </a:solidFill>
              </a:rPr>
              <a:pPr>
                <a:defRPr/>
              </a:pPr>
              <a:t>46</a:t>
            </a:fld>
            <a:endParaRPr lang="en-US" dirty="0">
              <a:solidFill>
                <a:srgbClr val="000000"/>
              </a:solidFill>
            </a:endParaRPr>
          </a:p>
        </p:txBody>
      </p:sp>
      <p:sp>
        <p:nvSpPr>
          <p:cNvPr id="102404" name="Text Box 4"/>
          <p:cNvSpPr txBox="1">
            <a:spLocks noChangeArrowheads="1"/>
          </p:cNvSpPr>
          <p:nvPr/>
        </p:nvSpPr>
        <p:spPr bwMode="auto">
          <a:xfrm>
            <a:off x="3354090" y="451619"/>
            <a:ext cx="8068159" cy="1569660"/>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4800" b="1" i="1" dirty="0">
                <a:effectLst>
                  <a:outerShdw blurRad="38100" dist="38100" dir="2700000" algn="tl">
                    <a:srgbClr val="C0C0C0"/>
                  </a:outerShdw>
                </a:effectLst>
                <a:latin typeface="Arial" charset="0"/>
              </a:rPr>
              <a:t>Contracting Resources</a:t>
            </a:r>
          </a:p>
          <a:p>
            <a:pPr algn="ctr" eaLnBrk="0" fontAlgn="base" hangingPunct="0">
              <a:spcBef>
                <a:spcPct val="0"/>
              </a:spcBef>
              <a:spcAft>
                <a:spcPct val="0"/>
              </a:spcAft>
              <a:defRPr/>
            </a:pPr>
            <a:endParaRPr lang="en-US" sz="4800" i="1" dirty="0">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476" y="451619"/>
            <a:ext cx="2194560" cy="967932"/>
          </a:xfrm>
          <a:prstGeom prst="rect">
            <a:avLst/>
          </a:prstGeom>
        </p:spPr>
      </p:pic>
      <p:sp>
        <p:nvSpPr>
          <p:cNvPr id="3" name="TextBox 2"/>
          <p:cNvSpPr txBox="1"/>
          <p:nvPr/>
        </p:nvSpPr>
        <p:spPr>
          <a:xfrm>
            <a:off x="2133600" y="1828800"/>
            <a:ext cx="8001000" cy="5878532"/>
          </a:xfrm>
          <a:prstGeom prst="rect">
            <a:avLst/>
          </a:prstGeom>
          <a:noFill/>
        </p:spPr>
        <p:txBody>
          <a:bodyPr wrap="square" rtlCol="0">
            <a:spAutoFit/>
          </a:bodyPr>
          <a:lstStyle/>
          <a:p>
            <a:pPr marL="342900" indent="-342900">
              <a:buFont typeface="Arial" panose="020B0604020202020204" pitchFamily="34" charset="0"/>
              <a:buChar char="•"/>
            </a:pPr>
            <a:r>
              <a:rPr lang="en-US" sz="3200" dirty="0"/>
              <a:t>SBA HUBZone Help Desk and the WI DO</a:t>
            </a:r>
          </a:p>
          <a:p>
            <a:pPr marL="342900" indent="-342900">
              <a:buFont typeface="Arial" panose="020B0604020202020204" pitchFamily="34" charset="0"/>
              <a:buChar char="•"/>
            </a:pPr>
            <a:r>
              <a:rPr lang="en-US" sz="3200" dirty="0"/>
              <a:t>HUD</a:t>
            </a:r>
          </a:p>
          <a:p>
            <a:pPr marL="342900" indent="-342900">
              <a:buFont typeface="Arial" panose="020B0604020202020204" pitchFamily="34" charset="0"/>
              <a:buChar char="•"/>
            </a:pPr>
            <a:r>
              <a:rPr lang="en-US" sz="3200" dirty="0"/>
              <a:t>DoD</a:t>
            </a:r>
          </a:p>
          <a:p>
            <a:pPr marL="342900" indent="-342900">
              <a:buFont typeface="Arial" panose="020B0604020202020204" pitchFamily="34" charset="0"/>
              <a:buChar char="•"/>
            </a:pPr>
            <a:r>
              <a:rPr lang="en-US" sz="3200" dirty="0"/>
              <a:t>Forestry Dept</a:t>
            </a:r>
          </a:p>
          <a:p>
            <a:pPr marL="342900" indent="-342900">
              <a:buFont typeface="Arial" panose="020B0604020202020204" pitchFamily="34" charset="0"/>
              <a:buChar char="•"/>
            </a:pPr>
            <a:r>
              <a:rPr lang="en-US" sz="3200" dirty="0"/>
              <a:t>City and County Contracting Offices/Reps</a:t>
            </a:r>
          </a:p>
          <a:p>
            <a:pPr marL="342900" indent="-342900">
              <a:buFont typeface="Arial" panose="020B0604020202020204" pitchFamily="34" charset="0"/>
              <a:buChar char="•"/>
            </a:pPr>
            <a:r>
              <a:rPr lang="en-US" sz="3200" dirty="0"/>
              <a:t>Wisconsin Procurement Institute</a:t>
            </a:r>
          </a:p>
          <a:p>
            <a:pPr marL="800100" lvl="1" indent="-342900">
              <a:buFont typeface="Arial" panose="020B0604020202020204" pitchFamily="34" charset="0"/>
              <a:buChar char="•"/>
            </a:pPr>
            <a:r>
              <a:rPr lang="en-US" sz="2000" dirty="0"/>
              <a:t>SAM </a:t>
            </a:r>
          </a:p>
          <a:p>
            <a:pPr marL="800100" lvl="1" indent="-342900">
              <a:buFont typeface="Arial" panose="020B0604020202020204" pitchFamily="34" charset="0"/>
              <a:buChar char="•"/>
            </a:pPr>
            <a:r>
              <a:rPr lang="en-US" sz="2000" dirty="0"/>
              <a:t>Certifications</a:t>
            </a:r>
          </a:p>
          <a:p>
            <a:pPr marL="800100" lvl="1" indent="-342900">
              <a:buFont typeface="Arial" panose="020B0604020202020204" pitchFamily="34" charset="0"/>
              <a:buChar char="•"/>
            </a:pPr>
            <a:r>
              <a:rPr lang="en-US" sz="2000" dirty="0"/>
              <a:t>RFQ’s/Bids/Proposals</a:t>
            </a:r>
          </a:p>
          <a:p>
            <a:pPr marL="800100" lvl="1" indent="-342900">
              <a:buFont typeface="Arial" panose="020B0604020202020204" pitchFamily="34" charset="0"/>
              <a:buChar char="•"/>
            </a:pPr>
            <a:r>
              <a:rPr lang="en-US" sz="2000" dirty="0"/>
              <a:t>MORE!!	</a:t>
            </a:r>
          </a:p>
          <a:p>
            <a:pPr marL="800100" lvl="1" indent="-342900">
              <a:buFont typeface="Arial" panose="020B0604020202020204" pitchFamily="34" charset="0"/>
              <a:buChar char="•"/>
            </a:pPr>
            <a:endParaRPr lang="en-US" sz="3200" dirty="0"/>
          </a:p>
          <a:p>
            <a:pPr marL="800100" lvl="1" indent="-342900">
              <a:buFont typeface="Arial" panose="020B0604020202020204" pitchFamily="34" charset="0"/>
              <a:buChar char="•"/>
            </a:pPr>
            <a:endParaRPr lang="en-US" sz="32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p:txBody>
      </p:sp>
      <p:sp>
        <p:nvSpPr>
          <p:cNvPr id="2" name="Date Placeholder 1"/>
          <p:cNvSpPr>
            <a:spLocks noGrp="1"/>
          </p:cNvSpPr>
          <p:nvPr>
            <p:ph type="dt" sz="half" idx="10"/>
          </p:nvPr>
        </p:nvSpPr>
        <p:spPr/>
        <p:txBody>
          <a:bodyPr/>
          <a:lstStyle/>
          <a:p>
            <a:fld id="{B30892F7-5D43-4728-ACF1-48BAD371D55A}"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776764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209800" y="1600200"/>
            <a:ext cx="7543800" cy="4419600"/>
          </a:xfrm>
        </p:spPr>
        <p:txBody>
          <a:bodyPr vert="horz" lIns="92075" tIns="46038" rIns="92075" bIns="46038" rtlCol="0">
            <a:normAutofit/>
          </a:bodyPr>
          <a:lstStyle/>
          <a:p>
            <a:pPr marL="0" indent="0">
              <a:buNone/>
            </a:pPr>
            <a:endParaRPr lang="en-US" sz="2400" dirty="0">
              <a:latin typeface="+mj-lt"/>
            </a:endParaRPr>
          </a:p>
          <a:p>
            <a:pPr marL="0" indent="0">
              <a:buNone/>
            </a:pPr>
            <a:endParaRPr lang="en-US" dirty="0" smtClean="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rgbClr val="000000"/>
                </a:solidFill>
              </a:rPr>
              <a:pPr>
                <a:defRPr/>
              </a:pPr>
              <a:t>47</a:t>
            </a:fld>
            <a:endParaRPr lang="en-US" dirty="0">
              <a:solidFill>
                <a:srgbClr val="000000"/>
              </a:solidFill>
            </a:endParaRPr>
          </a:p>
        </p:txBody>
      </p:sp>
      <p:sp>
        <p:nvSpPr>
          <p:cNvPr id="102404" name="Text Box 4"/>
          <p:cNvSpPr txBox="1">
            <a:spLocks noChangeArrowheads="1"/>
          </p:cNvSpPr>
          <p:nvPr/>
        </p:nvSpPr>
        <p:spPr bwMode="auto">
          <a:xfrm>
            <a:off x="3124200" y="457200"/>
            <a:ext cx="6858000" cy="1569660"/>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4800" b="1" i="1" dirty="0">
                <a:effectLst>
                  <a:outerShdw blurRad="38100" dist="38100" dir="2700000" algn="tl">
                    <a:srgbClr val="C0C0C0"/>
                  </a:outerShdw>
                </a:effectLst>
                <a:latin typeface="Arial" charset="0"/>
              </a:rPr>
              <a:t>Capital</a:t>
            </a:r>
          </a:p>
          <a:p>
            <a:pPr algn="ctr" eaLnBrk="0" fontAlgn="base" hangingPunct="0">
              <a:spcBef>
                <a:spcPct val="0"/>
              </a:spcBef>
              <a:spcAft>
                <a:spcPct val="0"/>
              </a:spcAft>
              <a:defRPr/>
            </a:pPr>
            <a:endParaRPr lang="en-US" sz="4800" i="1" dirty="0">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920" y="457200"/>
            <a:ext cx="2194560" cy="967932"/>
          </a:xfrm>
          <a:prstGeom prst="rect">
            <a:avLst/>
          </a:prstGeom>
        </p:spPr>
      </p:pic>
      <p:sp>
        <p:nvSpPr>
          <p:cNvPr id="3" name="TextBox 2"/>
          <p:cNvSpPr txBox="1"/>
          <p:nvPr/>
        </p:nvSpPr>
        <p:spPr>
          <a:xfrm>
            <a:off x="2133600" y="1828800"/>
            <a:ext cx="8001000" cy="4862870"/>
          </a:xfrm>
          <a:prstGeom prst="rect">
            <a:avLst/>
          </a:prstGeom>
          <a:noFill/>
        </p:spPr>
        <p:txBody>
          <a:bodyPr wrap="square" rtlCol="0">
            <a:spAutoFit/>
          </a:bodyPr>
          <a:lstStyle/>
          <a:p>
            <a:pPr marL="342900" indent="-342900">
              <a:buFont typeface="Arial" panose="020B0604020202020204" pitchFamily="34" charset="0"/>
              <a:buChar char="•"/>
            </a:pPr>
            <a:r>
              <a:rPr lang="en-US" sz="3200" dirty="0"/>
              <a:t>Some of the Various SBA Programs Available</a:t>
            </a:r>
            <a:r>
              <a:rPr lang="en-US" sz="3200" dirty="0" smtClean="0"/>
              <a:t>:</a:t>
            </a:r>
          </a:p>
          <a:p>
            <a:pPr marL="342900" indent="-342900">
              <a:buFont typeface="Arial" panose="020B0604020202020204" pitchFamily="34" charset="0"/>
              <a:buChar char="•"/>
            </a:pPr>
            <a:endParaRPr lang="en-US" sz="1000" dirty="0"/>
          </a:p>
          <a:p>
            <a:pPr marL="1257300" lvl="2" indent="-342900">
              <a:buFont typeface="Arial" panose="020B0604020202020204" pitchFamily="34" charset="0"/>
              <a:buChar char="•"/>
            </a:pPr>
            <a:r>
              <a:rPr lang="en-US" sz="2800" dirty="0"/>
              <a:t>7a</a:t>
            </a:r>
          </a:p>
          <a:p>
            <a:pPr marL="1257300" lvl="2" indent="-342900">
              <a:buFont typeface="Arial" panose="020B0604020202020204" pitchFamily="34" charset="0"/>
              <a:buChar char="•"/>
            </a:pPr>
            <a:r>
              <a:rPr lang="en-US" sz="2800" dirty="0"/>
              <a:t>Express</a:t>
            </a:r>
          </a:p>
          <a:p>
            <a:pPr marL="1257300" lvl="2" indent="-342900">
              <a:buFont typeface="Arial" panose="020B0604020202020204" pitchFamily="34" charset="0"/>
              <a:buChar char="•"/>
            </a:pPr>
            <a:r>
              <a:rPr lang="en-US" sz="2800" dirty="0"/>
              <a:t>Export</a:t>
            </a:r>
          </a:p>
          <a:p>
            <a:pPr marL="1257300" lvl="2" indent="-342900">
              <a:buFont typeface="Arial" panose="020B0604020202020204" pitchFamily="34" charset="0"/>
              <a:buChar char="•"/>
            </a:pPr>
            <a:r>
              <a:rPr lang="en-US" sz="2800" dirty="0"/>
              <a:t>Seasonal CAPlines</a:t>
            </a:r>
          </a:p>
          <a:p>
            <a:pPr marL="1257300" lvl="2" indent="-342900">
              <a:buFont typeface="Arial" panose="020B0604020202020204" pitchFamily="34" charset="0"/>
              <a:buChar char="•"/>
            </a:pPr>
            <a:r>
              <a:rPr lang="en-US" sz="2800" dirty="0"/>
              <a:t>Contract CAPlines</a:t>
            </a:r>
          </a:p>
          <a:p>
            <a:pPr marL="1257300" lvl="2" indent="-342900">
              <a:buFont typeface="Arial" panose="020B0604020202020204" pitchFamily="34" charset="0"/>
              <a:buChar char="•"/>
            </a:pPr>
            <a:r>
              <a:rPr lang="en-US" sz="2800" dirty="0"/>
              <a:t>504</a:t>
            </a:r>
          </a:p>
          <a:p>
            <a:pPr marL="1257300" lvl="2" indent="-342900">
              <a:buFont typeface="Arial" panose="020B0604020202020204" pitchFamily="34" charset="0"/>
              <a:buChar char="•"/>
            </a:pPr>
            <a:r>
              <a:rPr lang="en-US" sz="2800" dirty="0"/>
              <a:t>Microloan</a:t>
            </a:r>
            <a:endParaRPr lang="en-US" sz="3200" dirty="0"/>
          </a:p>
          <a:p>
            <a:pPr marL="800100" lvl="1" indent="-342900">
              <a:buFont typeface="Arial" panose="020B0604020202020204" pitchFamily="34" charset="0"/>
              <a:buChar char="•"/>
            </a:pPr>
            <a:endParaRPr lang="en-US" sz="32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p:txBody>
      </p:sp>
      <p:sp>
        <p:nvSpPr>
          <p:cNvPr id="2" name="Date Placeholder 1"/>
          <p:cNvSpPr>
            <a:spLocks noGrp="1"/>
          </p:cNvSpPr>
          <p:nvPr>
            <p:ph type="dt" sz="half" idx="10"/>
          </p:nvPr>
        </p:nvSpPr>
        <p:spPr/>
        <p:txBody>
          <a:bodyPr/>
          <a:lstStyle/>
          <a:p>
            <a:fld id="{5759909F-DA30-4D80-BB52-64C0162D45FC}"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41609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209800" y="1600200"/>
            <a:ext cx="7543800" cy="4419600"/>
          </a:xfrm>
        </p:spPr>
        <p:txBody>
          <a:bodyPr vert="horz" lIns="92075" tIns="46038" rIns="92075" bIns="46038" rtlCol="0">
            <a:normAutofit/>
          </a:bodyPr>
          <a:lstStyle/>
          <a:p>
            <a:pPr marL="0" indent="0">
              <a:buNone/>
            </a:pPr>
            <a:endParaRPr lang="en-US" sz="2400" dirty="0">
              <a:latin typeface="+mj-lt"/>
            </a:endParaRPr>
          </a:p>
          <a:p>
            <a:pPr marL="0" indent="0">
              <a:buNone/>
            </a:pPr>
            <a:endParaRPr lang="en-US" dirty="0" smtClean="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rgbClr val="000000"/>
                </a:solidFill>
              </a:rPr>
              <a:pPr>
                <a:defRPr/>
              </a:pPr>
              <a:t>48</a:t>
            </a:fld>
            <a:endParaRPr lang="en-US" dirty="0">
              <a:solidFill>
                <a:srgbClr val="000000"/>
              </a:solidFill>
            </a:endParaRPr>
          </a:p>
        </p:txBody>
      </p:sp>
      <p:sp>
        <p:nvSpPr>
          <p:cNvPr id="102404" name="Text Box 4"/>
          <p:cNvSpPr txBox="1">
            <a:spLocks noChangeArrowheads="1"/>
          </p:cNvSpPr>
          <p:nvPr/>
        </p:nvSpPr>
        <p:spPr bwMode="auto">
          <a:xfrm>
            <a:off x="3634353" y="457200"/>
            <a:ext cx="6858000" cy="1569660"/>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4800" b="1" i="1" dirty="0">
                <a:effectLst>
                  <a:outerShdw blurRad="38100" dist="38100" dir="2700000" algn="tl">
                    <a:srgbClr val="C0C0C0"/>
                  </a:outerShdw>
                </a:effectLst>
                <a:latin typeface="Arial" charset="0"/>
              </a:rPr>
              <a:t>Capital Resources</a:t>
            </a:r>
          </a:p>
          <a:p>
            <a:pPr algn="ctr" eaLnBrk="0" fontAlgn="base" hangingPunct="0">
              <a:spcBef>
                <a:spcPct val="0"/>
              </a:spcBef>
              <a:spcAft>
                <a:spcPct val="0"/>
              </a:spcAft>
              <a:defRPr/>
            </a:pPr>
            <a:endParaRPr lang="en-US" sz="4800" i="1" dirty="0">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920" y="457200"/>
            <a:ext cx="2194560" cy="967932"/>
          </a:xfrm>
          <a:prstGeom prst="rect">
            <a:avLst/>
          </a:prstGeom>
        </p:spPr>
      </p:pic>
      <p:sp>
        <p:nvSpPr>
          <p:cNvPr id="3" name="TextBox 2"/>
          <p:cNvSpPr txBox="1"/>
          <p:nvPr/>
        </p:nvSpPr>
        <p:spPr>
          <a:xfrm>
            <a:off x="2133600" y="1828801"/>
            <a:ext cx="8001000" cy="3662541"/>
          </a:xfrm>
          <a:prstGeom prst="rect">
            <a:avLst/>
          </a:prstGeom>
          <a:noFill/>
        </p:spPr>
        <p:txBody>
          <a:bodyPr wrap="square" rtlCol="0">
            <a:spAutoFit/>
          </a:bodyPr>
          <a:lstStyle/>
          <a:p>
            <a:pPr marL="342900" indent="-342900">
              <a:buFont typeface="Arial" panose="020B0604020202020204" pitchFamily="34" charset="0"/>
              <a:buChar char="•"/>
            </a:pPr>
            <a:r>
              <a:rPr lang="en-US" sz="3200" dirty="0"/>
              <a:t>Banks and Credit Unions dealing with SBA </a:t>
            </a:r>
            <a:r>
              <a:rPr lang="en-US" sz="3200" dirty="0" smtClean="0"/>
              <a:t>Programs</a:t>
            </a:r>
            <a:endParaRPr lang="en-US" sz="3200" dirty="0"/>
          </a:p>
          <a:p>
            <a:pPr marL="342900" indent="-342900">
              <a:buFont typeface="Arial" panose="020B0604020202020204" pitchFamily="34" charset="0"/>
              <a:buChar char="•"/>
            </a:pPr>
            <a:r>
              <a:rPr lang="en-US" sz="3200" dirty="0"/>
              <a:t>Community Advantage Lenders</a:t>
            </a:r>
          </a:p>
          <a:p>
            <a:pPr marL="342900" indent="-342900">
              <a:buFont typeface="Arial" panose="020B0604020202020204" pitchFamily="34" charset="0"/>
              <a:buChar char="•"/>
            </a:pPr>
            <a:r>
              <a:rPr lang="en-US" sz="3200" dirty="0"/>
              <a:t>Certified Development Centers</a:t>
            </a:r>
          </a:p>
          <a:p>
            <a:pPr marL="342900" indent="-342900">
              <a:buFont typeface="Arial" panose="020B0604020202020204" pitchFamily="34" charset="0"/>
              <a:buChar char="•"/>
            </a:pPr>
            <a:r>
              <a:rPr lang="en-US" sz="3200" dirty="0"/>
              <a:t>Microloan Intermediaries</a:t>
            </a:r>
          </a:p>
          <a:p>
            <a:pPr marL="800100" lvl="1" indent="-342900">
              <a:buFont typeface="Arial" panose="020B0604020202020204" pitchFamily="34" charset="0"/>
              <a:buChar char="•"/>
            </a:pPr>
            <a:endParaRPr lang="en-US" sz="32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p:txBody>
      </p:sp>
      <p:sp>
        <p:nvSpPr>
          <p:cNvPr id="2" name="Date Placeholder 1"/>
          <p:cNvSpPr>
            <a:spLocks noGrp="1"/>
          </p:cNvSpPr>
          <p:nvPr>
            <p:ph type="dt" sz="half" idx="10"/>
          </p:nvPr>
        </p:nvSpPr>
        <p:spPr/>
        <p:txBody>
          <a:bodyPr/>
          <a:lstStyle/>
          <a:p>
            <a:fld id="{6F93A76E-EB62-428B-814E-B22405C05416}"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99274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2846522" y="991165"/>
            <a:ext cx="7315200" cy="746911"/>
          </a:xfrm>
        </p:spPr>
        <p:txBody>
          <a:bodyPr>
            <a:noAutofit/>
          </a:bodyPr>
          <a:lstStyle/>
          <a:p>
            <a:pPr algn="ctr" eaLnBrk="1" hangingPunct="1"/>
            <a:r>
              <a:rPr lang="en-US" b="1" dirty="0" smtClean="0">
                <a:solidFill>
                  <a:schemeClr val="tx1"/>
                </a:solidFill>
              </a:rPr>
              <a:t>    </a:t>
            </a:r>
            <a:r>
              <a:rPr lang="en-US" b="1" i="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Surety Bonds</a:t>
            </a:r>
            <a:br>
              <a:rPr lang="en-US" b="1" i="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US" b="1" i="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2947" name="Content Placeholder 2"/>
          <p:cNvSpPr>
            <a:spLocks noGrp="1"/>
          </p:cNvSpPr>
          <p:nvPr>
            <p:ph idx="1"/>
          </p:nvPr>
        </p:nvSpPr>
        <p:spPr>
          <a:xfrm>
            <a:off x="2286000" y="1828800"/>
            <a:ext cx="7924800" cy="4876800"/>
          </a:xfrm>
        </p:spPr>
        <p:txBody>
          <a:bodyPr/>
          <a:lstStyle/>
          <a:p>
            <a:pPr eaLnBrk="1" hangingPunct="1">
              <a:buFont typeface="Wingdings" pitchFamily="2" charset="2"/>
              <a:buChar char="q"/>
            </a:pPr>
            <a:r>
              <a:rPr lang="en-US" b="1" i="1" dirty="0">
                <a:solidFill>
                  <a:schemeClr val="tx1"/>
                </a:solidFill>
                <a:latin typeface="Arial" pitchFamily="34" charset="0"/>
                <a:cs typeface="Arial" pitchFamily="34" charset="0"/>
              </a:rPr>
              <a:t>Bid Bond:</a:t>
            </a:r>
            <a:r>
              <a:rPr lang="en-US" dirty="0">
                <a:solidFill>
                  <a:schemeClr val="tx1"/>
                </a:solidFill>
                <a:latin typeface="Arial" pitchFamily="34" charset="0"/>
                <a:cs typeface="Arial" pitchFamily="34" charset="0"/>
              </a:rPr>
              <a:t> Guarantees that the bidder on a contract will enter into the contract and furnish the required payment and performance bonds if awarded the contract.</a:t>
            </a:r>
          </a:p>
          <a:p>
            <a:pPr eaLnBrk="1" hangingPunct="1">
              <a:buFont typeface="Wingdings" pitchFamily="2" charset="2"/>
              <a:buChar char="q"/>
            </a:pPr>
            <a:r>
              <a:rPr lang="en-US" b="1" i="1" dirty="0">
                <a:solidFill>
                  <a:schemeClr val="tx1"/>
                </a:solidFill>
                <a:latin typeface="Arial" pitchFamily="34" charset="0"/>
                <a:cs typeface="Arial" pitchFamily="34" charset="0"/>
              </a:rPr>
              <a:t>Payment Bond: </a:t>
            </a:r>
            <a:r>
              <a:rPr lang="en-US" dirty="0">
                <a:solidFill>
                  <a:schemeClr val="tx1"/>
                </a:solidFill>
                <a:latin typeface="Arial" pitchFamily="34" charset="0"/>
                <a:cs typeface="Arial" pitchFamily="34" charset="0"/>
              </a:rPr>
              <a:t>Guarantees that suppliers and subcontractors will be paid for work performed under the contract.</a:t>
            </a:r>
          </a:p>
          <a:p>
            <a:pPr eaLnBrk="1" hangingPunct="1">
              <a:buFont typeface="Wingdings" pitchFamily="2" charset="2"/>
              <a:buChar char="q"/>
            </a:pPr>
            <a:r>
              <a:rPr lang="en-US" b="1" i="1" dirty="0">
                <a:solidFill>
                  <a:schemeClr val="tx1"/>
                </a:solidFill>
                <a:latin typeface="Arial" pitchFamily="34" charset="0"/>
                <a:cs typeface="Arial" pitchFamily="34" charset="0"/>
              </a:rPr>
              <a:t>Performance Bond: </a:t>
            </a:r>
            <a:r>
              <a:rPr lang="en-US" dirty="0">
                <a:solidFill>
                  <a:schemeClr val="tx1"/>
                </a:solidFill>
                <a:latin typeface="Arial" pitchFamily="34" charset="0"/>
                <a:cs typeface="Arial" pitchFamily="34" charset="0"/>
              </a:rPr>
              <a:t>Guarantees that the contractor will perform the contract in accordance with its terms and conditions.*</a:t>
            </a:r>
            <a:br>
              <a:rPr lang="en-US" dirty="0">
                <a:solidFill>
                  <a:schemeClr val="tx1"/>
                </a:solidFill>
                <a:latin typeface="Arial" pitchFamily="34" charset="0"/>
                <a:cs typeface="Arial" pitchFamily="34" charset="0"/>
              </a:rPr>
            </a:br>
            <a:r>
              <a:rPr lang="en-US" dirty="0">
                <a:solidFill>
                  <a:schemeClr val="tx1"/>
                </a:solidFill>
                <a:latin typeface="Arial" pitchFamily="34" charset="0"/>
                <a:cs typeface="Arial" pitchFamily="34" charset="0"/>
              </a:rPr>
              <a:t>(*The term Final Bond means Payment Bond, Performance Bond or both Payment and Performance Bond.)</a:t>
            </a:r>
          </a:p>
          <a:p>
            <a:pPr eaLnBrk="1" hangingPunct="1">
              <a:buFont typeface="Wingdings" pitchFamily="2" charset="2"/>
              <a:buChar char="q"/>
            </a:pPr>
            <a:endParaRPr lang="en-US" dirty="0">
              <a:latin typeface="Arial" pitchFamily="34" charset="0"/>
              <a:cs typeface="Arial" pitchFamily="34" charset="0"/>
            </a:endParaRPr>
          </a:p>
          <a:p>
            <a:pPr marL="0" indent="0" algn="ctr">
              <a:buNone/>
            </a:pPr>
            <a:r>
              <a:rPr lang="en-US" u="sng" dirty="0">
                <a:solidFill>
                  <a:schemeClr val="tx1"/>
                </a:solidFill>
                <a:latin typeface="Arial" pitchFamily="34" charset="0"/>
                <a:cs typeface="Arial" pitchFamily="34" charset="0"/>
              </a:rPr>
              <a:t>SEE SBA WI DO RESOURCE GUIDE FOR LIST OF AGENTS</a:t>
            </a:r>
          </a:p>
        </p:txBody>
      </p:sp>
      <p:sp>
        <p:nvSpPr>
          <p:cNvPr id="2" name="Rectangle 1"/>
          <p:cNvSpPr/>
          <p:nvPr/>
        </p:nvSpPr>
        <p:spPr>
          <a:xfrm>
            <a:off x="5560075" y="1117554"/>
            <a:ext cx="1986249" cy="461665"/>
          </a:xfrm>
          <a:prstGeom prst="rect">
            <a:avLst/>
          </a:prstGeom>
        </p:spPr>
        <p:txBody>
          <a:bodyPr wrap="none">
            <a:spAutoFit/>
          </a:bodyPr>
          <a:lstStyle/>
          <a:p>
            <a:r>
              <a:rPr lang="en-US" sz="24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Three Types</a:t>
            </a:r>
            <a:endParaRPr lang="en-US" sz="2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96689"/>
            <a:ext cx="2194560" cy="967932"/>
          </a:xfrm>
          <a:prstGeom prst="rect">
            <a:avLst/>
          </a:prstGeom>
        </p:spPr>
      </p:pic>
      <p:sp>
        <p:nvSpPr>
          <p:cNvPr id="3" name="Date Placeholder 2"/>
          <p:cNvSpPr>
            <a:spLocks noGrp="1"/>
          </p:cNvSpPr>
          <p:nvPr>
            <p:ph type="dt" sz="half" idx="10"/>
          </p:nvPr>
        </p:nvSpPr>
        <p:spPr/>
        <p:txBody>
          <a:bodyPr/>
          <a:lstStyle/>
          <a:p>
            <a:fld id="{E700B849-5FF2-416E-AA26-644A83F9041C}"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522415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Business Opportunities – Federal Government</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576480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2895600" y="769545"/>
            <a:ext cx="7315200" cy="746911"/>
          </a:xfrm>
        </p:spPr>
        <p:txBody>
          <a:bodyPr>
            <a:normAutofit fontScale="90000"/>
          </a:bodyPr>
          <a:lstStyle/>
          <a:p>
            <a:pPr algn="ctr" eaLnBrk="1" hangingPunct="1"/>
            <a:r>
              <a:rPr lang="en-US" b="1" dirty="0" smtClean="0">
                <a:solidFill>
                  <a:schemeClr val="tx1"/>
                </a:solidFill>
              </a:rPr>
              <a:t>    </a:t>
            </a:r>
            <a:r>
              <a:rPr lang="en-US" sz="5300" b="1"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Surety Bonds</a:t>
            </a:r>
            <a:r>
              <a:rPr lang="en-US" sz="3200" b="1"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3200" b="1"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200" b="1" i="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Changes</a:t>
            </a:r>
            <a:endParaRPr lang="en-US" sz="3200" b="1"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2947" name="Content Placeholder 2"/>
          <p:cNvSpPr>
            <a:spLocks noGrp="1"/>
          </p:cNvSpPr>
          <p:nvPr>
            <p:ph idx="1"/>
          </p:nvPr>
        </p:nvSpPr>
        <p:spPr>
          <a:xfrm>
            <a:off x="2286000" y="1966415"/>
            <a:ext cx="7924800" cy="4876800"/>
          </a:xfrm>
        </p:spPr>
        <p:txBody>
          <a:bodyPr/>
          <a:lstStyle/>
          <a:p>
            <a:pPr marL="0" indent="0">
              <a:buNone/>
            </a:pPr>
            <a:endParaRPr lang="en-US" sz="2400" dirty="0">
              <a:latin typeface="Arial" pitchFamily="34" charset="0"/>
              <a:cs typeface="Arial" pitchFamily="34" charset="0"/>
            </a:endParaRPr>
          </a:p>
          <a:p>
            <a:pPr eaLnBrk="1" hangingPunct="1">
              <a:buFont typeface="Wingdings" pitchFamily="2" charset="2"/>
              <a:buChar char="q"/>
            </a:pPr>
            <a:r>
              <a:rPr lang="en-US" sz="2400" dirty="0">
                <a:solidFill>
                  <a:schemeClr val="tx1"/>
                </a:solidFill>
                <a:latin typeface="Arial" pitchFamily="34" charset="0"/>
                <a:cs typeface="Arial" pitchFamily="34" charset="0"/>
              </a:rPr>
              <a:t>Surety Bonds raised from $2 million to $6.5 million</a:t>
            </a:r>
          </a:p>
          <a:p>
            <a:pPr eaLnBrk="1" hangingPunct="1">
              <a:buFont typeface="Wingdings" pitchFamily="2" charset="2"/>
              <a:buChar char="q"/>
            </a:pPr>
            <a:r>
              <a:rPr lang="en-US" sz="2400" dirty="0">
                <a:solidFill>
                  <a:schemeClr val="tx1"/>
                </a:solidFill>
                <a:latin typeface="Arial" pitchFamily="34" charset="0"/>
                <a:cs typeface="Arial" pitchFamily="34" charset="0"/>
              </a:rPr>
              <a:t>For Federal Contracts with the contracting office stating a need the limit is raised to $10 million</a:t>
            </a:r>
            <a:r>
              <a:rPr lang="en-US" sz="2800" dirty="0">
                <a:solidFill>
                  <a:schemeClr val="tx1"/>
                </a:solidFill>
                <a:latin typeface="+mj-lt"/>
              </a:rPr>
              <a:t>.</a:t>
            </a:r>
          </a:p>
          <a:p>
            <a:pPr>
              <a:buFont typeface="Wingdings" panose="05000000000000000000" pitchFamily="2" charset="2"/>
              <a:buChar char="q"/>
            </a:pPr>
            <a:r>
              <a:rPr lang="en-US" sz="2800" b="1" dirty="0">
                <a:solidFill>
                  <a:srgbClr val="FF0000"/>
                </a:solidFill>
                <a:latin typeface="+mj-lt"/>
              </a:rPr>
              <a:t>NEW in 2014</a:t>
            </a:r>
            <a:r>
              <a:rPr lang="en-US" sz="2800" dirty="0">
                <a:latin typeface="+mj-lt"/>
              </a:rPr>
              <a:t>:  </a:t>
            </a:r>
            <a:r>
              <a:rPr lang="en-US" sz="2800" dirty="0">
                <a:solidFill>
                  <a:schemeClr val="tx1"/>
                </a:solidFill>
                <a:latin typeface="+mj-lt"/>
              </a:rPr>
              <a:t>Expedited processing for bonds $250,000 and less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81000"/>
            <a:ext cx="2194560" cy="967932"/>
          </a:xfrm>
          <a:prstGeom prst="rect">
            <a:avLst/>
          </a:prstGeom>
        </p:spPr>
      </p:pic>
      <p:sp>
        <p:nvSpPr>
          <p:cNvPr id="2" name="Date Placeholder 1"/>
          <p:cNvSpPr>
            <a:spLocks noGrp="1"/>
          </p:cNvSpPr>
          <p:nvPr>
            <p:ph type="dt" sz="half" idx="10"/>
          </p:nvPr>
        </p:nvSpPr>
        <p:spPr/>
        <p:txBody>
          <a:bodyPr/>
          <a:lstStyle/>
          <a:p>
            <a:fld id="{552E8EEB-F65B-4427-BD3E-B64E6C1FD5F1}" type="datetime1">
              <a:rPr lang="en-US" smtClean="0"/>
              <a:t>9/23/2015</a:t>
            </a:fld>
            <a:endParaRPr lang="en-US" dirty="0"/>
          </a:p>
        </p:txBody>
      </p:sp>
      <p:sp>
        <p:nvSpPr>
          <p:cNvPr id="3" name="Footer Placeholder 2"/>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745635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71982"/>
            <a:ext cx="8229600" cy="1143000"/>
          </a:xfrm>
        </p:spPr>
        <p:txBody>
          <a:bodyPr/>
          <a:lstStyle/>
          <a:p>
            <a:pPr algn="ctr"/>
            <a:r>
              <a:rPr lang="en-US" sz="5400" dirty="0"/>
              <a:t>          </a:t>
            </a:r>
            <a:r>
              <a:rPr lang="en-US" sz="5400" b="1" i="1" dirty="0">
                <a:solidFill>
                  <a:schemeClr val="tx1"/>
                </a:solidFill>
                <a:effectLst>
                  <a:outerShdw blurRad="38100" dist="38100" dir="2700000" algn="tl">
                    <a:srgbClr val="000000">
                      <a:alpha val="43137"/>
                    </a:srgbClr>
                  </a:outerShdw>
                </a:effectLst>
                <a:latin typeface="Arial" pitchFamily="34" charset="0"/>
                <a:cs typeface="Arial" pitchFamily="34" charset="0"/>
              </a:rPr>
              <a:t>Training</a:t>
            </a:r>
          </a:p>
        </p:txBody>
      </p:sp>
      <p:sp>
        <p:nvSpPr>
          <p:cNvPr id="3" name="Content Placeholder 2"/>
          <p:cNvSpPr>
            <a:spLocks noGrp="1"/>
          </p:cNvSpPr>
          <p:nvPr>
            <p:ph idx="1"/>
          </p:nvPr>
        </p:nvSpPr>
        <p:spPr>
          <a:xfrm>
            <a:off x="1981200" y="1558529"/>
            <a:ext cx="8229600" cy="4655024"/>
          </a:xfrm>
        </p:spPr>
        <p:txBody>
          <a:bodyPr>
            <a:normAutofit fontScale="25000" lnSpcReduction="20000"/>
          </a:bodyPr>
          <a:lstStyle/>
          <a:p>
            <a:pPr marL="800100" indent="0">
              <a:spcBef>
                <a:spcPts val="0"/>
              </a:spcBef>
              <a:spcAft>
                <a:spcPts val="0"/>
              </a:spcAft>
              <a:buNone/>
            </a:pPr>
            <a:endParaRPr lang="en-US" sz="9600" dirty="0">
              <a:latin typeface="Arial" pitchFamily="34" charset="0"/>
              <a:ea typeface="Times New Roman"/>
              <a:cs typeface="Arial" pitchFamily="34" charset="0"/>
            </a:endParaRPr>
          </a:p>
          <a:p>
            <a:pPr marL="800100" indent="0">
              <a:spcBef>
                <a:spcPts val="0"/>
              </a:spcBef>
              <a:spcAft>
                <a:spcPts val="0"/>
              </a:spcAft>
              <a:buNone/>
            </a:pPr>
            <a:r>
              <a:rPr lang="en-US" sz="9600" dirty="0">
                <a:solidFill>
                  <a:schemeClr val="tx1"/>
                </a:solidFill>
                <a:latin typeface="Arial" pitchFamily="34" charset="0"/>
                <a:ea typeface="Times New Roman"/>
                <a:cs typeface="Arial" pitchFamily="34" charset="0"/>
              </a:rPr>
              <a:t>Over 100 free online courses at SBA.gov</a:t>
            </a:r>
          </a:p>
          <a:p>
            <a:pPr lvl="2">
              <a:lnSpc>
                <a:spcPct val="170000"/>
              </a:lnSpc>
              <a:spcBef>
                <a:spcPts val="0"/>
              </a:spcBef>
              <a:buFont typeface="Courier New"/>
              <a:buChar char="o"/>
            </a:pPr>
            <a:r>
              <a:rPr lang="en-US" sz="5500" dirty="0">
                <a:solidFill>
                  <a:schemeClr val="tx1"/>
                </a:solidFill>
                <a:latin typeface="Arial" pitchFamily="34" charset="0"/>
                <a:ea typeface="Times New Roman"/>
                <a:cs typeface="Arial" pitchFamily="34" charset="0"/>
              </a:rPr>
              <a:t>Business planning</a:t>
            </a:r>
          </a:p>
          <a:p>
            <a:pPr lvl="2">
              <a:lnSpc>
                <a:spcPct val="170000"/>
              </a:lnSpc>
              <a:spcBef>
                <a:spcPts val="0"/>
              </a:spcBef>
              <a:buFont typeface="Courier New"/>
              <a:buChar char="o"/>
            </a:pPr>
            <a:r>
              <a:rPr lang="en-US" sz="5500" dirty="0">
                <a:solidFill>
                  <a:schemeClr val="tx1"/>
                </a:solidFill>
                <a:latin typeface="Arial" pitchFamily="34" charset="0"/>
                <a:ea typeface="Times New Roman"/>
                <a:cs typeface="Arial" pitchFamily="34" charset="0"/>
              </a:rPr>
              <a:t>Finance</a:t>
            </a:r>
          </a:p>
          <a:p>
            <a:pPr lvl="2">
              <a:lnSpc>
                <a:spcPct val="170000"/>
              </a:lnSpc>
              <a:spcBef>
                <a:spcPts val="0"/>
              </a:spcBef>
              <a:buFont typeface="Courier New"/>
              <a:buChar char="o"/>
            </a:pPr>
            <a:r>
              <a:rPr lang="en-US" sz="5500" dirty="0">
                <a:solidFill>
                  <a:schemeClr val="tx1"/>
                </a:solidFill>
                <a:latin typeface="Arial" pitchFamily="34" charset="0"/>
                <a:ea typeface="Times New Roman"/>
                <a:cs typeface="Arial" pitchFamily="34" charset="0"/>
              </a:rPr>
              <a:t>Marketing</a:t>
            </a:r>
          </a:p>
          <a:p>
            <a:pPr lvl="2">
              <a:lnSpc>
                <a:spcPct val="170000"/>
              </a:lnSpc>
              <a:spcBef>
                <a:spcPts val="0"/>
              </a:spcBef>
              <a:buFont typeface="Courier New"/>
              <a:buChar char="o"/>
            </a:pPr>
            <a:r>
              <a:rPr lang="en-US" sz="5500" b="1" dirty="0">
                <a:solidFill>
                  <a:schemeClr val="tx1"/>
                </a:solidFill>
                <a:latin typeface="Arial" pitchFamily="34" charset="0"/>
                <a:ea typeface="Times New Roman"/>
                <a:cs typeface="Arial" pitchFamily="34" charset="0"/>
              </a:rPr>
              <a:t>Government contracting-14 courses with multiple sessions</a:t>
            </a:r>
          </a:p>
          <a:p>
            <a:pPr marL="457200" lvl="1" indent="0">
              <a:lnSpc>
                <a:spcPct val="170000"/>
              </a:lnSpc>
              <a:spcBef>
                <a:spcPts val="0"/>
              </a:spcBef>
              <a:buNone/>
            </a:pPr>
            <a:r>
              <a:rPr lang="en-US" sz="9600" dirty="0">
                <a:solidFill>
                  <a:schemeClr val="tx1"/>
                </a:solidFill>
                <a:latin typeface="Arial" pitchFamily="34" charset="0"/>
                <a:ea typeface="Times New Roman"/>
                <a:cs typeface="Arial" pitchFamily="34" charset="0"/>
              </a:rPr>
              <a:t>Free webinars and call in sessions</a:t>
            </a:r>
          </a:p>
          <a:p>
            <a:pPr marL="457200" lvl="1" indent="0">
              <a:spcBef>
                <a:spcPts val="0"/>
              </a:spcBef>
              <a:buNone/>
            </a:pPr>
            <a:endParaRPr lang="en-US" sz="4400" dirty="0">
              <a:solidFill>
                <a:schemeClr val="tx1"/>
              </a:solidFill>
              <a:latin typeface="Arial" pitchFamily="34" charset="0"/>
              <a:ea typeface="Times New Roman"/>
              <a:cs typeface="Arial" pitchFamily="34" charset="0"/>
            </a:endParaRPr>
          </a:p>
          <a:p>
            <a:pPr marL="457200" lvl="1" indent="0">
              <a:spcBef>
                <a:spcPts val="0"/>
              </a:spcBef>
              <a:buNone/>
            </a:pPr>
            <a:r>
              <a:rPr lang="en-US" sz="9600" dirty="0">
                <a:solidFill>
                  <a:schemeClr val="tx1"/>
                </a:solidFill>
                <a:latin typeface="Arial" pitchFamily="34" charset="0"/>
                <a:ea typeface="Times New Roman"/>
                <a:cs typeface="Arial" pitchFamily="34" charset="0"/>
              </a:rPr>
              <a:t>Entrepreneurial education classes (targeted audiences)</a:t>
            </a:r>
            <a:endParaRPr lang="en-US" sz="9600" i="1" dirty="0">
              <a:solidFill>
                <a:schemeClr val="tx1"/>
              </a:solidFill>
              <a:latin typeface="Arial" pitchFamily="34" charset="0"/>
              <a:ea typeface="Times New Roman"/>
              <a:cs typeface="Arial" pitchFamily="34" charset="0"/>
            </a:endParaRPr>
          </a:p>
          <a:p>
            <a:pPr lvl="2">
              <a:lnSpc>
                <a:spcPct val="170000"/>
              </a:lnSpc>
              <a:spcBef>
                <a:spcPts val="0"/>
              </a:spcBef>
              <a:buFont typeface="Courier New"/>
              <a:buChar char="o"/>
            </a:pPr>
            <a:r>
              <a:rPr lang="en-US" sz="6400" dirty="0">
                <a:solidFill>
                  <a:schemeClr val="tx1"/>
                </a:solidFill>
                <a:latin typeface="Arial" pitchFamily="34" charset="0"/>
                <a:ea typeface="Times New Roman"/>
                <a:cs typeface="Arial" pitchFamily="34" charset="0"/>
              </a:rPr>
              <a:t>V-Wise (women veterans)</a:t>
            </a:r>
          </a:p>
          <a:p>
            <a:pPr lvl="2">
              <a:lnSpc>
                <a:spcPct val="170000"/>
              </a:lnSpc>
              <a:spcBef>
                <a:spcPts val="0"/>
              </a:spcBef>
              <a:buFont typeface="Courier New"/>
              <a:buChar char="o"/>
            </a:pPr>
            <a:r>
              <a:rPr lang="en-US" sz="6400" dirty="0">
                <a:solidFill>
                  <a:schemeClr val="tx1"/>
                </a:solidFill>
                <a:latin typeface="Arial" pitchFamily="34" charset="0"/>
                <a:ea typeface="Times New Roman"/>
                <a:cs typeface="Arial" pitchFamily="34" charset="0"/>
              </a:rPr>
              <a:t>Boots to Business: Reboot—includes all veterans; locations TBD for 2016 </a:t>
            </a:r>
            <a:endParaRPr lang="en-US" sz="5600" dirty="0">
              <a:solidFill>
                <a:schemeClr val="tx1"/>
              </a:solidFill>
              <a:latin typeface="Arial" pitchFamily="34" charset="0"/>
              <a:ea typeface="Times New Roman"/>
              <a:cs typeface="Arial" pitchFamily="34" charset="0"/>
            </a:endParaRPr>
          </a:p>
          <a:p>
            <a:pPr lvl="2">
              <a:lnSpc>
                <a:spcPct val="170000"/>
              </a:lnSpc>
              <a:spcBef>
                <a:spcPts val="0"/>
              </a:spcBef>
              <a:buFont typeface="Courier New"/>
              <a:buChar char="o"/>
            </a:pPr>
            <a:r>
              <a:rPr lang="en-US" sz="6400" dirty="0">
                <a:solidFill>
                  <a:schemeClr val="tx1"/>
                </a:solidFill>
                <a:latin typeface="Arial" pitchFamily="34" charset="0"/>
                <a:ea typeface="Times New Roman"/>
                <a:cs typeface="Arial" pitchFamily="34" charset="0"/>
              </a:rPr>
              <a:t>Emerging Leaders (Urban CEOs)-in progress now</a:t>
            </a:r>
          </a:p>
          <a:p>
            <a:pPr lvl="2">
              <a:lnSpc>
                <a:spcPct val="170000"/>
              </a:lnSpc>
              <a:spcBef>
                <a:spcPts val="0"/>
              </a:spcBef>
              <a:buFont typeface="Courier New"/>
              <a:buChar char="o"/>
            </a:pPr>
            <a:endParaRPr lang="en-US" sz="6400" dirty="0">
              <a:solidFill>
                <a:schemeClr val="tx1"/>
              </a:solidFill>
              <a:latin typeface="Arial" pitchFamily="34" charset="0"/>
              <a:ea typeface="Times New Roman"/>
              <a:cs typeface="Arial" pitchFamily="34" charset="0"/>
            </a:endParaRPr>
          </a:p>
          <a:p>
            <a:pPr marL="457200" lvl="1" indent="0">
              <a:buNone/>
            </a:pPr>
            <a:endParaRPr lang="en-US" sz="55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753728E6-713D-4F1F-BFD3-90A96BFFE479}" type="slidenum">
              <a:rPr lang="en-US">
                <a:solidFill>
                  <a:schemeClr val="bg1"/>
                </a:solidFill>
              </a:rPr>
              <a:pPr>
                <a:defRPr/>
              </a:pPr>
              <a:t>51</a:t>
            </a:fld>
            <a:endParaRPr lang="en-US" dirty="0">
              <a:solidFill>
                <a:schemeClr val="bg1"/>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8936" y="381000"/>
            <a:ext cx="2194560" cy="967932"/>
          </a:xfrm>
          <a:prstGeom prst="rect">
            <a:avLst/>
          </a:prstGeom>
        </p:spPr>
      </p:pic>
      <p:sp>
        <p:nvSpPr>
          <p:cNvPr id="4" name="Date Placeholder 3"/>
          <p:cNvSpPr>
            <a:spLocks noGrp="1"/>
          </p:cNvSpPr>
          <p:nvPr>
            <p:ph type="dt" sz="half" idx="10"/>
          </p:nvPr>
        </p:nvSpPr>
        <p:spPr/>
        <p:txBody>
          <a:bodyPr/>
          <a:lstStyle/>
          <a:p>
            <a:fld id="{968649A9-4682-4118-AA60-128F8A9AE11B}" type="datetime1">
              <a:rPr lang="en-US" smtClean="0"/>
              <a:t>9/23/2015</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32761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514600" y="1905000"/>
            <a:ext cx="7543800" cy="4419600"/>
          </a:xfrm>
        </p:spPr>
        <p:txBody>
          <a:bodyPr vert="horz" lIns="92075" tIns="46038" rIns="92075" bIns="46038" rtlCol="0">
            <a:normAutofit/>
          </a:bodyPr>
          <a:lstStyle/>
          <a:p>
            <a:pPr eaLnBrk="1" hangingPunct="1"/>
            <a:endParaRPr lang="en-US" sz="2400" dirty="0">
              <a:latin typeface="+mj-lt"/>
            </a:endParaRPr>
          </a:p>
          <a:p>
            <a:pPr lvl="1">
              <a:buFont typeface="Wingdings" pitchFamily="2" charset="2"/>
              <a:buNone/>
            </a:pPr>
            <a:endParaRPr lang="en-US" sz="2400" dirty="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chemeClr val="bg1"/>
                </a:solidFill>
              </a:rPr>
              <a:pPr>
                <a:defRPr/>
              </a:pPr>
              <a:t>52</a:t>
            </a:fld>
            <a:endParaRPr lang="en-US" dirty="0">
              <a:solidFill>
                <a:schemeClr val="bg1"/>
              </a:solidFill>
            </a:endParaRPr>
          </a:p>
        </p:txBody>
      </p:sp>
      <p:sp>
        <p:nvSpPr>
          <p:cNvPr id="102404" name="Text Box 4"/>
          <p:cNvSpPr txBox="1">
            <a:spLocks noChangeArrowheads="1"/>
          </p:cNvSpPr>
          <p:nvPr/>
        </p:nvSpPr>
        <p:spPr bwMode="auto">
          <a:xfrm>
            <a:off x="2667000" y="2057401"/>
            <a:ext cx="6858000" cy="2585323"/>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5400" b="1" i="1" dirty="0">
                <a:solidFill>
                  <a:srgbClr val="002060"/>
                </a:solidFill>
                <a:effectLst>
                  <a:outerShdw blurRad="38100" dist="38100" dir="2700000" algn="tl">
                    <a:srgbClr val="C0C0C0"/>
                  </a:outerShdw>
                </a:effectLst>
                <a:latin typeface="Arial" charset="0"/>
              </a:rPr>
              <a:t>SUPPLEMENTAL </a:t>
            </a:r>
          </a:p>
          <a:p>
            <a:pPr algn="ctr" eaLnBrk="0" fontAlgn="base" hangingPunct="0">
              <a:spcBef>
                <a:spcPct val="0"/>
              </a:spcBef>
              <a:spcAft>
                <a:spcPct val="0"/>
              </a:spcAft>
              <a:defRPr/>
            </a:pPr>
            <a:endParaRPr lang="en-US" sz="5400" b="1" i="1" dirty="0">
              <a:solidFill>
                <a:srgbClr val="002060"/>
              </a:solidFill>
              <a:effectLst>
                <a:outerShdw blurRad="38100" dist="38100" dir="2700000" algn="tl">
                  <a:srgbClr val="C0C0C0"/>
                </a:outerShdw>
              </a:effectLst>
              <a:latin typeface="Arial" charset="0"/>
            </a:endParaRPr>
          </a:p>
          <a:p>
            <a:pPr algn="ctr" eaLnBrk="0" fontAlgn="base" hangingPunct="0">
              <a:spcBef>
                <a:spcPct val="0"/>
              </a:spcBef>
              <a:spcAft>
                <a:spcPct val="0"/>
              </a:spcAft>
              <a:defRPr/>
            </a:pPr>
            <a:r>
              <a:rPr lang="en-US" sz="5400" b="1" i="1" dirty="0">
                <a:solidFill>
                  <a:srgbClr val="002060"/>
                </a:solidFill>
                <a:effectLst>
                  <a:outerShdw blurRad="38100" dist="38100" dir="2700000" algn="tl">
                    <a:srgbClr val="C0C0C0"/>
                  </a:outerShdw>
                </a:effectLst>
                <a:latin typeface="Arial" charset="0"/>
              </a:rPr>
              <a:t>INFORMATION</a:t>
            </a:r>
            <a:endParaRPr lang="en-US" sz="5400" i="1" dirty="0">
              <a:solidFill>
                <a:srgbClr val="002060"/>
              </a:solidFill>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920" y="457200"/>
            <a:ext cx="2194560" cy="967932"/>
          </a:xfrm>
          <a:prstGeom prst="rect">
            <a:avLst/>
          </a:prstGeom>
        </p:spPr>
      </p:pic>
      <p:sp>
        <p:nvSpPr>
          <p:cNvPr id="2" name="Date Placeholder 1"/>
          <p:cNvSpPr>
            <a:spLocks noGrp="1"/>
          </p:cNvSpPr>
          <p:nvPr>
            <p:ph type="dt" sz="half" idx="10"/>
          </p:nvPr>
        </p:nvSpPr>
        <p:spPr/>
        <p:txBody>
          <a:bodyPr/>
          <a:lstStyle/>
          <a:p>
            <a:fld id="{79C8392B-38EA-405B-B20C-55BD305806AF}" type="datetime1">
              <a:rPr lang="en-US" smtClean="0"/>
              <a:t>9/23/2015</a:t>
            </a:fld>
            <a:endParaRPr lang="en-US" dirty="0"/>
          </a:p>
        </p:txBody>
      </p:sp>
      <p:sp>
        <p:nvSpPr>
          <p:cNvPr id="3" name="Footer Placeholder 2"/>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27426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576593" y="1905002"/>
            <a:ext cx="7543800" cy="4419600"/>
          </a:xfrm>
        </p:spPr>
        <p:txBody>
          <a:bodyPr vert="horz" lIns="92075" tIns="46038" rIns="92075" bIns="46038" rtlCol="0">
            <a:normAutofit/>
          </a:bodyPr>
          <a:lstStyle/>
          <a:p>
            <a:pPr eaLnBrk="1" hangingPunct="1"/>
            <a:endParaRPr lang="en-US" sz="2400" dirty="0">
              <a:latin typeface="+mj-lt"/>
            </a:endParaRPr>
          </a:p>
          <a:p>
            <a:pPr lvl="1">
              <a:buFont typeface="Wingdings" pitchFamily="2" charset="2"/>
              <a:buNone/>
            </a:pPr>
            <a:endParaRPr lang="en-US" sz="2400" dirty="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chemeClr val="bg1"/>
                </a:solidFill>
              </a:rPr>
              <a:pPr>
                <a:defRPr/>
              </a:pPr>
              <a:t>53</a:t>
            </a:fld>
            <a:endParaRPr lang="en-US" dirty="0">
              <a:solidFill>
                <a:schemeClr val="bg1"/>
              </a:solidFill>
            </a:endParaRPr>
          </a:p>
        </p:txBody>
      </p:sp>
      <p:sp>
        <p:nvSpPr>
          <p:cNvPr id="102404" name="Text Box 4"/>
          <p:cNvSpPr txBox="1">
            <a:spLocks noChangeArrowheads="1"/>
          </p:cNvSpPr>
          <p:nvPr/>
        </p:nvSpPr>
        <p:spPr bwMode="auto">
          <a:xfrm>
            <a:off x="3505200" y="576404"/>
            <a:ext cx="6858000" cy="923330"/>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5400" b="1" i="1" dirty="0">
                <a:solidFill>
                  <a:srgbClr val="002060"/>
                </a:solidFill>
                <a:effectLst>
                  <a:outerShdw blurRad="38100" dist="38100" dir="2700000" algn="tl">
                    <a:srgbClr val="C0C0C0"/>
                  </a:outerShdw>
                </a:effectLst>
                <a:latin typeface="Arial" charset="0"/>
              </a:rPr>
              <a:t>Mentor </a:t>
            </a:r>
            <a:r>
              <a:rPr lang="en-US" sz="5400" b="1" i="1" dirty="0" smtClean="0">
                <a:solidFill>
                  <a:srgbClr val="002060"/>
                </a:solidFill>
                <a:effectLst>
                  <a:outerShdw blurRad="38100" dist="38100" dir="2700000" algn="tl">
                    <a:srgbClr val="C0C0C0"/>
                  </a:outerShdw>
                </a:effectLst>
                <a:latin typeface="Arial" charset="0"/>
              </a:rPr>
              <a:t>Protégé</a:t>
            </a:r>
            <a:endParaRPr lang="en-US" sz="5400" i="1" dirty="0">
              <a:solidFill>
                <a:srgbClr val="002060"/>
              </a:solidFill>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920" y="457200"/>
            <a:ext cx="2194560" cy="967932"/>
          </a:xfrm>
          <a:prstGeom prst="rect">
            <a:avLst/>
          </a:prstGeom>
        </p:spPr>
      </p:pic>
      <p:sp>
        <p:nvSpPr>
          <p:cNvPr id="2" name="Rectangle 1"/>
          <p:cNvSpPr/>
          <p:nvPr/>
        </p:nvSpPr>
        <p:spPr>
          <a:xfrm>
            <a:off x="1828800" y="1905002"/>
            <a:ext cx="8153400" cy="3631763"/>
          </a:xfrm>
          <a:prstGeom prst="rect">
            <a:avLst/>
          </a:prstGeom>
        </p:spPr>
        <p:txBody>
          <a:bodyPr wrap="square">
            <a:spAutoFit/>
          </a:bodyPr>
          <a:lstStyle/>
          <a:p>
            <a:r>
              <a:rPr lang="en-US" dirty="0"/>
              <a:t>Formal relationship between larger firm and protégé firm to leverage federal contracting opportunities.  Began in the 8 (a) program; recently expanded. </a:t>
            </a:r>
          </a:p>
          <a:p>
            <a:endParaRPr lang="en-US" dirty="0"/>
          </a:p>
          <a:p>
            <a:r>
              <a:rPr lang="en-US" dirty="0"/>
              <a:t>Benefits:</a:t>
            </a:r>
          </a:p>
          <a:p>
            <a:endParaRPr lang="en-US" sz="800" dirty="0"/>
          </a:p>
          <a:p>
            <a:pPr marL="285750" indent="-285750">
              <a:buFont typeface="Arial" pitchFamily="34" charset="0"/>
              <a:buChar char="•"/>
            </a:pPr>
            <a:r>
              <a:rPr lang="en-US" b="1" dirty="0"/>
              <a:t>Technical and management assistance for protégé</a:t>
            </a:r>
          </a:p>
          <a:p>
            <a:pPr marL="285750" indent="-285750">
              <a:buFont typeface="Arial" pitchFamily="34" charset="0"/>
              <a:buChar char="•"/>
            </a:pPr>
            <a:endParaRPr lang="en-US" sz="800" dirty="0"/>
          </a:p>
          <a:p>
            <a:pPr>
              <a:buFont typeface="Arial"/>
              <a:buChar char="•"/>
            </a:pPr>
            <a:r>
              <a:rPr lang="en-US" b="1" dirty="0"/>
              <a:t>     Prime contracting</a:t>
            </a:r>
            <a:r>
              <a:rPr lang="en-US" dirty="0"/>
              <a:t>--Mentors can enter into joint-venture arrangements with protégés to compete for government contracts.</a:t>
            </a:r>
          </a:p>
          <a:p>
            <a:endParaRPr lang="en-US" sz="800" dirty="0"/>
          </a:p>
          <a:p>
            <a:pPr>
              <a:buFont typeface="Arial"/>
              <a:buChar char="•"/>
            </a:pPr>
            <a:r>
              <a:rPr lang="en-US" b="1" dirty="0"/>
              <a:t>       Financial assistance-equity or loans</a:t>
            </a:r>
            <a:r>
              <a:rPr lang="en-US" dirty="0"/>
              <a:t>--Mentors can own equity interest up to 40%  in protégé</a:t>
            </a:r>
          </a:p>
          <a:p>
            <a:endParaRPr lang="en-US" sz="800" dirty="0"/>
          </a:p>
          <a:p>
            <a:pPr>
              <a:buFont typeface="Arial"/>
              <a:buChar char="•"/>
            </a:pPr>
            <a:r>
              <a:rPr lang="en-US" dirty="0"/>
              <a:t>       </a:t>
            </a:r>
            <a:r>
              <a:rPr lang="en-US" b="1" dirty="0"/>
              <a:t>Qualification for other SBA programs--</a:t>
            </a:r>
            <a:r>
              <a:rPr lang="en-US" dirty="0"/>
              <a:t>A protégé can obtain other forms of SBA assistance as the result of its good standing in the Mentor-Protégé program.</a:t>
            </a:r>
          </a:p>
        </p:txBody>
      </p:sp>
      <p:sp>
        <p:nvSpPr>
          <p:cNvPr id="3" name="Date Placeholder 2"/>
          <p:cNvSpPr>
            <a:spLocks noGrp="1"/>
          </p:cNvSpPr>
          <p:nvPr>
            <p:ph type="dt" sz="half" idx="10"/>
          </p:nvPr>
        </p:nvSpPr>
        <p:spPr/>
        <p:txBody>
          <a:bodyPr/>
          <a:lstStyle/>
          <a:p>
            <a:fld id="{4B750362-F73B-497B-A9C6-B0C9FC73BF2B}"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089112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209800" y="1600200"/>
            <a:ext cx="7543800" cy="4419600"/>
          </a:xfrm>
        </p:spPr>
        <p:txBody>
          <a:bodyPr vert="horz" lIns="92075" tIns="46038" rIns="92075" bIns="46038" rtlCol="0">
            <a:normAutofit/>
          </a:bodyPr>
          <a:lstStyle/>
          <a:p>
            <a:pPr marL="0" indent="0">
              <a:buNone/>
            </a:pPr>
            <a:endParaRPr lang="en-US" sz="2400" dirty="0">
              <a:latin typeface="+mj-lt"/>
            </a:endParaRPr>
          </a:p>
          <a:p>
            <a:pPr marL="0" indent="0">
              <a:buNone/>
            </a:pPr>
            <a:endParaRPr lang="en-US" dirty="0" smtClean="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rgbClr val="000000"/>
                </a:solidFill>
              </a:rPr>
              <a:pPr>
                <a:defRPr/>
              </a:pPr>
              <a:t>54</a:t>
            </a:fld>
            <a:endParaRPr lang="en-US" dirty="0">
              <a:solidFill>
                <a:srgbClr val="000000"/>
              </a:solidFill>
            </a:endParaRPr>
          </a:p>
        </p:txBody>
      </p:sp>
      <p:sp>
        <p:nvSpPr>
          <p:cNvPr id="102404" name="Text Box 4"/>
          <p:cNvSpPr txBox="1">
            <a:spLocks noChangeArrowheads="1"/>
          </p:cNvSpPr>
          <p:nvPr/>
        </p:nvSpPr>
        <p:spPr bwMode="auto">
          <a:xfrm>
            <a:off x="3698470" y="351876"/>
            <a:ext cx="6858000" cy="1938992"/>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4400" b="1" i="1" dirty="0">
                <a:solidFill>
                  <a:srgbClr val="002060"/>
                </a:solidFill>
                <a:effectLst>
                  <a:outerShdw blurRad="38100" dist="38100" dir="2700000" algn="tl">
                    <a:srgbClr val="C0C0C0"/>
                  </a:outerShdw>
                </a:effectLst>
                <a:latin typeface="Arial" charset="0"/>
              </a:rPr>
              <a:t>HUBzone Program-Eligibility</a:t>
            </a:r>
          </a:p>
          <a:p>
            <a:pPr algn="ctr" eaLnBrk="0" fontAlgn="base" hangingPunct="0">
              <a:spcBef>
                <a:spcPct val="0"/>
              </a:spcBef>
              <a:spcAft>
                <a:spcPct val="0"/>
              </a:spcAft>
              <a:defRPr/>
            </a:pPr>
            <a:endParaRPr lang="en-US" sz="3200" i="1" dirty="0">
              <a:solidFill>
                <a:srgbClr val="002060"/>
              </a:solidFill>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920" y="457200"/>
            <a:ext cx="2194560" cy="967932"/>
          </a:xfrm>
          <a:prstGeom prst="rect">
            <a:avLst/>
          </a:prstGeom>
        </p:spPr>
      </p:pic>
      <p:sp>
        <p:nvSpPr>
          <p:cNvPr id="3" name="TextBox 2"/>
          <p:cNvSpPr txBox="1"/>
          <p:nvPr/>
        </p:nvSpPr>
        <p:spPr>
          <a:xfrm>
            <a:off x="2026920" y="1793663"/>
            <a:ext cx="8001000" cy="4401205"/>
          </a:xfrm>
          <a:prstGeom prst="rect">
            <a:avLst/>
          </a:prstGeom>
          <a:noFill/>
        </p:spPr>
        <p:txBody>
          <a:bodyPr wrap="square" rtlCol="0">
            <a:spAutoFit/>
          </a:bodyPr>
          <a:lstStyle/>
          <a:p>
            <a:pPr marL="800100" lvl="1" indent="-342900">
              <a:buFont typeface="Arial" panose="020B0604020202020204" pitchFamily="34" charset="0"/>
              <a:buChar char="•"/>
            </a:pPr>
            <a:r>
              <a:rPr lang="en-US" sz="3200" dirty="0"/>
              <a:t>Meet small business size standards</a:t>
            </a:r>
          </a:p>
          <a:p>
            <a:pPr marL="800100" lvl="1" indent="-342900">
              <a:buFont typeface="Arial" panose="020B0604020202020204" pitchFamily="34" charset="0"/>
              <a:buChar char="•"/>
            </a:pPr>
            <a:r>
              <a:rPr lang="en-US" sz="3200" dirty="0"/>
              <a:t>Owned/controlled by:</a:t>
            </a:r>
          </a:p>
          <a:p>
            <a:pPr marL="1257300" lvl="2" indent="-342900">
              <a:buFont typeface="Arial" panose="020B0604020202020204" pitchFamily="34" charset="0"/>
              <a:buChar char="•"/>
            </a:pPr>
            <a:r>
              <a:rPr lang="en-US" sz="2800" dirty="0"/>
              <a:t>51% U.S. citizens</a:t>
            </a:r>
          </a:p>
          <a:p>
            <a:pPr marL="1257300" lvl="2" indent="-342900">
              <a:buFont typeface="Arial" panose="020B0604020202020204" pitchFamily="34" charset="0"/>
              <a:buChar char="•"/>
            </a:pPr>
            <a:r>
              <a:rPr lang="en-US" sz="2800" dirty="0"/>
              <a:t>CDC</a:t>
            </a:r>
          </a:p>
          <a:p>
            <a:pPr marL="1257300" lvl="2" indent="-342900">
              <a:buFont typeface="Arial" panose="020B0604020202020204" pitchFamily="34" charset="0"/>
              <a:buChar char="•"/>
            </a:pPr>
            <a:r>
              <a:rPr lang="en-US" sz="2800" dirty="0"/>
              <a:t>Agricultural cooperative</a:t>
            </a:r>
          </a:p>
          <a:p>
            <a:pPr marL="1257300" lvl="2" indent="-342900">
              <a:buFont typeface="Arial" panose="020B0604020202020204" pitchFamily="34" charset="0"/>
              <a:buChar char="•"/>
            </a:pPr>
            <a:r>
              <a:rPr lang="en-US" sz="2800" dirty="0"/>
              <a:t>Indian tribe</a:t>
            </a:r>
          </a:p>
          <a:p>
            <a:pPr marL="800100" lvl="1" indent="-342900">
              <a:buFont typeface="Arial" panose="020B0604020202020204" pitchFamily="34" charset="0"/>
              <a:buChar char="•"/>
            </a:pPr>
            <a:r>
              <a:rPr lang="en-US" sz="3200" dirty="0"/>
              <a:t>Principal office in a HUBzone</a:t>
            </a:r>
          </a:p>
          <a:p>
            <a:pPr marL="800100" lvl="1" indent="-342900">
              <a:buFont typeface="Arial" panose="020B0604020202020204" pitchFamily="34" charset="0"/>
              <a:buChar char="•"/>
            </a:pPr>
            <a:r>
              <a:rPr lang="en-US" sz="3200" dirty="0"/>
              <a:t>35% of employees living in a HUBzone</a:t>
            </a:r>
          </a:p>
          <a:p>
            <a:pPr lvl="1" algn="ctr"/>
            <a:endParaRPr lang="en-US" sz="2000" dirty="0"/>
          </a:p>
          <a:p>
            <a:pPr marL="800100" lvl="1" indent="-342900">
              <a:buFont typeface="Arial" panose="020B0604020202020204" pitchFamily="34" charset="0"/>
              <a:buChar char="•"/>
            </a:pPr>
            <a:endParaRPr lang="en-US" sz="2000" dirty="0"/>
          </a:p>
        </p:txBody>
      </p:sp>
      <p:sp>
        <p:nvSpPr>
          <p:cNvPr id="2" name="Date Placeholder 1"/>
          <p:cNvSpPr>
            <a:spLocks noGrp="1"/>
          </p:cNvSpPr>
          <p:nvPr>
            <p:ph type="dt" sz="half" idx="10"/>
          </p:nvPr>
        </p:nvSpPr>
        <p:spPr/>
        <p:txBody>
          <a:bodyPr/>
          <a:lstStyle/>
          <a:p>
            <a:fld id="{B3F7E3B5-3017-43D0-8C7B-02D316A5BD3F}"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1275029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209800" y="1600200"/>
            <a:ext cx="7543800" cy="4419600"/>
          </a:xfrm>
        </p:spPr>
        <p:txBody>
          <a:bodyPr vert="horz" lIns="92075" tIns="46038" rIns="92075" bIns="46038" rtlCol="0">
            <a:normAutofit/>
          </a:bodyPr>
          <a:lstStyle/>
          <a:p>
            <a:pPr marL="0" indent="0">
              <a:buNone/>
            </a:pPr>
            <a:endParaRPr lang="en-US" sz="2400" dirty="0">
              <a:latin typeface="+mj-lt"/>
            </a:endParaRPr>
          </a:p>
          <a:p>
            <a:pPr marL="0" indent="0">
              <a:buNone/>
            </a:pPr>
            <a:endParaRPr lang="en-US" dirty="0" smtClean="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rgbClr val="000000"/>
                </a:solidFill>
              </a:rPr>
              <a:pPr>
                <a:defRPr/>
              </a:pPr>
              <a:t>55</a:t>
            </a:fld>
            <a:endParaRPr lang="en-US" dirty="0">
              <a:solidFill>
                <a:srgbClr val="000000"/>
              </a:solidFill>
            </a:endParaRPr>
          </a:p>
        </p:txBody>
      </p:sp>
      <p:sp>
        <p:nvSpPr>
          <p:cNvPr id="102404" name="Text Box 4"/>
          <p:cNvSpPr txBox="1">
            <a:spLocks noChangeArrowheads="1"/>
          </p:cNvSpPr>
          <p:nvPr/>
        </p:nvSpPr>
        <p:spPr bwMode="auto">
          <a:xfrm>
            <a:off x="3618914" y="178013"/>
            <a:ext cx="6858000" cy="769441"/>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4400" b="1" i="1" dirty="0">
                <a:solidFill>
                  <a:srgbClr val="002060"/>
                </a:solidFill>
                <a:effectLst>
                  <a:outerShdw blurRad="38100" dist="38100" dir="2700000" algn="tl">
                    <a:srgbClr val="C0C0C0"/>
                  </a:outerShdw>
                </a:effectLst>
                <a:latin typeface="Arial" charset="0"/>
              </a:rPr>
              <a:t>HUBzone Maps</a:t>
            </a:r>
            <a:endParaRPr lang="en-US" sz="3200" i="1" dirty="0">
              <a:solidFill>
                <a:srgbClr val="002060"/>
              </a:solidFill>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920" y="304800"/>
            <a:ext cx="2194560" cy="967932"/>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113646"/>
            <a:ext cx="4648200" cy="4804256"/>
          </a:xfrm>
          <a:prstGeom prst="rect">
            <a:avLst/>
          </a:prstGeom>
        </p:spPr>
      </p:pic>
      <p:sp>
        <p:nvSpPr>
          <p:cNvPr id="7" name="TextBox 6"/>
          <p:cNvSpPr txBox="1"/>
          <p:nvPr/>
        </p:nvSpPr>
        <p:spPr>
          <a:xfrm>
            <a:off x="6670161" y="842874"/>
            <a:ext cx="3810000" cy="369332"/>
          </a:xfrm>
          <a:prstGeom prst="rect">
            <a:avLst/>
          </a:prstGeom>
          <a:noFill/>
        </p:spPr>
        <p:txBody>
          <a:bodyPr wrap="square" rtlCol="0">
            <a:spAutoFit/>
          </a:bodyPr>
          <a:lstStyle/>
          <a:p>
            <a:r>
              <a:rPr lang="en-US" b="1" dirty="0"/>
              <a:t>www.sba.gov/hubzone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1888" y="1212207"/>
            <a:ext cx="2477495" cy="2037159"/>
          </a:xfrm>
          <a:prstGeom prst="rect">
            <a:avLst/>
          </a:prstGeom>
          <a:ln w="19050">
            <a:solidFill>
              <a:schemeClr val="tx2">
                <a:lumMod val="60000"/>
                <a:lumOff val="40000"/>
              </a:schemeClr>
            </a:solidFill>
          </a:ln>
        </p:spPr>
      </p:pic>
      <p:sp>
        <p:nvSpPr>
          <p:cNvPr id="8" name="TextBox 7"/>
          <p:cNvSpPr txBox="1"/>
          <p:nvPr/>
        </p:nvSpPr>
        <p:spPr>
          <a:xfrm>
            <a:off x="8229600" y="2502748"/>
            <a:ext cx="2514600" cy="369332"/>
          </a:xfrm>
          <a:prstGeom prst="rect">
            <a:avLst/>
          </a:prstGeom>
          <a:noFill/>
        </p:spPr>
        <p:txBody>
          <a:bodyPr wrap="square" rtlCol="0">
            <a:spAutoFit/>
          </a:bodyPr>
          <a:lstStyle/>
          <a:p>
            <a:r>
              <a:rPr lang="en-US" b="1" dirty="0"/>
              <a:t>Eau Claire</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260" y="2792730"/>
            <a:ext cx="2763341" cy="1928459"/>
          </a:xfrm>
          <a:prstGeom prst="rect">
            <a:avLst/>
          </a:prstGeom>
          <a:ln w="12700">
            <a:solidFill>
              <a:schemeClr val="tx2">
                <a:lumMod val="60000"/>
                <a:lumOff val="40000"/>
              </a:schemeClr>
            </a:solidFill>
          </a:ln>
        </p:spPr>
      </p:pic>
      <p:sp>
        <p:nvSpPr>
          <p:cNvPr id="11" name="TextBox 10"/>
          <p:cNvSpPr txBox="1"/>
          <p:nvPr/>
        </p:nvSpPr>
        <p:spPr>
          <a:xfrm>
            <a:off x="6934200" y="3137267"/>
            <a:ext cx="1295400" cy="369332"/>
          </a:xfrm>
          <a:prstGeom prst="rect">
            <a:avLst/>
          </a:prstGeom>
          <a:noFill/>
        </p:spPr>
        <p:txBody>
          <a:bodyPr wrap="square" rtlCol="0">
            <a:spAutoFit/>
          </a:bodyPr>
          <a:lstStyle/>
          <a:p>
            <a:r>
              <a:rPr lang="en-US" b="1" dirty="0"/>
              <a:t>Baraboo</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1888" y="3962400"/>
            <a:ext cx="2757487" cy="2279208"/>
          </a:xfrm>
          <a:prstGeom prst="rect">
            <a:avLst/>
          </a:prstGeom>
          <a:ln w="28575">
            <a:solidFill>
              <a:schemeClr val="tx2">
                <a:lumMod val="60000"/>
                <a:lumOff val="40000"/>
              </a:schemeClr>
            </a:solidFill>
          </a:ln>
        </p:spPr>
      </p:pic>
      <p:sp>
        <p:nvSpPr>
          <p:cNvPr id="13" name="TextBox 12"/>
          <p:cNvSpPr txBox="1"/>
          <p:nvPr/>
        </p:nvSpPr>
        <p:spPr>
          <a:xfrm>
            <a:off x="8860630" y="4114800"/>
            <a:ext cx="1616284" cy="369332"/>
          </a:xfrm>
          <a:prstGeom prst="rect">
            <a:avLst/>
          </a:prstGeom>
          <a:noFill/>
        </p:spPr>
        <p:txBody>
          <a:bodyPr wrap="square" rtlCol="0">
            <a:spAutoFit/>
          </a:bodyPr>
          <a:lstStyle/>
          <a:p>
            <a:r>
              <a:rPr lang="en-US" b="1" dirty="0"/>
              <a:t>La Crosse</a:t>
            </a:r>
          </a:p>
        </p:txBody>
      </p:sp>
      <p:sp>
        <p:nvSpPr>
          <p:cNvPr id="4" name="Date Placeholder 3"/>
          <p:cNvSpPr>
            <a:spLocks noGrp="1"/>
          </p:cNvSpPr>
          <p:nvPr>
            <p:ph type="dt" sz="half" idx="10"/>
          </p:nvPr>
        </p:nvSpPr>
        <p:spPr/>
        <p:txBody>
          <a:bodyPr/>
          <a:lstStyle/>
          <a:p>
            <a:fld id="{808FA872-5BD9-4725-885A-12433A824BF7}" type="datetime1">
              <a:rPr lang="en-US" smtClean="0"/>
              <a:t>9/23/2015</a:t>
            </a:fld>
            <a:endParaRPr lang="en-US" dirty="0"/>
          </a:p>
        </p:txBody>
      </p:sp>
      <p:sp>
        <p:nvSpPr>
          <p:cNvPr id="9" name="Footer Placeholder 8"/>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1675841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209800" y="1600200"/>
            <a:ext cx="7543800" cy="4419600"/>
          </a:xfrm>
        </p:spPr>
        <p:txBody>
          <a:bodyPr vert="horz" lIns="92075" tIns="46038" rIns="92075" bIns="46038" rtlCol="0">
            <a:normAutofit/>
          </a:bodyPr>
          <a:lstStyle/>
          <a:p>
            <a:pPr marL="0" indent="0">
              <a:buNone/>
            </a:pPr>
            <a:endParaRPr lang="en-US" sz="2400" dirty="0">
              <a:latin typeface="+mj-lt"/>
            </a:endParaRPr>
          </a:p>
          <a:p>
            <a:pPr marL="0" indent="0">
              <a:buNone/>
            </a:pPr>
            <a:endParaRPr lang="en-US" dirty="0" smtClean="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chemeClr val="bg1"/>
                </a:solidFill>
              </a:rPr>
              <a:pPr>
                <a:defRPr/>
              </a:pPr>
              <a:t>56</a:t>
            </a:fld>
            <a:endParaRPr lang="en-US" dirty="0">
              <a:solidFill>
                <a:schemeClr val="bg1"/>
              </a:solidFill>
            </a:endParaRPr>
          </a:p>
        </p:txBody>
      </p:sp>
      <p:sp>
        <p:nvSpPr>
          <p:cNvPr id="102404" name="Text Box 4"/>
          <p:cNvSpPr txBox="1">
            <a:spLocks noChangeArrowheads="1"/>
          </p:cNvSpPr>
          <p:nvPr/>
        </p:nvSpPr>
        <p:spPr bwMode="auto">
          <a:xfrm>
            <a:off x="3618915" y="227361"/>
            <a:ext cx="6858000" cy="769441"/>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4400" b="1" i="1" dirty="0">
                <a:solidFill>
                  <a:srgbClr val="002060"/>
                </a:solidFill>
                <a:effectLst>
                  <a:outerShdw blurRad="38100" dist="38100" dir="2700000" algn="tl">
                    <a:srgbClr val="C0C0C0"/>
                  </a:outerShdw>
                </a:effectLst>
                <a:latin typeface="Arial" charset="0"/>
              </a:rPr>
              <a:t>HUBzone Maps</a:t>
            </a:r>
            <a:endParaRPr lang="en-US" sz="3200" i="1" dirty="0">
              <a:solidFill>
                <a:srgbClr val="002060"/>
              </a:solidFill>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920" y="304800"/>
            <a:ext cx="2194560" cy="967932"/>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113646"/>
            <a:ext cx="4648200" cy="4804256"/>
          </a:xfrm>
          <a:prstGeom prst="rect">
            <a:avLst/>
          </a:prstGeom>
        </p:spPr>
      </p:pic>
      <p:sp>
        <p:nvSpPr>
          <p:cNvPr id="7" name="TextBox 6"/>
          <p:cNvSpPr txBox="1"/>
          <p:nvPr/>
        </p:nvSpPr>
        <p:spPr>
          <a:xfrm>
            <a:off x="6240101" y="5548570"/>
            <a:ext cx="3810000" cy="369332"/>
          </a:xfrm>
          <a:prstGeom prst="rect">
            <a:avLst/>
          </a:prstGeom>
          <a:noFill/>
        </p:spPr>
        <p:txBody>
          <a:bodyPr wrap="square" rtlCol="0">
            <a:spAutoFit/>
          </a:bodyPr>
          <a:lstStyle/>
          <a:p>
            <a:r>
              <a:rPr lang="en-US" b="1" dirty="0"/>
              <a:t>www.sba.gov/hubzone</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4640" y="987081"/>
            <a:ext cx="2962275" cy="2266831"/>
          </a:xfrm>
          <a:prstGeom prst="rect">
            <a:avLst/>
          </a:prstGeom>
          <a:ln w="38100">
            <a:solidFill>
              <a:schemeClr val="tx2">
                <a:lumMod val="60000"/>
                <a:lumOff val="40000"/>
              </a:schemeClr>
            </a:solidFill>
          </a:ln>
        </p:spPr>
      </p:pic>
      <p:sp>
        <p:nvSpPr>
          <p:cNvPr id="4" name="TextBox 3"/>
          <p:cNvSpPr txBox="1"/>
          <p:nvPr/>
        </p:nvSpPr>
        <p:spPr>
          <a:xfrm>
            <a:off x="8600062" y="2667000"/>
            <a:ext cx="1240276" cy="369332"/>
          </a:xfrm>
          <a:prstGeom prst="rect">
            <a:avLst/>
          </a:prstGeom>
          <a:noFill/>
        </p:spPr>
        <p:txBody>
          <a:bodyPr wrap="none" rtlCol="0">
            <a:spAutoFit/>
          </a:bodyPr>
          <a:lstStyle/>
          <a:p>
            <a:r>
              <a:rPr lang="en-US" b="1" dirty="0"/>
              <a:t>Milwaukee</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7400" y="3253912"/>
            <a:ext cx="2771775" cy="2122951"/>
          </a:xfrm>
          <a:prstGeom prst="rect">
            <a:avLst/>
          </a:prstGeom>
          <a:ln w="57150">
            <a:solidFill>
              <a:srgbClr val="0070C0"/>
            </a:solidFill>
          </a:ln>
        </p:spPr>
      </p:pic>
      <p:sp>
        <p:nvSpPr>
          <p:cNvPr id="11" name="TextBox 10"/>
          <p:cNvSpPr txBox="1"/>
          <p:nvPr/>
        </p:nvSpPr>
        <p:spPr>
          <a:xfrm>
            <a:off x="6172200" y="3962400"/>
            <a:ext cx="990600" cy="369332"/>
          </a:xfrm>
          <a:prstGeom prst="rect">
            <a:avLst/>
          </a:prstGeom>
          <a:noFill/>
        </p:spPr>
        <p:txBody>
          <a:bodyPr wrap="square" rtlCol="0">
            <a:spAutoFit/>
          </a:bodyPr>
          <a:lstStyle/>
          <a:p>
            <a:r>
              <a:rPr lang="en-US" b="1" dirty="0"/>
              <a:t>Racine</a:t>
            </a:r>
          </a:p>
        </p:txBody>
      </p:sp>
      <p:sp>
        <p:nvSpPr>
          <p:cNvPr id="3" name="Date Placeholder 2"/>
          <p:cNvSpPr>
            <a:spLocks noGrp="1"/>
          </p:cNvSpPr>
          <p:nvPr>
            <p:ph type="dt" sz="half" idx="10"/>
          </p:nvPr>
        </p:nvSpPr>
        <p:spPr/>
        <p:txBody>
          <a:bodyPr/>
          <a:lstStyle/>
          <a:p>
            <a:fld id="{9E995C94-CDD0-4B23-B034-1D814A6FDFC8}" type="datetime1">
              <a:rPr lang="en-US" smtClean="0"/>
              <a:t>9/23/2015</a:t>
            </a:fld>
            <a:endParaRPr lang="en-US" dirty="0"/>
          </a:p>
        </p:txBody>
      </p:sp>
      <p:sp>
        <p:nvSpPr>
          <p:cNvPr id="8" name="Footer Placeholder 7"/>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745829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209800" y="1600200"/>
            <a:ext cx="7543800" cy="4419600"/>
          </a:xfrm>
        </p:spPr>
        <p:txBody>
          <a:bodyPr vert="horz" lIns="92075" tIns="46038" rIns="92075" bIns="46038" rtlCol="0">
            <a:normAutofit/>
          </a:bodyPr>
          <a:lstStyle/>
          <a:p>
            <a:pPr marL="0" indent="0">
              <a:buNone/>
            </a:pPr>
            <a:endParaRPr lang="en-US" sz="2400" dirty="0">
              <a:latin typeface="+mj-lt"/>
            </a:endParaRPr>
          </a:p>
          <a:p>
            <a:pPr marL="0" indent="0">
              <a:buNone/>
            </a:pPr>
            <a:endParaRPr lang="en-US" dirty="0" smtClean="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chemeClr val="bg1"/>
                </a:solidFill>
              </a:rPr>
              <a:pPr>
                <a:defRPr/>
              </a:pPr>
              <a:t>57</a:t>
            </a:fld>
            <a:endParaRPr lang="en-US" dirty="0">
              <a:solidFill>
                <a:schemeClr val="bg1"/>
              </a:solidFill>
            </a:endParaRPr>
          </a:p>
        </p:txBody>
      </p:sp>
      <p:sp>
        <p:nvSpPr>
          <p:cNvPr id="102404" name="Text Box 4"/>
          <p:cNvSpPr txBox="1">
            <a:spLocks noChangeArrowheads="1"/>
          </p:cNvSpPr>
          <p:nvPr/>
        </p:nvSpPr>
        <p:spPr bwMode="auto">
          <a:xfrm>
            <a:off x="3564610" y="294717"/>
            <a:ext cx="6858000" cy="1446550"/>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4400" b="1" i="1" dirty="0">
                <a:effectLst>
                  <a:outerShdw blurRad="38100" dist="38100" dir="2700000" algn="tl">
                    <a:srgbClr val="C0C0C0"/>
                  </a:outerShdw>
                </a:effectLst>
                <a:latin typeface="Arial" charset="0"/>
              </a:rPr>
              <a:t>WOSB Program-eligibility</a:t>
            </a:r>
            <a:endParaRPr lang="en-US" sz="4400" i="1" dirty="0">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920" y="457200"/>
            <a:ext cx="2194560" cy="967932"/>
          </a:xfrm>
          <a:prstGeom prst="rect">
            <a:avLst/>
          </a:prstGeom>
        </p:spPr>
      </p:pic>
      <p:sp>
        <p:nvSpPr>
          <p:cNvPr id="3" name="TextBox 2"/>
          <p:cNvSpPr txBox="1"/>
          <p:nvPr/>
        </p:nvSpPr>
        <p:spPr>
          <a:xfrm>
            <a:off x="2133600" y="1828801"/>
            <a:ext cx="8001000" cy="6186309"/>
          </a:xfrm>
          <a:prstGeom prst="rect">
            <a:avLst/>
          </a:prstGeom>
          <a:noFill/>
        </p:spPr>
        <p:txBody>
          <a:bodyPr wrap="square" rtlCol="0">
            <a:spAutoFit/>
          </a:bodyPr>
          <a:lstStyle/>
          <a:p>
            <a:pPr marL="342900" indent="-342900">
              <a:buFont typeface="Arial" panose="020B0604020202020204" pitchFamily="34" charset="0"/>
              <a:buChar char="•"/>
            </a:pPr>
            <a:r>
              <a:rPr lang="en-US" sz="3200" dirty="0"/>
              <a:t>At least 51% directly owned by women who are  U.S. citizens</a:t>
            </a:r>
          </a:p>
          <a:p>
            <a:pPr marL="342900" indent="-342900">
              <a:buFont typeface="Arial" panose="020B0604020202020204" pitchFamily="34" charset="0"/>
              <a:buChar char="•"/>
            </a:pPr>
            <a:r>
              <a:rPr lang="en-US" sz="3200" dirty="0"/>
              <a:t>No limits on ownership</a:t>
            </a:r>
          </a:p>
          <a:p>
            <a:pPr marL="342900" indent="-342900">
              <a:buFont typeface="Arial" panose="020B0604020202020204" pitchFamily="34" charset="0"/>
              <a:buChar char="•"/>
            </a:pPr>
            <a:r>
              <a:rPr lang="en-US" sz="3200" dirty="0"/>
              <a:t>Women manage day to day operations</a:t>
            </a:r>
          </a:p>
          <a:p>
            <a:r>
              <a:rPr lang="en-US" sz="3200" b="1" dirty="0"/>
              <a:t>EDWOSB-above plus:</a:t>
            </a:r>
          </a:p>
          <a:p>
            <a:pPr marL="571500" indent="-571500">
              <a:buFont typeface="Arial" panose="020B0604020202020204" pitchFamily="34" charset="0"/>
              <a:buChar char="•"/>
            </a:pPr>
            <a:r>
              <a:rPr lang="en-US" sz="3200" dirty="0"/>
              <a:t>Personal net worth less than $750,000</a:t>
            </a:r>
          </a:p>
          <a:p>
            <a:pPr marL="571500" indent="-571500">
              <a:buFont typeface="Arial" panose="020B0604020202020204" pitchFamily="34" charset="0"/>
              <a:buChar char="•"/>
            </a:pPr>
            <a:r>
              <a:rPr lang="en-US" sz="3200" dirty="0"/>
              <a:t>AGI $350,000 or less</a:t>
            </a:r>
          </a:p>
          <a:p>
            <a:pPr marL="571500" indent="-571500">
              <a:buFont typeface="Arial" panose="020B0604020202020204" pitchFamily="34" charset="0"/>
              <a:buChar char="•"/>
            </a:pPr>
            <a:r>
              <a:rPr lang="en-US" sz="3200" dirty="0"/>
              <a:t>Market value of assets less than $6 million </a:t>
            </a:r>
          </a:p>
          <a:p>
            <a:pPr marL="800100" lvl="1" indent="-342900">
              <a:buFont typeface="Arial" panose="020B0604020202020204" pitchFamily="34" charset="0"/>
              <a:buChar char="•"/>
            </a:pPr>
            <a:endParaRPr lang="en-US" sz="3600" dirty="0"/>
          </a:p>
          <a:p>
            <a:pPr marL="800100" lvl="1" indent="-342900">
              <a:buFont typeface="Arial" panose="020B0604020202020204" pitchFamily="34" charset="0"/>
              <a:buChar char="•"/>
            </a:pPr>
            <a:endParaRPr lang="en-US" sz="3200" dirty="0"/>
          </a:p>
          <a:p>
            <a:pPr marL="800100" lvl="1" indent="-342900">
              <a:buFont typeface="Arial" panose="020B0604020202020204" pitchFamily="34" charset="0"/>
              <a:buChar char="•"/>
            </a:pPr>
            <a:endParaRPr lang="en-US" sz="32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p:txBody>
      </p:sp>
      <p:sp>
        <p:nvSpPr>
          <p:cNvPr id="2" name="Date Placeholder 1"/>
          <p:cNvSpPr>
            <a:spLocks noGrp="1"/>
          </p:cNvSpPr>
          <p:nvPr>
            <p:ph type="dt" sz="half" idx="10"/>
          </p:nvPr>
        </p:nvSpPr>
        <p:spPr/>
        <p:txBody>
          <a:bodyPr/>
          <a:lstStyle/>
          <a:p>
            <a:fld id="{C7BEBD11-F5F8-40B8-B3C0-15B260FE3BDA}"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2973808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209800" y="1600200"/>
            <a:ext cx="7543800" cy="4419600"/>
          </a:xfrm>
        </p:spPr>
        <p:txBody>
          <a:bodyPr vert="horz" lIns="92075" tIns="46038" rIns="92075" bIns="46038" rtlCol="0">
            <a:normAutofit/>
          </a:bodyPr>
          <a:lstStyle/>
          <a:p>
            <a:pPr marL="0" indent="0">
              <a:buNone/>
            </a:pPr>
            <a:endParaRPr lang="en-US" sz="2400" dirty="0">
              <a:latin typeface="+mj-lt"/>
            </a:endParaRPr>
          </a:p>
          <a:p>
            <a:pPr marL="0" indent="0">
              <a:buNone/>
            </a:pPr>
            <a:endParaRPr lang="en-US" dirty="0" smtClean="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chemeClr val="bg1"/>
                </a:solidFill>
              </a:rPr>
              <a:pPr>
                <a:defRPr/>
              </a:pPr>
              <a:t>58</a:t>
            </a:fld>
            <a:endParaRPr lang="en-US" dirty="0">
              <a:solidFill>
                <a:schemeClr val="bg1"/>
              </a:solidFill>
            </a:endParaRPr>
          </a:p>
        </p:txBody>
      </p:sp>
      <p:sp>
        <p:nvSpPr>
          <p:cNvPr id="102404" name="Text Box 4"/>
          <p:cNvSpPr txBox="1">
            <a:spLocks noChangeArrowheads="1"/>
          </p:cNvSpPr>
          <p:nvPr/>
        </p:nvSpPr>
        <p:spPr bwMode="auto">
          <a:xfrm>
            <a:off x="3698470" y="331404"/>
            <a:ext cx="6858000" cy="1569660"/>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4800" b="1" i="1" dirty="0">
                <a:effectLst>
                  <a:outerShdw blurRad="38100" dist="38100" dir="2700000" algn="tl">
                    <a:srgbClr val="C0C0C0"/>
                  </a:outerShdw>
                </a:effectLst>
                <a:latin typeface="Arial" charset="0"/>
              </a:rPr>
              <a:t>WOSB Program-certification</a:t>
            </a:r>
            <a:endParaRPr lang="en-US" sz="4800" i="1" dirty="0">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920" y="457200"/>
            <a:ext cx="2194560" cy="967932"/>
          </a:xfrm>
          <a:prstGeom prst="rect">
            <a:avLst/>
          </a:prstGeom>
        </p:spPr>
      </p:pic>
      <p:sp>
        <p:nvSpPr>
          <p:cNvPr id="3" name="TextBox 2"/>
          <p:cNvSpPr txBox="1"/>
          <p:nvPr/>
        </p:nvSpPr>
        <p:spPr>
          <a:xfrm>
            <a:off x="2209800" y="1764379"/>
            <a:ext cx="8001000" cy="4832092"/>
          </a:xfrm>
          <a:prstGeom prst="rect">
            <a:avLst/>
          </a:prstGeom>
          <a:noFill/>
        </p:spPr>
        <p:txBody>
          <a:bodyPr wrap="square" rtlCol="0">
            <a:spAutoFit/>
          </a:bodyPr>
          <a:lstStyle/>
          <a:p>
            <a:pPr marL="342900" indent="-342900">
              <a:buFont typeface="Arial" panose="020B0604020202020204" pitchFamily="34" charset="0"/>
              <a:buChar char="•"/>
            </a:pPr>
            <a:r>
              <a:rPr lang="en-US" sz="3200" dirty="0"/>
              <a:t>Self certification-by WOSB or EDWOSB</a:t>
            </a:r>
          </a:p>
          <a:p>
            <a:pPr marL="342900" indent="-342900">
              <a:buFont typeface="Arial" panose="020B0604020202020204" pitchFamily="34" charset="0"/>
              <a:buChar char="•"/>
            </a:pPr>
            <a:r>
              <a:rPr lang="en-US" sz="3200" dirty="0"/>
              <a:t>Registration in SAM required</a:t>
            </a:r>
          </a:p>
          <a:p>
            <a:pPr marL="342900" indent="-342900">
              <a:buFont typeface="Arial" panose="020B0604020202020204" pitchFamily="34" charset="0"/>
              <a:buChar char="•"/>
            </a:pPr>
            <a:r>
              <a:rPr lang="en-US" sz="3200" dirty="0"/>
              <a:t>Contracting officer may request documentation</a:t>
            </a:r>
          </a:p>
          <a:p>
            <a:pPr marL="342900" indent="-342900">
              <a:buFont typeface="Arial" panose="020B0604020202020204" pitchFamily="34" charset="0"/>
              <a:buChar char="•"/>
            </a:pPr>
            <a:r>
              <a:rPr lang="en-US" sz="3200" dirty="0"/>
              <a:t>Docs maintained in program repository</a:t>
            </a:r>
          </a:p>
          <a:p>
            <a:r>
              <a:rPr lang="en-US" sz="3200" b="1" dirty="0"/>
              <a:t>Third party can certify:</a:t>
            </a:r>
          </a:p>
          <a:p>
            <a:pPr marL="571500" indent="-571500">
              <a:buFont typeface="Arial" panose="020B0604020202020204" pitchFamily="34" charset="0"/>
              <a:buChar char="•"/>
            </a:pPr>
            <a:r>
              <a:rPr lang="en-US" sz="3200" dirty="0"/>
              <a:t>Federal or state agency or SBA approved 3</a:t>
            </a:r>
            <a:r>
              <a:rPr lang="en-US" sz="3200" baseline="30000" dirty="0"/>
              <a:t>rd</a:t>
            </a:r>
            <a:r>
              <a:rPr lang="en-US" sz="3200" dirty="0"/>
              <a:t> party</a:t>
            </a:r>
          </a:p>
          <a:p>
            <a:pPr marL="571500" indent="-571500">
              <a:buFont typeface="Arial" panose="020B0604020202020204" pitchFamily="34" charset="0"/>
              <a:buChar char="•"/>
            </a:pPr>
            <a:r>
              <a:rPr lang="en-US" sz="3200" dirty="0"/>
              <a:t>8 (a) certification may be eligible</a:t>
            </a:r>
          </a:p>
          <a:p>
            <a:pPr marL="800100" lvl="1" indent="-342900">
              <a:buFont typeface="Arial" panose="020B0604020202020204" pitchFamily="34" charset="0"/>
              <a:buChar char="•"/>
            </a:pPr>
            <a:endParaRPr lang="en-US" sz="2000" dirty="0"/>
          </a:p>
        </p:txBody>
      </p:sp>
      <p:sp>
        <p:nvSpPr>
          <p:cNvPr id="2" name="Date Placeholder 1"/>
          <p:cNvSpPr>
            <a:spLocks noGrp="1"/>
          </p:cNvSpPr>
          <p:nvPr>
            <p:ph type="dt" sz="half" idx="10"/>
          </p:nvPr>
        </p:nvSpPr>
        <p:spPr/>
        <p:txBody>
          <a:bodyPr/>
          <a:lstStyle/>
          <a:p>
            <a:fld id="{431618C8-1424-4DCB-A302-1B48427BD6AF}"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888616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209800" y="1600200"/>
            <a:ext cx="7543800" cy="4419600"/>
          </a:xfrm>
        </p:spPr>
        <p:txBody>
          <a:bodyPr vert="horz" lIns="92075" tIns="46038" rIns="92075" bIns="46038" rtlCol="0">
            <a:normAutofit/>
          </a:bodyPr>
          <a:lstStyle/>
          <a:p>
            <a:pPr marL="0" indent="0">
              <a:buNone/>
            </a:pPr>
            <a:endParaRPr lang="en-US" sz="2400" dirty="0">
              <a:latin typeface="+mj-lt"/>
            </a:endParaRPr>
          </a:p>
          <a:p>
            <a:pPr marL="0" indent="0">
              <a:buNone/>
            </a:pPr>
            <a:endParaRPr lang="en-US" dirty="0" smtClean="0">
              <a:latin typeface="+mj-lt"/>
            </a:endParaRPr>
          </a:p>
        </p:txBody>
      </p:sp>
      <p:sp>
        <p:nvSpPr>
          <p:cNvPr id="5" name="Slide Number Placeholder 5"/>
          <p:cNvSpPr>
            <a:spLocks noGrp="1"/>
          </p:cNvSpPr>
          <p:nvPr>
            <p:ph type="sldNum" sz="quarter" idx="12"/>
          </p:nvPr>
        </p:nvSpPr>
        <p:spPr/>
        <p:txBody>
          <a:bodyPr/>
          <a:lstStyle/>
          <a:p>
            <a:pPr>
              <a:defRPr/>
            </a:pPr>
            <a:fld id="{36FC17D2-4237-4C6D-8CAE-79938170BF2C}" type="slidenum">
              <a:rPr lang="en-US" smtClean="0">
                <a:solidFill>
                  <a:schemeClr val="bg1"/>
                </a:solidFill>
              </a:rPr>
              <a:pPr>
                <a:defRPr/>
              </a:pPr>
              <a:t>59</a:t>
            </a:fld>
            <a:endParaRPr lang="en-US" dirty="0">
              <a:solidFill>
                <a:schemeClr val="bg1"/>
              </a:solidFill>
            </a:endParaRPr>
          </a:p>
        </p:txBody>
      </p:sp>
      <p:sp>
        <p:nvSpPr>
          <p:cNvPr id="102404" name="Text Box 4"/>
          <p:cNvSpPr txBox="1">
            <a:spLocks noChangeArrowheads="1"/>
          </p:cNvSpPr>
          <p:nvPr/>
        </p:nvSpPr>
        <p:spPr bwMode="auto">
          <a:xfrm>
            <a:off x="3657600" y="479502"/>
            <a:ext cx="6858000" cy="830997"/>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4800" b="1" i="1" dirty="0">
                <a:effectLst>
                  <a:outerShdw blurRad="38100" dist="38100" dir="2700000" algn="tl">
                    <a:srgbClr val="C0C0C0"/>
                  </a:outerShdw>
                </a:effectLst>
                <a:latin typeface="Arial" charset="0"/>
              </a:rPr>
              <a:t>SDVOB Eligibility</a:t>
            </a:r>
            <a:endParaRPr lang="en-US" sz="4800" i="1" dirty="0">
              <a:effectLst>
                <a:outerShdw blurRad="38100" dist="38100" dir="2700000" algn="tl">
                  <a:srgbClr val="C0C0C0"/>
                </a:outerShdw>
              </a:effectLst>
              <a:latin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920" y="457200"/>
            <a:ext cx="2194560" cy="967932"/>
          </a:xfrm>
          <a:prstGeom prst="rect">
            <a:avLst/>
          </a:prstGeom>
        </p:spPr>
      </p:pic>
      <p:sp>
        <p:nvSpPr>
          <p:cNvPr id="3" name="TextBox 2"/>
          <p:cNvSpPr txBox="1"/>
          <p:nvPr/>
        </p:nvSpPr>
        <p:spPr>
          <a:xfrm>
            <a:off x="2133600" y="1828800"/>
            <a:ext cx="8001000"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Business owned by a Service-Disabled Veteran (SDV)</a:t>
            </a:r>
          </a:p>
          <a:p>
            <a:pPr marL="800100" lvl="1" indent="-342900">
              <a:buFont typeface="Arial" panose="020B0604020202020204" pitchFamily="34" charset="0"/>
              <a:buChar char="•"/>
            </a:pPr>
            <a:r>
              <a:rPr lang="en-US" sz="2000" b="1" dirty="0"/>
              <a:t>51% direct and unconditional ownership </a:t>
            </a:r>
            <a:r>
              <a:rPr lang="en-US" sz="2000" dirty="0"/>
              <a:t>by one or more SDVs</a:t>
            </a:r>
          </a:p>
          <a:p>
            <a:pPr lvl="1"/>
            <a:endParaRPr lang="en-US" sz="800" dirty="0"/>
          </a:p>
          <a:p>
            <a:pPr marL="342900" indent="-342900">
              <a:buFont typeface="Arial" panose="020B0604020202020204" pitchFamily="34" charset="0"/>
              <a:buChar char="•"/>
            </a:pPr>
            <a:r>
              <a:rPr lang="en-US" sz="2000" dirty="0"/>
              <a:t>Control of the business</a:t>
            </a:r>
          </a:p>
          <a:p>
            <a:pPr marL="800100" lvl="1" indent="-342900">
              <a:buFont typeface="Arial" panose="020B0604020202020204" pitchFamily="34" charset="0"/>
              <a:buChar char="•"/>
            </a:pPr>
            <a:r>
              <a:rPr lang="en-US" sz="2000" b="1" dirty="0"/>
              <a:t>Long-term decisions, daily business operations, management </a:t>
            </a:r>
            <a:r>
              <a:rPr lang="en-US" sz="2000" dirty="0"/>
              <a:t>controlled by SDV(s)</a:t>
            </a:r>
          </a:p>
          <a:p>
            <a:pPr marL="800100" lvl="1" indent="-342900">
              <a:buFont typeface="Arial" panose="020B0604020202020204" pitchFamily="34" charset="0"/>
              <a:buChar char="•"/>
            </a:pPr>
            <a:r>
              <a:rPr lang="en-US" sz="2000" b="1" dirty="0"/>
              <a:t>Ultimate control of the business entity </a:t>
            </a:r>
            <a:r>
              <a:rPr lang="en-US" sz="2000" dirty="0"/>
              <a:t>(partnership, LLC, corporation) by SDV(s)</a:t>
            </a:r>
          </a:p>
          <a:p>
            <a:pPr lvl="1"/>
            <a:endParaRPr lang="en-US" sz="800" dirty="0"/>
          </a:p>
          <a:p>
            <a:pPr marL="800100" lvl="1" indent="-342900">
              <a:buFont typeface="Arial" panose="020B0604020202020204" pitchFamily="34" charset="0"/>
              <a:buChar char="•"/>
            </a:pPr>
            <a:r>
              <a:rPr lang="en-US" sz="2000" dirty="0"/>
              <a:t>SDV must have:</a:t>
            </a:r>
          </a:p>
          <a:p>
            <a:pPr marL="1257300" lvl="2" indent="-342900">
              <a:buFont typeface="Arial" panose="020B0604020202020204" pitchFamily="34" charset="0"/>
              <a:buChar char="•"/>
            </a:pPr>
            <a:r>
              <a:rPr lang="en-US" sz="2000" b="1" dirty="0"/>
              <a:t>Management experience</a:t>
            </a:r>
            <a:r>
              <a:rPr lang="en-US" sz="2000" dirty="0"/>
              <a:t> to run the concern</a:t>
            </a:r>
          </a:p>
          <a:p>
            <a:pPr marL="1257300" lvl="2" indent="-342900">
              <a:buFont typeface="Arial" panose="020B0604020202020204" pitchFamily="34" charset="0"/>
              <a:buChar char="•"/>
            </a:pPr>
            <a:r>
              <a:rPr lang="en-US" sz="2000" b="1" dirty="0"/>
              <a:t>Ultimate managerial, supervisory co</a:t>
            </a:r>
            <a:r>
              <a:rPr lang="en-US" sz="2000" dirty="0"/>
              <a:t>ntrol of technical experts, license holders</a:t>
            </a:r>
          </a:p>
          <a:p>
            <a:pPr lvl="2"/>
            <a:endParaRPr lang="en-US" sz="800" dirty="0"/>
          </a:p>
          <a:p>
            <a:pPr marL="800100" lvl="1" indent="-342900">
              <a:buFont typeface="Arial" panose="020B0604020202020204" pitchFamily="34" charset="0"/>
              <a:buChar char="•"/>
            </a:pPr>
            <a:r>
              <a:rPr lang="en-US" sz="2000" dirty="0"/>
              <a:t>SDV need NOT have technical expertise or license</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p:txBody>
      </p:sp>
      <p:sp>
        <p:nvSpPr>
          <p:cNvPr id="2" name="Date Placeholder 1"/>
          <p:cNvSpPr>
            <a:spLocks noGrp="1"/>
          </p:cNvSpPr>
          <p:nvPr>
            <p:ph type="dt" sz="half" idx="10"/>
          </p:nvPr>
        </p:nvSpPr>
        <p:spPr/>
        <p:txBody>
          <a:bodyPr/>
          <a:lstStyle/>
          <a:p>
            <a:fld id="{6F962AE8-E2CD-4D89-830E-C7D6F9B2232F}"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02920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20762"/>
          </a:xfrm>
        </p:spPr>
        <p:txBody>
          <a:bodyPr>
            <a:normAutofit/>
          </a:bodyPr>
          <a:lstStyle/>
          <a:p>
            <a:r>
              <a:rPr lang="en-US" b="1" dirty="0" smtClean="0">
                <a:solidFill>
                  <a:schemeClr val="tx1"/>
                </a:solidFill>
              </a:rPr>
              <a:t>SOME BASIC PRINCIPALS</a:t>
            </a:r>
            <a:endParaRPr lang="en-US" b="1" dirty="0">
              <a:solidFill>
                <a:schemeClr val="tx1"/>
              </a:solidFill>
            </a:endParaRPr>
          </a:p>
        </p:txBody>
      </p:sp>
      <p:sp>
        <p:nvSpPr>
          <p:cNvPr id="3" name="Content Placeholder 2"/>
          <p:cNvSpPr>
            <a:spLocks noGrp="1"/>
          </p:cNvSpPr>
          <p:nvPr>
            <p:ph idx="1"/>
          </p:nvPr>
        </p:nvSpPr>
        <p:spPr>
          <a:xfrm>
            <a:off x="1300766" y="1933822"/>
            <a:ext cx="8599692" cy="4525963"/>
          </a:xfrm>
        </p:spPr>
        <p:txBody>
          <a:bodyPr>
            <a:normAutofit/>
          </a:bodyPr>
          <a:lstStyle/>
          <a:p>
            <a:pPr>
              <a:buFont typeface="Courier New" panose="02070309020205020404" pitchFamily="49" charset="0"/>
              <a:buChar char="o"/>
            </a:pPr>
            <a:r>
              <a:rPr lang="en-US" sz="2800" b="1" dirty="0" smtClean="0">
                <a:solidFill>
                  <a:schemeClr val="tx1"/>
                </a:solidFill>
              </a:rPr>
              <a:t>There MUST be a need</a:t>
            </a:r>
          </a:p>
          <a:p>
            <a:pPr>
              <a:buFont typeface="Courier New" panose="02070309020205020404" pitchFamily="49" charset="0"/>
              <a:buChar char="o"/>
            </a:pPr>
            <a:r>
              <a:rPr lang="en-US" sz="2800" b="1" dirty="0" smtClean="0">
                <a:solidFill>
                  <a:schemeClr val="tx1"/>
                </a:solidFill>
              </a:rPr>
              <a:t>There MUST be money to pay for the product or service</a:t>
            </a:r>
          </a:p>
          <a:p>
            <a:pPr>
              <a:buFont typeface="Courier New" panose="02070309020205020404" pitchFamily="49" charset="0"/>
              <a:buChar char="o"/>
            </a:pPr>
            <a:r>
              <a:rPr lang="en-US" sz="2800" b="1" dirty="0" smtClean="0">
                <a:solidFill>
                  <a:schemeClr val="tx1"/>
                </a:solidFill>
              </a:rPr>
              <a:t>YOU MUST be COMPETITIVE</a:t>
            </a:r>
          </a:p>
          <a:p>
            <a:pPr>
              <a:buFont typeface="Courier New" panose="02070309020205020404" pitchFamily="49" charset="0"/>
              <a:buChar char="o"/>
            </a:pPr>
            <a:r>
              <a:rPr lang="en-US" sz="2800" b="1" dirty="0" smtClean="0">
                <a:solidFill>
                  <a:schemeClr val="tx1"/>
                </a:solidFill>
              </a:rPr>
              <a:t>YOU MUST MAKE MONEY</a:t>
            </a:r>
          </a:p>
          <a:p>
            <a:pPr>
              <a:buFont typeface="Courier New" panose="02070309020205020404" pitchFamily="49" charset="0"/>
              <a:buChar char="o"/>
            </a:pPr>
            <a:r>
              <a:rPr lang="en-US" sz="2800" b="1" dirty="0" smtClean="0">
                <a:solidFill>
                  <a:schemeClr val="tx1"/>
                </a:solidFill>
              </a:rPr>
              <a:t>YOU MUST have the CAPABILITIES, CAPACITY and RESOURCES to support the requirement</a:t>
            </a:r>
            <a:endParaRPr lang="en-US" sz="2800" b="1" dirty="0">
              <a:solidFill>
                <a:schemeClr val="tx1"/>
              </a:solidFill>
            </a:endParaRPr>
          </a:p>
        </p:txBody>
      </p:sp>
      <p:sp>
        <p:nvSpPr>
          <p:cNvPr id="4" name="Date Placeholder 3"/>
          <p:cNvSpPr>
            <a:spLocks noGrp="1"/>
          </p:cNvSpPr>
          <p:nvPr>
            <p:ph type="dt" sz="half" idx="10"/>
          </p:nvPr>
        </p:nvSpPr>
        <p:spPr/>
        <p:txBody>
          <a:bodyPr/>
          <a:lstStyle/>
          <a:p>
            <a:fld id="{B00E6C6B-86EC-498E-85FD-EA823CA59454}"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FC304B3F-A3BC-4869-9115-93B3192D238C}"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15351832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4"/>
          <p:cNvSpPr txBox="1">
            <a:spLocks noGrp="1" noChangeArrowheads="1"/>
          </p:cNvSpPr>
          <p:nvPr>
            <p:ph type="title"/>
          </p:nvPr>
        </p:nvSpPr>
        <p:spPr bwMode="auto">
          <a:xfrm>
            <a:off x="3886201" y="425002"/>
            <a:ext cx="6323013" cy="615553"/>
          </a:xfrm>
          <a:prstGeom prst="rect">
            <a:avLst/>
          </a:prstGeom>
          <a:noFill/>
          <a:ln w="9525">
            <a:noFill/>
            <a:miter lim="800000"/>
            <a:headEnd type="none" w="sm" len="sm"/>
            <a:tailEnd type="none" w="sm" len="sm"/>
          </a:ln>
          <a:effectLst/>
        </p:spPr>
        <p:txBody>
          <a:bodyPr wrap="square">
            <a:spAutoFit/>
          </a:bodyPr>
          <a:lstStyle/>
          <a:p>
            <a:pPr algn="ctr" eaLnBrk="0" fontAlgn="base" hangingPunct="0">
              <a:spcBef>
                <a:spcPct val="0"/>
              </a:spcBef>
              <a:spcAft>
                <a:spcPct val="0"/>
              </a:spcAft>
              <a:defRPr/>
            </a:pPr>
            <a:r>
              <a:rPr lang="en-US" sz="4000" b="1" i="1" dirty="0">
                <a:solidFill>
                  <a:schemeClr val="tx1"/>
                </a:solidFill>
                <a:effectLst>
                  <a:outerShdw blurRad="38100" dist="38100" dir="2700000" algn="tl">
                    <a:srgbClr val="C0C0C0"/>
                  </a:outerShdw>
                </a:effectLst>
                <a:latin typeface="Arial" charset="0"/>
              </a:rPr>
              <a:t>7(a) Loan Program</a:t>
            </a:r>
            <a:endParaRPr lang="en-US" sz="4000" i="1" dirty="0">
              <a:solidFill>
                <a:schemeClr val="tx1"/>
              </a:solidFill>
              <a:effectLst>
                <a:outerShdw blurRad="38100" dist="38100" dir="2700000" algn="tl">
                  <a:srgbClr val="C0C0C0"/>
                </a:outerShdw>
              </a:effectLst>
              <a:latin typeface="Arial" charset="0"/>
            </a:endParaRPr>
          </a:p>
        </p:txBody>
      </p:sp>
      <p:sp>
        <p:nvSpPr>
          <p:cNvPr id="16387" name="Rectangle 3"/>
          <p:cNvSpPr>
            <a:spLocks noGrp="1" noChangeArrowheads="1"/>
          </p:cNvSpPr>
          <p:nvPr>
            <p:ph idx="1"/>
          </p:nvPr>
        </p:nvSpPr>
        <p:spPr>
          <a:xfrm>
            <a:off x="4222212" y="1054623"/>
            <a:ext cx="5864350" cy="533400"/>
          </a:xfrm>
        </p:spPr>
        <p:txBody>
          <a:bodyPr/>
          <a:lstStyle/>
          <a:p>
            <a:pPr marL="0" indent="0">
              <a:buNone/>
            </a:pPr>
            <a:r>
              <a:rPr lang="en-US" sz="2400" dirty="0">
                <a:solidFill>
                  <a:schemeClr val="tx1"/>
                </a:solidFill>
                <a:latin typeface="Arial" pitchFamily="34" charset="0"/>
                <a:cs typeface="Arial" pitchFamily="34" charset="0"/>
              </a:rPr>
              <a:t>SBA’s primary business loan program</a:t>
            </a:r>
          </a:p>
        </p:txBody>
      </p:sp>
      <p:sp>
        <p:nvSpPr>
          <p:cNvPr id="16388" name="Rectangle 4"/>
          <p:cNvSpPr>
            <a:spLocks noChangeArrowheads="1"/>
          </p:cNvSpPr>
          <p:nvPr/>
        </p:nvSpPr>
        <p:spPr bwMode="auto">
          <a:xfrm>
            <a:off x="4267201" y="1980585"/>
            <a:ext cx="5742914"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Wingdings" pitchFamily="2" charset="2"/>
              <a:buChar char="q"/>
            </a:pPr>
            <a:r>
              <a:rPr lang="en-US" sz="2400" dirty="0">
                <a:solidFill>
                  <a:srgbClr val="000000"/>
                </a:solidFill>
                <a:latin typeface="Arial" pitchFamily="34" charset="0"/>
                <a:cs typeface="Arial" pitchFamily="34" charset="0"/>
              </a:rPr>
              <a:t>Broad eligibility requirements</a:t>
            </a:r>
          </a:p>
        </p:txBody>
      </p:sp>
      <p:sp>
        <p:nvSpPr>
          <p:cNvPr id="16389" name="Rectangle 5"/>
          <p:cNvSpPr>
            <a:spLocks noChangeArrowheads="1"/>
          </p:cNvSpPr>
          <p:nvPr/>
        </p:nvSpPr>
        <p:spPr bwMode="auto">
          <a:xfrm>
            <a:off x="4267201" y="2437249"/>
            <a:ext cx="59420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eaLnBrk="0" hangingPunct="0">
              <a:spcBef>
                <a:spcPct val="20000"/>
              </a:spcBef>
              <a:buFont typeface="Wingdings" pitchFamily="2" charset="2"/>
              <a:buChar char="q"/>
            </a:pPr>
            <a:r>
              <a:rPr lang="en-US" sz="2400" dirty="0">
                <a:solidFill>
                  <a:srgbClr val="000000"/>
                </a:solidFill>
                <a:latin typeface="Arial" pitchFamily="34" charset="0"/>
                <a:cs typeface="Arial" pitchFamily="34" charset="0"/>
              </a:rPr>
              <a:t>Wide range of financing needs   </a:t>
            </a:r>
          </a:p>
          <a:p>
            <a:pPr marL="342900" lvl="1" indent="-342900" eaLnBrk="0" hangingPunct="0">
              <a:spcBef>
                <a:spcPct val="20000"/>
              </a:spcBef>
              <a:buFont typeface="Wingdings" pitchFamily="2" charset="2"/>
              <a:buChar char="q"/>
            </a:pPr>
            <a:r>
              <a:rPr lang="en-US" sz="2400" dirty="0">
                <a:latin typeface="Arial" pitchFamily="34" charset="0"/>
                <a:cs typeface="Arial" pitchFamily="34" charset="0"/>
              </a:rPr>
              <a:t>Increase </a:t>
            </a:r>
            <a:r>
              <a:rPr lang="en-US" dirty="0">
                <a:latin typeface="Arial" pitchFamily="34" charset="0"/>
                <a:cs typeface="Arial" pitchFamily="34" charset="0"/>
              </a:rPr>
              <a:t>in the </a:t>
            </a:r>
            <a:r>
              <a:rPr lang="en-US" sz="2400" dirty="0">
                <a:latin typeface="Arial" pitchFamily="34" charset="0"/>
                <a:cs typeface="Arial" pitchFamily="34" charset="0"/>
              </a:rPr>
              <a:t>maximum 7(a) loan amount to $5MM, guaranty amount to $3.75MM.</a:t>
            </a:r>
          </a:p>
        </p:txBody>
      </p:sp>
      <p:sp>
        <p:nvSpPr>
          <p:cNvPr id="16391" name="Rectangle 7"/>
          <p:cNvSpPr>
            <a:spLocks noChangeArrowheads="1"/>
          </p:cNvSpPr>
          <p:nvPr/>
        </p:nvSpPr>
        <p:spPr bwMode="auto">
          <a:xfrm>
            <a:off x="4267201" y="3910679"/>
            <a:ext cx="6248400" cy="106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Wingdings" pitchFamily="2" charset="2"/>
              <a:buChar char="q"/>
            </a:pPr>
            <a:r>
              <a:rPr lang="en-US" sz="2400" dirty="0">
                <a:latin typeface="Arial" pitchFamily="34" charset="0"/>
                <a:cs typeface="Arial" pitchFamily="34" charset="0"/>
              </a:rPr>
              <a:t>Maximum guaranty 85% up to $150k</a:t>
            </a:r>
          </a:p>
          <a:p>
            <a:pPr marL="342900" indent="-342900" eaLnBrk="0" hangingPunct="0">
              <a:spcBef>
                <a:spcPct val="20000"/>
              </a:spcBef>
              <a:buFont typeface="Wingdings" pitchFamily="2" charset="2"/>
              <a:buChar char="q"/>
            </a:pPr>
            <a:r>
              <a:rPr lang="en-US" sz="2400" dirty="0">
                <a:latin typeface="Arial" pitchFamily="34" charset="0"/>
                <a:cs typeface="Arial" pitchFamily="34" charset="0"/>
              </a:rPr>
              <a:t>Maximum guaranty 75% over $150k</a:t>
            </a:r>
          </a:p>
          <a:p>
            <a:pPr marL="342900" indent="-342900" eaLnBrk="0" hangingPunct="0">
              <a:spcBef>
                <a:spcPct val="20000"/>
              </a:spcBef>
              <a:buFont typeface="Wingdings" pitchFamily="2" charset="2"/>
              <a:buChar char="q"/>
            </a:pPr>
            <a:endParaRPr lang="en-US" sz="2400" dirty="0">
              <a:solidFill>
                <a:srgbClr val="000000"/>
              </a:solidFill>
              <a:latin typeface="Arial" pitchFamily="34" charset="0"/>
              <a:cs typeface="Arial"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5000" y="381000"/>
            <a:ext cx="2194560" cy="96793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2130" y="2513985"/>
            <a:ext cx="2400300" cy="1600200"/>
          </a:xfrm>
          <a:prstGeom prst="rect">
            <a:avLst/>
          </a:prstGeom>
        </p:spPr>
      </p:pic>
      <p:sp>
        <p:nvSpPr>
          <p:cNvPr id="2" name="Date Placeholder 1"/>
          <p:cNvSpPr>
            <a:spLocks noGrp="1"/>
          </p:cNvSpPr>
          <p:nvPr>
            <p:ph type="dt" sz="half" idx="10"/>
          </p:nvPr>
        </p:nvSpPr>
        <p:spPr/>
        <p:txBody>
          <a:bodyPr/>
          <a:lstStyle/>
          <a:p>
            <a:fld id="{EB70DAD4-22E9-4140-B1C0-A24FAABBE2A1}" type="datetime1">
              <a:rPr lang="en-US" smtClean="0"/>
              <a:t>9/23/2015</a:t>
            </a:fld>
            <a:endParaRPr lang="en-US" dirty="0"/>
          </a:p>
        </p:txBody>
      </p:sp>
      <p:sp>
        <p:nvSpPr>
          <p:cNvPr id="3" name="Footer Placeholder 2"/>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custDataLst>
      <p:tags r:id="rId1"/>
    </p:custDataLst>
    <p:extLst>
      <p:ext uri="{BB962C8B-B14F-4D97-AF65-F5344CB8AC3E}">
        <p14:creationId xmlns:p14="http://schemas.microsoft.com/office/powerpoint/2010/main" val="981744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154680" y="0"/>
            <a:ext cx="10058400" cy="1450757"/>
          </a:xfrm>
          <a:noFill/>
        </p:spPr>
        <p:txBody>
          <a:bodyPr>
            <a:normAutofit/>
          </a:bodyPr>
          <a:lstStyle/>
          <a:p>
            <a:pPr eaLnBrk="1" hangingPunct="1"/>
            <a:r>
              <a:rPr lang="en-US" b="1" dirty="0">
                <a:solidFill>
                  <a:schemeClr val="tx1"/>
                </a:solidFill>
                <a:latin typeface="Arial" panose="020B0604020202020204" pitchFamily="34" charset="0"/>
                <a:cs typeface="Arial" panose="020B0604020202020204" pitchFamily="34" charset="0"/>
              </a:rPr>
              <a:t>          </a:t>
            </a:r>
            <a:r>
              <a:rPr lang="en-US"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Express  Loans</a:t>
            </a:r>
            <a:endParaRPr lang="en-US" b="1"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9459" name="Content Placeholder 2"/>
          <p:cNvSpPr>
            <a:spLocks noGrp="1"/>
          </p:cNvSpPr>
          <p:nvPr>
            <p:ph idx="1"/>
          </p:nvPr>
        </p:nvSpPr>
        <p:spPr>
          <a:xfrm>
            <a:off x="2255003" y="1993900"/>
            <a:ext cx="8204702" cy="4864100"/>
          </a:xfrm>
        </p:spPr>
        <p:txBody>
          <a:bodyPr>
            <a:normAutofit/>
          </a:bodyPr>
          <a:lstStyle/>
          <a:p>
            <a:r>
              <a:rPr lang="en-US" sz="4000" dirty="0">
                <a:solidFill>
                  <a:schemeClr val="tx1"/>
                </a:solidFill>
              </a:rPr>
              <a:t>50% Guarantee</a:t>
            </a:r>
          </a:p>
          <a:p>
            <a:r>
              <a:rPr lang="en-US" sz="4000" dirty="0">
                <a:solidFill>
                  <a:schemeClr val="tx1"/>
                </a:solidFill>
              </a:rPr>
              <a:t>Up to $350,000</a:t>
            </a:r>
          </a:p>
          <a:p>
            <a:r>
              <a:rPr lang="en-US" sz="4000" dirty="0">
                <a:solidFill>
                  <a:schemeClr val="tx1"/>
                </a:solidFill>
              </a:rPr>
              <a:t>Includes Lines of Credit</a:t>
            </a:r>
          </a:p>
          <a:p>
            <a:r>
              <a:rPr lang="en-US" sz="4000" dirty="0">
                <a:solidFill>
                  <a:schemeClr val="tx1"/>
                </a:solidFill>
              </a:rPr>
              <a:t>Lender makes credit decision</a:t>
            </a:r>
          </a:p>
          <a:p>
            <a:r>
              <a:rPr lang="en-US" sz="4000" dirty="0">
                <a:solidFill>
                  <a:srgbClr val="FF0000"/>
                </a:solidFill>
              </a:rPr>
              <a:t>Up-front fees waived for vets</a:t>
            </a:r>
          </a:p>
          <a:p>
            <a:pPr lvl="1"/>
            <a:endParaRPr lang="en-US" sz="3600"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81000"/>
            <a:ext cx="2194560" cy="967932"/>
          </a:xfrm>
          <a:prstGeom prst="rect">
            <a:avLst/>
          </a:prstGeom>
        </p:spPr>
      </p:pic>
      <p:sp>
        <p:nvSpPr>
          <p:cNvPr id="2" name="Date Placeholder 1"/>
          <p:cNvSpPr>
            <a:spLocks noGrp="1"/>
          </p:cNvSpPr>
          <p:nvPr>
            <p:ph type="dt" sz="half" idx="10"/>
          </p:nvPr>
        </p:nvSpPr>
        <p:spPr/>
        <p:txBody>
          <a:bodyPr/>
          <a:lstStyle/>
          <a:p>
            <a:fld id="{9EE37E16-302A-4D9B-AB61-07B3DB03C82E}" type="datetime1">
              <a:rPr lang="en-US" smtClean="0"/>
              <a:t>9/23/2015</a:t>
            </a:fld>
            <a:endParaRPr lang="en-US" dirty="0"/>
          </a:p>
        </p:txBody>
      </p:sp>
      <p:sp>
        <p:nvSpPr>
          <p:cNvPr id="3" name="Footer Placeholder 2"/>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366690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2736" y="1997798"/>
            <a:ext cx="3964664" cy="2308324"/>
          </a:xfrm>
          <a:prstGeom prst="rect">
            <a:avLst/>
          </a:prstGeom>
        </p:spPr>
        <p:txBody>
          <a:bodyPr wrap="square">
            <a:spAutoFit/>
          </a:bodyPr>
          <a:lstStyle/>
          <a:p>
            <a:pPr fontAlgn="base">
              <a:spcBef>
                <a:spcPct val="0"/>
              </a:spcBef>
              <a:spcAft>
                <a:spcPct val="0"/>
              </a:spcAft>
            </a:pPr>
            <a:r>
              <a:rPr lang="en-US" sz="1600" dirty="0">
                <a:solidFill>
                  <a:prstClr val="black"/>
                </a:solidFill>
                <a:latin typeface="Arial" pitchFamily="34" charset="0"/>
              </a:rPr>
              <a:t/>
            </a:r>
            <a:br>
              <a:rPr lang="en-US" sz="1600" dirty="0">
                <a:solidFill>
                  <a:prstClr val="black"/>
                </a:solidFill>
                <a:latin typeface="Arial" pitchFamily="34" charset="0"/>
              </a:rPr>
            </a:br>
            <a:r>
              <a:rPr lang="en-US" sz="2000" dirty="0">
                <a:solidFill>
                  <a:prstClr val="black"/>
                </a:solidFill>
                <a:latin typeface="Arial" pitchFamily="34" charset="0"/>
              </a:rPr>
              <a:t> </a:t>
            </a:r>
            <a:br>
              <a:rPr lang="en-US" sz="2000" dirty="0">
                <a:solidFill>
                  <a:prstClr val="black"/>
                </a:solidFill>
                <a:latin typeface="Arial" pitchFamily="34" charset="0"/>
              </a:rPr>
            </a:br>
            <a:r>
              <a:rPr lang="en-US" sz="2000" b="1" dirty="0">
                <a:solidFill>
                  <a:prstClr val="black"/>
                </a:solidFill>
                <a:latin typeface="Arial" pitchFamily="34" charset="0"/>
              </a:rPr>
              <a:t>MILWAUKEE </a:t>
            </a:r>
          </a:p>
          <a:p>
            <a:pPr fontAlgn="base">
              <a:spcBef>
                <a:spcPct val="0"/>
              </a:spcBef>
              <a:spcAft>
                <a:spcPct val="0"/>
              </a:spcAft>
            </a:pPr>
            <a:r>
              <a:rPr lang="en-US" dirty="0">
                <a:solidFill>
                  <a:prstClr val="black"/>
                </a:solidFill>
                <a:latin typeface="Arial" pitchFamily="34" charset="0"/>
              </a:rPr>
              <a:t>310 W. Wisconsin Avenue, Suite 400</a:t>
            </a:r>
          </a:p>
          <a:p>
            <a:pPr fontAlgn="base">
              <a:spcBef>
                <a:spcPct val="0"/>
              </a:spcBef>
              <a:spcAft>
                <a:spcPct val="0"/>
              </a:spcAft>
            </a:pPr>
            <a:r>
              <a:rPr lang="en-US" dirty="0">
                <a:solidFill>
                  <a:prstClr val="black"/>
                </a:solidFill>
                <a:latin typeface="Arial" pitchFamily="34" charset="0"/>
              </a:rPr>
              <a:t>Milwaukee, WI 53203</a:t>
            </a:r>
          </a:p>
          <a:p>
            <a:pPr fontAlgn="base">
              <a:spcBef>
                <a:spcPct val="0"/>
              </a:spcBef>
              <a:spcAft>
                <a:spcPct val="0"/>
              </a:spcAft>
            </a:pPr>
            <a:r>
              <a:rPr lang="en-US" dirty="0">
                <a:solidFill>
                  <a:prstClr val="black"/>
                </a:solidFill>
                <a:latin typeface="Arial" pitchFamily="34" charset="0"/>
              </a:rPr>
              <a:t>Phone: 414-297-3941</a:t>
            </a:r>
          </a:p>
          <a:p>
            <a:pPr fontAlgn="base">
              <a:spcBef>
                <a:spcPct val="0"/>
              </a:spcBef>
              <a:spcAft>
                <a:spcPct val="0"/>
              </a:spcAft>
            </a:pPr>
            <a:r>
              <a:rPr lang="en-US" dirty="0">
                <a:solidFill>
                  <a:prstClr val="black"/>
                </a:solidFill>
                <a:latin typeface="Arial" pitchFamily="34" charset="0"/>
              </a:rPr>
              <a:t>Email: wisconsin@sba.gov</a:t>
            </a:r>
          </a:p>
          <a:p>
            <a:pPr fontAlgn="base">
              <a:spcBef>
                <a:spcPct val="0"/>
              </a:spcBef>
              <a:spcAft>
                <a:spcPct val="0"/>
              </a:spcAft>
            </a:pPr>
            <a:endParaRPr lang="en-US" sz="1600" dirty="0">
              <a:solidFill>
                <a:prstClr val="black"/>
              </a:solidFill>
              <a:latin typeface="Arial" pitchFamily="34" charset="0"/>
            </a:endParaRPr>
          </a:p>
        </p:txBody>
      </p:sp>
      <p:sp>
        <p:nvSpPr>
          <p:cNvPr id="4" name="Rectangle 3"/>
          <p:cNvSpPr/>
          <p:nvPr/>
        </p:nvSpPr>
        <p:spPr>
          <a:xfrm>
            <a:off x="3907536" y="447980"/>
            <a:ext cx="5922264" cy="769441"/>
          </a:xfrm>
          <a:prstGeom prst="rect">
            <a:avLst/>
          </a:prstGeom>
        </p:spPr>
        <p:txBody>
          <a:bodyPr wrap="square">
            <a:spAutoFit/>
          </a:bodyPr>
          <a:lstStyle/>
          <a:p>
            <a:pPr algn="ctr" fontAlgn="base">
              <a:spcBef>
                <a:spcPct val="0"/>
              </a:spcBef>
              <a:spcAft>
                <a:spcPct val="0"/>
              </a:spcAft>
            </a:pPr>
            <a:r>
              <a:rPr lang="en-US" sz="4400" b="1" i="1" dirty="0">
                <a:effectLst>
                  <a:outerShdw blurRad="38100" dist="38100" dir="2700000" algn="tl">
                    <a:srgbClr val="000000">
                      <a:alpha val="43137"/>
                    </a:srgbClr>
                  </a:outerShdw>
                </a:effectLst>
                <a:latin typeface="Arial" pitchFamily="34" charset="0"/>
              </a:rPr>
              <a:t>Wisconsin Offices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381000"/>
            <a:ext cx="2194560" cy="967932"/>
          </a:xfrm>
          <a:prstGeom prst="rect">
            <a:avLst/>
          </a:prstGeom>
        </p:spPr>
      </p:pic>
      <p:sp>
        <p:nvSpPr>
          <p:cNvPr id="7" name="TextBox 6"/>
          <p:cNvSpPr txBox="1"/>
          <p:nvPr/>
        </p:nvSpPr>
        <p:spPr>
          <a:xfrm>
            <a:off x="6248400" y="2438400"/>
            <a:ext cx="3200400" cy="1785104"/>
          </a:xfrm>
          <a:prstGeom prst="rect">
            <a:avLst/>
          </a:prstGeom>
          <a:noFill/>
        </p:spPr>
        <p:txBody>
          <a:bodyPr wrap="square" rtlCol="0">
            <a:spAutoFit/>
          </a:bodyPr>
          <a:lstStyle/>
          <a:p>
            <a:pPr fontAlgn="base">
              <a:spcBef>
                <a:spcPct val="0"/>
              </a:spcBef>
              <a:spcAft>
                <a:spcPct val="0"/>
              </a:spcAft>
            </a:pPr>
            <a:r>
              <a:rPr lang="en-US" sz="2000" b="1" dirty="0">
                <a:solidFill>
                  <a:prstClr val="black"/>
                </a:solidFill>
                <a:latin typeface="Arial" pitchFamily="34" charset="0"/>
              </a:rPr>
              <a:t>MADISON </a:t>
            </a:r>
          </a:p>
          <a:p>
            <a:pPr fontAlgn="base">
              <a:spcBef>
                <a:spcPct val="0"/>
              </a:spcBef>
              <a:spcAft>
                <a:spcPct val="0"/>
              </a:spcAft>
            </a:pPr>
            <a:r>
              <a:rPr lang="en-US" dirty="0">
                <a:solidFill>
                  <a:prstClr val="black"/>
                </a:solidFill>
                <a:latin typeface="Arial" pitchFamily="34" charset="0"/>
              </a:rPr>
              <a:t>740 Regent Street, Suite 100</a:t>
            </a:r>
          </a:p>
          <a:p>
            <a:pPr fontAlgn="base">
              <a:spcBef>
                <a:spcPct val="0"/>
              </a:spcBef>
              <a:spcAft>
                <a:spcPct val="0"/>
              </a:spcAft>
            </a:pPr>
            <a:r>
              <a:rPr lang="en-US" dirty="0">
                <a:solidFill>
                  <a:prstClr val="black"/>
                </a:solidFill>
                <a:latin typeface="Arial" pitchFamily="34" charset="0"/>
              </a:rPr>
              <a:t>Madison WI 53715</a:t>
            </a:r>
          </a:p>
          <a:p>
            <a:pPr fontAlgn="base">
              <a:spcBef>
                <a:spcPct val="0"/>
              </a:spcBef>
              <a:spcAft>
                <a:spcPct val="0"/>
              </a:spcAft>
            </a:pPr>
            <a:r>
              <a:rPr lang="en-US" dirty="0">
                <a:solidFill>
                  <a:prstClr val="black"/>
                </a:solidFill>
                <a:latin typeface="Arial" pitchFamily="34" charset="0"/>
              </a:rPr>
              <a:t>Phone: 608-441-5261</a:t>
            </a:r>
          </a:p>
          <a:p>
            <a:pPr fontAlgn="base">
              <a:spcBef>
                <a:spcPct val="0"/>
              </a:spcBef>
              <a:spcAft>
                <a:spcPct val="0"/>
              </a:spcAft>
            </a:pPr>
            <a:r>
              <a:rPr lang="en-US" dirty="0">
                <a:solidFill>
                  <a:prstClr val="black"/>
                </a:solidFill>
                <a:latin typeface="Arial" pitchFamily="34" charset="0"/>
              </a:rPr>
              <a:t>Email: wisconsin@sba.gov</a:t>
            </a:r>
          </a:p>
          <a:p>
            <a:pPr fontAlgn="base">
              <a:spcBef>
                <a:spcPct val="0"/>
              </a:spcBef>
              <a:spcAft>
                <a:spcPct val="0"/>
              </a:spcAft>
            </a:pPr>
            <a:endParaRPr lang="en-US" dirty="0">
              <a:solidFill>
                <a:prstClr val="black"/>
              </a:solidFill>
              <a:latin typeface="Arial" pitchFamily="34" charset="0"/>
            </a:endParaRPr>
          </a:p>
        </p:txBody>
      </p:sp>
      <p:sp>
        <p:nvSpPr>
          <p:cNvPr id="2" name="Date Placeholder 1"/>
          <p:cNvSpPr>
            <a:spLocks noGrp="1"/>
          </p:cNvSpPr>
          <p:nvPr>
            <p:ph type="dt" sz="half" idx="10"/>
          </p:nvPr>
        </p:nvSpPr>
        <p:spPr/>
        <p:txBody>
          <a:bodyPr/>
          <a:lstStyle/>
          <a:p>
            <a:fld id="{B0D2DE78-A4D6-4DEF-88C9-D32F0AC01280}" type="datetime1">
              <a:rPr lang="en-US" smtClean="0"/>
              <a:t>9/23/2015</a:t>
            </a:fld>
            <a:endParaRPr lang="en-US" dirty="0"/>
          </a:p>
        </p:txBody>
      </p:sp>
      <p:sp>
        <p:nvSpPr>
          <p:cNvPr id="5" name="Footer Placeholder 4"/>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18049027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63</a:t>
            </a:fld>
            <a:endParaRPr lang="en-US" dirty="0"/>
          </a:p>
        </p:txBody>
      </p:sp>
      <p:sp>
        <p:nvSpPr>
          <p:cNvPr id="3" name="Content Placeholder 2"/>
          <p:cNvSpPr>
            <a:spLocks noGrp="1"/>
          </p:cNvSpPr>
          <p:nvPr>
            <p:ph idx="4294967295"/>
          </p:nvPr>
        </p:nvSpPr>
        <p:spPr>
          <a:xfrm>
            <a:off x="1154083" y="1985748"/>
            <a:ext cx="10058400" cy="4022725"/>
          </a:xfrm>
        </p:spPr>
        <p:txBody>
          <a:bodyPr>
            <a:noAutofit/>
          </a:bodyPr>
          <a:lstStyle/>
          <a:p>
            <a:pPr algn="ctr"/>
            <a:r>
              <a:rPr lang="en-US" sz="2800" dirty="0">
                <a:solidFill>
                  <a:schemeClr val="tx1"/>
                </a:solidFill>
              </a:rPr>
              <a:t>MARKETPLACE is the premier business capacity building conference of the year for minority, women and veteran-owned companies to learn how they can do business with state, federal and local agencies as well as corporations. These markets represent billions of dollars of annual purchasing, with special programs to include minority, women, veteran and disadvantaged business owners. For more than 30 years, this conference has provided opportunities for businesses to meet with potential buyers, identify funding sources, connect with business assistance resources and build their capacity</a:t>
            </a:r>
            <a:r>
              <a:rPr lang="en-US" sz="2800" dirty="0" smtClean="0">
                <a:solidFill>
                  <a:schemeClr val="tx1"/>
                </a:solidFill>
              </a:rPr>
              <a:t>.</a:t>
            </a:r>
            <a:endParaRPr lang="en-US" sz="2800" dirty="0">
              <a:solidFill>
                <a:schemeClr val="tx1"/>
              </a:solidFill>
            </a:endParaRPr>
          </a:p>
          <a:p>
            <a:pPr marL="0" indent="0" algn="ctr">
              <a:buNone/>
            </a:pPr>
            <a:r>
              <a:rPr lang="en-US" sz="2800" dirty="0">
                <a:hlinkClick r:id="rId2" action="ppaction://hlinkfile"/>
              </a:rPr>
              <a:t>MarketplaceWisconsin.com</a:t>
            </a:r>
            <a:endParaRPr lang="en-US" sz="2800" dirty="0"/>
          </a:p>
          <a:p>
            <a:pPr marL="0" indent="0" algn="ctr">
              <a:buNone/>
            </a:pP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083" y="162217"/>
            <a:ext cx="9995357" cy="1666583"/>
          </a:xfrm>
          <a:prstGeom prst="rect">
            <a:avLst/>
          </a:prstGeom>
        </p:spPr>
      </p:pic>
      <p:sp>
        <p:nvSpPr>
          <p:cNvPr id="6" name="Date Placeholder 5"/>
          <p:cNvSpPr>
            <a:spLocks noGrp="1"/>
          </p:cNvSpPr>
          <p:nvPr>
            <p:ph type="dt" sz="half" idx="10"/>
          </p:nvPr>
        </p:nvSpPr>
        <p:spPr/>
        <p:txBody>
          <a:bodyPr/>
          <a:lstStyle/>
          <a:p>
            <a:fld id="{C034264F-7121-49C1-9726-802C2816CABC}" type="datetime1">
              <a:rPr lang="en-US" smtClean="0"/>
              <a:t>9/23/2015</a:t>
            </a:fld>
            <a:endParaRPr lang="en-US" dirty="0"/>
          </a:p>
        </p:txBody>
      </p:sp>
      <p:sp>
        <p:nvSpPr>
          <p:cNvPr id="2" name="Footer Placeholder 1"/>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2010012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64</a:t>
            </a:fld>
            <a:endParaRPr lang="en-US" dirty="0"/>
          </a:p>
        </p:txBody>
      </p:sp>
      <p:sp>
        <p:nvSpPr>
          <p:cNvPr id="3" name="Content Placeholder 2"/>
          <p:cNvSpPr>
            <a:spLocks noGrp="1"/>
          </p:cNvSpPr>
          <p:nvPr>
            <p:ph idx="4294967295"/>
          </p:nvPr>
        </p:nvSpPr>
        <p:spPr>
          <a:xfrm>
            <a:off x="2316621" y="1954751"/>
            <a:ext cx="8020748" cy="4022725"/>
          </a:xfrm>
        </p:spPr>
        <p:txBody>
          <a:bodyPr>
            <a:normAutofit fontScale="92500" lnSpcReduction="20000"/>
          </a:bodyPr>
          <a:lstStyle/>
          <a:p>
            <a:r>
              <a:rPr lang="en-US" sz="2600" b="1" dirty="0" smtClean="0">
                <a:solidFill>
                  <a:schemeClr val="accent2"/>
                </a:solidFill>
              </a:rPr>
              <a:t>Governor’s Conference on Minority Business Development</a:t>
            </a:r>
          </a:p>
          <a:p>
            <a:r>
              <a:rPr lang="en-US" sz="2600" b="1" dirty="0" smtClean="0">
                <a:solidFill>
                  <a:schemeClr val="accent2"/>
                </a:solidFill>
              </a:rPr>
              <a:t>Welcoming minority, women and veteran-owned businesses</a:t>
            </a:r>
          </a:p>
          <a:p>
            <a:r>
              <a:rPr lang="en-US" sz="2400" b="1" dirty="0" smtClean="0"/>
              <a:t> </a:t>
            </a:r>
            <a:r>
              <a:rPr lang="en-US" sz="2400" b="1" dirty="0" smtClean="0">
                <a:solidFill>
                  <a:schemeClr val="tx1"/>
                </a:solidFill>
              </a:rPr>
              <a:t>October 29, 2015</a:t>
            </a:r>
            <a:endParaRPr lang="en-US" dirty="0" smtClean="0">
              <a:solidFill>
                <a:schemeClr val="tx1"/>
              </a:solidFill>
            </a:endParaRPr>
          </a:p>
          <a:p>
            <a:pPr lvl="1">
              <a:buFont typeface="Courier New" panose="02070309020205020404" pitchFamily="49" charset="0"/>
              <a:buChar char="o"/>
            </a:pPr>
            <a:r>
              <a:rPr lang="en-US" sz="2000" dirty="0" smtClean="0">
                <a:solidFill>
                  <a:schemeClr val="tx1"/>
                </a:solidFill>
              </a:rPr>
              <a:t>Free Workshops</a:t>
            </a:r>
          </a:p>
          <a:p>
            <a:pPr lvl="1">
              <a:buFont typeface="Courier New" panose="02070309020205020404" pitchFamily="49" charset="0"/>
              <a:buChar char="o"/>
            </a:pPr>
            <a:r>
              <a:rPr lang="en-US" sz="2000" dirty="0" smtClean="0">
                <a:solidFill>
                  <a:schemeClr val="tx1"/>
                </a:solidFill>
              </a:rPr>
              <a:t>Reception</a:t>
            </a:r>
          </a:p>
          <a:p>
            <a:pPr marL="201168" lvl="1" indent="0">
              <a:buNone/>
            </a:pPr>
            <a:r>
              <a:rPr lang="en-US" sz="2400" b="1" dirty="0" smtClean="0">
                <a:solidFill>
                  <a:schemeClr val="tx1"/>
                </a:solidFill>
              </a:rPr>
              <a:t>October 30, 2015</a:t>
            </a:r>
          </a:p>
          <a:p>
            <a:pPr lvl="1">
              <a:buFont typeface="Courier New" panose="02070309020205020404" pitchFamily="49" charset="0"/>
              <a:buChar char="o"/>
            </a:pPr>
            <a:r>
              <a:rPr lang="en-US" sz="2000" dirty="0" smtClean="0">
                <a:solidFill>
                  <a:schemeClr val="tx1"/>
                </a:solidFill>
              </a:rPr>
              <a:t>Breakfast for Champions</a:t>
            </a:r>
          </a:p>
          <a:p>
            <a:pPr lvl="1">
              <a:buFont typeface="Courier New" panose="02070309020205020404" pitchFamily="49" charset="0"/>
              <a:buChar char="o"/>
            </a:pPr>
            <a:r>
              <a:rPr lang="en-US" sz="2000" dirty="0" smtClean="0">
                <a:solidFill>
                  <a:schemeClr val="tx1"/>
                </a:solidFill>
              </a:rPr>
              <a:t>Exhibit Hall</a:t>
            </a:r>
          </a:p>
          <a:p>
            <a:pPr lvl="1">
              <a:buFont typeface="Courier New" panose="02070309020205020404" pitchFamily="49" charset="0"/>
              <a:buChar char="o"/>
            </a:pPr>
            <a:r>
              <a:rPr lang="en-US" sz="2000" dirty="0" smtClean="0">
                <a:solidFill>
                  <a:schemeClr val="tx1"/>
                </a:solidFill>
              </a:rPr>
              <a:t>Buyer Meetings</a:t>
            </a:r>
          </a:p>
          <a:p>
            <a:pPr lvl="1">
              <a:buFont typeface="Courier New" panose="02070309020205020404" pitchFamily="49" charset="0"/>
              <a:buChar char="o"/>
            </a:pPr>
            <a:r>
              <a:rPr lang="en-US" sz="2000" dirty="0" smtClean="0">
                <a:solidFill>
                  <a:schemeClr val="tx1"/>
                </a:solidFill>
              </a:rPr>
              <a:t>Keynote – Baly Ambegaoker, President, Centerpoint</a:t>
            </a:r>
            <a:r>
              <a:rPr lang="en-US" sz="2000" dirty="0">
                <a:solidFill>
                  <a:schemeClr val="tx1"/>
                </a:solidFill>
              </a:rPr>
              <a:t> </a:t>
            </a:r>
            <a:r>
              <a:rPr lang="en-US" sz="2000" dirty="0" smtClean="0">
                <a:solidFill>
                  <a:schemeClr val="tx1"/>
                </a:solidFill>
              </a:rPr>
              <a:t>Inc.</a:t>
            </a:r>
          </a:p>
          <a:p>
            <a:pPr lvl="1">
              <a:buFont typeface="Courier New" panose="02070309020205020404" pitchFamily="49" charset="0"/>
              <a:buChar char="o"/>
            </a:pPr>
            <a:r>
              <a:rPr lang="en-US" sz="2000" dirty="0" smtClean="0">
                <a:solidFill>
                  <a:schemeClr val="tx1"/>
                </a:solidFill>
              </a:rPr>
              <a:t>Networking Opportunities</a:t>
            </a:r>
            <a:endParaRPr lang="en-US" sz="2000" dirty="0">
              <a:solidFill>
                <a:schemeClr val="tx1"/>
              </a:solidFill>
            </a:endParaRPr>
          </a:p>
          <a:p>
            <a:pPr lvl="1">
              <a:buFont typeface="Courier New" panose="02070309020205020404" pitchFamily="49" charset="0"/>
              <a:buChar char="o"/>
            </a:pPr>
            <a:r>
              <a:rPr lang="en-US" sz="2000" dirty="0" smtClean="0">
                <a:solidFill>
                  <a:schemeClr val="tx1"/>
                </a:solidFill>
              </a:rPr>
              <a:t>Governor's Award Luncheon</a:t>
            </a:r>
          </a:p>
          <a:p>
            <a:pPr lvl="1">
              <a:buFont typeface="Courier New" panose="02070309020205020404" pitchFamily="49" charset="0"/>
              <a:buChar char="o"/>
            </a:pPr>
            <a:endParaRPr lang="en-US" sz="2000" dirty="0" smtClean="0"/>
          </a:p>
          <a:p>
            <a:pPr lvl="1">
              <a:buFont typeface="Courier New" panose="02070309020205020404" pitchFamily="49" charset="0"/>
              <a:buChar char="o"/>
            </a:pPr>
            <a:endParaRPr lang="en-US" sz="20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126" y="179680"/>
            <a:ext cx="9995357" cy="1666583"/>
          </a:xfrm>
          <a:prstGeom prst="rect">
            <a:avLst/>
          </a:prstGeom>
        </p:spPr>
      </p:pic>
      <p:sp>
        <p:nvSpPr>
          <p:cNvPr id="6" name="Date Placeholder 5"/>
          <p:cNvSpPr>
            <a:spLocks noGrp="1"/>
          </p:cNvSpPr>
          <p:nvPr>
            <p:ph type="dt" sz="half" idx="10"/>
          </p:nvPr>
        </p:nvSpPr>
        <p:spPr/>
        <p:txBody>
          <a:bodyPr/>
          <a:lstStyle/>
          <a:p>
            <a:fld id="{78644ECB-00F7-4F46-BF62-213B4B50B52F}" type="datetime1">
              <a:rPr lang="en-US" smtClean="0"/>
              <a:t>9/23/2015</a:t>
            </a:fld>
            <a:endParaRPr lang="en-US" dirty="0"/>
          </a:p>
        </p:txBody>
      </p:sp>
      <p:sp>
        <p:nvSpPr>
          <p:cNvPr id="2" name="Footer Placeholder 1"/>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4173921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tx1"/>
                </a:solidFill>
              </a:rPr>
              <a:t>Questions?</a:t>
            </a:r>
            <a:endParaRPr lang="en-US" b="1" dirty="0">
              <a:solidFill>
                <a:schemeClr val="tx1"/>
              </a:solidFill>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39327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83264"/>
            <a:ext cx="10058400" cy="1450757"/>
          </a:xfrm>
        </p:spPr>
        <p:txBody>
          <a:bodyPr/>
          <a:lstStyle/>
          <a:p>
            <a:r>
              <a:rPr lang="en-US" b="1" dirty="0" smtClean="0">
                <a:solidFill>
                  <a:schemeClr val="tx1"/>
                </a:solidFill>
              </a:rPr>
              <a:t>AND THE WINNER IS…</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66</a:t>
            </a:fld>
            <a:endParaRPr lang="en-US" dirty="0"/>
          </a:p>
        </p:txBody>
      </p:sp>
      <p:sp>
        <p:nvSpPr>
          <p:cNvPr id="5" name="Date Placeholder 4"/>
          <p:cNvSpPr>
            <a:spLocks noGrp="1"/>
          </p:cNvSpPr>
          <p:nvPr>
            <p:ph type="dt" sz="half" idx="10"/>
          </p:nvPr>
        </p:nvSpPr>
        <p:spPr/>
        <p:txBody>
          <a:bodyPr/>
          <a:lstStyle/>
          <a:p>
            <a:fld id="{EA0CCAA3-DA9D-4ABD-ADFC-12AAA8AD6279}" type="datetime1">
              <a:rPr lang="en-US" smtClean="0"/>
              <a:t>9/23/2015</a:t>
            </a:fld>
            <a:endParaRPr lang="en-US" dirty="0"/>
          </a:p>
        </p:txBody>
      </p:sp>
      <p:sp>
        <p:nvSpPr>
          <p:cNvPr id="3" name="Footer Placeholder 2"/>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22710007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Assistance:</a:t>
            </a:r>
            <a:endParaRPr lang="en-US" b="1" dirty="0">
              <a:solidFill>
                <a:schemeClr val="tx1"/>
              </a:solidFill>
            </a:endParaRPr>
          </a:p>
        </p:txBody>
      </p:sp>
      <p:sp>
        <p:nvSpPr>
          <p:cNvPr id="3" name="Content Placeholder 2"/>
          <p:cNvSpPr>
            <a:spLocks noGrp="1"/>
          </p:cNvSpPr>
          <p:nvPr>
            <p:ph idx="1"/>
          </p:nvPr>
        </p:nvSpPr>
        <p:spPr/>
        <p:txBody>
          <a:bodyPr>
            <a:normAutofit/>
          </a:bodyPr>
          <a:lstStyle/>
          <a:p>
            <a:r>
              <a:rPr lang="en-US" sz="3600" b="1" dirty="0" smtClean="0">
                <a:solidFill>
                  <a:schemeClr val="tx1"/>
                </a:solidFill>
              </a:rPr>
              <a:t>Wisconsin Procurement Institute</a:t>
            </a:r>
          </a:p>
          <a:p>
            <a:pPr marL="681228" lvl="2" indent="-342900">
              <a:buFont typeface="Courier New" panose="02070309020205020404" pitchFamily="49" charset="0"/>
              <a:buChar char="o"/>
            </a:pPr>
            <a:endParaRPr lang="en-US" sz="2800" dirty="0" smtClean="0"/>
          </a:p>
          <a:p>
            <a:pPr marL="681228" lvl="2" indent="-342900">
              <a:buFont typeface="Courier New" panose="02070309020205020404" pitchFamily="49" charset="0"/>
              <a:buChar char="o"/>
            </a:pPr>
            <a:r>
              <a:rPr lang="en-US" sz="2800" b="1" dirty="0" smtClean="0">
                <a:solidFill>
                  <a:schemeClr val="tx1"/>
                </a:solidFill>
              </a:rPr>
              <a:t>Joseph Smetak, CFCM </a:t>
            </a:r>
          </a:p>
          <a:p>
            <a:pPr marL="1046988" lvl="4" indent="-342900">
              <a:buFont typeface="Courier New" panose="02070309020205020404" pitchFamily="49" charset="0"/>
              <a:buChar char="o"/>
            </a:pPr>
            <a:r>
              <a:rPr lang="en-US" sz="2800" dirty="0" smtClean="0">
                <a:solidFill>
                  <a:schemeClr val="tx1"/>
                </a:solidFill>
              </a:rPr>
              <a:t>(414)270-3600</a:t>
            </a:r>
          </a:p>
          <a:p>
            <a:pPr marL="1046988" lvl="4" indent="-342900">
              <a:buFont typeface="Courier New" panose="02070309020205020404" pitchFamily="49" charset="0"/>
              <a:buChar char="o"/>
            </a:pPr>
            <a:r>
              <a:rPr lang="en-US" sz="2800" dirty="0" smtClean="0">
                <a:hlinkClick r:id="rId2"/>
              </a:rPr>
              <a:t>josephs@wispro.org</a:t>
            </a:r>
            <a:endParaRPr lang="en-US" sz="2800" dirty="0" smtClean="0"/>
          </a:p>
          <a:p>
            <a:pPr marL="338328" lvl="2" indent="0">
              <a:buNone/>
            </a:pPr>
            <a:endParaRPr lang="en-US" sz="2800" dirty="0">
              <a:hlinkClick r:id="rId3"/>
            </a:endParaRPr>
          </a:p>
          <a:p>
            <a:pPr marL="338328" lvl="2" indent="0">
              <a:buNone/>
            </a:pPr>
            <a:endParaRPr lang="en-US" sz="2800" dirty="0">
              <a:hlinkClick r:id="rId3"/>
            </a:endParaRPr>
          </a:p>
          <a:p>
            <a:pPr marL="338328" lvl="2" indent="0" algn="ctr">
              <a:buNone/>
            </a:pPr>
            <a:r>
              <a:rPr lang="en-US" sz="2800" dirty="0" smtClean="0">
                <a:hlinkClick r:id="rId3"/>
              </a:rPr>
              <a:t>www.wispro.org</a:t>
            </a:r>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67</a:t>
            </a:fld>
            <a:endParaRPr lang="en-US" dirty="0"/>
          </a:p>
        </p:txBody>
      </p:sp>
      <p:sp>
        <p:nvSpPr>
          <p:cNvPr id="5" name="Date Placeholder 4"/>
          <p:cNvSpPr>
            <a:spLocks noGrp="1"/>
          </p:cNvSpPr>
          <p:nvPr>
            <p:ph type="dt" sz="half" idx="10"/>
          </p:nvPr>
        </p:nvSpPr>
        <p:spPr/>
        <p:txBody>
          <a:bodyPr/>
          <a:lstStyle/>
          <a:p>
            <a:fld id="{C20135C0-A0D7-459A-AE00-52B16CB200F1}" type="datetime1">
              <a:rPr lang="en-US" smtClean="0"/>
              <a:t>9/23/2015</a:t>
            </a:fld>
            <a:endParaRPr lang="en-US" dirty="0"/>
          </a:p>
        </p:txBody>
      </p:sp>
      <p:sp>
        <p:nvSpPr>
          <p:cNvPr id="6" name="Footer Placeholder 5"/>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180925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tx1"/>
                </a:solidFill>
              </a:rPr>
              <a:t>Federal </a:t>
            </a:r>
            <a:br>
              <a:rPr lang="en-US" sz="4800" b="1" dirty="0" smtClean="0">
                <a:solidFill>
                  <a:schemeClr val="tx1"/>
                </a:solidFill>
              </a:rPr>
            </a:br>
            <a:r>
              <a:rPr lang="en-US" sz="4800" b="1" dirty="0" smtClean="0">
                <a:solidFill>
                  <a:schemeClr val="tx1"/>
                </a:solidFill>
              </a:rPr>
              <a:t>Government</a:t>
            </a:r>
            <a:r>
              <a:rPr lang="en-US" b="1" dirty="0" smtClean="0"/>
              <a:t/>
            </a:r>
            <a:br>
              <a:rPr lang="en-US" b="1" dirty="0" smtClean="0"/>
            </a:br>
            <a:endParaRPr lang="en-US" b="1" dirty="0">
              <a:solidFill>
                <a:srgbClr val="FF0000"/>
              </a:solidFill>
            </a:endParaRP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8719" t="434" r="7848"/>
          <a:stretch/>
        </p:blipFill>
        <p:spPr>
          <a:xfrm>
            <a:off x="4243646" y="1183341"/>
            <a:ext cx="7876636" cy="4942121"/>
          </a:xfrm>
        </p:spPr>
      </p:pic>
      <p:sp>
        <p:nvSpPr>
          <p:cNvPr id="8" name="Text Placeholder 7"/>
          <p:cNvSpPr>
            <a:spLocks noGrp="1"/>
          </p:cNvSpPr>
          <p:nvPr>
            <p:ph type="body" sz="half" idx="2"/>
          </p:nvPr>
        </p:nvSpPr>
        <p:spPr>
          <a:xfrm>
            <a:off x="403412" y="3654401"/>
            <a:ext cx="3200400" cy="731520"/>
          </a:xfrm>
        </p:spPr>
        <p:txBody>
          <a:bodyPr>
            <a:normAutofit/>
          </a:bodyPr>
          <a:lstStyle/>
          <a:p>
            <a:r>
              <a:rPr lang="en-US" sz="4000" b="1" dirty="0">
                <a:solidFill>
                  <a:srgbClr val="FF0000"/>
                </a:solidFill>
              </a:rPr>
              <a:t>www.sam.gov</a:t>
            </a:r>
            <a:endParaRPr lang="en-US" sz="4000" dirty="0"/>
          </a:p>
        </p:txBody>
      </p:sp>
      <p:sp>
        <p:nvSpPr>
          <p:cNvPr id="3" name="Date Placeholder 2"/>
          <p:cNvSpPr>
            <a:spLocks noGrp="1"/>
          </p:cNvSpPr>
          <p:nvPr>
            <p:ph type="dt" sz="half" idx="10"/>
          </p:nvPr>
        </p:nvSpPr>
        <p:spPr/>
        <p:txBody>
          <a:bodyPr/>
          <a:lstStyle/>
          <a:p>
            <a:fld id="{DDED067B-034E-4865-8123-F19120F6C339}" type="datetime1">
              <a:rPr lang="en-US" smtClean="0"/>
              <a:t>9/23/2015</a:t>
            </a:fld>
            <a:endParaRPr lang="en-US" dirty="0"/>
          </a:p>
        </p:txBody>
      </p:sp>
      <p:sp>
        <p:nvSpPr>
          <p:cNvPr id="4" name="Footer Placeholder 3"/>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884947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tx1"/>
                </a:solidFill>
              </a:rPr>
              <a:t>Federal</a:t>
            </a:r>
            <a:br>
              <a:rPr lang="en-US" sz="4800" b="1" dirty="0" smtClean="0">
                <a:solidFill>
                  <a:schemeClr val="tx1"/>
                </a:solidFill>
              </a:rPr>
            </a:br>
            <a:r>
              <a:rPr lang="en-US" sz="4800" b="1" dirty="0" smtClean="0">
                <a:solidFill>
                  <a:schemeClr val="tx1"/>
                </a:solidFill>
              </a:rPr>
              <a:t>Government</a:t>
            </a:r>
            <a:r>
              <a:rPr lang="en-US" b="1" dirty="0" smtClean="0"/>
              <a:t/>
            </a:r>
            <a:br>
              <a:rPr lang="en-US" b="1" dirty="0" smtClean="0"/>
            </a:br>
            <a:endParaRPr lang="en-US" b="1" dirty="0">
              <a:solidFill>
                <a:srgbClr val="FF0000"/>
              </a:solidFill>
            </a:endParaRP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360195" y="845371"/>
            <a:ext cx="7606528" cy="5178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sz="half" idx="2"/>
          </p:nvPr>
        </p:nvSpPr>
        <p:spPr>
          <a:xfrm>
            <a:off x="457200" y="3651680"/>
            <a:ext cx="3200400" cy="1018391"/>
          </a:xfrm>
        </p:spPr>
        <p:txBody>
          <a:bodyPr>
            <a:normAutofit/>
          </a:bodyPr>
          <a:lstStyle/>
          <a:p>
            <a:r>
              <a:rPr lang="en-US" sz="4000" b="1" dirty="0">
                <a:solidFill>
                  <a:srgbClr val="FF0000"/>
                </a:solidFill>
              </a:rPr>
              <a:t>www.fbo.gov</a:t>
            </a:r>
            <a:endParaRPr lang="en-US" sz="4000" dirty="0"/>
          </a:p>
        </p:txBody>
      </p:sp>
      <p:sp>
        <p:nvSpPr>
          <p:cNvPr id="3" name="Date Placeholder 2"/>
          <p:cNvSpPr>
            <a:spLocks noGrp="1"/>
          </p:cNvSpPr>
          <p:nvPr>
            <p:ph type="dt" sz="half" idx="10"/>
          </p:nvPr>
        </p:nvSpPr>
        <p:spPr/>
        <p:txBody>
          <a:bodyPr/>
          <a:lstStyle/>
          <a:p>
            <a:fld id="{C4463EF7-90C2-4206-A601-C9ABD3D7B61B}" type="datetime1">
              <a:rPr lang="en-US" smtClean="0"/>
              <a:t>9/23/2015</a:t>
            </a:fld>
            <a:endParaRPr lang="en-US" dirty="0"/>
          </a:p>
        </p:txBody>
      </p:sp>
      <p:sp>
        <p:nvSpPr>
          <p:cNvPr id="6" name="Footer Placeholder 5"/>
          <p:cNvSpPr>
            <a:spLocks noGrp="1"/>
          </p:cNvSpPr>
          <p:nvPr>
            <p:ph type="ftr" sz="quarter" idx="11"/>
          </p:nvPr>
        </p:nvSpPr>
        <p:spPr/>
        <p:txBody>
          <a:bodyPr/>
          <a:lstStyle/>
          <a:p>
            <a:r>
              <a:rPr lang="en-US" dirty="0" smtClean="0"/>
              <a:t>Successful Growth Strategies in the Government Marketplace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596732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Federal Government </a:t>
            </a:r>
            <a:endParaRPr lang="en-US" b="1" dirty="0">
              <a:solidFill>
                <a:schemeClr val="tx1"/>
              </a:solidFill>
            </a:endParaRPr>
          </a:p>
        </p:txBody>
      </p:sp>
      <p:sp>
        <p:nvSpPr>
          <p:cNvPr id="4" name="Date Placeholder 3"/>
          <p:cNvSpPr>
            <a:spLocks noGrp="1"/>
          </p:cNvSpPr>
          <p:nvPr>
            <p:ph type="dt" sz="half" idx="10"/>
          </p:nvPr>
        </p:nvSpPr>
        <p:spPr/>
        <p:txBody>
          <a:bodyPr/>
          <a:lstStyle/>
          <a:p>
            <a:fld id="{B2B38CD2-2F3A-4871-B822-2DA28653FFED}"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FC304B3F-A3BC-4869-9115-93B3192D238C}" type="slidenum">
              <a:rPr lang="en-US" smtClean="0"/>
              <a:pPr/>
              <a:t>9</a:t>
            </a:fld>
            <a:endParaRPr lang="en-US" dirty="0"/>
          </a:p>
        </p:txBody>
      </p:sp>
      <p:sp>
        <p:nvSpPr>
          <p:cNvPr id="7" name="Content Placeholder 1"/>
          <p:cNvSpPr>
            <a:spLocks noGrp="1"/>
          </p:cNvSpPr>
          <p:nvPr>
            <p:ph idx="1"/>
          </p:nvPr>
        </p:nvSpPr>
        <p:spPr>
          <a:xfrm>
            <a:off x="1154083" y="1737360"/>
            <a:ext cx="10058400" cy="4023360"/>
          </a:xfrm>
        </p:spPr>
        <p:txBody>
          <a:bodyPr>
            <a:normAutofit fontScale="92500" lnSpcReduction="20000"/>
          </a:bodyPr>
          <a:lstStyle/>
          <a:p>
            <a:pPr eaLnBrk="1" hangingPunct="1">
              <a:defRPr/>
            </a:pPr>
            <a:r>
              <a:rPr lang="en-US" sz="2400" b="1" dirty="0">
                <a:solidFill>
                  <a:schemeClr val="tx1"/>
                </a:solidFill>
                <a:effectLst>
                  <a:outerShdw blurRad="38100" dist="38100" dir="2700000" algn="tl">
                    <a:srgbClr val="000000">
                      <a:alpha val="43137"/>
                    </a:srgbClr>
                  </a:outerShdw>
                </a:effectLst>
              </a:rPr>
              <a:t>Manufacturing</a:t>
            </a:r>
          </a:p>
          <a:p>
            <a:r>
              <a:rPr lang="en-US" sz="1600" dirty="0">
                <a:solidFill>
                  <a:schemeClr val="tx1"/>
                </a:solidFill>
              </a:rPr>
              <a:t>Department of Defense</a:t>
            </a:r>
            <a:r>
              <a:rPr lang="en-US" sz="1600" dirty="0"/>
              <a:t> </a:t>
            </a:r>
            <a:r>
              <a:rPr lang="en-US" sz="1600" b="1" i="1" dirty="0">
                <a:hlinkClick r:id="rId2"/>
              </a:rPr>
              <a:t>http://www.acq.osd.mil/mibp/</a:t>
            </a:r>
            <a:endParaRPr lang="en-US" sz="1600" b="1" i="1" dirty="0"/>
          </a:p>
          <a:p>
            <a:pPr eaLnBrk="1" hangingPunct="1">
              <a:defRPr/>
            </a:pPr>
            <a:r>
              <a:rPr lang="en-US" sz="2400" b="1" dirty="0" smtClean="0">
                <a:solidFill>
                  <a:schemeClr val="tx1"/>
                </a:solidFill>
                <a:effectLst>
                  <a:outerShdw blurRad="38100" dist="38100" dir="2700000" algn="tl">
                    <a:srgbClr val="000000">
                      <a:alpha val="43137"/>
                    </a:srgbClr>
                  </a:outerShdw>
                </a:effectLst>
              </a:rPr>
              <a:t>Construction</a:t>
            </a:r>
            <a:endParaRPr lang="en-US" sz="2400" b="1" dirty="0">
              <a:solidFill>
                <a:schemeClr val="tx1"/>
              </a:solidFill>
              <a:effectLst>
                <a:outerShdw blurRad="38100" dist="38100" dir="2700000" algn="tl">
                  <a:srgbClr val="000000">
                    <a:alpha val="43137"/>
                  </a:srgbClr>
                </a:outerShdw>
              </a:effectLst>
            </a:endParaRPr>
          </a:p>
          <a:p>
            <a:pPr lvl="1" eaLnBrk="1" hangingPunct="1">
              <a:defRPr/>
            </a:pPr>
            <a:r>
              <a:rPr lang="en-US" sz="1600" dirty="0">
                <a:solidFill>
                  <a:schemeClr val="tx1"/>
                </a:solidFill>
              </a:rPr>
              <a:t>US Army Corps of Engineers </a:t>
            </a:r>
            <a:r>
              <a:rPr lang="en-US" sz="1600" b="1" i="1" dirty="0">
                <a:solidFill>
                  <a:srgbClr val="0070C0"/>
                </a:solidFill>
                <a:hlinkClick r:id="rId3"/>
              </a:rPr>
              <a:t>www.usace.army.mil/CESB/Pages/Default.aspx</a:t>
            </a:r>
            <a:endParaRPr lang="en-US" sz="1600" b="1" i="1" dirty="0">
              <a:solidFill>
                <a:srgbClr val="0070C0"/>
              </a:solidFill>
            </a:endParaRPr>
          </a:p>
          <a:p>
            <a:pPr lvl="1" eaLnBrk="1" hangingPunct="1">
              <a:defRPr/>
            </a:pPr>
            <a:r>
              <a:rPr lang="en-US" sz="1600" dirty="0" smtClean="0">
                <a:solidFill>
                  <a:schemeClr val="tx1"/>
                </a:solidFill>
              </a:rPr>
              <a:t>US Department of Ag/Forest Service </a:t>
            </a:r>
            <a:r>
              <a:rPr lang="en-US" sz="1600" b="1" i="1" dirty="0" smtClean="0">
                <a:solidFill>
                  <a:srgbClr val="0070C0"/>
                </a:solidFill>
                <a:hlinkClick r:id="rId4"/>
              </a:rPr>
              <a:t>www.da.usda.gov/smallbus</a:t>
            </a:r>
            <a:r>
              <a:rPr lang="en-US" sz="1600" b="1" i="1" dirty="0">
                <a:solidFill>
                  <a:srgbClr val="0070C0"/>
                </a:solidFill>
                <a:hlinkClick r:id="rId4"/>
              </a:rPr>
              <a:t>/</a:t>
            </a:r>
            <a:endParaRPr lang="en-US" sz="1600" b="1" i="1" dirty="0">
              <a:solidFill>
                <a:srgbClr val="0070C0"/>
              </a:solidFill>
            </a:endParaRPr>
          </a:p>
          <a:p>
            <a:pPr lvl="1">
              <a:defRPr/>
            </a:pPr>
            <a:r>
              <a:rPr lang="en-US" sz="1600" dirty="0" smtClean="0">
                <a:solidFill>
                  <a:schemeClr val="tx1"/>
                </a:solidFill>
              </a:rPr>
              <a:t>Naval </a:t>
            </a:r>
            <a:r>
              <a:rPr lang="en-US" sz="1600" dirty="0">
                <a:solidFill>
                  <a:schemeClr val="tx1"/>
                </a:solidFill>
              </a:rPr>
              <a:t>Facilities </a:t>
            </a:r>
            <a:r>
              <a:rPr lang="en-US" sz="1600" b="1" i="1" dirty="0">
                <a:solidFill>
                  <a:srgbClr val="0070C0"/>
                </a:solidFill>
                <a:hlinkClick r:id="rId5"/>
              </a:rPr>
              <a:t>http://www.navfac.navy.mil/</a:t>
            </a:r>
            <a:endParaRPr lang="en-US" sz="1600" b="1" i="1" dirty="0" smtClean="0">
              <a:solidFill>
                <a:srgbClr val="0070C0"/>
              </a:solidFill>
            </a:endParaRPr>
          </a:p>
          <a:p>
            <a:pPr eaLnBrk="1" hangingPunct="1">
              <a:defRPr/>
            </a:pPr>
            <a:r>
              <a:rPr lang="en-US" sz="2400" b="1" dirty="0" smtClean="0">
                <a:solidFill>
                  <a:schemeClr val="tx1"/>
                </a:solidFill>
                <a:effectLst>
                  <a:outerShdw blurRad="38100" dist="38100" dir="2700000" algn="tl">
                    <a:srgbClr val="000000">
                      <a:alpha val="43137"/>
                    </a:srgbClr>
                  </a:outerShdw>
                </a:effectLst>
              </a:rPr>
              <a:t>Commercial type goods and services</a:t>
            </a:r>
          </a:p>
          <a:p>
            <a:pPr lvl="1" eaLnBrk="1" hangingPunct="1">
              <a:defRPr/>
            </a:pPr>
            <a:r>
              <a:rPr lang="en-US" sz="1600" dirty="0" smtClean="0">
                <a:solidFill>
                  <a:schemeClr val="tx1"/>
                </a:solidFill>
              </a:rPr>
              <a:t>General </a:t>
            </a:r>
            <a:r>
              <a:rPr lang="en-US" sz="1600" dirty="0">
                <a:solidFill>
                  <a:schemeClr val="tx1"/>
                </a:solidFill>
              </a:rPr>
              <a:t>Services Administration </a:t>
            </a:r>
            <a:r>
              <a:rPr lang="en-US" sz="1600" b="1" i="1" dirty="0">
                <a:solidFill>
                  <a:srgbClr val="0070C0"/>
                </a:solidFill>
                <a:hlinkClick r:id="rId6"/>
              </a:rPr>
              <a:t>www.gsa.gov</a:t>
            </a:r>
            <a:r>
              <a:rPr lang="en-US" sz="1600" dirty="0">
                <a:hlinkClick r:id="rId6"/>
              </a:rPr>
              <a:t> </a:t>
            </a:r>
            <a:endParaRPr lang="en-US" sz="1600" dirty="0"/>
          </a:p>
          <a:p>
            <a:pPr eaLnBrk="1" hangingPunct="1">
              <a:defRPr/>
            </a:pPr>
            <a:r>
              <a:rPr lang="en-US" sz="2400" b="1" dirty="0">
                <a:solidFill>
                  <a:schemeClr val="tx1"/>
                </a:solidFill>
                <a:effectLst>
                  <a:outerShdw blurRad="38100" dist="38100" dir="2700000" algn="tl">
                    <a:srgbClr val="000000">
                      <a:alpha val="43137"/>
                    </a:srgbClr>
                  </a:outerShdw>
                </a:effectLst>
              </a:rPr>
              <a:t>Mixed</a:t>
            </a:r>
          </a:p>
          <a:p>
            <a:pPr lvl="1" eaLnBrk="1" hangingPunct="1">
              <a:defRPr/>
            </a:pPr>
            <a:r>
              <a:rPr lang="en-US" sz="1600" dirty="0">
                <a:solidFill>
                  <a:schemeClr val="tx1"/>
                </a:solidFill>
              </a:rPr>
              <a:t>Department of Veterans Affair</a:t>
            </a:r>
            <a:r>
              <a:rPr lang="en-US" sz="1600" dirty="0"/>
              <a:t>s </a:t>
            </a:r>
            <a:r>
              <a:rPr lang="en-US" sz="1600" b="1" i="1" dirty="0">
                <a:solidFill>
                  <a:srgbClr val="0070C0"/>
                </a:solidFill>
                <a:hlinkClick r:id="rId7"/>
              </a:rPr>
              <a:t>http://www.va.gov/OSDBU/</a:t>
            </a:r>
            <a:endParaRPr lang="en-US" sz="1600" b="1" i="1" dirty="0">
              <a:solidFill>
                <a:srgbClr val="0070C0"/>
              </a:solidFill>
            </a:endParaRPr>
          </a:p>
          <a:p>
            <a:pPr eaLnBrk="1" hangingPunct="1">
              <a:defRPr/>
            </a:pPr>
            <a:r>
              <a:rPr lang="en-US" sz="2400" b="1" dirty="0">
                <a:solidFill>
                  <a:schemeClr val="tx1"/>
                </a:solidFill>
                <a:effectLst>
                  <a:outerShdw blurRad="38100" dist="38100" dir="2700000" algn="tl">
                    <a:srgbClr val="000000">
                      <a:alpha val="43137"/>
                    </a:srgbClr>
                  </a:outerShdw>
                </a:effectLst>
              </a:rPr>
              <a:t>Research and development</a:t>
            </a:r>
          </a:p>
          <a:p>
            <a:pPr lvl="1" eaLnBrk="1" hangingPunct="1">
              <a:defRPr/>
            </a:pPr>
            <a:r>
              <a:rPr lang="en-US" sz="1600" dirty="0">
                <a:solidFill>
                  <a:schemeClr val="tx1"/>
                </a:solidFill>
              </a:rPr>
              <a:t>SBIR-STTR Program </a:t>
            </a:r>
            <a:r>
              <a:rPr lang="en-US" sz="1600" b="1" i="1" dirty="0">
                <a:solidFill>
                  <a:srgbClr val="0070C0"/>
                </a:solidFill>
                <a:hlinkClick r:id="rId8"/>
              </a:rPr>
              <a:t>www.sbir.gov</a:t>
            </a:r>
            <a:r>
              <a:rPr lang="en-US" sz="1600" dirty="0">
                <a:hlinkClick r:id="rId8"/>
              </a:rPr>
              <a:t> </a:t>
            </a:r>
            <a:endParaRPr lang="en-US" sz="1600" dirty="0"/>
          </a:p>
        </p:txBody>
      </p:sp>
      <p:sp>
        <p:nvSpPr>
          <p:cNvPr id="3" name="Footer Placeholder 2"/>
          <p:cNvSpPr>
            <a:spLocks noGrp="1"/>
          </p:cNvSpPr>
          <p:nvPr>
            <p:ph type="ftr" sz="quarter" idx="11"/>
          </p:nvPr>
        </p:nvSpPr>
        <p:spPr/>
        <p:txBody>
          <a:bodyPr/>
          <a:lstStyle/>
          <a:p>
            <a:r>
              <a:rPr lang="en-US" dirty="0" smtClean="0"/>
              <a:t>Successful Growth Strategies in the Government Marketplace</a:t>
            </a:r>
            <a:endParaRPr lang="en-US" dirty="0"/>
          </a:p>
        </p:txBody>
      </p:sp>
    </p:spTree>
    <p:extLst>
      <p:ext uri="{BB962C8B-B14F-4D97-AF65-F5344CB8AC3E}">
        <p14:creationId xmlns:p14="http://schemas.microsoft.com/office/powerpoint/2010/main" val="37196432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7,-1097630396,C:\Documents and Settings\JMOCONNO\Desktop\My Briefcase\8(a) Guide PowerPoint.ppc"/>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1719</TotalTime>
  <Words>2868</Words>
  <Application>Microsoft Office PowerPoint</Application>
  <PresentationFormat>Widescreen</PresentationFormat>
  <Paragraphs>755</Paragraphs>
  <Slides>67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Calibri Light</vt:lpstr>
      <vt:lpstr>Courier New</vt:lpstr>
      <vt:lpstr>Times New Roman</vt:lpstr>
      <vt:lpstr>Wingdings</vt:lpstr>
      <vt:lpstr>Retrospect</vt:lpstr>
      <vt:lpstr>Successful Growth Strategies in the Government Marketplace</vt:lpstr>
      <vt:lpstr>Other Workshops Dates</vt:lpstr>
      <vt:lpstr>Supporting Partners</vt:lpstr>
      <vt:lpstr>What We Will Be Talking About Today</vt:lpstr>
      <vt:lpstr>Business Opportunities – Federal Government</vt:lpstr>
      <vt:lpstr>SOME BASIC PRINCIPALS</vt:lpstr>
      <vt:lpstr>Federal  Government </vt:lpstr>
      <vt:lpstr>Federal Government </vt:lpstr>
      <vt:lpstr>Federal Government </vt:lpstr>
      <vt:lpstr>Federal Government – targeting local agencies </vt:lpstr>
      <vt:lpstr>LARGE COMPANIES</vt:lpstr>
      <vt:lpstr>Business Opportunities – State Government</vt:lpstr>
      <vt:lpstr>Certification Snapshot</vt:lpstr>
      <vt:lpstr>NON-CERTIFYING PARTICIPANTS TO THE WISCONSIN UCP</vt:lpstr>
      <vt:lpstr>Certification Snapshot</vt:lpstr>
      <vt:lpstr>Certification Snapshot</vt:lpstr>
      <vt:lpstr>Certification Snapshot</vt:lpstr>
      <vt:lpstr>STAR IMPLEMENTATION UPDATE   </vt:lpstr>
      <vt:lpstr>STAR IMPLEMENTATION EXCEPTIONS</vt:lpstr>
      <vt:lpstr>CONTACT INFORMATION</vt:lpstr>
      <vt:lpstr>Business Opportunities – Local Government</vt:lpstr>
      <vt:lpstr>COUNTY / MUNICIPAL GOVERNMENT  CERTIFICATIONS</vt:lpstr>
      <vt:lpstr>COUNTY / MUNICIPALITY Certifications </vt:lpstr>
      <vt:lpstr>PRIVATE  CERTIFICATIONS</vt:lpstr>
      <vt:lpstr>PRIVATE Certification</vt:lpstr>
      <vt:lpstr>Business Opportunities – Tribal Government</vt:lpstr>
      <vt:lpstr>Business Opportunities – Tribal Government</vt:lpstr>
      <vt:lpstr>Strategic Plan –Moving Your Business Forward</vt:lpstr>
      <vt:lpstr>Strategic Plan – How Can Your Business Move Forward</vt:lpstr>
      <vt:lpstr>Overcoming Obstacles – Finance</vt:lpstr>
      <vt:lpstr>Overcoming Obstacles – Finance</vt:lpstr>
      <vt:lpstr>Break</vt:lpstr>
      <vt:lpstr>Overcoming Obstacles – Building Capacity</vt:lpstr>
      <vt:lpstr>Overcoming Obstacles – Building Capacity</vt:lpstr>
      <vt:lpstr>Overcoming Obstacles - Performance</vt:lpstr>
      <vt:lpstr>Overcoming Obstacles – Fear of the Unknown</vt:lpstr>
      <vt:lpstr>Overcoming Obstacles – Sales and Marketing</vt:lpstr>
      <vt:lpstr>Overcoming Obstacles – Sales and Marketing</vt:lpstr>
      <vt:lpstr>SBA Resources</vt:lpstr>
      <vt:lpstr>          Overview</vt:lpstr>
      <vt:lpstr>SBA WI DO Resource Guide</vt:lpstr>
      <vt:lpstr>          Counseling</vt:lpstr>
      <vt:lpstr>     Contracting</vt:lpstr>
      <vt:lpstr>     Contracting</vt:lpstr>
      <vt:lpstr>PowerPoint Presentation</vt:lpstr>
      <vt:lpstr>PowerPoint Presentation</vt:lpstr>
      <vt:lpstr>PowerPoint Presentation</vt:lpstr>
      <vt:lpstr>PowerPoint Presentation</vt:lpstr>
      <vt:lpstr>    Surety Bonds </vt:lpstr>
      <vt:lpstr>    Surety Bonds Changes</vt:lpstr>
      <vt:lpstr>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7(a) Loan Program</vt:lpstr>
      <vt:lpstr>          Express  Loans</vt:lpstr>
      <vt:lpstr>PowerPoint Presentation</vt:lpstr>
      <vt:lpstr>PowerPoint Presentation</vt:lpstr>
      <vt:lpstr>PowerPoint Presentation</vt:lpstr>
      <vt:lpstr>Questions?</vt:lpstr>
      <vt:lpstr>AND THE WINNER IS…</vt:lpstr>
      <vt:lpstr>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Successful Growth Strategies in the Government Marketplace</dc:title>
  <dc:creator>WPI Guest</dc:creator>
  <cp:lastModifiedBy>Hilary</cp:lastModifiedBy>
  <cp:revision>74</cp:revision>
  <dcterms:created xsi:type="dcterms:W3CDTF">2015-09-10T14:19:24Z</dcterms:created>
  <dcterms:modified xsi:type="dcterms:W3CDTF">2015-09-23T19:29:42Z</dcterms:modified>
</cp:coreProperties>
</file>