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4"/>
  </p:notesMasterIdLst>
  <p:sldIdLst>
    <p:sldId id="256" r:id="rId3"/>
    <p:sldId id="502" r:id="rId4"/>
    <p:sldId id="504" r:id="rId5"/>
    <p:sldId id="511" r:id="rId6"/>
    <p:sldId id="533" r:id="rId7"/>
    <p:sldId id="512" r:id="rId8"/>
    <p:sldId id="513" r:id="rId9"/>
    <p:sldId id="537" r:id="rId10"/>
    <p:sldId id="538" r:id="rId11"/>
    <p:sldId id="539" r:id="rId12"/>
    <p:sldId id="532" r:id="rId13"/>
  </p:sldIdLst>
  <p:sldSz cx="13004800" cy="9753600"/>
  <p:notesSz cx="7315200" cy="96012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00A"/>
    <a:srgbClr val="F8F44E"/>
    <a:srgbClr val="F0F012"/>
    <a:srgbClr val="DBDF23"/>
    <a:srgbClr val="C8C539"/>
    <a:srgbClr val="D76F6F"/>
    <a:srgbClr val="A9DAE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7" autoAdjust="0"/>
    <p:restoredTop sz="94660"/>
  </p:normalViewPr>
  <p:slideViewPr>
    <p:cSldViewPr snapToGrid="0" snapToObjects="1">
      <p:cViewPr varScale="1">
        <p:scale>
          <a:sx n="45" d="100"/>
          <a:sy n="45" d="100"/>
        </p:scale>
        <p:origin x="1460" y="6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257300" y="720725"/>
            <a:ext cx="4800600" cy="3600450"/>
          </a:xfrm>
          <a:prstGeom prst="rect">
            <a:avLst/>
          </a:prstGeom>
        </p:spPr>
        <p:txBody>
          <a:bodyPr lIns="96661" tIns="48331" rIns="96661" bIns="48331"/>
          <a:lstStyle/>
          <a:p>
            <a:pPr lvl="0"/>
            <a:endParaRPr/>
          </a:p>
        </p:txBody>
      </p:sp>
      <p:sp>
        <p:nvSpPr>
          <p:cNvPr id="35" name="Shape 35"/>
          <p:cNvSpPr>
            <a:spLocks noGrp="1"/>
          </p:cNvSpPr>
          <p:nvPr>
            <p:ph type="body" sz="quarter" idx="1"/>
          </p:nvPr>
        </p:nvSpPr>
        <p:spPr>
          <a:xfrm>
            <a:off x="975360" y="4560570"/>
            <a:ext cx="5364480" cy="4320540"/>
          </a:xfrm>
          <a:prstGeom prst="rect">
            <a:avLst/>
          </a:prstGeom>
        </p:spPr>
        <p:txBody>
          <a:bodyPr lIns="96661" tIns="48331" rIns="96661" bIns="48331"/>
          <a:lstStyle/>
          <a:p>
            <a:pPr lvl="0"/>
            <a:endParaRPr/>
          </a:p>
        </p:txBody>
      </p:sp>
    </p:spTree>
    <p:extLst>
      <p:ext uri="{BB962C8B-B14F-4D97-AF65-F5344CB8AC3E}">
        <p14:creationId xmlns:p14="http://schemas.microsoft.com/office/powerpoint/2010/main" val="584377470"/>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copy 5">
    <p:spTree>
      <p:nvGrpSpPr>
        <p:cNvPr id="1" name=""/>
        <p:cNvGrpSpPr/>
        <p:nvPr/>
      </p:nvGrpSpPr>
      <p:grpSpPr>
        <a:xfrm>
          <a:off x="0" y="0"/>
          <a:ext cx="0" cy="0"/>
          <a:chOff x="0" y="0"/>
          <a:chExt cx="0" cy="0"/>
        </a:xfrm>
      </p:grpSpPr>
      <p:pic>
        <p:nvPicPr>
          <p:cNvPr id="3" name="pasted-image.pdf"/>
          <p:cNvPicPr/>
          <p:nvPr userDrawn="1"/>
        </p:nvPicPr>
        <p:blipFill>
          <a:blip r:embed="rId2" cstate="screen">
            <a:extLst>
              <a:ext uri="{28A0092B-C50C-407E-A947-70E740481C1C}">
                <a14:useLocalDpi xmlns:a14="http://schemas.microsoft.com/office/drawing/2010/main"/>
              </a:ext>
            </a:extLst>
          </a:blip>
          <a:stretch>
            <a:fillRect/>
          </a:stretch>
        </p:blipFill>
        <p:spPr>
          <a:xfrm>
            <a:off x="383116" y="9146860"/>
            <a:ext cx="661131" cy="318874"/>
          </a:xfrm>
          <a:prstGeom prst="rect">
            <a:avLst/>
          </a:prstGeom>
          <a:ln w="12700">
            <a:miter lim="400000"/>
          </a:ln>
        </p:spPr>
      </p:pic>
      <p:sp>
        <p:nvSpPr>
          <p:cNvPr id="6"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pPr/>
              <a:t>‹#›</a:t>
            </a:fld>
            <a:endParaRPr lang="en-US" dirty="0"/>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copy 1">
    <p:spTree>
      <p:nvGrpSpPr>
        <p:cNvPr id="1" name=""/>
        <p:cNvGrpSpPr/>
        <p:nvPr/>
      </p:nvGrpSpPr>
      <p:grpSpPr>
        <a:xfrm>
          <a:off x="0" y="0"/>
          <a:ext cx="0" cy="0"/>
          <a:chOff x="0" y="0"/>
          <a:chExt cx="0" cy="0"/>
        </a:xfrm>
      </p:grpSpPr>
      <p:pic>
        <p:nvPicPr>
          <p:cNvPr id="4" name="pasted-image.pdf"/>
          <p:cNvPicPr/>
          <p:nvPr userDrawn="1"/>
        </p:nvPicPr>
        <p:blipFill rotWithShape="1">
          <a:blip r:embed="rId2">
            <a:extLst>
              <a:ext uri="{28A0092B-C50C-407E-A947-70E740481C1C}">
                <a14:useLocalDpi xmlns:a14="http://schemas.microsoft.com/office/drawing/2010/main" val="0"/>
              </a:ext>
            </a:extLst>
          </a:blip>
          <a:srcRect b="20000"/>
          <a:stretch/>
        </p:blipFill>
        <p:spPr>
          <a:xfrm>
            <a:off x="4559910" y="2857500"/>
            <a:ext cx="4020292" cy="1981200"/>
          </a:xfrm>
          <a:prstGeom prst="rect">
            <a:avLst/>
          </a:prstGeom>
          <a:ln w="12700">
            <a:miter lim="400000"/>
          </a:ln>
        </p:spPr>
      </p:pic>
      <p:sp>
        <p:nvSpPr>
          <p:cNvPr id="5" name="Shape 23"/>
          <p:cNvSpPr/>
          <p:nvPr userDrawn="1"/>
        </p:nvSpPr>
        <p:spPr>
          <a:xfrm>
            <a:off x="4585538" y="5193876"/>
            <a:ext cx="388087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1800"/>
            </a:pPr>
            <a:r>
              <a:rPr lang="en-US" sz="1800" b="1" dirty="0" smtClean="0">
                <a:solidFill>
                  <a:srgbClr val="FFFFFF"/>
                </a:solidFill>
                <a:ea typeface="Open Sans" panose="020B0606030504020204" pitchFamily="34" charset="0"/>
                <a:cs typeface="Open Sans" panose="020B0606030504020204" pitchFamily="34" charset="0"/>
                <a:sym typeface="Helvetica"/>
              </a:rPr>
              <a:t>Jon Kolko</a:t>
            </a:r>
            <a:endParaRPr sz="1800" b="1" dirty="0">
              <a:solidFill>
                <a:srgbClr val="FFFFFF"/>
              </a:solidFill>
              <a:ea typeface="Open Sans" panose="020B0606030504020204" pitchFamily="34" charset="0"/>
              <a:cs typeface="Open Sans" panose="020B0606030504020204" pitchFamily="34" charset="0"/>
              <a:sym typeface="Helvetica"/>
            </a:endParaRPr>
          </a:p>
          <a:p>
            <a:pPr algn="l">
              <a:defRPr sz="1800"/>
            </a:pPr>
            <a:r>
              <a:rPr sz="1800" dirty="0">
                <a:solidFill>
                  <a:srgbClr val="FFFFFF"/>
                </a:solidFill>
                <a:ea typeface="Open Sans" panose="020B0606030504020204" pitchFamily="34" charset="0"/>
                <a:cs typeface="Open Sans" panose="020B0606030504020204" pitchFamily="34" charset="0"/>
              </a:rPr>
              <a:t>Professor, Austin Center for </a:t>
            </a:r>
            <a:r>
              <a:rPr sz="1800" dirty="0" smtClean="0">
                <a:solidFill>
                  <a:srgbClr val="FFFFFF"/>
                </a:solidFill>
                <a:ea typeface="Open Sans" panose="020B0606030504020204" pitchFamily="34" charset="0"/>
                <a:cs typeface="Open Sans" panose="020B0606030504020204" pitchFamily="34" charset="0"/>
              </a:rPr>
              <a:t>Design</a:t>
            </a:r>
            <a:endParaRPr sz="1800" dirty="0">
              <a:solidFill>
                <a:srgbClr val="FFFFFF"/>
              </a:solidFill>
              <a:ea typeface="Open Sans" panose="020B0606030504020204" pitchFamily="34" charset="0"/>
              <a:cs typeface="Open Sans" panose="020B0606030504020204" pitchFamily="34" charset="0"/>
            </a:endParaRPr>
          </a:p>
        </p:txBody>
      </p:sp>
      <p:sp>
        <p:nvSpPr>
          <p:cNvPr id="6" name="Shape 44"/>
          <p:cNvSpPr/>
          <p:nvPr userDrawn="1"/>
        </p:nvSpPr>
        <p:spPr>
          <a:xfrm>
            <a:off x="4585538" y="5993547"/>
            <a:ext cx="198451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1800"/>
            </a:pPr>
            <a:r>
              <a:rPr lang="en-US" sz="1800" dirty="0" smtClean="0">
                <a:solidFill>
                  <a:srgbClr val="FFFFFF"/>
                </a:solidFill>
                <a:ea typeface="Open Sans" panose="020B0606030504020204" pitchFamily="34" charset="0"/>
                <a:cs typeface="Open Sans" panose="020B0606030504020204" pitchFamily="34" charset="0"/>
              </a:rPr>
              <a:t>jkolko@ac4d.com</a:t>
            </a:r>
            <a:endParaRPr lang="en-US" sz="1800" dirty="0">
              <a:solidFill>
                <a:srgbClr val="FFFFFF"/>
              </a:solidFill>
              <a:ea typeface="Open Sans" panose="020B0606030504020204" pitchFamily="34" charset="0"/>
              <a:cs typeface="Open Sans" panose="020B0606030504020204" pitchFamily="34" charset="0"/>
            </a:endParaRPr>
          </a:p>
          <a:p>
            <a:pPr algn="l">
              <a:defRPr sz="1800"/>
            </a:pPr>
            <a:r>
              <a:rPr sz="1800" dirty="0" smtClean="0">
                <a:solidFill>
                  <a:srgbClr val="FFFFFF"/>
                </a:solidFill>
                <a:ea typeface="Open Sans" panose="020B0606030504020204" pitchFamily="34" charset="0"/>
                <a:cs typeface="Open Sans" panose="020B0606030504020204" pitchFamily="34" charset="0"/>
              </a:rPr>
              <a:t>@</a:t>
            </a:r>
            <a:r>
              <a:rPr lang="en-US" sz="1800" dirty="0" err="1" smtClean="0">
                <a:solidFill>
                  <a:srgbClr val="FFFFFF"/>
                </a:solidFill>
                <a:ea typeface="Open Sans" panose="020B0606030504020204" pitchFamily="34" charset="0"/>
                <a:cs typeface="Open Sans" panose="020B0606030504020204" pitchFamily="34" charset="0"/>
              </a:rPr>
              <a:t>jkolko</a:t>
            </a:r>
            <a:endParaRPr lang="en-US" sz="1800" dirty="0" smtClean="0">
              <a:solidFill>
                <a:srgbClr val="FFFFFF"/>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22933045"/>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ext Headline">
    <p:bg>
      <p:bgRef idx="1001">
        <a:schemeClr val="bg1"/>
      </p:bgRef>
    </p:bg>
    <p:spTree>
      <p:nvGrpSpPr>
        <p:cNvPr id="1" name=""/>
        <p:cNvGrpSpPr/>
        <p:nvPr/>
      </p:nvGrpSpPr>
      <p:grpSpPr>
        <a:xfrm>
          <a:off x="0" y="0"/>
          <a:ext cx="0" cy="0"/>
          <a:chOff x="0" y="0"/>
          <a:chExt cx="0" cy="0"/>
        </a:xfrm>
      </p:grpSpPr>
      <p:pic>
        <p:nvPicPr>
          <p:cNvPr id="4" name="pasted-image.pdf"/>
          <p:cNvPicPr/>
          <p:nvPr userDrawn="1"/>
        </p:nvPicPr>
        <p:blipFill rotWithShape="1">
          <a:blip r:embed="rId2" cstate="print">
            <a:extLst>
              <a:ext uri="{28A0092B-C50C-407E-A947-70E740481C1C}">
                <a14:useLocalDpi xmlns:a14="http://schemas.microsoft.com/office/drawing/2010/main" val="0"/>
              </a:ext>
            </a:extLst>
          </a:blip>
          <a:srcRect b="19658"/>
          <a:stretch/>
        </p:blipFill>
        <p:spPr>
          <a:xfrm>
            <a:off x="384048" y="9144000"/>
            <a:ext cx="658368" cy="320040"/>
          </a:xfrm>
          <a:prstGeom prst="rect">
            <a:avLst/>
          </a:prstGeom>
          <a:ln w="12700">
            <a:miter lim="400000"/>
          </a:ln>
        </p:spPr>
      </p:pic>
      <p:sp>
        <p:nvSpPr>
          <p:cNvPr id="5" name="Shape 26"/>
          <p:cNvSpPr>
            <a:spLocks noGrp="1"/>
          </p:cNvSpPr>
          <p:nvPr>
            <p:ph type="sldNum" sz="quarter" idx="4"/>
          </p:nvPr>
        </p:nvSpPr>
        <p:spPr>
          <a:xfrm>
            <a:off x="12407398" y="9129530"/>
            <a:ext cx="463775" cy="276999"/>
          </a:xfrm>
          <a:prstGeom prst="rect">
            <a:avLst/>
          </a:prstGeom>
        </p:spPr>
        <p:txBody>
          <a:bodyPr/>
          <a:lstStyle>
            <a:lvl1pPr>
              <a:defRPr sz="90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5323362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9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copy">
    <p:spTree>
      <p:nvGrpSpPr>
        <p:cNvPr id="1" name=""/>
        <p:cNvGrpSpPr/>
        <p:nvPr/>
      </p:nvGrpSpPr>
      <p:grpSpPr>
        <a:xfrm>
          <a:off x="0" y="0"/>
          <a:ext cx="0" cy="0"/>
          <a:chOff x="0" y="0"/>
          <a:chExt cx="0" cy="0"/>
        </a:xfrm>
      </p:grpSpPr>
      <p:pic>
        <p:nvPicPr>
          <p:cNvPr id="8" name="pasted-image.pdf"/>
          <p:cNvPicPr/>
          <p:nvPr/>
        </p:nvPicPr>
        <p:blipFill>
          <a:blip r:embed="rId2" cstate="screen">
            <a:extLst>
              <a:ext uri="{28A0092B-C50C-407E-A947-70E740481C1C}">
                <a14:useLocalDpi xmlns:a14="http://schemas.microsoft.com/office/drawing/2010/main"/>
              </a:ext>
            </a:extLst>
          </a:blip>
          <a:stretch>
            <a:fillRect/>
          </a:stretch>
        </p:blipFill>
        <p:spPr>
          <a:xfrm>
            <a:off x="383116" y="9146860"/>
            <a:ext cx="661131" cy="318874"/>
          </a:xfrm>
          <a:prstGeom prst="rect">
            <a:avLst/>
          </a:prstGeom>
          <a:ln w="12700">
            <a:miter lim="400000"/>
          </a:ln>
        </p:spPr>
      </p:pic>
      <p:sp>
        <p:nvSpPr>
          <p:cNvPr id="4"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pPr/>
              <a:t>‹#›</a:t>
            </a:fld>
            <a:endParaRPr lang="en-US" dirty="0"/>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copy 2">
    <p:bg>
      <p:bgPr>
        <a:solidFill>
          <a:srgbClr val="6FC2D7"/>
        </a:solidFill>
        <a:effectLst/>
      </p:bgPr>
    </p:bg>
    <p:spTree>
      <p:nvGrpSpPr>
        <p:cNvPr id="1" name=""/>
        <p:cNvGrpSpPr/>
        <p:nvPr/>
      </p:nvGrpSpPr>
      <p:grpSpPr>
        <a:xfrm>
          <a:off x="0" y="0"/>
          <a:ext cx="0" cy="0"/>
          <a:chOff x="0" y="0"/>
          <a:chExt cx="0" cy="0"/>
        </a:xfrm>
      </p:grpSpPr>
      <p:pic>
        <p:nvPicPr>
          <p:cNvPr id="11" name="pasted-image.pdf"/>
          <p:cNvPicPr/>
          <p:nvPr userDrawn="1"/>
        </p:nvPicPr>
        <p:blipFill>
          <a:blip r:embed="rId2" cstate="screen">
            <a:extLst>
              <a:ext uri="{28A0092B-C50C-407E-A947-70E740481C1C}">
                <a14:useLocalDpi xmlns:a14="http://schemas.microsoft.com/office/drawing/2010/main"/>
              </a:ext>
            </a:extLst>
          </a:blip>
          <a:stretch>
            <a:fillRect/>
          </a:stretch>
        </p:blipFill>
        <p:spPr>
          <a:xfrm>
            <a:off x="383116" y="9146860"/>
            <a:ext cx="661131" cy="318874"/>
          </a:xfrm>
          <a:prstGeom prst="rect">
            <a:avLst/>
          </a:prstGeom>
          <a:ln w="12700">
            <a:miter lim="400000"/>
          </a:ln>
        </p:spPr>
      </p:pic>
      <p:sp>
        <p:nvSpPr>
          <p:cNvPr id="6"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pPr/>
              <a:t>‹#›</a:t>
            </a:fld>
            <a:endParaRPr lang="en-US" dirty="0"/>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Blank copy 2">
    <p:bg>
      <p:bgPr>
        <a:solidFill>
          <a:schemeClr val="accent4"/>
        </a:solidFill>
        <a:effectLst/>
      </p:bgPr>
    </p:bg>
    <p:spTree>
      <p:nvGrpSpPr>
        <p:cNvPr id="1" name=""/>
        <p:cNvGrpSpPr/>
        <p:nvPr/>
      </p:nvGrpSpPr>
      <p:grpSpPr>
        <a:xfrm>
          <a:off x="0" y="0"/>
          <a:ext cx="0" cy="0"/>
          <a:chOff x="0" y="0"/>
          <a:chExt cx="0" cy="0"/>
        </a:xfrm>
      </p:grpSpPr>
      <p:pic>
        <p:nvPicPr>
          <p:cNvPr id="11" name="pasted-image.pdf"/>
          <p:cNvPicPr/>
          <p:nvPr userDrawn="1"/>
        </p:nvPicPr>
        <p:blipFill>
          <a:blip r:embed="rId2" cstate="screen">
            <a:extLst>
              <a:ext uri="{28A0092B-C50C-407E-A947-70E740481C1C}">
                <a14:useLocalDpi xmlns:a14="http://schemas.microsoft.com/office/drawing/2010/main"/>
              </a:ext>
            </a:extLst>
          </a:blip>
          <a:stretch>
            <a:fillRect/>
          </a:stretch>
        </p:blipFill>
        <p:spPr>
          <a:xfrm>
            <a:off x="383116" y="9146860"/>
            <a:ext cx="661131" cy="318874"/>
          </a:xfrm>
          <a:prstGeom prst="rect">
            <a:avLst/>
          </a:prstGeom>
          <a:ln w="12700">
            <a:miter lim="400000"/>
          </a:ln>
        </p:spPr>
      </p:pic>
      <p:sp>
        <p:nvSpPr>
          <p:cNvPr id="6"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09741503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ext Headline">
    <p:bg>
      <p:bgRef idx="1001">
        <a:schemeClr val="bg1"/>
      </p:bgRef>
    </p:bg>
    <p:spTree>
      <p:nvGrpSpPr>
        <p:cNvPr id="1" name=""/>
        <p:cNvGrpSpPr/>
        <p:nvPr/>
      </p:nvGrpSpPr>
      <p:grpSpPr>
        <a:xfrm>
          <a:off x="0" y="0"/>
          <a:ext cx="0" cy="0"/>
          <a:chOff x="0" y="0"/>
          <a:chExt cx="0" cy="0"/>
        </a:xfrm>
      </p:grpSpPr>
      <p:pic>
        <p:nvPicPr>
          <p:cNvPr id="4" name="pasted-image.pdf"/>
          <p:cNvPicPr/>
          <p:nvPr userDrawn="1"/>
        </p:nvPicPr>
        <p:blipFill rotWithShape="1">
          <a:blip r:embed="rId2" cstate="screen">
            <a:extLst>
              <a:ext uri="{28A0092B-C50C-407E-A947-70E740481C1C}">
                <a14:useLocalDpi xmlns:a14="http://schemas.microsoft.com/office/drawing/2010/main"/>
              </a:ext>
            </a:extLst>
          </a:blip>
          <a:srcRect b="19658"/>
          <a:stretch/>
        </p:blipFill>
        <p:spPr>
          <a:xfrm>
            <a:off x="384048" y="9144000"/>
            <a:ext cx="658368" cy="320040"/>
          </a:xfrm>
          <a:prstGeom prst="rect">
            <a:avLst/>
          </a:prstGeom>
          <a:ln w="12700">
            <a:miter lim="400000"/>
          </a:ln>
        </p:spPr>
      </p:pic>
      <p:sp>
        <p:nvSpPr>
          <p:cNvPr id="5" name="Shape 26"/>
          <p:cNvSpPr>
            <a:spLocks noGrp="1"/>
          </p:cNvSpPr>
          <p:nvPr>
            <p:ph type="sldNum" sz="quarter" idx="4"/>
          </p:nvPr>
        </p:nvSpPr>
        <p:spPr>
          <a:xfrm>
            <a:off x="12407398" y="9129530"/>
            <a:ext cx="463775" cy="276999"/>
          </a:xfrm>
          <a:prstGeom prst="rect">
            <a:avLst/>
          </a:prstGeom>
        </p:spPr>
        <p:txBody>
          <a:bodyPr/>
          <a:lstStyle>
            <a:lvl1pPr>
              <a:defRPr sz="90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349000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asted-image.pdf"/>
          <p:cNvPicPr/>
          <p:nvPr userDrawn="1"/>
        </p:nvPicPr>
        <p:blipFill>
          <a:blip r:embed="rId2" cstate="screen">
            <a:extLst>
              <a:ext uri="{28A0092B-C50C-407E-A947-70E740481C1C}">
                <a14:useLocalDpi xmlns:a14="http://schemas.microsoft.com/office/drawing/2010/main"/>
              </a:ext>
            </a:extLst>
          </a:blip>
          <a:stretch>
            <a:fillRect/>
          </a:stretch>
        </p:blipFill>
        <p:spPr>
          <a:xfrm>
            <a:off x="383116" y="9146860"/>
            <a:ext cx="661131" cy="318874"/>
          </a:xfrm>
          <a:prstGeom prst="rect">
            <a:avLst/>
          </a:prstGeom>
          <a:ln w="12700">
            <a:miter lim="400000"/>
          </a:ln>
        </p:spPr>
      </p:pic>
      <p:sp>
        <p:nvSpPr>
          <p:cNvPr id="4"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58402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copy 5">
    <p:spTree>
      <p:nvGrpSpPr>
        <p:cNvPr id="1" name=""/>
        <p:cNvGrpSpPr/>
        <p:nvPr/>
      </p:nvGrpSpPr>
      <p:grpSpPr>
        <a:xfrm>
          <a:off x="0" y="0"/>
          <a:ext cx="0" cy="0"/>
          <a:chOff x="0" y="0"/>
          <a:chExt cx="0" cy="0"/>
        </a:xfrm>
      </p:grpSpPr>
      <p:pic>
        <p:nvPicPr>
          <p:cNvPr id="3" name="pasted-image.pdf"/>
          <p:cNvPicPr/>
          <p:nvPr userDrawn="1"/>
        </p:nvPicPr>
        <p:blipFill>
          <a:blip r:embed="rId2" cstate="screen">
            <a:extLst>
              <a:ext uri="{28A0092B-C50C-407E-A947-70E740481C1C}">
                <a14:useLocalDpi xmlns:a14="http://schemas.microsoft.com/office/drawing/2010/main" val="0"/>
              </a:ext>
            </a:extLst>
          </a:blip>
          <a:stretch>
            <a:fillRect/>
          </a:stretch>
        </p:blipFill>
        <p:spPr>
          <a:xfrm>
            <a:off x="383116" y="9146860"/>
            <a:ext cx="661131" cy="318874"/>
          </a:xfrm>
          <a:prstGeom prst="rect">
            <a:avLst/>
          </a:prstGeom>
          <a:ln w="12700">
            <a:miter lim="400000"/>
          </a:ln>
        </p:spPr>
      </p:pic>
      <p:sp>
        <p:nvSpPr>
          <p:cNvPr id="6"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38675208"/>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copy">
    <p:spTree>
      <p:nvGrpSpPr>
        <p:cNvPr id="1" name=""/>
        <p:cNvGrpSpPr/>
        <p:nvPr/>
      </p:nvGrpSpPr>
      <p:grpSpPr>
        <a:xfrm>
          <a:off x="0" y="0"/>
          <a:ext cx="0" cy="0"/>
          <a:chOff x="0" y="0"/>
          <a:chExt cx="0" cy="0"/>
        </a:xfrm>
      </p:grpSpPr>
      <p:pic>
        <p:nvPicPr>
          <p:cNvPr id="8" name="pasted-image.pdf"/>
          <p:cNvPicPr/>
          <p:nvPr/>
        </p:nvPicPr>
        <p:blipFill>
          <a:blip r:embed="rId2" cstate="screen">
            <a:extLst>
              <a:ext uri="{28A0092B-C50C-407E-A947-70E740481C1C}">
                <a14:useLocalDpi xmlns:a14="http://schemas.microsoft.com/office/drawing/2010/main" val="0"/>
              </a:ext>
            </a:extLst>
          </a:blip>
          <a:stretch>
            <a:fillRect/>
          </a:stretch>
        </p:blipFill>
        <p:spPr>
          <a:xfrm>
            <a:off x="383116" y="9146860"/>
            <a:ext cx="661131" cy="318874"/>
          </a:xfrm>
          <a:prstGeom prst="rect">
            <a:avLst/>
          </a:prstGeom>
          <a:ln w="12700">
            <a:miter lim="400000"/>
          </a:ln>
        </p:spPr>
      </p:pic>
      <p:sp>
        <p:nvSpPr>
          <p:cNvPr id="4"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0597684"/>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copy 2">
    <p:bg>
      <p:bgPr>
        <a:solidFill>
          <a:srgbClr val="6FC2D7"/>
        </a:solidFill>
        <a:effectLst/>
      </p:bgPr>
    </p:bg>
    <p:spTree>
      <p:nvGrpSpPr>
        <p:cNvPr id="1" name=""/>
        <p:cNvGrpSpPr/>
        <p:nvPr/>
      </p:nvGrpSpPr>
      <p:grpSpPr>
        <a:xfrm>
          <a:off x="0" y="0"/>
          <a:ext cx="0" cy="0"/>
          <a:chOff x="0" y="0"/>
          <a:chExt cx="0" cy="0"/>
        </a:xfrm>
      </p:grpSpPr>
      <p:pic>
        <p:nvPicPr>
          <p:cNvPr id="11" name="pasted-image.pdf"/>
          <p:cNvPicPr/>
          <p:nvPr userDrawn="1"/>
        </p:nvPicPr>
        <p:blipFill>
          <a:blip r:embed="rId2" cstate="screen">
            <a:extLst>
              <a:ext uri="{28A0092B-C50C-407E-A947-70E740481C1C}">
                <a14:useLocalDpi xmlns:a14="http://schemas.microsoft.com/office/drawing/2010/main" val="0"/>
              </a:ext>
            </a:extLst>
          </a:blip>
          <a:stretch>
            <a:fillRect/>
          </a:stretch>
        </p:blipFill>
        <p:spPr>
          <a:xfrm>
            <a:off x="383116" y="9146860"/>
            <a:ext cx="661131" cy="318874"/>
          </a:xfrm>
          <a:prstGeom prst="rect">
            <a:avLst/>
          </a:prstGeom>
          <a:ln w="12700">
            <a:miter lim="400000"/>
          </a:ln>
        </p:spPr>
      </p:pic>
      <p:sp>
        <p:nvSpPr>
          <p:cNvPr id="6"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252649773"/>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3333"/>
        </a:solidFill>
        <a:effectLst/>
      </p:bgPr>
    </p:bg>
    <p:spTree>
      <p:nvGrpSpPr>
        <p:cNvPr id="1" name=""/>
        <p:cNvGrpSpPr/>
        <p:nvPr/>
      </p:nvGrpSpPr>
      <p:grpSpPr>
        <a:xfrm>
          <a:off x="0" y="0"/>
          <a:ext cx="0" cy="0"/>
          <a:chOff x="0" y="0"/>
          <a:chExt cx="0" cy="0"/>
        </a:xfrm>
      </p:grpSpPr>
      <p:sp>
        <p:nvSpPr>
          <p:cNvPr id="3"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64" r:id="rId4"/>
    <p:sldLayoutId id="2147483661" r:id="rId5"/>
    <p:sldLayoutId id="2147483663" r:id="rId6"/>
  </p:sldLayoutIdLst>
  <p:transition spd="med"/>
  <p:timing>
    <p:tnLst>
      <p:par>
        <p:cTn id="1" dur="indefinite" restart="never" nodeType="tmRoot"/>
      </p:par>
    </p:tnLst>
  </p:timing>
  <p:hf hdr="0" ftr="0" dt="0"/>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23333"/>
        </a:solidFill>
        <a:effectLst/>
      </p:bgPr>
    </p:bg>
    <p:spTree>
      <p:nvGrpSpPr>
        <p:cNvPr id="1" name=""/>
        <p:cNvGrpSpPr/>
        <p:nvPr/>
      </p:nvGrpSpPr>
      <p:grpSpPr>
        <a:xfrm>
          <a:off x="0" y="0"/>
          <a:ext cx="0" cy="0"/>
          <a:chOff x="0" y="0"/>
          <a:chExt cx="0" cy="0"/>
        </a:xfrm>
      </p:grpSpPr>
      <p:sp>
        <p:nvSpPr>
          <p:cNvPr id="3" name="Shape 26"/>
          <p:cNvSpPr>
            <a:spLocks noGrp="1"/>
          </p:cNvSpPr>
          <p:nvPr>
            <p:ph type="sldNum" sz="quarter" idx="4"/>
          </p:nvPr>
        </p:nvSpPr>
        <p:spPr>
          <a:xfrm>
            <a:off x="12407398" y="9129530"/>
            <a:ext cx="463775" cy="276999"/>
          </a:xfrm>
          <a:prstGeom prst="rect">
            <a:avLst/>
          </a:prstGeom>
        </p:spPr>
        <p:txBody>
          <a:bodyPr/>
          <a:lstStyle>
            <a:lvl1pPr>
              <a:defRPr sz="9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86CB4B4D-7CA3-9044-876B-883B54F8677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40531432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transition spd="med"/>
  <p:timing>
    <p:tnLst>
      <p:par>
        <p:cTn id="1" dur="indefinite" restart="never" nodeType="tmRoot"/>
      </p:par>
    </p:tnLst>
  </p:timing>
  <p:hf hdr="0" ftr="0" dt="0"/>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Shape 42"/>
          <p:cNvSpPr/>
          <p:nvPr/>
        </p:nvSpPr>
        <p:spPr>
          <a:xfrm>
            <a:off x="460769" y="8607516"/>
            <a:ext cx="2096728" cy="73866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a:defRPr>
                <a:solidFill>
                  <a:srgbClr val="FFFFFF"/>
                </a:solidFill>
                <a:latin typeface="Helvetica"/>
                <a:ea typeface="Helvetica"/>
                <a:cs typeface="Helvetica"/>
                <a:sym typeface="Helvetica"/>
              </a:defRPr>
            </a:lvl1pPr>
          </a:lstStyle>
          <a:p>
            <a:pPr lvl="0">
              <a:defRPr sz="1800">
                <a:solidFill>
                  <a:srgbClr val="000000"/>
                </a:solidFill>
              </a:defRPr>
            </a:pPr>
            <a:r>
              <a:rPr lang="en-US" sz="3000" dirty="0" smtClean="0">
                <a:solidFill>
                  <a:schemeClr val="tx1">
                    <a:lumMod val="50000"/>
                    <a:lumOff val="50000"/>
                  </a:schemeClr>
                </a:solidFill>
                <a:latin typeface="Open Sans"/>
                <a:ea typeface="Open Sans" panose="020B0606030504020204" pitchFamily="34" charset="0"/>
                <a:cs typeface="Open Sans"/>
              </a:rPr>
              <a:t>Scenarios</a:t>
            </a:r>
          </a:p>
          <a:p>
            <a:pPr lvl="0">
              <a:defRPr sz="1800">
                <a:solidFill>
                  <a:srgbClr val="000000"/>
                </a:solidFill>
              </a:defRPr>
            </a:pPr>
            <a:r>
              <a:rPr lang="en-US" sz="1800" dirty="0" smtClean="0">
                <a:solidFill>
                  <a:schemeClr val="tx1">
                    <a:lumMod val="50000"/>
                    <a:lumOff val="50000"/>
                  </a:schemeClr>
                </a:solidFill>
                <a:latin typeface="Open Sans"/>
                <a:ea typeface="Open Sans" panose="020B0606030504020204" pitchFamily="34" charset="0"/>
                <a:cs typeface="Open Sans"/>
              </a:rPr>
              <a:t>Professor Jon Kolko</a:t>
            </a:r>
            <a:endParaRPr sz="1800" dirty="0">
              <a:solidFill>
                <a:schemeClr val="tx1">
                  <a:lumMod val="50000"/>
                  <a:lumOff val="50000"/>
                </a:schemeClr>
              </a:solidFill>
              <a:latin typeface="Open Sans"/>
              <a:ea typeface="Open Sans" panose="020B0606030504020204" pitchFamily="34" charset="0"/>
              <a:cs typeface="Open Sans"/>
            </a:endParaRPr>
          </a:p>
        </p:txBody>
      </p:sp>
      <p:pic>
        <p:nvPicPr>
          <p:cNvPr id="45" name="pasted-image.pdf"/>
          <p:cNvPicPr/>
          <p:nvPr/>
        </p:nvPicPr>
        <p:blipFill>
          <a:blip r:embed="rId2" cstate="screen">
            <a:extLst>
              <a:ext uri="{28A0092B-C50C-407E-A947-70E740481C1C}">
                <a14:useLocalDpi xmlns:a14="http://schemas.microsoft.com/office/drawing/2010/main"/>
              </a:ext>
            </a:extLst>
          </a:blip>
          <a:stretch>
            <a:fillRect/>
          </a:stretch>
        </p:blipFill>
        <p:spPr>
          <a:xfrm>
            <a:off x="11297325" y="8672745"/>
            <a:ext cx="1051462" cy="647525"/>
          </a:xfrm>
          <a:prstGeom prst="rect">
            <a:avLst/>
          </a:prstGeom>
          <a:ln w="12700">
            <a:miter lim="400000"/>
          </a:ln>
        </p:spPr>
      </p:pic>
      <p:pic>
        <p:nvPicPr>
          <p:cNvPr id="5" name="Picture 1" descr="4_SolutionDesign_0609_200810.jpg"/>
          <p:cNvPicPr>
            <a:picLocks noGrp="1" noChangeAspect="1"/>
          </p:cNvPicPr>
          <p:nvPr isPhoto="1"/>
        </p:nvPicPr>
        <p:blipFill>
          <a:blip r:embed="rId3" cstate="screen"/>
          <a:srcRect/>
          <a:stretch>
            <a:fillRect/>
          </a:stretch>
        </p:blipFill>
        <p:spPr bwMode="auto">
          <a:xfrm>
            <a:off x="6622474" y="304800"/>
            <a:ext cx="5538409" cy="5111750"/>
          </a:xfrm>
          <a:prstGeom prst="rect">
            <a:avLst/>
          </a:prstGeom>
          <a:noFill/>
          <a:ln w="9525">
            <a:noFill/>
            <a:miter lim="800000"/>
            <a:headEnd/>
            <a:tailEnd/>
          </a:ln>
        </p:spPr>
      </p:pic>
      <p:pic>
        <p:nvPicPr>
          <p:cNvPr id="6" name="Picture 1" descr="4_SolutionDesign_0609_20085.jpg"/>
          <p:cNvPicPr>
            <a:picLocks noGrp="1" noChangeAspect="1"/>
          </p:cNvPicPr>
          <p:nvPr isPhoto="1"/>
        </p:nvPicPr>
        <p:blipFill>
          <a:blip r:embed="rId4" cstate="screen"/>
          <a:srcRect/>
          <a:stretch>
            <a:fillRect/>
          </a:stretch>
        </p:blipFill>
        <p:spPr bwMode="auto">
          <a:xfrm>
            <a:off x="-8" y="2632075"/>
            <a:ext cx="5560426" cy="5111750"/>
          </a:xfrm>
          <a:prstGeom prst="rect">
            <a:avLst/>
          </a:prstGeom>
          <a:noFill/>
          <a:ln w="9525">
            <a:noFill/>
            <a:miter lim="800000"/>
            <a:headEnd/>
            <a:tailEnd/>
          </a:ln>
        </p:spPr>
      </p:pic>
      <p:pic>
        <p:nvPicPr>
          <p:cNvPr id="7" name="Picture 1" descr="4_SolutionDesign_0609_20086.jpg"/>
          <p:cNvPicPr>
            <a:picLocks noGrp="1" noChangeAspect="1"/>
          </p:cNvPicPr>
          <p:nvPr isPhoto="1"/>
        </p:nvPicPr>
        <p:blipFill>
          <a:blip r:embed="rId5" cstate="screen"/>
          <a:srcRect/>
          <a:stretch>
            <a:fillRect/>
          </a:stretch>
        </p:blipFill>
        <p:spPr bwMode="auto">
          <a:xfrm>
            <a:off x="2379025" y="2632075"/>
            <a:ext cx="8033746" cy="5111750"/>
          </a:xfrm>
          <a:prstGeom prst="rect">
            <a:avLst/>
          </a:prstGeom>
          <a:noFill/>
          <a:ln w="9525">
            <a:noFill/>
            <a:miter lim="800000"/>
            <a:headEnd/>
            <a:tailEnd/>
          </a:ln>
        </p:spPr>
      </p:pic>
      <p:pic>
        <p:nvPicPr>
          <p:cNvPr id="8" name="Picture 1" descr="4_SolutionDesign_0609_20087.jpg"/>
          <p:cNvPicPr>
            <a:picLocks noGrp="1" noChangeAspect="1"/>
          </p:cNvPicPr>
          <p:nvPr isPhoto="1"/>
        </p:nvPicPr>
        <p:blipFill>
          <a:blip r:embed="rId6" cstate="screen"/>
          <a:srcRect/>
          <a:stretch>
            <a:fillRect/>
          </a:stretch>
        </p:blipFill>
        <p:spPr bwMode="auto">
          <a:xfrm>
            <a:off x="5867400" y="2632075"/>
            <a:ext cx="7196895" cy="5111750"/>
          </a:xfrm>
          <a:prstGeom prst="rect">
            <a:avLst/>
          </a:prstGeom>
          <a:noFill/>
          <a:ln w="9525">
            <a:noFill/>
            <a:miter lim="800000"/>
            <a:headEnd/>
            <a:tailEnd/>
          </a:ln>
        </p:spPr>
      </p:pic>
      <p:pic>
        <p:nvPicPr>
          <p:cNvPr id="9" name="Picture 1" descr="4_SolutionDesign_0609_20088.jpg"/>
          <p:cNvPicPr>
            <a:picLocks noGrp="1" noChangeAspect="1"/>
          </p:cNvPicPr>
          <p:nvPr isPhoto="1"/>
        </p:nvPicPr>
        <p:blipFill>
          <a:blip r:embed="rId7" cstate="screen"/>
          <a:srcRect/>
          <a:stretch>
            <a:fillRect/>
          </a:stretch>
        </p:blipFill>
        <p:spPr bwMode="auto">
          <a:xfrm>
            <a:off x="-9" y="304800"/>
            <a:ext cx="7364285" cy="5111750"/>
          </a:xfrm>
          <a:prstGeom prst="rect">
            <a:avLst/>
          </a:prstGeom>
          <a:noFill/>
          <a:ln w="9525">
            <a:noFill/>
            <a:miter lim="800000"/>
            <a:headEnd/>
            <a:tailEnd/>
          </a:ln>
        </p:spPr>
      </p:pic>
      <p:pic>
        <p:nvPicPr>
          <p:cNvPr id="10" name="Picture 1" descr="4_SolutionDesign_0609_20089.jpg"/>
          <p:cNvPicPr>
            <a:picLocks noGrp="1" noChangeAspect="1"/>
          </p:cNvPicPr>
          <p:nvPr isPhoto="1"/>
        </p:nvPicPr>
        <p:blipFill>
          <a:blip r:embed="rId8" cstate="screen"/>
          <a:srcRect/>
          <a:stretch>
            <a:fillRect/>
          </a:stretch>
        </p:blipFill>
        <p:spPr bwMode="auto">
          <a:xfrm>
            <a:off x="3124200" y="304800"/>
            <a:ext cx="8033746" cy="511175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772886" y="7041694"/>
            <a:ext cx="9385788" cy="480333"/>
          </a:xfrm>
          <a:prstGeom prst="rect">
            <a:avLst/>
          </a:prstGeom>
          <a:solidFill>
            <a:srgbClr val="F6F00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38" name="Rectangle 37"/>
          <p:cNvSpPr/>
          <p:nvPr/>
        </p:nvSpPr>
        <p:spPr>
          <a:xfrm>
            <a:off x="491023" y="6017076"/>
            <a:ext cx="11076504" cy="960666"/>
          </a:xfrm>
          <a:prstGeom prst="rect">
            <a:avLst/>
          </a:prstGeom>
          <a:solidFill>
            <a:srgbClr val="F6F00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Example Scenario</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10</a:t>
            </a:fld>
            <a:endParaRPr lang="en-US" dirty="0"/>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sp>
        <p:nvSpPr>
          <p:cNvPr id="34" name="Rounded Rectangle 33"/>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sp>
        <p:nvSpPr>
          <p:cNvPr id="37" name="Rounded Rectangle 36"/>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
        <p:nvSpPr>
          <p:cNvPr id="35" name="TextBox 34"/>
          <p:cNvSpPr txBox="1"/>
          <p:nvPr/>
        </p:nvSpPr>
        <p:spPr>
          <a:xfrm>
            <a:off x="491023" y="2774815"/>
            <a:ext cx="11128361" cy="5078313"/>
          </a:xfrm>
          <a:prstGeom prst="rect">
            <a:avLst/>
          </a:prstGeom>
          <a:noFill/>
        </p:spPr>
        <p:txBody>
          <a:bodyPr wrap="square" rtlCol="0">
            <a:spAutoFit/>
          </a:bodyPr>
          <a:lstStyle/>
          <a:p>
            <a:pPr algn="l" fontAlgn="base">
              <a:spcBef>
                <a:spcPct val="0"/>
              </a:spcBef>
              <a:spcAft>
                <a:spcPct val="0"/>
              </a:spcAft>
            </a:pPr>
            <a:r>
              <a:rPr lang="en-US" dirty="0">
                <a:solidFill>
                  <a:schemeClr val="tx1">
                    <a:lumMod val="95000"/>
                  </a:schemeClr>
                </a:solidFill>
                <a:latin typeface="+mj-lt"/>
              </a:rPr>
              <a:t>Career Explorer: Scenario</a:t>
            </a:r>
          </a:p>
          <a:p>
            <a:pPr algn="l" fontAlgn="base">
              <a:spcBef>
                <a:spcPct val="0"/>
              </a:spcBef>
              <a:spcAft>
                <a:spcPct val="0"/>
              </a:spcAft>
            </a:pPr>
            <a:endParaRPr lang="en-US" dirty="0" smtClean="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It’s the middle of freshman year and Amy is at her part time job as a sales associate at retailer in the mall.  Amy has been relatively good at keeping track of what she needs to do for her classes, but is worried about what major she is going to select – and what job she’s going to get as a result.</a:t>
            </a: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Amy downloads the career explorer app by </a:t>
            </a:r>
            <a:r>
              <a:rPr lang="en-US" sz="1800" i="1" dirty="0" smtClean="0">
                <a:solidFill>
                  <a:schemeClr val="tx1">
                    <a:lumMod val="95000"/>
                  </a:schemeClr>
                </a:solidFill>
                <a:latin typeface="+mj-lt"/>
              </a:rPr>
              <a:t>Blackboard because </a:t>
            </a:r>
            <a:r>
              <a:rPr lang="en-US" sz="1800" i="1" dirty="0">
                <a:solidFill>
                  <a:schemeClr val="tx1">
                    <a:lumMod val="95000"/>
                  </a:schemeClr>
                </a:solidFill>
                <a:latin typeface="+mj-lt"/>
              </a:rPr>
              <a:t>she heard about it from a friend. Amy opens the application and </a:t>
            </a:r>
            <a:r>
              <a:rPr lang="en-US" sz="1800" i="1" dirty="0" smtClean="0">
                <a:solidFill>
                  <a:schemeClr val="tx1">
                    <a:lumMod val="95000"/>
                  </a:schemeClr>
                </a:solidFill>
                <a:latin typeface="+mj-lt"/>
              </a:rPr>
              <a:t>is surprised </a:t>
            </a:r>
            <a:r>
              <a:rPr lang="en-US" sz="1800" i="1" dirty="0">
                <a:solidFill>
                  <a:schemeClr val="tx1">
                    <a:lumMod val="95000"/>
                  </a:schemeClr>
                </a:solidFill>
                <a:latin typeface="+mj-lt"/>
              </a:rPr>
              <a:t>to find that the app is really light hearted – almost fun (as characters bounce around on the </a:t>
            </a:r>
            <a:r>
              <a:rPr lang="en-US" sz="1800" i="1" dirty="0" smtClean="0">
                <a:solidFill>
                  <a:schemeClr val="tx1">
                    <a:lumMod val="95000"/>
                  </a:schemeClr>
                </a:solidFill>
                <a:latin typeface="+mj-lt"/>
              </a:rPr>
              <a:t>screen).</a:t>
            </a:r>
            <a:endParaRPr lang="en-US" sz="1800" i="1" dirty="0">
              <a:solidFill>
                <a:schemeClr val="tx1">
                  <a:lumMod val="95000"/>
                </a:schemeClr>
              </a:solidFill>
              <a:latin typeface="+mj-lt"/>
            </a:endParaRP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The app asks her what she is looking for – money, power, or notoriety.  She taps </a:t>
            </a:r>
            <a:r>
              <a:rPr lang="en-US" sz="1800" i="1" dirty="0" smtClean="0">
                <a:solidFill>
                  <a:schemeClr val="tx1">
                    <a:lumMod val="95000"/>
                  </a:schemeClr>
                </a:solidFill>
                <a:latin typeface="+mj-lt"/>
              </a:rPr>
              <a:t>“power” and </a:t>
            </a:r>
            <a:r>
              <a:rPr lang="en-US" sz="1800" i="1" dirty="0">
                <a:solidFill>
                  <a:schemeClr val="tx1">
                    <a:lumMod val="95000"/>
                  </a:schemeClr>
                </a:solidFill>
                <a:latin typeface="+mj-lt"/>
              </a:rPr>
              <a:t>the system gives her some more options.  After </a:t>
            </a:r>
            <a:r>
              <a:rPr lang="en-US" sz="1800" i="1" dirty="0" smtClean="0">
                <a:solidFill>
                  <a:schemeClr val="tx1">
                    <a:lumMod val="95000"/>
                  </a:schemeClr>
                </a:solidFill>
                <a:latin typeface="+mj-lt"/>
              </a:rPr>
              <a:t>pressing “find jobs”, </a:t>
            </a:r>
            <a:r>
              <a:rPr lang="en-US" sz="1800" i="1" dirty="0">
                <a:solidFill>
                  <a:schemeClr val="tx1">
                    <a:lumMod val="95000"/>
                  </a:schemeClr>
                </a:solidFill>
                <a:latin typeface="+mj-lt"/>
              </a:rPr>
              <a:t>she </a:t>
            </a:r>
            <a:r>
              <a:rPr lang="en-US" sz="1800" i="1" dirty="0" smtClean="0">
                <a:solidFill>
                  <a:schemeClr val="tx1">
                    <a:lumMod val="95000"/>
                  </a:schemeClr>
                </a:solidFill>
                <a:latin typeface="+mj-lt"/>
              </a:rPr>
              <a:t>see</a:t>
            </a:r>
            <a:r>
              <a:rPr lang="en-US" sz="1800" i="1" dirty="0">
                <a:solidFill>
                  <a:schemeClr val="tx1">
                    <a:lumMod val="95000"/>
                  </a:schemeClr>
                </a:solidFill>
                <a:latin typeface="+mj-lt"/>
              </a:rPr>
              <a:t>s</a:t>
            </a:r>
            <a:r>
              <a:rPr lang="en-US" sz="1800" i="1" dirty="0" smtClean="0">
                <a:solidFill>
                  <a:schemeClr val="tx1">
                    <a:lumMod val="95000"/>
                  </a:schemeClr>
                </a:solidFill>
                <a:latin typeface="+mj-lt"/>
              </a:rPr>
              <a:t> </a:t>
            </a:r>
            <a:r>
              <a:rPr lang="en-US" sz="1800" i="1" dirty="0">
                <a:solidFill>
                  <a:schemeClr val="tx1">
                    <a:lumMod val="95000"/>
                  </a:schemeClr>
                </a:solidFill>
                <a:latin typeface="+mj-lt"/>
              </a:rPr>
              <a:t>a job come into the screen with a </a:t>
            </a:r>
            <a:r>
              <a:rPr lang="en-US" sz="1800" i="1" dirty="0" smtClean="0">
                <a:solidFill>
                  <a:schemeClr val="tx1">
                    <a:lumMod val="95000"/>
                  </a:schemeClr>
                </a:solidFill>
                <a:latin typeface="+mj-lt"/>
              </a:rPr>
              <a:t>tinder-like </a:t>
            </a:r>
            <a:r>
              <a:rPr lang="en-US" sz="1800" i="1" dirty="0">
                <a:solidFill>
                  <a:schemeClr val="tx1">
                    <a:lumMod val="95000"/>
                  </a:schemeClr>
                </a:solidFill>
                <a:latin typeface="+mj-lt"/>
              </a:rPr>
              <a:t>interaction (“Is this for you? Yes, No, </a:t>
            </a:r>
            <a:r>
              <a:rPr lang="en-US" sz="1800" i="1" dirty="0" smtClean="0">
                <a:solidFill>
                  <a:schemeClr val="tx1">
                    <a:lumMod val="95000"/>
                  </a:schemeClr>
                </a:solidFill>
                <a:latin typeface="+mj-lt"/>
              </a:rPr>
              <a:t>Maybe”).</a:t>
            </a:r>
            <a:endParaRPr lang="en-US" sz="1800" i="1" dirty="0">
              <a:solidFill>
                <a:schemeClr val="tx1">
                  <a:lumMod val="95000"/>
                </a:schemeClr>
              </a:solidFill>
              <a:latin typeface="+mj-lt"/>
            </a:endParaRP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Amy browses a couple of jobs, tapping </a:t>
            </a:r>
            <a:r>
              <a:rPr lang="en-US" sz="1800" i="1" dirty="0" smtClean="0">
                <a:solidFill>
                  <a:schemeClr val="tx1">
                    <a:lumMod val="95000"/>
                  </a:schemeClr>
                </a:solidFill>
                <a:latin typeface="+mj-lt"/>
              </a:rPr>
              <a:t>“no” each </a:t>
            </a:r>
            <a:r>
              <a:rPr lang="en-US" sz="1800" i="1" dirty="0">
                <a:solidFill>
                  <a:schemeClr val="tx1">
                    <a:lumMod val="95000"/>
                  </a:schemeClr>
                </a:solidFill>
                <a:latin typeface="+mj-lt"/>
              </a:rPr>
              <a:t>time.  She lands on one that fits her and taps </a:t>
            </a:r>
            <a:r>
              <a:rPr lang="en-US" sz="1800" i="1" dirty="0" smtClean="0">
                <a:solidFill>
                  <a:schemeClr val="tx1">
                    <a:lumMod val="95000"/>
                  </a:schemeClr>
                </a:solidFill>
                <a:latin typeface="+mj-lt"/>
              </a:rPr>
              <a:t>“yes”.  </a:t>
            </a:r>
            <a:r>
              <a:rPr lang="en-US" sz="1800" i="1" dirty="0">
                <a:solidFill>
                  <a:schemeClr val="tx1">
                    <a:lumMod val="95000"/>
                  </a:schemeClr>
                </a:solidFill>
                <a:latin typeface="+mj-lt"/>
              </a:rPr>
              <a:t>The system celebrates!  It offers her a moment to keep browsing or find courses of study that can get her to this career.</a:t>
            </a:r>
          </a:p>
        </p:txBody>
      </p:sp>
      <p:cxnSp>
        <p:nvCxnSpPr>
          <p:cNvPr id="36" name="Straight Connector 35"/>
          <p:cNvCxnSpPr/>
          <p:nvPr/>
        </p:nvCxnSpPr>
        <p:spPr>
          <a:xfrm>
            <a:off x="548906" y="3644721"/>
            <a:ext cx="12210179" cy="0"/>
          </a:xfrm>
          <a:prstGeom prst="line">
            <a:avLst/>
          </a:prstGeom>
          <a:noFill/>
          <a:ln w="635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74467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242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Prototyping</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2</a:t>
            </a:fld>
            <a:endParaRPr lang="en-US" dirty="0"/>
          </a:p>
        </p:txBody>
      </p:sp>
      <p:sp>
        <p:nvSpPr>
          <p:cNvPr id="15" name="Rounded Rectangle 24"/>
          <p:cNvSpPr>
            <a:spLocks noChangeArrowheads="1"/>
          </p:cNvSpPr>
          <p:nvPr/>
        </p:nvSpPr>
        <p:spPr bwMode="auto">
          <a:xfrm>
            <a:off x="8761312" y="2532581"/>
            <a:ext cx="4047568" cy="1956138"/>
          </a:xfrm>
          <a:prstGeom prst="roundRect">
            <a:avLst>
              <a:gd name="adj" fmla="val 5051"/>
            </a:avLst>
          </a:prstGeom>
          <a:solidFill>
            <a:srgbClr val="6FC2D7">
              <a:alpha val="58000"/>
            </a:srgbClr>
          </a:solidFill>
          <a:ln w="38100" algn="ctr">
            <a:solidFill>
              <a:srgbClr val="000000"/>
            </a:solidFill>
            <a:round/>
            <a:headEnd/>
            <a:tailEnd/>
          </a:ln>
        </p:spPr>
        <p:txBody>
          <a:bodyPr anchor="ctr" anchorCtr="0"/>
          <a:lstStyle/>
          <a:p>
            <a:pPr defTabSz="457200">
              <a:buClr>
                <a:srgbClr val="808080"/>
              </a:buClr>
              <a:buSzPct val="100000"/>
              <a:buFont typeface="Arial" pitchFamily="34" charset="0"/>
              <a:buNone/>
            </a:pPr>
            <a:r>
              <a:rPr lang="en-US" sz="1800" dirty="0" smtClean="0">
                <a:latin typeface="Open Sans bold" panose="020B0806030504020204" pitchFamily="34" charset="0"/>
                <a:ea typeface="Open Sans bold" panose="020B0806030504020204" pitchFamily="34" charset="0"/>
                <a:cs typeface="Open Sans bold" panose="020B0806030504020204" pitchFamily="34" charset="0"/>
              </a:rPr>
              <a:t>Prototyping</a:t>
            </a:r>
          </a:p>
        </p:txBody>
      </p:sp>
      <p:sp>
        <p:nvSpPr>
          <p:cNvPr id="17" name="TextBox 16"/>
          <p:cNvSpPr txBox="1"/>
          <p:nvPr/>
        </p:nvSpPr>
        <p:spPr>
          <a:xfrm>
            <a:off x="8865937" y="4817401"/>
            <a:ext cx="3675313" cy="646331"/>
          </a:xfrm>
          <a:prstGeom prst="rect">
            <a:avLst/>
          </a:prstGeom>
          <a:noFill/>
        </p:spPr>
        <p:txBody>
          <a:bodyPr wrap="square" rtlCol="0">
            <a:spAutoFit/>
          </a:bodyPr>
          <a:lstStyle/>
          <a:p>
            <a:pPr algn="l" fontAlgn="base">
              <a:spcBef>
                <a:spcPct val="0"/>
              </a:spcBef>
              <a:spcAft>
                <a:spcPct val="0"/>
              </a:spcAft>
            </a:pPr>
            <a:r>
              <a:rPr lang="en-US" sz="1800" dirty="0">
                <a:solidFill>
                  <a:srgbClr val="000000">
                    <a:lumMod val="95000"/>
                  </a:srgbClr>
                </a:solidFill>
                <a:latin typeface="Open Sans Light" panose="020B0306030504020204" pitchFamily="34" charset="0"/>
                <a:ea typeface="Open Sans Light" panose="020B0306030504020204" pitchFamily="34" charset="0"/>
                <a:cs typeface="Open Sans Light" panose="020B0306030504020204" pitchFamily="34" charset="0"/>
              </a:rPr>
              <a:t>Hypothesis validation through generative, form-giving activities</a:t>
            </a:r>
          </a:p>
        </p:txBody>
      </p:sp>
      <p:sp>
        <p:nvSpPr>
          <p:cNvPr id="18" name="TextBox 17"/>
          <p:cNvSpPr txBox="1"/>
          <p:nvPr/>
        </p:nvSpPr>
        <p:spPr>
          <a:xfrm>
            <a:off x="4639334" y="4817401"/>
            <a:ext cx="3675313" cy="646331"/>
          </a:xfrm>
          <a:prstGeom prst="rect">
            <a:avLst/>
          </a:prstGeom>
          <a:noFill/>
        </p:spPr>
        <p:txBody>
          <a:bodyPr wrap="square" rtlCol="0">
            <a:spAutoFit/>
          </a:bodyPr>
          <a:lstStyle/>
          <a:p>
            <a:pPr algn="l" fontAlgn="base">
              <a:spcBef>
                <a:spcPct val="0"/>
              </a:spcBef>
              <a:spcAft>
                <a:spcPct val="0"/>
              </a:spcAft>
            </a:pPr>
            <a:r>
              <a:rPr lang="en-US" sz="1800" dirty="0" smtClean="0">
                <a:solidFill>
                  <a:srgbClr val="000000">
                    <a:lumMod val="95000"/>
                  </a:srgbClr>
                </a:solidFill>
                <a:latin typeface="Open Sans Light" panose="020B0306030504020204" pitchFamily="34" charset="0"/>
                <a:ea typeface="Open Sans Light" panose="020B0306030504020204" pitchFamily="34" charset="0"/>
                <a:cs typeface="Open Sans Light" panose="020B0306030504020204" pitchFamily="34" charset="0"/>
              </a:rPr>
              <a:t>Making meaning through inference and reframing</a:t>
            </a:r>
            <a:endParaRPr lang="en-US" sz="1800" dirty="0">
              <a:solidFill>
                <a:srgbClr val="000000">
                  <a:lumMod val="95000"/>
                </a:srgb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TextBox 18"/>
          <p:cNvSpPr txBox="1"/>
          <p:nvPr/>
        </p:nvSpPr>
        <p:spPr>
          <a:xfrm>
            <a:off x="304799" y="4817401"/>
            <a:ext cx="3675313" cy="646331"/>
          </a:xfrm>
          <a:prstGeom prst="rect">
            <a:avLst/>
          </a:prstGeom>
          <a:noFill/>
        </p:spPr>
        <p:txBody>
          <a:bodyPr wrap="square" rtlCol="0">
            <a:spAutoFit/>
          </a:bodyPr>
          <a:lstStyle/>
          <a:p>
            <a:pPr algn="l" fontAlgn="base">
              <a:spcBef>
                <a:spcPct val="0"/>
              </a:spcBef>
              <a:spcAft>
                <a:spcPct val="0"/>
              </a:spcAft>
            </a:pPr>
            <a:r>
              <a:rPr lang="en-US" sz="1800" dirty="0" smtClean="0">
                <a:solidFill>
                  <a:schemeClr val="tx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Immersion in the cultural context of a wicked problem</a:t>
            </a:r>
            <a:endParaRPr lang="en-US" sz="1800" dirty="0">
              <a:solidFill>
                <a:schemeClr val="tx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
        <p:nvSpPr>
          <p:cNvPr id="33" name="Rounded Rectangle 24"/>
          <p:cNvSpPr>
            <a:spLocks noChangeArrowheads="1"/>
          </p:cNvSpPr>
          <p:nvPr/>
        </p:nvSpPr>
        <p:spPr bwMode="auto">
          <a:xfrm>
            <a:off x="228600" y="2545460"/>
            <a:ext cx="4047568" cy="1956138"/>
          </a:xfrm>
          <a:prstGeom prst="roundRect">
            <a:avLst>
              <a:gd name="adj" fmla="val 5051"/>
            </a:avLst>
          </a:prstGeom>
          <a:solidFill>
            <a:srgbClr val="F6BB00"/>
          </a:solidFill>
          <a:ln w="38100" algn="ctr">
            <a:noFill/>
            <a:round/>
            <a:headEnd/>
            <a:tailEnd/>
          </a:ln>
        </p:spPr>
        <p:txBody>
          <a:bodyPr anchor="ctr" anchorCtr="0"/>
          <a:lstStyle/>
          <a:p>
            <a:pPr defTabSz="457200">
              <a:buClr>
                <a:srgbClr val="808080"/>
              </a:buClr>
              <a:buSzPct val="100000"/>
              <a:buFont typeface="Arial" pitchFamily="34" charset="0"/>
              <a:buNone/>
            </a:pPr>
            <a:r>
              <a:rPr lang="en-US" sz="1800" dirty="0">
                <a:latin typeface="Open Sans bold" panose="020B0806030504020204" pitchFamily="34" charset="0"/>
                <a:ea typeface="Open Sans bold" panose="020B0806030504020204" pitchFamily="34" charset="0"/>
                <a:cs typeface="Open Sans bold" panose="020B0806030504020204" pitchFamily="34" charset="0"/>
              </a:rPr>
              <a:t>Ethnography</a:t>
            </a:r>
          </a:p>
        </p:txBody>
      </p:sp>
      <p:sp>
        <p:nvSpPr>
          <p:cNvPr id="34" name="Rounded Rectangle 24"/>
          <p:cNvSpPr>
            <a:spLocks noChangeArrowheads="1"/>
          </p:cNvSpPr>
          <p:nvPr/>
        </p:nvSpPr>
        <p:spPr bwMode="auto">
          <a:xfrm>
            <a:off x="4494251" y="2545460"/>
            <a:ext cx="4047568" cy="1956138"/>
          </a:xfrm>
          <a:prstGeom prst="roundRect">
            <a:avLst>
              <a:gd name="adj" fmla="val 5051"/>
            </a:avLst>
          </a:prstGeom>
          <a:solidFill>
            <a:srgbClr val="F6BB00"/>
          </a:solidFill>
          <a:ln w="38100" algn="ctr">
            <a:noFill/>
            <a:round/>
            <a:headEnd/>
            <a:tailEnd/>
          </a:ln>
        </p:spPr>
        <p:txBody>
          <a:bodyPr anchor="ctr" anchorCtr="0"/>
          <a:lstStyle/>
          <a:p>
            <a:pPr defTabSz="457200">
              <a:buClr>
                <a:srgbClr val="808080"/>
              </a:buClr>
              <a:buSzPct val="100000"/>
              <a:buFont typeface="Arial" pitchFamily="34" charset="0"/>
              <a:buNone/>
            </a:pPr>
            <a:r>
              <a:rPr lang="en-US" sz="1800" dirty="0" smtClean="0">
                <a:latin typeface="Open Sans bold" panose="020B0806030504020204" pitchFamily="34" charset="0"/>
                <a:ea typeface="Open Sans bold" panose="020B0806030504020204" pitchFamily="34" charset="0"/>
                <a:cs typeface="Open Sans bold" panose="020B0806030504020204" pitchFamily="34" charset="0"/>
              </a:rPr>
              <a:t>Synthesis</a:t>
            </a:r>
            <a:endParaRPr lang="en-US" sz="1800" dirty="0">
              <a:latin typeface="Open Sans bold" panose="020B0806030504020204" pitchFamily="34" charset="0"/>
              <a:ea typeface="Open Sans bold" panose="020B0806030504020204" pitchFamily="34" charset="0"/>
              <a:cs typeface="Open Sans bold" panose="020B0806030504020204" pitchFamily="34" charset="0"/>
            </a:endParaRPr>
          </a:p>
        </p:txBody>
      </p:sp>
    </p:spTree>
    <p:extLst>
      <p:ext uri="{BB962C8B-B14F-4D97-AF65-F5344CB8AC3E}">
        <p14:creationId xmlns:p14="http://schemas.microsoft.com/office/powerpoint/2010/main" val="171119437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Moving Toward Product Requirements</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3</a:t>
            </a:fld>
            <a:endParaRPr lang="en-US" dirty="0"/>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1023" y="2774815"/>
            <a:ext cx="10641066" cy="5632310"/>
          </a:xfrm>
          <a:prstGeom prst="rect">
            <a:avLst/>
          </a:prstGeom>
          <a:noFill/>
        </p:spPr>
        <p:txBody>
          <a:bodyPr wrap="square" rtlCol="0">
            <a:spAutoFit/>
          </a:bodyPr>
          <a:lstStyle/>
          <a:p>
            <a:pPr algn="l" fontAlgn="base">
              <a:spcBef>
                <a:spcPct val="0"/>
              </a:spcBef>
              <a:spcAft>
                <a:spcPct val="0"/>
              </a:spcAft>
            </a:pPr>
            <a:r>
              <a:rPr lang="en-US" dirty="0" smtClean="0">
                <a:solidFill>
                  <a:schemeClr val="tx1">
                    <a:lumMod val="95000"/>
                  </a:schemeClr>
                </a:solidFill>
                <a:latin typeface="+mj-lt"/>
              </a:rPr>
              <a:t>Our goal:</a:t>
            </a:r>
          </a:p>
          <a:p>
            <a:pPr algn="l" fontAlgn="base">
              <a:spcBef>
                <a:spcPct val="0"/>
              </a:spcBef>
              <a:spcAft>
                <a:spcPct val="0"/>
              </a:spcAft>
            </a:pPr>
            <a:endParaRPr lang="en-US" dirty="0" smtClean="0">
              <a:solidFill>
                <a:schemeClr val="tx1">
                  <a:lumMod val="95000"/>
                </a:schemeClr>
              </a:solidFill>
              <a:latin typeface="+mj-lt"/>
            </a:endParaRPr>
          </a:p>
          <a:p>
            <a:pPr algn="l" fontAlgn="base">
              <a:spcBef>
                <a:spcPct val="0"/>
              </a:spcBef>
              <a:spcAft>
                <a:spcPct val="0"/>
              </a:spcAft>
            </a:pPr>
            <a:r>
              <a:rPr lang="en-US" sz="2400" dirty="0" smtClean="0">
                <a:solidFill>
                  <a:schemeClr val="tx1">
                    <a:lumMod val="95000"/>
                  </a:schemeClr>
                </a:solidFill>
                <a:latin typeface="+mj-lt"/>
              </a:rPr>
              <a:t>To craft compelling visions for products and services from key experiential pillars, in order to deliver on the value promise for our users.</a:t>
            </a:r>
          </a:p>
          <a:p>
            <a:pPr algn="l" fontAlgn="base">
              <a:spcBef>
                <a:spcPct val="0"/>
              </a:spcBef>
              <a:spcAft>
                <a:spcPct val="0"/>
              </a:spcAft>
            </a:pPr>
            <a:endParaRPr lang="en-US" sz="2400" dirty="0">
              <a:solidFill>
                <a:schemeClr val="tx1">
                  <a:lumMod val="95000"/>
                </a:schemeClr>
              </a:solidFill>
              <a:latin typeface="+mj-lt"/>
            </a:endParaRPr>
          </a:p>
          <a:p>
            <a:pPr marL="342900" indent="-342900" algn="l" fontAlgn="base">
              <a:spcBef>
                <a:spcPct val="0"/>
              </a:spcBef>
              <a:spcAft>
                <a:spcPct val="0"/>
              </a:spcAft>
              <a:buFont typeface="Arial"/>
              <a:buChar char="•"/>
            </a:pPr>
            <a:r>
              <a:rPr lang="en-US" sz="2400" dirty="0" smtClean="0">
                <a:solidFill>
                  <a:schemeClr val="tx1">
                    <a:lumMod val="95000"/>
                  </a:schemeClr>
                </a:solidFill>
                <a:latin typeface="+mj-lt"/>
              </a:rPr>
              <a:t>Fidelity (level of detail) is increased over time.</a:t>
            </a:r>
          </a:p>
          <a:p>
            <a:pPr marL="342900" indent="-342900" algn="l" fontAlgn="base">
              <a:spcBef>
                <a:spcPct val="0"/>
              </a:spcBef>
              <a:spcAft>
                <a:spcPct val="0"/>
              </a:spcAft>
              <a:buFont typeface="Arial"/>
              <a:buChar char="•"/>
            </a:pPr>
            <a:r>
              <a:rPr lang="en-US" sz="2400" dirty="0" smtClean="0">
                <a:solidFill>
                  <a:schemeClr val="tx1">
                    <a:lumMod val="95000"/>
                  </a:schemeClr>
                </a:solidFill>
                <a:latin typeface="+mj-lt"/>
              </a:rPr>
              <a:t>Divergent thinking and rapid ideation is required.</a:t>
            </a:r>
          </a:p>
          <a:p>
            <a:pPr marL="342900" indent="-342900" algn="l" fontAlgn="base">
              <a:spcBef>
                <a:spcPct val="0"/>
              </a:spcBef>
              <a:spcAft>
                <a:spcPct val="0"/>
              </a:spcAft>
              <a:buFont typeface="Arial"/>
              <a:buChar char="•"/>
            </a:pPr>
            <a:r>
              <a:rPr lang="en-US" sz="2400" dirty="0" smtClean="0">
                <a:solidFill>
                  <a:schemeClr val="tx1">
                    <a:lumMod val="95000"/>
                  </a:schemeClr>
                </a:solidFill>
                <a:latin typeface="+mj-lt"/>
              </a:rPr>
              <a:t>Think idealistically.  It’s much easier to move concepts back to practicality.</a:t>
            </a:r>
          </a:p>
          <a:p>
            <a:pPr marL="342900" indent="-342900" algn="l" fontAlgn="base">
              <a:spcBef>
                <a:spcPct val="0"/>
              </a:spcBef>
              <a:spcAft>
                <a:spcPct val="0"/>
              </a:spcAft>
              <a:buFont typeface="Arial"/>
              <a:buChar char="•"/>
            </a:pPr>
            <a:r>
              <a:rPr lang="en-US" sz="2400" dirty="0" smtClean="0">
                <a:solidFill>
                  <a:schemeClr val="tx1">
                    <a:lumMod val="95000"/>
                  </a:schemeClr>
                </a:solidFill>
                <a:latin typeface="+mj-lt"/>
              </a:rPr>
              <a:t>Think systemically.  Use customer journey maps to ideate at varying levels of semantic zoom.</a:t>
            </a:r>
          </a:p>
          <a:p>
            <a:pPr marL="342900" indent="-342900" algn="l" fontAlgn="base">
              <a:spcBef>
                <a:spcPct val="0"/>
              </a:spcBef>
              <a:spcAft>
                <a:spcPct val="0"/>
              </a:spcAft>
              <a:buFont typeface="Arial"/>
              <a:buChar char="•"/>
            </a:pPr>
            <a:r>
              <a:rPr lang="en-US" sz="2400" dirty="0" smtClean="0">
                <a:solidFill>
                  <a:schemeClr val="tx1">
                    <a:lumMod val="95000"/>
                  </a:schemeClr>
                </a:solidFill>
                <a:latin typeface="+mj-lt"/>
              </a:rPr>
              <a:t>Technical and business considerations are incorporated or reconsidered in combination with the value promise for our users.</a:t>
            </a:r>
          </a:p>
          <a:p>
            <a:pPr marL="342900" lvl="0" indent="-342900" algn="l" fontAlgn="base">
              <a:spcBef>
                <a:spcPct val="0"/>
              </a:spcBef>
              <a:spcAft>
                <a:spcPct val="0"/>
              </a:spcAft>
              <a:buFont typeface="Arial"/>
              <a:buChar char="•"/>
            </a:pPr>
            <a:r>
              <a:rPr lang="en-US" sz="2400" dirty="0">
                <a:solidFill>
                  <a:srgbClr val="000000">
                    <a:lumMod val="95000"/>
                  </a:srgbClr>
                </a:solidFill>
                <a:latin typeface="Open Sans Light"/>
              </a:rPr>
              <a:t>This process is constructive, not evaluative. “Yes and..”</a:t>
            </a:r>
          </a:p>
          <a:p>
            <a:pPr marL="342900" indent="-342900" algn="l" fontAlgn="base">
              <a:spcBef>
                <a:spcPct val="0"/>
              </a:spcBef>
              <a:spcAft>
                <a:spcPct val="0"/>
              </a:spcAft>
              <a:buFont typeface="Arial"/>
              <a:buChar char="•"/>
            </a:pPr>
            <a:endParaRPr lang="en-US" sz="2400" dirty="0">
              <a:solidFill>
                <a:schemeClr val="tx1">
                  <a:lumMod val="95000"/>
                </a:schemeClr>
              </a:solidFill>
              <a:latin typeface="+mj-lt"/>
            </a:endParaRPr>
          </a:p>
        </p:txBody>
      </p:sp>
      <p:cxnSp>
        <p:nvCxnSpPr>
          <p:cNvPr id="36" name="Straight Connector 35"/>
          <p:cNvCxnSpPr/>
          <p:nvPr/>
        </p:nvCxnSpPr>
        <p:spPr>
          <a:xfrm>
            <a:off x="548906" y="3644721"/>
            <a:ext cx="12210179" cy="0"/>
          </a:xfrm>
          <a:prstGeom prst="line">
            <a:avLst/>
          </a:prstGeom>
          <a:noFill/>
          <a:ln w="635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
        <p:nvSpPr>
          <p:cNvPr id="33" name="Rounded Rectangle 32"/>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sp>
        <p:nvSpPr>
          <p:cNvPr id="34" name="Rounded Rectangle 33"/>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sp>
        <p:nvSpPr>
          <p:cNvPr id="37" name="Rounded Rectangle 36"/>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Tree>
    <p:extLst>
      <p:ext uri="{BB962C8B-B14F-4D97-AF65-F5344CB8AC3E}">
        <p14:creationId xmlns:p14="http://schemas.microsoft.com/office/powerpoint/2010/main" val="73547117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Crafting Through Narrative Story Telling</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4</a:t>
            </a:fld>
            <a:endParaRPr lang="en-US" dirty="0"/>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1023" y="2774815"/>
            <a:ext cx="10614717" cy="5632310"/>
          </a:xfrm>
          <a:prstGeom prst="rect">
            <a:avLst/>
          </a:prstGeom>
          <a:noFill/>
        </p:spPr>
        <p:txBody>
          <a:bodyPr wrap="square" rtlCol="0">
            <a:spAutoFit/>
          </a:bodyPr>
          <a:lstStyle/>
          <a:p>
            <a:pPr algn="l" fontAlgn="base">
              <a:spcBef>
                <a:spcPct val="0"/>
              </a:spcBef>
              <a:spcAft>
                <a:spcPct val="0"/>
              </a:spcAft>
            </a:pPr>
            <a:r>
              <a:rPr lang="en-US" dirty="0" smtClean="0">
                <a:solidFill>
                  <a:schemeClr val="tx1">
                    <a:lumMod val="95000"/>
                  </a:schemeClr>
                </a:solidFill>
                <a:latin typeface="+mj-lt"/>
              </a:rPr>
              <a:t>Scenarios</a:t>
            </a:r>
          </a:p>
          <a:p>
            <a:pPr algn="l" fontAlgn="base">
              <a:spcBef>
                <a:spcPct val="0"/>
              </a:spcBef>
              <a:spcAft>
                <a:spcPct val="0"/>
              </a:spcAft>
            </a:pPr>
            <a:endParaRPr lang="en-US" dirty="0" smtClean="0">
              <a:solidFill>
                <a:schemeClr val="tx1">
                  <a:lumMod val="95000"/>
                </a:schemeClr>
              </a:solidFill>
              <a:latin typeface="+mj-lt"/>
            </a:endParaRPr>
          </a:p>
          <a:p>
            <a:pPr algn="l" fontAlgn="base">
              <a:spcBef>
                <a:spcPct val="0"/>
              </a:spcBef>
              <a:spcAft>
                <a:spcPct val="0"/>
              </a:spcAft>
            </a:pPr>
            <a:r>
              <a:rPr lang="en-US" sz="2400" dirty="0" smtClean="0">
                <a:solidFill>
                  <a:schemeClr val="tx1">
                    <a:lumMod val="95000"/>
                  </a:schemeClr>
                </a:solidFill>
                <a:latin typeface="+mj-lt"/>
              </a:rPr>
              <a:t>A written story that explains how a person will use a product, system, or service to achieve a goal.</a:t>
            </a:r>
          </a:p>
          <a:p>
            <a:pPr algn="l" fontAlgn="base">
              <a:spcBef>
                <a:spcPct val="0"/>
              </a:spcBef>
              <a:spcAft>
                <a:spcPct val="0"/>
              </a:spcAft>
            </a:pPr>
            <a:endParaRPr lang="en-US" sz="2400" dirty="0">
              <a:solidFill>
                <a:schemeClr val="tx1">
                  <a:lumMod val="95000"/>
                </a:schemeClr>
              </a:solidFill>
              <a:latin typeface="+mj-lt"/>
            </a:endParaRPr>
          </a:p>
          <a:p>
            <a:pPr marL="457200" indent="-457200" algn="l" fontAlgn="base">
              <a:spcBef>
                <a:spcPct val="0"/>
              </a:spcBef>
              <a:spcAft>
                <a:spcPct val="0"/>
              </a:spcAft>
              <a:buFont typeface="+mj-lt"/>
              <a:buAutoNum type="arabicPeriod"/>
            </a:pPr>
            <a:r>
              <a:rPr lang="en-US" sz="2400" dirty="0" smtClean="0">
                <a:solidFill>
                  <a:schemeClr val="tx1">
                    <a:lumMod val="95000"/>
                  </a:schemeClr>
                </a:solidFill>
                <a:latin typeface="+mj-lt"/>
              </a:rPr>
              <a:t>Is a credible, end-to-end articulation of a single instance of use.</a:t>
            </a:r>
          </a:p>
          <a:p>
            <a:pPr marL="457200" lvl="0" indent="-457200" algn="l" fontAlgn="base">
              <a:spcBef>
                <a:spcPct val="0"/>
              </a:spcBef>
              <a:spcAft>
                <a:spcPct val="0"/>
              </a:spcAft>
              <a:buFont typeface="+mj-lt"/>
              <a:buAutoNum type="arabicPeriod"/>
            </a:pPr>
            <a:r>
              <a:rPr lang="en-US" sz="2400" dirty="0">
                <a:solidFill>
                  <a:srgbClr val="000000">
                    <a:lumMod val="95000"/>
                  </a:srgbClr>
                </a:solidFill>
                <a:latin typeface="Open Sans Light"/>
              </a:rPr>
              <a:t>Describes the ideal state of the product, system, or service – through the </a:t>
            </a:r>
            <a:r>
              <a:rPr lang="en-US" sz="2400" dirty="0" smtClean="0">
                <a:solidFill>
                  <a:srgbClr val="000000">
                    <a:lumMod val="95000"/>
                  </a:srgbClr>
                </a:solidFill>
                <a:latin typeface="Open Sans Light"/>
              </a:rPr>
              <a:t>story of </a:t>
            </a:r>
            <a:r>
              <a:rPr lang="en-US" sz="2400" dirty="0">
                <a:solidFill>
                  <a:srgbClr val="000000">
                    <a:lumMod val="95000"/>
                  </a:srgbClr>
                </a:solidFill>
                <a:latin typeface="Open Sans Light"/>
              </a:rPr>
              <a:t>a hero use case</a:t>
            </a:r>
            <a:r>
              <a:rPr lang="en-US" sz="2400" dirty="0" smtClean="0">
                <a:solidFill>
                  <a:srgbClr val="000000">
                    <a:lumMod val="95000"/>
                  </a:srgbClr>
                </a:solidFill>
                <a:latin typeface="Open Sans Light"/>
              </a:rPr>
              <a:t>. </a:t>
            </a:r>
          </a:p>
          <a:p>
            <a:pPr marL="457200" lvl="0" indent="-457200" algn="l" fontAlgn="base">
              <a:spcBef>
                <a:spcPct val="0"/>
              </a:spcBef>
              <a:spcAft>
                <a:spcPct val="0"/>
              </a:spcAft>
              <a:buFont typeface="+mj-lt"/>
              <a:buAutoNum type="arabicPeriod"/>
            </a:pPr>
            <a:r>
              <a:rPr lang="en-US" sz="2400" dirty="0">
                <a:solidFill>
                  <a:srgbClr val="000000">
                    <a:lumMod val="95000"/>
                  </a:srgbClr>
                </a:solidFill>
                <a:latin typeface="Open Sans Light"/>
              </a:rPr>
              <a:t>Typically chooses an intercept point present in the “existing state” customer journey map</a:t>
            </a:r>
            <a:r>
              <a:rPr lang="en-US" sz="2400" dirty="0" smtClean="0">
                <a:solidFill>
                  <a:srgbClr val="000000">
                    <a:lumMod val="95000"/>
                  </a:srgbClr>
                </a:solidFill>
                <a:latin typeface="Open Sans Light"/>
              </a:rPr>
              <a:t>.</a:t>
            </a:r>
          </a:p>
          <a:p>
            <a:pPr marL="457200" indent="-457200" algn="l" fontAlgn="base">
              <a:spcBef>
                <a:spcPct val="0"/>
              </a:spcBef>
              <a:spcAft>
                <a:spcPct val="0"/>
              </a:spcAft>
              <a:buFont typeface="+mj-lt"/>
              <a:buAutoNum type="arabicPeriod"/>
            </a:pPr>
            <a:r>
              <a:rPr lang="en-US" sz="2400" dirty="0" smtClean="0">
                <a:solidFill>
                  <a:schemeClr val="tx1">
                    <a:lumMod val="95000"/>
                  </a:schemeClr>
                </a:solidFill>
                <a:latin typeface="+mj-lt"/>
              </a:rPr>
              <a:t>Allows us to articulate “the forest and the trees.”</a:t>
            </a:r>
          </a:p>
          <a:p>
            <a:pPr marL="457200" lvl="0" indent="-457200" algn="l" fontAlgn="base">
              <a:spcBef>
                <a:spcPct val="0"/>
              </a:spcBef>
              <a:spcAft>
                <a:spcPct val="0"/>
              </a:spcAft>
              <a:buFont typeface="+mj-lt"/>
              <a:buAutoNum type="arabicPeriod"/>
            </a:pPr>
            <a:r>
              <a:rPr lang="en-US" sz="2400" dirty="0">
                <a:solidFill>
                  <a:srgbClr val="000000">
                    <a:lumMod val="95000"/>
                  </a:srgbClr>
                </a:solidFill>
                <a:latin typeface="Open Sans Light"/>
              </a:rPr>
              <a:t>Is the first pass at crafting the </a:t>
            </a:r>
            <a:r>
              <a:rPr lang="en-US" sz="2400" dirty="0" smtClean="0">
                <a:solidFill>
                  <a:srgbClr val="000000">
                    <a:lumMod val="95000"/>
                  </a:srgbClr>
                </a:solidFill>
                <a:latin typeface="Open Sans Light"/>
              </a:rPr>
              <a:t>concept.</a:t>
            </a:r>
            <a:endParaRPr lang="en-US" sz="2400" dirty="0" smtClean="0">
              <a:solidFill>
                <a:schemeClr val="tx1">
                  <a:lumMod val="95000"/>
                </a:schemeClr>
              </a:solidFill>
              <a:latin typeface="+mj-lt"/>
            </a:endParaRPr>
          </a:p>
          <a:p>
            <a:pPr marL="457200" indent="-457200" algn="l" fontAlgn="base">
              <a:spcBef>
                <a:spcPct val="0"/>
              </a:spcBef>
              <a:spcAft>
                <a:spcPct val="0"/>
              </a:spcAft>
              <a:buFont typeface="+mj-lt"/>
              <a:buAutoNum type="arabicPeriod"/>
            </a:pPr>
            <a:r>
              <a:rPr lang="en-US" sz="2400" dirty="0" smtClean="0">
                <a:solidFill>
                  <a:schemeClr val="tx1">
                    <a:lumMod val="95000"/>
                  </a:schemeClr>
                </a:solidFill>
                <a:latin typeface="+mj-lt"/>
              </a:rPr>
              <a:t>Includes the context of use.</a:t>
            </a:r>
          </a:p>
          <a:p>
            <a:pPr algn="l" fontAlgn="base">
              <a:spcBef>
                <a:spcPct val="0"/>
              </a:spcBef>
              <a:spcAft>
                <a:spcPct val="0"/>
              </a:spcAft>
            </a:pPr>
            <a:endParaRPr lang="en-US" sz="2400" dirty="0">
              <a:solidFill>
                <a:schemeClr val="tx1">
                  <a:lumMod val="95000"/>
                </a:schemeClr>
              </a:solidFill>
              <a:latin typeface="+mj-lt"/>
            </a:endParaRPr>
          </a:p>
        </p:txBody>
      </p:sp>
      <p:cxnSp>
        <p:nvCxnSpPr>
          <p:cNvPr id="36" name="Straight Connector 35"/>
          <p:cNvCxnSpPr/>
          <p:nvPr/>
        </p:nvCxnSpPr>
        <p:spPr>
          <a:xfrm>
            <a:off x="548906" y="3644721"/>
            <a:ext cx="12210179" cy="0"/>
          </a:xfrm>
          <a:prstGeom prst="line">
            <a:avLst/>
          </a:prstGeom>
          <a:noFill/>
          <a:ln w="635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
        <p:nvSpPr>
          <p:cNvPr id="33" name="Rounded Rectangle 32"/>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sp>
        <p:nvSpPr>
          <p:cNvPr id="34" name="Rounded Rectangle 33"/>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sp>
        <p:nvSpPr>
          <p:cNvPr id="37" name="Rounded Rectangle 36"/>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Tree>
    <p:extLst>
      <p:ext uri="{BB962C8B-B14F-4D97-AF65-F5344CB8AC3E}">
        <p14:creationId xmlns:p14="http://schemas.microsoft.com/office/powerpoint/2010/main" val="415090993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Crafting Through Narrative Story Telling</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5</a:t>
            </a:fld>
            <a:endParaRPr lang="en-US" dirty="0"/>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1023" y="2774815"/>
            <a:ext cx="10614717" cy="4524315"/>
          </a:xfrm>
          <a:prstGeom prst="rect">
            <a:avLst/>
          </a:prstGeom>
          <a:noFill/>
        </p:spPr>
        <p:txBody>
          <a:bodyPr wrap="square" rtlCol="0">
            <a:spAutoFit/>
          </a:bodyPr>
          <a:lstStyle/>
          <a:p>
            <a:pPr algn="l" fontAlgn="base">
              <a:spcBef>
                <a:spcPct val="0"/>
              </a:spcBef>
              <a:spcAft>
                <a:spcPct val="0"/>
              </a:spcAft>
            </a:pPr>
            <a:r>
              <a:rPr lang="en-US" dirty="0" smtClean="0">
                <a:solidFill>
                  <a:schemeClr val="tx1">
                    <a:lumMod val="95000"/>
                  </a:schemeClr>
                </a:solidFill>
                <a:latin typeface="+mj-lt"/>
              </a:rPr>
              <a:t>Breadth, not Depth</a:t>
            </a:r>
          </a:p>
          <a:p>
            <a:pPr algn="l" fontAlgn="base">
              <a:spcBef>
                <a:spcPct val="0"/>
              </a:spcBef>
              <a:spcAft>
                <a:spcPct val="0"/>
              </a:spcAft>
            </a:pPr>
            <a:endParaRPr lang="en-US" dirty="0" smtClean="0">
              <a:solidFill>
                <a:schemeClr val="tx1">
                  <a:lumMod val="95000"/>
                </a:schemeClr>
              </a:solidFill>
              <a:latin typeface="+mj-lt"/>
            </a:endParaRPr>
          </a:p>
          <a:p>
            <a:pPr algn="l" fontAlgn="base">
              <a:spcBef>
                <a:spcPct val="0"/>
              </a:spcBef>
              <a:spcAft>
                <a:spcPct val="0"/>
              </a:spcAft>
            </a:pPr>
            <a:r>
              <a:rPr lang="en-US" sz="2400" dirty="0">
                <a:solidFill>
                  <a:schemeClr val="tx1">
                    <a:lumMod val="95000"/>
                  </a:schemeClr>
                </a:solidFill>
                <a:latin typeface="+mj-lt"/>
              </a:rPr>
              <a:t>The goal for a design team is rapid ideation: the creation of as many divergent manifestations as possible within the time allowed. </a:t>
            </a:r>
          </a:p>
          <a:p>
            <a:pPr algn="l" fontAlgn="base">
              <a:spcBef>
                <a:spcPct val="0"/>
              </a:spcBef>
              <a:spcAft>
                <a:spcPct val="0"/>
              </a:spcAft>
            </a:pPr>
            <a:endParaRPr lang="en-US" sz="2400" dirty="0">
              <a:solidFill>
                <a:schemeClr val="tx1">
                  <a:lumMod val="95000"/>
                </a:schemeClr>
              </a:solidFill>
              <a:latin typeface="+mj-lt"/>
            </a:endParaRPr>
          </a:p>
          <a:p>
            <a:pPr algn="l" fontAlgn="base">
              <a:spcBef>
                <a:spcPct val="0"/>
              </a:spcBef>
              <a:spcAft>
                <a:spcPct val="0"/>
              </a:spcAft>
            </a:pPr>
            <a:r>
              <a:rPr lang="en-US" sz="2400" dirty="0">
                <a:solidFill>
                  <a:schemeClr val="tx1">
                    <a:lumMod val="95000"/>
                  </a:schemeClr>
                </a:solidFill>
                <a:latin typeface="+mj-lt"/>
              </a:rPr>
              <a:t>To achieve this goal, we’ll pivot and reframe on how a concept can change over time, between users, between contexts, or across different touch points, all while maintaining focus on the functional and emotional “magic moments.”</a:t>
            </a:r>
          </a:p>
          <a:p>
            <a:pPr algn="l" fontAlgn="base">
              <a:spcBef>
                <a:spcPct val="0"/>
              </a:spcBef>
              <a:spcAft>
                <a:spcPct val="0"/>
              </a:spcAft>
            </a:pPr>
            <a:endParaRPr lang="en-US" sz="2400" dirty="0">
              <a:solidFill>
                <a:schemeClr val="tx1">
                  <a:lumMod val="95000"/>
                </a:schemeClr>
              </a:solidFill>
              <a:latin typeface="+mj-lt"/>
            </a:endParaRPr>
          </a:p>
          <a:p>
            <a:pPr algn="l" fontAlgn="base">
              <a:spcBef>
                <a:spcPct val="0"/>
              </a:spcBef>
              <a:spcAft>
                <a:spcPct val="0"/>
              </a:spcAft>
            </a:pPr>
            <a:r>
              <a:rPr lang="en-US" sz="2400" dirty="0" smtClean="0">
                <a:solidFill>
                  <a:schemeClr val="tx1">
                    <a:lumMod val="95000"/>
                  </a:schemeClr>
                </a:solidFill>
                <a:latin typeface="+mj-lt"/>
              </a:rPr>
              <a:t>Our goal is divergence: breadth. </a:t>
            </a:r>
            <a:endParaRPr lang="en-US" sz="2400" dirty="0">
              <a:solidFill>
                <a:schemeClr val="tx1">
                  <a:lumMod val="95000"/>
                </a:schemeClr>
              </a:solidFill>
              <a:latin typeface="+mj-lt"/>
            </a:endParaRPr>
          </a:p>
        </p:txBody>
      </p:sp>
      <p:cxnSp>
        <p:nvCxnSpPr>
          <p:cNvPr id="36" name="Straight Connector 35"/>
          <p:cNvCxnSpPr/>
          <p:nvPr/>
        </p:nvCxnSpPr>
        <p:spPr>
          <a:xfrm>
            <a:off x="548906" y="3644721"/>
            <a:ext cx="12210179" cy="0"/>
          </a:xfrm>
          <a:prstGeom prst="line">
            <a:avLst/>
          </a:prstGeom>
          <a:noFill/>
          <a:ln w="635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
        <p:nvSpPr>
          <p:cNvPr id="33" name="Rounded Rectangle 32"/>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sp>
        <p:nvSpPr>
          <p:cNvPr id="34" name="Rounded Rectangle 33"/>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sp>
        <p:nvSpPr>
          <p:cNvPr id="37" name="Rounded Rectangle 36"/>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Tree>
    <p:extLst>
      <p:ext uri="{BB962C8B-B14F-4D97-AF65-F5344CB8AC3E}">
        <p14:creationId xmlns:p14="http://schemas.microsoft.com/office/powerpoint/2010/main" val="281894698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Crafting Through Narrative Story Telling</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6</a:t>
            </a:fld>
            <a:endParaRPr lang="en-US" dirty="0"/>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1023" y="2774815"/>
            <a:ext cx="11128361" cy="5632311"/>
          </a:xfrm>
          <a:prstGeom prst="rect">
            <a:avLst/>
          </a:prstGeom>
          <a:noFill/>
        </p:spPr>
        <p:txBody>
          <a:bodyPr wrap="square" rtlCol="0">
            <a:spAutoFit/>
          </a:bodyPr>
          <a:lstStyle/>
          <a:p>
            <a:pPr algn="l" fontAlgn="base">
              <a:spcBef>
                <a:spcPct val="0"/>
              </a:spcBef>
              <a:spcAft>
                <a:spcPct val="0"/>
              </a:spcAft>
            </a:pPr>
            <a:r>
              <a:rPr lang="en-US" dirty="0" smtClean="0">
                <a:solidFill>
                  <a:schemeClr val="tx1">
                    <a:lumMod val="95000"/>
                  </a:schemeClr>
                </a:solidFill>
                <a:latin typeface="+mj-lt"/>
              </a:rPr>
              <a:t>Crafting Scenarios for Product Definition</a:t>
            </a:r>
          </a:p>
          <a:p>
            <a:pPr algn="l" fontAlgn="base">
              <a:spcBef>
                <a:spcPct val="0"/>
              </a:spcBef>
              <a:spcAft>
                <a:spcPct val="0"/>
              </a:spcAft>
            </a:pPr>
            <a:endParaRPr lang="en-US" dirty="0" smtClean="0">
              <a:solidFill>
                <a:schemeClr val="tx1">
                  <a:lumMod val="95000"/>
                </a:schemeClr>
              </a:solidFill>
              <a:latin typeface="+mj-lt"/>
            </a:endParaRPr>
          </a:p>
          <a:p>
            <a:pPr algn="l" fontAlgn="base">
              <a:spcBef>
                <a:spcPct val="0"/>
              </a:spcBef>
              <a:spcAft>
                <a:spcPct val="0"/>
              </a:spcAft>
            </a:pPr>
            <a:r>
              <a:rPr lang="en-US" sz="2400" dirty="0" smtClean="0">
                <a:solidFill>
                  <a:schemeClr val="tx1">
                    <a:lumMod val="95000"/>
                  </a:schemeClr>
                </a:solidFill>
                <a:latin typeface="+mj-lt"/>
              </a:rPr>
              <a:t>Scenarios can be used to describe a concept generally or explicitly – where the level of detail in the narrative is increased over time.  </a:t>
            </a:r>
          </a:p>
          <a:p>
            <a:pPr algn="l" fontAlgn="base">
              <a:spcBef>
                <a:spcPct val="0"/>
              </a:spcBef>
              <a:spcAft>
                <a:spcPct val="0"/>
              </a:spcAft>
            </a:pPr>
            <a:endParaRPr lang="en-US" sz="2400" dirty="0">
              <a:solidFill>
                <a:schemeClr val="tx1">
                  <a:lumMod val="95000"/>
                </a:schemeClr>
              </a:solidFill>
              <a:latin typeface="+mj-lt"/>
            </a:endParaRPr>
          </a:p>
          <a:p>
            <a:pPr algn="l" fontAlgn="base">
              <a:spcBef>
                <a:spcPct val="0"/>
              </a:spcBef>
              <a:spcAft>
                <a:spcPct val="0"/>
              </a:spcAft>
            </a:pPr>
            <a:r>
              <a:rPr lang="en-US" sz="2400" dirty="0" smtClean="0">
                <a:solidFill>
                  <a:schemeClr val="tx1">
                    <a:lumMod val="95000"/>
                  </a:schemeClr>
                </a:solidFill>
                <a:latin typeface="+mj-lt"/>
              </a:rPr>
              <a:t>During product definition it’s better to focus on the concept more generally: think about </a:t>
            </a:r>
            <a:r>
              <a:rPr lang="en-US" sz="2400" dirty="0" smtClean="0">
                <a:solidFill>
                  <a:srgbClr val="000000">
                    <a:lumMod val="95000"/>
                  </a:srgbClr>
                </a:solidFill>
                <a:latin typeface="Open Sans Light"/>
              </a:rPr>
              <a:t>“What </a:t>
            </a:r>
            <a:r>
              <a:rPr lang="en-US" sz="2400" dirty="0">
                <a:solidFill>
                  <a:srgbClr val="000000">
                    <a:lumMod val="95000"/>
                  </a:srgbClr>
                </a:solidFill>
                <a:latin typeface="Open Sans Light"/>
              </a:rPr>
              <a:t>is </a:t>
            </a:r>
            <a:r>
              <a:rPr lang="en-US" sz="2400" dirty="0" smtClean="0">
                <a:solidFill>
                  <a:srgbClr val="000000">
                    <a:lumMod val="95000"/>
                  </a:srgbClr>
                </a:solidFill>
                <a:latin typeface="Open Sans Light"/>
              </a:rPr>
              <a:t>it?” and “Why </a:t>
            </a:r>
            <a:r>
              <a:rPr lang="en-US" sz="2400" dirty="0">
                <a:solidFill>
                  <a:srgbClr val="000000">
                    <a:lumMod val="95000"/>
                  </a:srgbClr>
                </a:solidFill>
                <a:latin typeface="Open Sans Light"/>
              </a:rPr>
              <a:t>should it </a:t>
            </a:r>
            <a:r>
              <a:rPr lang="en-US" sz="2400" dirty="0" smtClean="0">
                <a:solidFill>
                  <a:srgbClr val="000000">
                    <a:lumMod val="95000"/>
                  </a:srgbClr>
                </a:solidFill>
                <a:latin typeface="Open Sans Light"/>
              </a:rPr>
              <a:t>exist?” Craft the </a:t>
            </a:r>
            <a:r>
              <a:rPr lang="en-US" sz="2400" dirty="0" smtClean="0">
                <a:solidFill>
                  <a:schemeClr val="tx1">
                    <a:lumMod val="95000"/>
                  </a:schemeClr>
                </a:solidFill>
                <a:latin typeface="Open Sans Bold"/>
                <a:cs typeface="Open Sans Bold"/>
              </a:rPr>
              <a:t>“Magic moments” </a:t>
            </a:r>
            <a:r>
              <a:rPr lang="en-US" sz="2400" dirty="0" smtClean="0">
                <a:solidFill>
                  <a:schemeClr val="tx1">
                    <a:lumMod val="95000"/>
                  </a:schemeClr>
                </a:solidFill>
                <a:latin typeface="+mj-lt"/>
              </a:rPr>
              <a:t>and touch points that illustrate the value proposition. </a:t>
            </a:r>
          </a:p>
          <a:p>
            <a:pPr algn="l" fontAlgn="base">
              <a:spcBef>
                <a:spcPct val="0"/>
              </a:spcBef>
              <a:spcAft>
                <a:spcPct val="0"/>
              </a:spcAft>
            </a:pPr>
            <a:endParaRPr lang="en-US" sz="2400" dirty="0">
              <a:solidFill>
                <a:schemeClr val="tx1">
                  <a:lumMod val="95000"/>
                </a:schemeClr>
              </a:solidFill>
              <a:latin typeface="+mj-lt"/>
            </a:endParaRPr>
          </a:p>
          <a:p>
            <a:pPr algn="l" fontAlgn="base">
              <a:spcBef>
                <a:spcPct val="0"/>
              </a:spcBef>
              <a:spcAft>
                <a:spcPct val="0"/>
              </a:spcAft>
            </a:pPr>
            <a:r>
              <a:rPr lang="en-US" sz="2400" dirty="0" smtClean="0">
                <a:solidFill>
                  <a:schemeClr val="tx1">
                    <a:lumMod val="95000"/>
                  </a:schemeClr>
                </a:solidFill>
                <a:latin typeface="+mj-lt"/>
              </a:rPr>
              <a:t>Ignore the explicit interface sequences that are required for someone to “use” the idea – those come later. </a:t>
            </a:r>
          </a:p>
          <a:p>
            <a:pPr algn="l" fontAlgn="base">
              <a:spcBef>
                <a:spcPct val="0"/>
              </a:spcBef>
              <a:spcAft>
                <a:spcPct val="0"/>
              </a:spcAft>
            </a:pPr>
            <a:endParaRPr lang="en-US" sz="2400" dirty="0">
              <a:solidFill>
                <a:schemeClr val="tx1">
                  <a:lumMod val="95000"/>
                </a:schemeClr>
              </a:solidFill>
              <a:latin typeface="+mj-lt"/>
            </a:endParaRPr>
          </a:p>
          <a:p>
            <a:pPr algn="l" fontAlgn="base">
              <a:spcBef>
                <a:spcPct val="0"/>
              </a:spcBef>
              <a:spcAft>
                <a:spcPct val="0"/>
              </a:spcAft>
            </a:pPr>
            <a:r>
              <a:rPr lang="en-US" sz="2400" i="1" dirty="0" smtClean="0">
                <a:solidFill>
                  <a:schemeClr val="tx1">
                    <a:lumMod val="95000"/>
                  </a:schemeClr>
                </a:solidFill>
                <a:latin typeface="+mj-lt"/>
              </a:rPr>
              <a:t>Example Magic Moment:  A study buddy application that connects a person to a live physics tutor during their “time of need” in preparing for a final.</a:t>
            </a:r>
            <a:endParaRPr lang="en-US" sz="2400" i="1" dirty="0">
              <a:solidFill>
                <a:schemeClr val="tx1">
                  <a:lumMod val="95000"/>
                </a:schemeClr>
              </a:solidFill>
              <a:latin typeface="+mj-lt"/>
            </a:endParaRPr>
          </a:p>
        </p:txBody>
      </p:sp>
      <p:cxnSp>
        <p:nvCxnSpPr>
          <p:cNvPr id="36" name="Straight Connector 35"/>
          <p:cNvCxnSpPr/>
          <p:nvPr/>
        </p:nvCxnSpPr>
        <p:spPr>
          <a:xfrm>
            <a:off x="548906" y="3644721"/>
            <a:ext cx="12210179" cy="0"/>
          </a:xfrm>
          <a:prstGeom prst="line">
            <a:avLst/>
          </a:prstGeom>
          <a:noFill/>
          <a:ln w="635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
        <p:nvSpPr>
          <p:cNvPr id="33" name="Rounded Rectangle 32"/>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sp>
        <p:nvSpPr>
          <p:cNvPr id="34" name="Rounded Rectangle 33"/>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sp>
        <p:nvSpPr>
          <p:cNvPr id="37" name="Rounded Rectangle 36"/>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Tree>
    <p:extLst>
      <p:ext uri="{BB962C8B-B14F-4D97-AF65-F5344CB8AC3E}">
        <p14:creationId xmlns:p14="http://schemas.microsoft.com/office/powerpoint/2010/main" val="185945383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Example Scenario</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7</a:t>
            </a:fld>
            <a:endParaRPr lang="en-US" dirty="0"/>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sp>
        <p:nvSpPr>
          <p:cNvPr id="34" name="Rounded Rectangle 33"/>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sp>
        <p:nvSpPr>
          <p:cNvPr id="37" name="Rounded Rectangle 36"/>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
        <p:nvSpPr>
          <p:cNvPr id="35" name="TextBox 34"/>
          <p:cNvSpPr txBox="1"/>
          <p:nvPr/>
        </p:nvSpPr>
        <p:spPr>
          <a:xfrm>
            <a:off x="491023" y="2774815"/>
            <a:ext cx="11128361" cy="5078313"/>
          </a:xfrm>
          <a:prstGeom prst="rect">
            <a:avLst/>
          </a:prstGeom>
          <a:noFill/>
        </p:spPr>
        <p:txBody>
          <a:bodyPr wrap="square" rtlCol="0">
            <a:spAutoFit/>
          </a:bodyPr>
          <a:lstStyle/>
          <a:p>
            <a:pPr algn="l" fontAlgn="base">
              <a:spcBef>
                <a:spcPct val="0"/>
              </a:spcBef>
              <a:spcAft>
                <a:spcPct val="0"/>
              </a:spcAft>
            </a:pPr>
            <a:r>
              <a:rPr lang="en-US" dirty="0">
                <a:solidFill>
                  <a:schemeClr val="tx1">
                    <a:lumMod val="95000"/>
                  </a:schemeClr>
                </a:solidFill>
                <a:latin typeface="+mj-lt"/>
              </a:rPr>
              <a:t>Career Explorer: Scenario</a:t>
            </a:r>
          </a:p>
          <a:p>
            <a:pPr algn="l" fontAlgn="base">
              <a:spcBef>
                <a:spcPct val="0"/>
              </a:spcBef>
              <a:spcAft>
                <a:spcPct val="0"/>
              </a:spcAft>
            </a:pPr>
            <a:endParaRPr lang="en-US" dirty="0" smtClean="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It’s the middle of freshman year and Amy is at her part time job as a sales associate at retailer in the mall.  Amy has been relatively good at keeping track of what she needs to do for her classes, but is worried about what major she is going to select – and what job she’s going to get as a result.</a:t>
            </a: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Amy downloads the career explorer app by </a:t>
            </a:r>
            <a:r>
              <a:rPr lang="en-US" sz="1800" i="1" dirty="0" smtClean="0">
                <a:solidFill>
                  <a:schemeClr val="tx1">
                    <a:lumMod val="95000"/>
                  </a:schemeClr>
                </a:solidFill>
                <a:latin typeface="+mj-lt"/>
              </a:rPr>
              <a:t>Blackboard because </a:t>
            </a:r>
            <a:r>
              <a:rPr lang="en-US" sz="1800" i="1" dirty="0">
                <a:solidFill>
                  <a:schemeClr val="tx1">
                    <a:lumMod val="95000"/>
                  </a:schemeClr>
                </a:solidFill>
                <a:latin typeface="+mj-lt"/>
              </a:rPr>
              <a:t>she heard about it from a friend. Amy opens the application and </a:t>
            </a:r>
            <a:r>
              <a:rPr lang="en-US" sz="1800" i="1" dirty="0" smtClean="0">
                <a:solidFill>
                  <a:schemeClr val="tx1">
                    <a:lumMod val="95000"/>
                  </a:schemeClr>
                </a:solidFill>
                <a:latin typeface="+mj-lt"/>
              </a:rPr>
              <a:t>is surprised </a:t>
            </a:r>
            <a:r>
              <a:rPr lang="en-US" sz="1800" i="1" dirty="0">
                <a:solidFill>
                  <a:schemeClr val="tx1">
                    <a:lumMod val="95000"/>
                  </a:schemeClr>
                </a:solidFill>
                <a:latin typeface="+mj-lt"/>
              </a:rPr>
              <a:t>to find that the app is really light hearted – almost fun (as characters bounce around on the </a:t>
            </a:r>
            <a:r>
              <a:rPr lang="en-US" sz="1800" i="1" dirty="0" smtClean="0">
                <a:solidFill>
                  <a:schemeClr val="tx1">
                    <a:lumMod val="95000"/>
                  </a:schemeClr>
                </a:solidFill>
                <a:latin typeface="+mj-lt"/>
              </a:rPr>
              <a:t>screen).</a:t>
            </a:r>
            <a:endParaRPr lang="en-US" sz="1800" i="1" dirty="0">
              <a:solidFill>
                <a:schemeClr val="tx1">
                  <a:lumMod val="95000"/>
                </a:schemeClr>
              </a:solidFill>
              <a:latin typeface="+mj-lt"/>
            </a:endParaRP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The app asks her what she is looking for – money, power, or notoriety.  She taps </a:t>
            </a:r>
            <a:r>
              <a:rPr lang="en-US" sz="1800" i="1" dirty="0" smtClean="0">
                <a:solidFill>
                  <a:schemeClr val="tx1">
                    <a:lumMod val="95000"/>
                  </a:schemeClr>
                </a:solidFill>
                <a:latin typeface="+mj-lt"/>
              </a:rPr>
              <a:t>“power” and </a:t>
            </a:r>
            <a:r>
              <a:rPr lang="en-US" sz="1800" i="1" dirty="0">
                <a:solidFill>
                  <a:schemeClr val="tx1">
                    <a:lumMod val="95000"/>
                  </a:schemeClr>
                </a:solidFill>
                <a:latin typeface="+mj-lt"/>
              </a:rPr>
              <a:t>the system gives her some more options.  After </a:t>
            </a:r>
            <a:r>
              <a:rPr lang="en-US" sz="1800" i="1" dirty="0" smtClean="0">
                <a:solidFill>
                  <a:schemeClr val="tx1">
                    <a:lumMod val="95000"/>
                  </a:schemeClr>
                </a:solidFill>
                <a:latin typeface="+mj-lt"/>
              </a:rPr>
              <a:t>pressing “find jobs”, </a:t>
            </a:r>
            <a:r>
              <a:rPr lang="en-US" sz="1800" i="1" dirty="0">
                <a:solidFill>
                  <a:schemeClr val="tx1">
                    <a:lumMod val="95000"/>
                  </a:schemeClr>
                </a:solidFill>
                <a:latin typeface="+mj-lt"/>
              </a:rPr>
              <a:t>she </a:t>
            </a:r>
            <a:r>
              <a:rPr lang="en-US" sz="1800" i="1" dirty="0" smtClean="0">
                <a:solidFill>
                  <a:schemeClr val="tx1">
                    <a:lumMod val="95000"/>
                  </a:schemeClr>
                </a:solidFill>
                <a:latin typeface="+mj-lt"/>
              </a:rPr>
              <a:t>see</a:t>
            </a:r>
            <a:r>
              <a:rPr lang="en-US" sz="1800" i="1" dirty="0">
                <a:solidFill>
                  <a:schemeClr val="tx1">
                    <a:lumMod val="95000"/>
                  </a:schemeClr>
                </a:solidFill>
                <a:latin typeface="+mj-lt"/>
              </a:rPr>
              <a:t>s</a:t>
            </a:r>
            <a:r>
              <a:rPr lang="en-US" sz="1800" i="1" dirty="0" smtClean="0">
                <a:solidFill>
                  <a:schemeClr val="tx1">
                    <a:lumMod val="95000"/>
                  </a:schemeClr>
                </a:solidFill>
                <a:latin typeface="+mj-lt"/>
              </a:rPr>
              <a:t> </a:t>
            </a:r>
            <a:r>
              <a:rPr lang="en-US" sz="1800" i="1" dirty="0">
                <a:solidFill>
                  <a:schemeClr val="tx1">
                    <a:lumMod val="95000"/>
                  </a:schemeClr>
                </a:solidFill>
                <a:latin typeface="+mj-lt"/>
              </a:rPr>
              <a:t>a job come into the screen with a </a:t>
            </a:r>
            <a:r>
              <a:rPr lang="en-US" sz="1800" i="1" dirty="0" smtClean="0">
                <a:solidFill>
                  <a:schemeClr val="tx1">
                    <a:lumMod val="95000"/>
                  </a:schemeClr>
                </a:solidFill>
                <a:latin typeface="+mj-lt"/>
              </a:rPr>
              <a:t>tinder-like </a:t>
            </a:r>
            <a:r>
              <a:rPr lang="en-US" sz="1800" i="1" dirty="0">
                <a:solidFill>
                  <a:schemeClr val="tx1">
                    <a:lumMod val="95000"/>
                  </a:schemeClr>
                </a:solidFill>
                <a:latin typeface="+mj-lt"/>
              </a:rPr>
              <a:t>interaction (“Is this for you? Yes, No, </a:t>
            </a:r>
            <a:r>
              <a:rPr lang="en-US" sz="1800" i="1" dirty="0" smtClean="0">
                <a:solidFill>
                  <a:schemeClr val="tx1">
                    <a:lumMod val="95000"/>
                  </a:schemeClr>
                </a:solidFill>
                <a:latin typeface="+mj-lt"/>
              </a:rPr>
              <a:t>Maybe”).</a:t>
            </a:r>
            <a:endParaRPr lang="en-US" sz="1800" i="1" dirty="0">
              <a:solidFill>
                <a:schemeClr val="tx1">
                  <a:lumMod val="95000"/>
                </a:schemeClr>
              </a:solidFill>
              <a:latin typeface="+mj-lt"/>
            </a:endParaRP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Amy browses a couple of jobs, tapping </a:t>
            </a:r>
            <a:r>
              <a:rPr lang="en-US" sz="1800" i="1" dirty="0" smtClean="0">
                <a:solidFill>
                  <a:schemeClr val="tx1">
                    <a:lumMod val="95000"/>
                  </a:schemeClr>
                </a:solidFill>
                <a:latin typeface="+mj-lt"/>
              </a:rPr>
              <a:t>“no” each </a:t>
            </a:r>
            <a:r>
              <a:rPr lang="en-US" sz="1800" i="1" dirty="0">
                <a:solidFill>
                  <a:schemeClr val="tx1">
                    <a:lumMod val="95000"/>
                  </a:schemeClr>
                </a:solidFill>
                <a:latin typeface="+mj-lt"/>
              </a:rPr>
              <a:t>time.  She lands on one that fits her and taps </a:t>
            </a:r>
            <a:r>
              <a:rPr lang="en-US" sz="1800" i="1" dirty="0" smtClean="0">
                <a:solidFill>
                  <a:schemeClr val="tx1">
                    <a:lumMod val="95000"/>
                  </a:schemeClr>
                </a:solidFill>
                <a:latin typeface="+mj-lt"/>
              </a:rPr>
              <a:t>“yes”.  </a:t>
            </a:r>
            <a:r>
              <a:rPr lang="en-US" sz="1800" i="1" dirty="0">
                <a:solidFill>
                  <a:schemeClr val="tx1">
                    <a:lumMod val="95000"/>
                  </a:schemeClr>
                </a:solidFill>
                <a:latin typeface="+mj-lt"/>
              </a:rPr>
              <a:t>The system celebrates!  It offers her a moment to keep browsing or find courses of study that can get her to this career.</a:t>
            </a:r>
          </a:p>
        </p:txBody>
      </p:sp>
      <p:cxnSp>
        <p:nvCxnSpPr>
          <p:cNvPr id="36" name="Straight Connector 35"/>
          <p:cNvCxnSpPr/>
          <p:nvPr/>
        </p:nvCxnSpPr>
        <p:spPr>
          <a:xfrm>
            <a:off x="548906" y="3644721"/>
            <a:ext cx="12210179" cy="0"/>
          </a:xfrm>
          <a:prstGeom prst="line">
            <a:avLst/>
          </a:prstGeom>
          <a:noFill/>
          <a:ln w="635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7398294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548906" y="4468586"/>
            <a:ext cx="6396180" cy="293914"/>
          </a:xfrm>
          <a:prstGeom prst="rect">
            <a:avLst/>
          </a:prstGeom>
          <a:solidFill>
            <a:srgbClr val="F6F00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8414656" y="4201886"/>
            <a:ext cx="3204727" cy="293914"/>
          </a:xfrm>
          <a:prstGeom prst="rect">
            <a:avLst/>
          </a:prstGeom>
          <a:solidFill>
            <a:srgbClr val="F6F00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Example Scenario</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8</a:t>
            </a:fld>
            <a:endParaRPr lang="en-US" dirty="0"/>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sp>
        <p:nvSpPr>
          <p:cNvPr id="34" name="Rounded Rectangle 33"/>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sp>
        <p:nvSpPr>
          <p:cNvPr id="37" name="Rounded Rectangle 36"/>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
        <p:nvSpPr>
          <p:cNvPr id="35" name="TextBox 34"/>
          <p:cNvSpPr txBox="1"/>
          <p:nvPr/>
        </p:nvSpPr>
        <p:spPr>
          <a:xfrm>
            <a:off x="491023" y="2774815"/>
            <a:ext cx="11128361" cy="5078313"/>
          </a:xfrm>
          <a:prstGeom prst="rect">
            <a:avLst/>
          </a:prstGeom>
          <a:noFill/>
        </p:spPr>
        <p:txBody>
          <a:bodyPr wrap="square" rtlCol="0">
            <a:spAutoFit/>
          </a:bodyPr>
          <a:lstStyle/>
          <a:p>
            <a:pPr algn="l" fontAlgn="base">
              <a:spcBef>
                <a:spcPct val="0"/>
              </a:spcBef>
              <a:spcAft>
                <a:spcPct val="0"/>
              </a:spcAft>
            </a:pPr>
            <a:r>
              <a:rPr lang="en-US" dirty="0">
                <a:solidFill>
                  <a:schemeClr val="tx1">
                    <a:lumMod val="95000"/>
                  </a:schemeClr>
                </a:solidFill>
                <a:latin typeface="+mj-lt"/>
              </a:rPr>
              <a:t>Career Explorer: Scenario</a:t>
            </a:r>
          </a:p>
          <a:p>
            <a:pPr algn="l" fontAlgn="base">
              <a:spcBef>
                <a:spcPct val="0"/>
              </a:spcBef>
              <a:spcAft>
                <a:spcPct val="0"/>
              </a:spcAft>
            </a:pPr>
            <a:endParaRPr lang="en-US" dirty="0" smtClean="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It’s the middle of freshman year and Amy is at her part time job as a sales associate at retailer in the mall.  Amy has been relatively good at keeping track of what she needs to do for her classes, but is worried about what major she is going to select – and what job she’s going to get as a result.</a:t>
            </a: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Amy downloads the career explorer app by </a:t>
            </a:r>
            <a:r>
              <a:rPr lang="en-US" sz="1800" i="1" dirty="0" smtClean="0">
                <a:solidFill>
                  <a:schemeClr val="tx1">
                    <a:lumMod val="95000"/>
                  </a:schemeClr>
                </a:solidFill>
                <a:latin typeface="+mj-lt"/>
              </a:rPr>
              <a:t>Blackboard because </a:t>
            </a:r>
            <a:r>
              <a:rPr lang="en-US" sz="1800" i="1" dirty="0">
                <a:solidFill>
                  <a:schemeClr val="tx1">
                    <a:lumMod val="95000"/>
                  </a:schemeClr>
                </a:solidFill>
                <a:latin typeface="+mj-lt"/>
              </a:rPr>
              <a:t>she heard about it from a friend. Amy opens the application and </a:t>
            </a:r>
            <a:r>
              <a:rPr lang="en-US" sz="1800" i="1" dirty="0" smtClean="0">
                <a:solidFill>
                  <a:schemeClr val="tx1">
                    <a:lumMod val="95000"/>
                  </a:schemeClr>
                </a:solidFill>
                <a:latin typeface="+mj-lt"/>
              </a:rPr>
              <a:t>is surprised </a:t>
            </a:r>
            <a:r>
              <a:rPr lang="en-US" sz="1800" i="1" dirty="0">
                <a:solidFill>
                  <a:schemeClr val="tx1">
                    <a:lumMod val="95000"/>
                  </a:schemeClr>
                </a:solidFill>
                <a:latin typeface="+mj-lt"/>
              </a:rPr>
              <a:t>to find that the app is really light hearted – almost fun (as characters bounce around on the </a:t>
            </a:r>
            <a:r>
              <a:rPr lang="en-US" sz="1800" i="1" dirty="0" smtClean="0">
                <a:solidFill>
                  <a:schemeClr val="tx1">
                    <a:lumMod val="95000"/>
                  </a:schemeClr>
                </a:solidFill>
                <a:latin typeface="+mj-lt"/>
              </a:rPr>
              <a:t>screen).</a:t>
            </a:r>
            <a:endParaRPr lang="en-US" sz="1800" i="1" dirty="0">
              <a:solidFill>
                <a:schemeClr val="tx1">
                  <a:lumMod val="95000"/>
                </a:schemeClr>
              </a:solidFill>
              <a:latin typeface="+mj-lt"/>
            </a:endParaRP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The app asks her what she is looking for – money, power, or notoriety.  She taps </a:t>
            </a:r>
            <a:r>
              <a:rPr lang="en-US" sz="1800" i="1" dirty="0" smtClean="0">
                <a:solidFill>
                  <a:schemeClr val="tx1">
                    <a:lumMod val="95000"/>
                  </a:schemeClr>
                </a:solidFill>
                <a:latin typeface="+mj-lt"/>
              </a:rPr>
              <a:t>“power” and </a:t>
            </a:r>
            <a:r>
              <a:rPr lang="en-US" sz="1800" i="1" dirty="0">
                <a:solidFill>
                  <a:schemeClr val="tx1">
                    <a:lumMod val="95000"/>
                  </a:schemeClr>
                </a:solidFill>
                <a:latin typeface="+mj-lt"/>
              </a:rPr>
              <a:t>the system gives her some more options.  After </a:t>
            </a:r>
            <a:r>
              <a:rPr lang="en-US" sz="1800" i="1" dirty="0" smtClean="0">
                <a:solidFill>
                  <a:schemeClr val="tx1">
                    <a:lumMod val="95000"/>
                  </a:schemeClr>
                </a:solidFill>
                <a:latin typeface="+mj-lt"/>
              </a:rPr>
              <a:t>pressing “find jobs”, </a:t>
            </a:r>
            <a:r>
              <a:rPr lang="en-US" sz="1800" i="1" dirty="0">
                <a:solidFill>
                  <a:schemeClr val="tx1">
                    <a:lumMod val="95000"/>
                  </a:schemeClr>
                </a:solidFill>
                <a:latin typeface="+mj-lt"/>
              </a:rPr>
              <a:t>she </a:t>
            </a:r>
            <a:r>
              <a:rPr lang="en-US" sz="1800" i="1" dirty="0" smtClean="0">
                <a:solidFill>
                  <a:schemeClr val="tx1">
                    <a:lumMod val="95000"/>
                  </a:schemeClr>
                </a:solidFill>
                <a:latin typeface="+mj-lt"/>
              </a:rPr>
              <a:t>see</a:t>
            </a:r>
            <a:r>
              <a:rPr lang="en-US" sz="1800" i="1" dirty="0">
                <a:solidFill>
                  <a:schemeClr val="tx1">
                    <a:lumMod val="95000"/>
                  </a:schemeClr>
                </a:solidFill>
                <a:latin typeface="+mj-lt"/>
              </a:rPr>
              <a:t>s</a:t>
            </a:r>
            <a:r>
              <a:rPr lang="en-US" sz="1800" i="1" dirty="0" smtClean="0">
                <a:solidFill>
                  <a:schemeClr val="tx1">
                    <a:lumMod val="95000"/>
                  </a:schemeClr>
                </a:solidFill>
                <a:latin typeface="+mj-lt"/>
              </a:rPr>
              <a:t> </a:t>
            </a:r>
            <a:r>
              <a:rPr lang="en-US" sz="1800" i="1" dirty="0">
                <a:solidFill>
                  <a:schemeClr val="tx1">
                    <a:lumMod val="95000"/>
                  </a:schemeClr>
                </a:solidFill>
                <a:latin typeface="+mj-lt"/>
              </a:rPr>
              <a:t>a job come into the screen with a </a:t>
            </a:r>
            <a:r>
              <a:rPr lang="en-US" sz="1800" i="1" dirty="0" smtClean="0">
                <a:solidFill>
                  <a:schemeClr val="tx1">
                    <a:lumMod val="95000"/>
                  </a:schemeClr>
                </a:solidFill>
                <a:latin typeface="+mj-lt"/>
              </a:rPr>
              <a:t>tinder-like </a:t>
            </a:r>
            <a:r>
              <a:rPr lang="en-US" sz="1800" i="1" dirty="0">
                <a:solidFill>
                  <a:schemeClr val="tx1">
                    <a:lumMod val="95000"/>
                  </a:schemeClr>
                </a:solidFill>
                <a:latin typeface="+mj-lt"/>
              </a:rPr>
              <a:t>interaction (“Is this for you? Yes, No, </a:t>
            </a:r>
            <a:r>
              <a:rPr lang="en-US" sz="1800" i="1" dirty="0" smtClean="0">
                <a:solidFill>
                  <a:schemeClr val="tx1">
                    <a:lumMod val="95000"/>
                  </a:schemeClr>
                </a:solidFill>
                <a:latin typeface="+mj-lt"/>
              </a:rPr>
              <a:t>Maybe”).</a:t>
            </a:r>
            <a:endParaRPr lang="en-US" sz="1800" i="1" dirty="0">
              <a:solidFill>
                <a:schemeClr val="tx1">
                  <a:lumMod val="95000"/>
                </a:schemeClr>
              </a:solidFill>
              <a:latin typeface="+mj-lt"/>
            </a:endParaRP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Amy browses a couple of jobs, tapping </a:t>
            </a:r>
            <a:r>
              <a:rPr lang="en-US" sz="1800" i="1" dirty="0" smtClean="0">
                <a:solidFill>
                  <a:schemeClr val="tx1">
                    <a:lumMod val="95000"/>
                  </a:schemeClr>
                </a:solidFill>
                <a:latin typeface="+mj-lt"/>
              </a:rPr>
              <a:t>“no” each </a:t>
            </a:r>
            <a:r>
              <a:rPr lang="en-US" sz="1800" i="1" dirty="0">
                <a:solidFill>
                  <a:schemeClr val="tx1">
                    <a:lumMod val="95000"/>
                  </a:schemeClr>
                </a:solidFill>
                <a:latin typeface="+mj-lt"/>
              </a:rPr>
              <a:t>time.  She lands on one that fits her and taps </a:t>
            </a:r>
            <a:r>
              <a:rPr lang="en-US" sz="1800" i="1" dirty="0" smtClean="0">
                <a:solidFill>
                  <a:schemeClr val="tx1">
                    <a:lumMod val="95000"/>
                  </a:schemeClr>
                </a:solidFill>
                <a:latin typeface="+mj-lt"/>
              </a:rPr>
              <a:t>“yes”.  </a:t>
            </a:r>
            <a:r>
              <a:rPr lang="en-US" sz="1800" i="1" dirty="0">
                <a:solidFill>
                  <a:schemeClr val="tx1">
                    <a:lumMod val="95000"/>
                  </a:schemeClr>
                </a:solidFill>
                <a:latin typeface="+mj-lt"/>
              </a:rPr>
              <a:t>The system celebrates!  It offers her a moment to keep browsing or find courses of study that can get her to this career.</a:t>
            </a:r>
          </a:p>
        </p:txBody>
      </p:sp>
      <p:cxnSp>
        <p:nvCxnSpPr>
          <p:cNvPr id="36" name="Straight Connector 35"/>
          <p:cNvCxnSpPr/>
          <p:nvPr/>
        </p:nvCxnSpPr>
        <p:spPr>
          <a:xfrm>
            <a:off x="548906" y="3644721"/>
            <a:ext cx="12210179" cy="0"/>
          </a:xfrm>
          <a:prstGeom prst="line">
            <a:avLst/>
          </a:prstGeom>
          <a:noFill/>
          <a:ln w="635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8498869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709063" y="5255077"/>
            <a:ext cx="6917607" cy="340179"/>
          </a:xfrm>
          <a:prstGeom prst="rect">
            <a:avLst/>
          </a:prstGeom>
          <a:solidFill>
            <a:srgbClr val="F6F00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Rectangle 29"/>
          <p:cNvSpPr/>
          <p:nvPr/>
        </p:nvSpPr>
        <p:spPr>
          <a:xfrm>
            <a:off x="10210530" y="7127420"/>
            <a:ext cx="1224567" cy="340179"/>
          </a:xfrm>
          <a:prstGeom prst="rect">
            <a:avLst/>
          </a:prstGeom>
          <a:solidFill>
            <a:srgbClr val="F6F00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32" name="Rectangle 31"/>
          <p:cNvSpPr/>
          <p:nvPr/>
        </p:nvSpPr>
        <p:spPr>
          <a:xfrm>
            <a:off x="428581" y="7449909"/>
            <a:ext cx="1224567" cy="340179"/>
          </a:xfrm>
          <a:prstGeom prst="rect">
            <a:avLst/>
          </a:prstGeom>
          <a:solidFill>
            <a:srgbClr val="F6F00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48" name="Shape 248"/>
          <p:cNvSpPr/>
          <p:nvPr/>
        </p:nvSpPr>
        <p:spPr>
          <a:xfrm>
            <a:off x="491024" y="463739"/>
            <a:ext cx="11582484" cy="6155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defRPr sz="1800"/>
            </a:pP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rPr>
              <a:t>Example Scenario</a:t>
            </a:r>
            <a:endParaRPr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
        <p:nvSpPr>
          <p:cNvPr id="3" name="Slide Number Placeholder 2"/>
          <p:cNvSpPr>
            <a:spLocks noGrp="1"/>
          </p:cNvSpPr>
          <p:nvPr>
            <p:ph type="sldNum" sz="quarter" idx="4"/>
          </p:nvPr>
        </p:nvSpPr>
        <p:spPr/>
        <p:txBody>
          <a:bodyPr/>
          <a:lstStyle/>
          <a:p>
            <a:fld id="{86CB4B4D-7CA3-9044-876B-883B54F8677D}" type="slidenum">
              <a:rPr lang="en-US" smtClean="0"/>
              <a:pPr/>
              <a:t>9</a:t>
            </a:fld>
            <a:endParaRPr lang="en-US" dirty="0"/>
          </a:p>
        </p:txBody>
      </p:sp>
      <p:sp>
        <p:nvSpPr>
          <p:cNvPr id="10" name="Rounded Rectangle 9"/>
          <p:cNvSpPr/>
          <p:nvPr/>
        </p:nvSpPr>
        <p:spPr>
          <a:xfrm>
            <a:off x="28648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Research</a:t>
            </a:r>
          </a:p>
        </p:txBody>
      </p:sp>
      <p:cxnSp>
        <p:nvCxnSpPr>
          <p:cNvPr id="11" name="Straight Arrow Connector 10"/>
          <p:cNvCxnSpPr>
            <a:stCxn id="10" idx="3"/>
          </p:cNvCxnSpPr>
          <p:nvPr/>
        </p:nvCxnSpPr>
        <p:spPr>
          <a:xfrm>
            <a:off x="142618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09063"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Transcription</a:t>
            </a:r>
          </a:p>
        </p:txBody>
      </p:sp>
      <p:cxnSp>
        <p:nvCxnSpPr>
          <p:cNvPr id="13" name="Straight Arrow Connector 12"/>
          <p:cNvCxnSpPr>
            <a:stCxn id="12" idx="3"/>
          </p:cNvCxnSpPr>
          <p:nvPr/>
        </p:nvCxnSpPr>
        <p:spPr>
          <a:xfrm>
            <a:off x="2848764"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7586" y="1487256"/>
            <a:ext cx="1139701" cy="650240"/>
          </a:xfrm>
          <a:prstGeom prst="roundRect">
            <a:avLst/>
          </a:prstGeom>
          <a:solidFill>
            <a:schemeClr val="bg1">
              <a:lumMod val="75000"/>
              <a:lumOff val="25000"/>
            </a:schemeClr>
          </a:solid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Utterances</a:t>
            </a:r>
          </a:p>
        </p:txBody>
      </p:sp>
      <p:cxnSp>
        <p:nvCxnSpPr>
          <p:cNvPr id="21" name="Straight Arrow Connector 20"/>
          <p:cNvCxnSpPr>
            <a:stCxn id="20" idx="3"/>
          </p:cNvCxnSpPr>
          <p:nvPr/>
        </p:nvCxnSpPr>
        <p:spPr>
          <a:xfrm>
            <a:off x="4267287"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46109" y="1487256"/>
            <a:ext cx="1139701" cy="650240"/>
          </a:xfrm>
          <a:prstGeom prst="roundRect">
            <a:avLst/>
          </a:prstGeom>
          <a:noFill/>
          <a:ln>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Patterns &amp; Anomalies</a:t>
            </a:r>
          </a:p>
        </p:txBody>
      </p:sp>
      <p:cxnSp>
        <p:nvCxnSpPr>
          <p:cNvPr id="23" name="Straight Arrow Connector 22"/>
          <p:cNvCxnSpPr>
            <a:stCxn id="22" idx="3"/>
          </p:cNvCxnSpPr>
          <p:nvPr/>
        </p:nvCxnSpPr>
        <p:spPr>
          <a:xfrm>
            <a:off x="56858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64633"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Interpretation</a:t>
            </a:r>
          </a:p>
        </p:txBody>
      </p:sp>
      <p:cxnSp>
        <p:nvCxnSpPr>
          <p:cNvPr id="25" name="Straight Arrow Connector 24"/>
          <p:cNvCxnSpPr/>
          <p:nvPr/>
        </p:nvCxnSpPr>
        <p:spPr>
          <a:xfrm>
            <a:off x="7104335"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383156" y="1487256"/>
            <a:ext cx="1139701" cy="650240"/>
          </a:xfrm>
          <a:prstGeom prst="roundRect">
            <a:avLst/>
          </a:prstGeom>
          <a:noFill/>
          <a:ln w="12700" cmpd="sng">
            <a:solidFill>
              <a:srgbClr val="A9DAE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1280" dirty="0">
                <a:solidFill>
                  <a:schemeClr val="tx1">
                    <a:lumMod val="50000"/>
                    <a:lumOff val="50000"/>
                  </a:schemeClr>
                </a:solidFill>
                <a:latin typeface="+mj-lt"/>
              </a:rPr>
              <a:t>Insights</a:t>
            </a:r>
          </a:p>
        </p:txBody>
      </p:sp>
      <p:cxnSp>
        <p:nvCxnSpPr>
          <p:cNvPr id="27" name="Straight Arrow Connector 26"/>
          <p:cNvCxnSpPr/>
          <p:nvPr/>
        </p:nvCxnSpPr>
        <p:spPr>
          <a:xfrm>
            <a:off x="8513188"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31710"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340563" y="1812376"/>
            <a:ext cx="226964" cy="0"/>
          </a:xfrm>
          <a:prstGeom prst="straightConnector1">
            <a:avLst/>
          </a:prstGeom>
          <a:ln>
            <a:solidFill>
              <a:srgbClr val="A9DAE7"/>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8792009" y="1487256"/>
            <a:ext cx="1139701" cy="650240"/>
          </a:xfrm>
          <a:prstGeom prst="roundRect">
            <a:avLst/>
          </a:prstGeom>
          <a:solidFill>
            <a:srgbClr val="A9DAE7"/>
          </a:soli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Principles</a:t>
            </a:r>
            <a:endParaRPr lang="en-US" sz="1280" dirty="0">
              <a:solidFill>
                <a:schemeClr val="tx1"/>
              </a:solidFill>
              <a:latin typeface="+mj-lt"/>
            </a:endParaRPr>
          </a:p>
        </p:txBody>
      </p:sp>
      <p:sp>
        <p:nvSpPr>
          <p:cNvPr id="34" name="Rounded Rectangle 33"/>
          <p:cNvSpPr/>
          <p:nvPr/>
        </p:nvSpPr>
        <p:spPr>
          <a:xfrm>
            <a:off x="10210530" y="1487256"/>
            <a:ext cx="1139701" cy="650240"/>
          </a:xfrm>
          <a:prstGeom prst="roundRect">
            <a:avLst/>
          </a:prstGeom>
          <a:solidFill>
            <a:srgbClr val="A9DAE7"/>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chemeClr val="tx1"/>
                </a:solidFill>
                <a:latin typeface="+mj-lt"/>
              </a:rPr>
              <a:t>Value </a:t>
            </a:r>
          </a:p>
          <a:p>
            <a:pPr algn="ctr"/>
            <a:r>
              <a:rPr lang="en-US" sz="1280" dirty="0" smtClean="0">
                <a:solidFill>
                  <a:schemeClr val="tx1"/>
                </a:solidFill>
                <a:latin typeface="+mj-lt"/>
              </a:rPr>
              <a:t>Promise</a:t>
            </a:r>
            <a:endParaRPr lang="en-US" sz="1280" dirty="0">
              <a:solidFill>
                <a:schemeClr val="tx1"/>
              </a:solidFill>
              <a:latin typeface="+mj-lt"/>
            </a:endParaRPr>
          </a:p>
        </p:txBody>
      </p:sp>
      <p:sp>
        <p:nvSpPr>
          <p:cNvPr id="37" name="Rounded Rectangle 36"/>
          <p:cNvSpPr/>
          <p:nvPr/>
        </p:nvSpPr>
        <p:spPr>
          <a:xfrm>
            <a:off x="11619384" y="1487256"/>
            <a:ext cx="1139701" cy="650240"/>
          </a:xfrm>
          <a:prstGeom prst="roundRect">
            <a:avLst/>
          </a:prstGeom>
          <a:solidFill>
            <a:srgbClr val="A9DAE7"/>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80" dirty="0" smtClean="0">
                <a:solidFill>
                  <a:srgbClr val="000000"/>
                </a:solidFill>
                <a:latin typeface="+mj-lt"/>
              </a:rPr>
              <a:t>Stories</a:t>
            </a:r>
            <a:endParaRPr lang="en-US" sz="1280" dirty="0">
              <a:solidFill>
                <a:srgbClr val="000000"/>
              </a:solidFill>
              <a:latin typeface="+mj-lt"/>
            </a:endParaRPr>
          </a:p>
        </p:txBody>
      </p:sp>
      <p:sp>
        <p:nvSpPr>
          <p:cNvPr id="35" name="TextBox 34"/>
          <p:cNvSpPr txBox="1"/>
          <p:nvPr/>
        </p:nvSpPr>
        <p:spPr>
          <a:xfrm>
            <a:off x="491023" y="2774815"/>
            <a:ext cx="11128361" cy="5078313"/>
          </a:xfrm>
          <a:prstGeom prst="rect">
            <a:avLst/>
          </a:prstGeom>
          <a:noFill/>
        </p:spPr>
        <p:txBody>
          <a:bodyPr wrap="square" rtlCol="0">
            <a:spAutoFit/>
          </a:bodyPr>
          <a:lstStyle/>
          <a:p>
            <a:pPr algn="l" fontAlgn="base">
              <a:spcBef>
                <a:spcPct val="0"/>
              </a:spcBef>
              <a:spcAft>
                <a:spcPct val="0"/>
              </a:spcAft>
            </a:pPr>
            <a:r>
              <a:rPr lang="en-US" dirty="0">
                <a:solidFill>
                  <a:schemeClr val="tx1">
                    <a:lumMod val="95000"/>
                  </a:schemeClr>
                </a:solidFill>
                <a:latin typeface="+mj-lt"/>
              </a:rPr>
              <a:t>Career Explorer: Scenario</a:t>
            </a:r>
          </a:p>
          <a:p>
            <a:pPr algn="l" fontAlgn="base">
              <a:spcBef>
                <a:spcPct val="0"/>
              </a:spcBef>
              <a:spcAft>
                <a:spcPct val="0"/>
              </a:spcAft>
            </a:pPr>
            <a:endParaRPr lang="en-US" dirty="0" smtClean="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It’s the middle of freshman year and Amy is at her part time job as a sales associate at retailer in the mall.  Amy has been relatively good at keeping track of what she needs to do for her classes, but is worried about what major she is going to select – and what job she’s going to get as a result.</a:t>
            </a: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Amy downloads the career explorer app by </a:t>
            </a:r>
            <a:r>
              <a:rPr lang="en-US" sz="1800" i="1" dirty="0" smtClean="0">
                <a:solidFill>
                  <a:schemeClr val="tx1">
                    <a:lumMod val="95000"/>
                  </a:schemeClr>
                </a:solidFill>
                <a:latin typeface="+mj-lt"/>
              </a:rPr>
              <a:t>Blackboard because </a:t>
            </a:r>
            <a:r>
              <a:rPr lang="en-US" sz="1800" i="1" dirty="0">
                <a:solidFill>
                  <a:schemeClr val="tx1">
                    <a:lumMod val="95000"/>
                  </a:schemeClr>
                </a:solidFill>
                <a:latin typeface="+mj-lt"/>
              </a:rPr>
              <a:t>she heard about it from a friend. Amy opens the application and </a:t>
            </a:r>
            <a:r>
              <a:rPr lang="en-US" sz="1800" i="1" dirty="0" smtClean="0">
                <a:solidFill>
                  <a:schemeClr val="tx1">
                    <a:lumMod val="95000"/>
                  </a:schemeClr>
                </a:solidFill>
                <a:latin typeface="+mj-lt"/>
              </a:rPr>
              <a:t>is surprised </a:t>
            </a:r>
            <a:r>
              <a:rPr lang="en-US" sz="1800" i="1" dirty="0">
                <a:solidFill>
                  <a:schemeClr val="tx1">
                    <a:lumMod val="95000"/>
                  </a:schemeClr>
                </a:solidFill>
                <a:latin typeface="+mj-lt"/>
              </a:rPr>
              <a:t>to find that the app is really light hearted – almost fun (as characters bounce around on the </a:t>
            </a:r>
            <a:r>
              <a:rPr lang="en-US" sz="1800" i="1" dirty="0" smtClean="0">
                <a:solidFill>
                  <a:schemeClr val="tx1">
                    <a:lumMod val="95000"/>
                  </a:schemeClr>
                </a:solidFill>
                <a:latin typeface="+mj-lt"/>
              </a:rPr>
              <a:t>screen).</a:t>
            </a:r>
            <a:endParaRPr lang="en-US" sz="1800" i="1" dirty="0">
              <a:solidFill>
                <a:schemeClr val="tx1">
                  <a:lumMod val="95000"/>
                </a:schemeClr>
              </a:solidFill>
              <a:latin typeface="+mj-lt"/>
            </a:endParaRP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The app asks her what she is looking for – money, power, or notoriety.  She taps </a:t>
            </a:r>
            <a:r>
              <a:rPr lang="en-US" sz="1800" i="1" dirty="0" smtClean="0">
                <a:solidFill>
                  <a:schemeClr val="tx1">
                    <a:lumMod val="95000"/>
                  </a:schemeClr>
                </a:solidFill>
                <a:latin typeface="+mj-lt"/>
              </a:rPr>
              <a:t>“power” and </a:t>
            </a:r>
            <a:r>
              <a:rPr lang="en-US" sz="1800" i="1" dirty="0">
                <a:solidFill>
                  <a:schemeClr val="tx1">
                    <a:lumMod val="95000"/>
                  </a:schemeClr>
                </a:solidFill>
                <a:latin typeface="+mj-lt"/>
              </a:rPr>
              <a:t>the system gives her some more options.  After </a:t>
            </a:r>
            <a:r>
              <a:rPr lang="en-US" sz="1800" i="1" dirty="0" smtClean="0">
                <a:solidFill>
                  <a:schemeClr val="tx1">
                    <a:lumMod val="95000"/>
                  </a:schemeClr>
                </a:solidFill>
                <a:latin typeface="+mj-lt"/>
              </a:rPr>
              <a:t>pressing “find jobs”, </a:t>
            </a:r>
            <a:r>
              <a:rPr lang="en-US" sz="1800" i="1" dirty="0">
                <a:solidFill>
                  <a:schemeClr val="tx1">
                    <a:lumMod val="95000"/>
                  </a:schemeClr>
                </a:solidFill>
                <a:latin typeface="+mj-lt"/>
              </a:rPr>
              <a:t>she </a:t>
            </a:r>
            <a:r>
              <a:rPr lang="en-US" sz="1800" i="1" dirty="0" smtClean="0">
                <a:solidFill>
                  <a:schemeClr val="tx1">
                    <a:lumMod val="95000"/>
                  </a:schemeClr>
                </a:solidFill>
                <a:latin typeface="+mj-lt"/>
              </a:rPr>
              <a:t>see</a:t>
            </a:r>
            <a:r>
              <a:rPr lang="en-US" sz="1800" i="1" dirty="0">
                <a:solidFill>
                  <a:schemeClr val="tx1">
                    <a:lumMod val="95000"/>
                  </a:schemeClr>
                </a:solidFill>
                <a:latin typeface="+mj-lt"/>
              </a:rPr>
              <a:t>s</a:t>
            </a:r>
            <a:r>
              <a:rPr lang="en-US" sz="1800" i="1" dirty="0" smtClean="0">
                <a:solidFill>
                  <a:schemeClr val="tx1">
                    <a:lumMod val="95000"/>
                  </a:schemeClr>
                </a:solidFill>
                <a:latin typeface="+mj-lt"/>
              </a:rPr>
              <a:t> </a:t>
            </a:r>
            <a:r>
              <a:rPr lang="en-US" sz="1800" i="1" dirty="0">
                <a:solidFill>
                  <a:schemeClr val="tx1">
                    <a:lumMod val="95000"/>
                  </a:schemeClr>
                </a:solidFill>
                <a:latin typeface="+mj-lt"/>
              </a:rPr>
              <a:t>a job come into the screen with a </a:t>
            </a:r>
            <a:r>
              <a:rPr lang="en-US" sz="1800" i="1" dirty="0" smtClean="0">
                <a:solidFill>
                  <a:schemeClr val="tx1">
                    <a:lumMod val="95000"/>
                  </a:schemeClr>
                </a:solidFill>
                <a:latin typeface="+mj-lt"/>
              </a:rPr>
              <a:t>tinder-like </a:t>
            </a:r>
            <a:r>
              <a:rPr lang="en-US" sz="1800" i="1" dirty="0">
                <a:solidFill>
                  <a:schemeClr val="tx1">
                    <a:lumMod val="95000"/>
                  </a:schemeClr>
                </a:solidFill>
                <a:latin typeface="+mj-lt"/>
              </a:rPr>
              <a:t>interaction (“Is this for you? Yes, No, </a:t>
            </a:r>
            <a:r>
              <a:rPr lang="en-US" sz="1800" i="1" dirty="0" smtClean="0">
                <a:solidFill>
                  <a:schemeClr val="tx1">
                    <a:lumMod val="95000"/>
                  </a:schemeClr>
                </a:solidFill>
                <a:latin typeface="+mj-lt"/>
              </a:rPr>
              <a:t>Maybe”).</a:t>
            </a:r>
            <a:endParaRPr lang="en-US" sz="1800" i="1" dirty="0">
              <a:solidFill>
                <a:schemeClr val="tx1">
                  <a:lumMod val="95000"/>
                </a:schemeClr>
              </a:solidFill>
              <a:latin typeface="+mj-lt"/>
            </a:endParaRPr>
          </a:p>
          <a:p>
            <a:pPr algn="l" fontAlgn="base">
              <a:spcBef>
                <a:spcPct val="0"/>
              </a:spcBef>
              <a:spcAft>
                <a:spcPct val="0"/>
              </a:spcAft>
            </a:pPr>
            <a:endParaRPr lang="en-US" sz="1800" i="1" dirty="0">
              <a:solidFill>
                <a:schemeClr val="tx1">
                  <a:lumMod val="95000"/>
                </a:schemeClr>
              </a:solidFill>
              <a:latin typeface="+mj-lt"/>
            </a:endParaRPr>
          </a:p>
          <a:p>
            <a:pPr algn="l" fontAlgn="base">
              <a:spcBef>
                <a:spcPct val="0"/>
              </a:spcBef>
              <a:spcAft>
                <a:spcPct val="0"/>
              </a:spcAft>
            </a:pPr>
            <a:r>
              <a:rPr lang="en-US" sz="1800" i="1" dirty="0">
                <a:solidFill>
                  <a:schemeClr val="tx1">
                    <a:lumMod val="95000"/>
                  </a:schemeClr>
                </a:solidFill>
                <a:latin typeface="+mj-lt"/>
              </a:rPr>
              <a:t>Amy browses a couple of jobs, tapping </a:t>
            </a:r>
            <a:r>
              <a:rPr lang="en-US" sz="1800" i="1" dirty="0" smtClean="0">
                <a:solidFill>
                  <a:schemeClr val="tx1">
                    <a:lumMod val="95000"/>
                  </a:schemeClr>
                </a:solidFill>
                <a:latin typeface="+mj-lt"/>
              </a:rPr>
              <a:t>“no” each </a:t>
            </a:r>
            <a:r>
              <a:rPr lang="en-US" sz="1800" i="1" dirty="0">
                <a:solidFill>
                  <a:schemeClr val="tx1">
                    <a:lumMod val="95000"/>
                  </a:schemeClr>
                </a:solidFill>
                <a:latin typeface="+mj-lt"/>
              </a:rPr>
              <a:t>time.  She lands on one that fits her and taps </a:t>
            </a:r>
            <a:r>
              <a:rPr lang="en-US" sz="1800" i="1" dirty="0" smtClean="0">
                <a:solidFill>
                  <a:schemeClr val="tx1">
                    <a:lumMod val="95000"/>
                  </a:schemeClr>
                </a:solidFill>
                <a:latin typeface="+mj-lt"/>
              </a:rPr>
              <a:t>“yes”.  </a:t>
            </a:r>
            <a:r>
              <a:rPr lang="en-US" sz="1800" i="1" dirty="0">
                <a:solidFill>
                  <a:schemeClr val="tx1">
                    <a:lumMod val="95000"/>
                  </a:schemeClr>
                </a:solidFill>
                <a:latin typeface="+mj-lt"/>
              </a:rPr>
              <a:t>The system celebrates!  It offers her a moment to keep browsing or find courses of study that can get her to this career.</a:t>
            </a:r>
          </a:p>
        </p:txBody>
      </p:sp>
      <p:cxnSp>
        <p:nvCxnSpPr>
          <p:cNvPr id="36" name="Straight Connector 35"/>
          <p:cNvCxnSpPr/>
          <p:nvPr/>
        </p:nvCxnSpPr>
        <p:spPr>
          <a:xfrm>
            <a:off x="548906" y="3644721"/>
            <a:ext cx="12210179" cy="0"/>
          </a:xfrm>
          <a:prstGeom prst="line">
            <a:avLst/>
          </a:prstGeom>
          <a:noFill/>
          <a:ln w="635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1909172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AC4D">
      <a:dk1>
        <a:srgbClr val="000000"/>
      </a:dk1>
      <a:lt1>
        <a:srgbClr val="FFFFFF"/>
      </a:lt1>
      <a:dk2>
        <a:srgbClr val="53585F"/>
      </a:dk2>
      <a:lt2>
        <a:srgbClr val="DCDEE0"/>
      </a:lt2>
      <a:accent1>
        <a:srgbClr val="6FC2D7"/>
      </a:accent1>
      <a:accent2>
        <a:srgbClr val="4DB5B8"/>
      </a:accent2>
      <a:accent3>
        <a:srgbClr val="AAD04C"/>
      </a:accent3>
      <a:accent4>
        <a:srgbClr val="0091D7"/>
      </a:accent4>
      <a:accent5>
        <a:srgbClr val="000000"/>
      </a:accent5>
      <a:accent6>
        <a:srgbClr val="000000"/>
      </a:accent6>
      <a:hlink>
        <a:srgbClr val="000000"/>
      </a:hlink>
      <a:folHlink>
        <a:srgbClr val="000000"/>
      </a:folHlink>
    </a:clrScheme>
    <a:fontScheme name="Custom 1">
      <a:majorFont>
        <a:latin typeface="Open Sans Light"/>
        <a:ea typeface="Helvetica Light"/>
        <a:cs typeface="Helvetica Light"/>
      </a:majorFont>
      <a:minorFont>
        <a:latin typeface="Open Sans"/>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AC4D">
      <a:dk1>
        <a:srgbClr val="000000"/>
      </a:dk1>
      <a:lt1>
        <a:srgbClr val="FFFFFF"/>
      </a:lt1>
      <a:dk2>
        <a:srgbClr val="53585F"/>
      </a:dk2>
      <a:lt2>
        <a:srgbClr val="DCDEE0"/>
      </a:lt2>
      <a:accent1>
        <a:srgbClr val="6FC2D7"/>
      </a:accent1>
      <a:accent2>
        <a:srgbClr val="4DB5B8"/>
      </a:accent2>
      <a:accent3>
        <a:srgbClr val="AAD04C"/>
      </a:accent3>
      <a:accent4>
        <a:srgbClr val="0091D7"/>
      </a:accent4>
      <a:accent5>
        <a:srgbClr val="000000"/>
      </a:accent5>
      <a:accent6>
        <a:srgbClr val="000000"/>
      </a:accent6>
      <a:hlink>
        <a:srgbClr val="000000"/>
      </a:hlink>
      <a:folHlink>
        <a:srgbClr val="000000"/>
      </a:folHlink>
    </a:clrScheme>
    <a:fontScheme name="Custom 1">
      <a:majorFont>
        <a:latin typeface="Open Sans Light"/>
        <a:ea typeface="Helvetica Light"/>
        <a:cs typeface="Helvetica Light"/>
      </a:majorFont>
      <a:minorFont>
        <a:latin typeface="Open Sans"/>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1937</TotalTime>
  <Words>1485</Words>
  <Application>Microsoft Office PowerPoint</Application>
  <PresentationFormat>Custom</PresentationFormat>
  <Paragraphs>188</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Helvetica</vt:lpstr>
      <vt:lpstr>Helvetica Light</vt:lpstr>
      <vt:lpstr>Helvetica Neue</vt:lpstr>
      <vt:lpstr>Open Sans</vt:lpstr>
      <vt:lpstr>Open Sans bold</vt:lpstr>
      <vt:lpstr>Open Sans bold</vt:lpstr>
      <vt:lpstr>Open Sans Light</vt:lpstr>
      <vt:lpstr>White</vt:lpstr>
      <vt:lpstr>1_White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Kolko</dc:creator>
  <cp:lastModifiedBy>Jon</cp:lastModifiedBy>
  <cp:revision>361</cp:revision>
  <cp:lastPrinted>2015-03-27T19:25:25Z</cp:lastPrinted>
  <dcterms:modified xsi:type="dcterms:W3CDTF">2015-11-22T19:51:46Z</dcterms:modified>
</cp:coreProperties>
</file>