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zDLmKFR+McGuDiICbRzw6YrVR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80" d="100"/>
          <a:sy n="80" d="100"/>
        </p:scale>
        <p:origin x="78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6ed0b5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b6ed0b5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ab6ed0b57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b70e309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ab70e309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b70e309a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70e309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70e309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ab70e309a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70e309a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b70e309a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ab70e309a9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b6ed0b57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b6ed0b57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ab6ed0b577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6ed0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6ed0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ab6ed0b577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6ed0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ab6ed0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ab6ed0b57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3c46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3c46f6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ac3c46f6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570377" y="530100"/>
            <a:ext cx="7021712" cy="173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570377" y="2479364"/>
            <a:ext cx="7021711" cy="9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570377" y="612464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765492" y="273053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09443" y="1435103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3942642" y="-2319220"/>
            <a:ext cx="4262712" cy="1157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 rot="5400000">
            <a:off x="7282379" y="1829161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1695833" y="-811752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4000"/>
              <a:buFont typeface="Helvetica Neue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-1" y="6049342"/>
            <a:ext cx="12207240" cy="808658"/>
          </a:xfrm>
          <a:prstGeom prst="rect">
            <a:avLst/>
          </a:prstGeom>
          <a:solidFill>
            <a:srgbClr val="041E42"/>
          </a:solidFill>
          <a:ln w="9525" cap="flat" cmpd="sng">
            <a:solidFill>
              <a:srgbClr val="00387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795880" y="6371258"/>
            <a:ext cx="3067561" cy="22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/>
          <p:nvPr/>
        </p:nvSpPr>
        <p:spPr>
          <a:xfrm>
            <a:off x="-1" y="5956645"/>
            <a:ext cx="12188826" cy="92697"/>
          </a:xfrm>
          <a:prstGeom prst="rect">
            <a:avLst/>
          </a:prstGeom>
          <a:solidFill>
            <a:srgbClr val="BBBCB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can.gc.ca/eng/record/sum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chmond.com/news/state-and-regional/govt-and-politics/mceachin-casts-doubt-on-census-bureaus-plans-for-population-count-data/article_78b9dd06-c21d-5acc-b564-00fbc5934607.html" TargetMode="External"/><Relationship Id="rId5" Type="http://schemas.openxmlformats.org/officeDocument/2006/relationships/hyperlink" Target="https://www.auria.fi/biopankki/en/kansalaisille/index.php#hyodyt_naytteenantajalle" TargetMode="External"/><Relationship Id="rId4" Type="http://schemas.openxmlformats.org/officeDocument/2006/relationships/hyperlink" Target="https://www.phrn.org.au/for-the-community/case-stud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about/adrm/fsrdc/about/ongoing-projec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932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07725" y="1202900"/>
            <a:ext cx="115812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BBBCBC"/>
                </a:solidFill>
                <a:latin typeface="Arial"/>
                <a:ea typeface="Arial"/>
                <a:cs typeface="Arial"/>
                <a:sym typeface="Arial"/>
              </a:rPr>
              <a:t>Relevant T</a:t>
            </a:r>
            <a:r>
              <a:rPr lang="en-US" sz="5400" b="1" i="0">
                <a:solidFill>
                  <a:srgbClr val="BBBCBC"/>
                </a:solidFill>
                <a:latin typeface="Arial"/>
                <a:ea typeface="Arial"/>
                <a:cs typeface="Arial"/>
                <a:sym typeface="Arial"/>
              </a:rPr>
              <a:t>echnolog</a:t>
            </a:r>
            <a:r>
              <a:rPr lang="en-US" sz="5400">
                <a:solidFill>
                  <a:srgbClr val="BBBCBC"/>
                </a:solidFill>
                <a:latin typeface="Arial"/>
                <a:ea typeface="Arial"/>
                <a:cs typeface="Arial"/>
                <a:sym typeface="Arial"/>
              </a:rPr>
              <a:t>ies</a:t>
            </a:r>
            <a:endParaRPr sz="5400" b="1" i="0">
              <a:solidFill>
                <a:srgbClr val="BBBC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5400"/>
              <a:buFont typeface="Arial"/>
              <a:buNone/>
            </a:pPr>
            <a:endParaRPr sz="5400">
              <a:solidFill>
                <a:srgbClr val="BBBC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92288" y="4153667"/>
            <a:ext cx="47430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Amy O’Hara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November 20, 2020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136" y="4783153"/>
            <a:ext cx="4111073" cy="138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6ed0b577_0_8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Ways to think about technology</a:t>
            </a:r>
            <a:endParaRPr/>
          </a:p>
        </p:txBody>
      </p:sp>
      <p:sp>
        <p:nvSpPr>
          <p:cNvPr id="98" name="Google Shape;98;gab6ed0b577_0_8"/>
          <p:cNvSpPr txBox="1">
            <a:spLocks noGrp="1"/>
          </p:cNvSpPr>
          <p:nvPr>
            <p:ph type="body" idx="1"/>
          </p:nvPr>
        </p:nvSpPr>
        <p:spPr>
          <a:xfrm>
            <a:off x="305026" y="1391331"/>
            <a:ext cx="115788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/>
              <a:t>Getting data to/in NSDS 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/>
              <a:t>Protecting the data 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/>
              <a:t>Connecting users to NSDS 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/>
              <a:t>Getting results out of NSDS 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70e309a9_0_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 as RDC director </a:t>
            </a:r>
            <a:endParaRPr/>
          </a:p>
        </p:txBody>
      </p:sp>
      <p:sp>
        <p:nvSpPr>
          <p:cNvPr id="105" name="Google Shape;105;gab70e309a9_0_6"/>
          <p:cNvSpPr txBox="1">
            <a:spLocks noGrp="1"/>
          </p:cNvSpPr>
          <p:nvPr>
            <p:ph type="body" idx="1"/>
          </p:nvPr>
        </p:nvSpPr>
        <p:spPr>
          <a:xfrm>
            <a:off x="354401" y="1082906"/>
            <a:ext cx="115788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Modern technology lacking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Contrast Census vs. NCHS data provisioning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Census Integrated Research Environment lacks scalable compute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No virtual access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Pilot underway, no business model or resource planning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Roadblocks for non-academic users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Varying definitions and requirements for “authorized users”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No investment to increase trust of data providers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Need process automation, clear and repeatable process for data sharing,  transparency about access and products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No investment to increase public trust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Need transparency about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uses</a:t>
            </a:r>
            <a:r>
              <a:rPr lang="en-US" sz="2200"/>
              <a:t>,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results</a:t>
            </a:r>
            <a:r>
              <a:rPr lang="en-US" sz="2200"/>
              <a:t>, and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benefits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A misplaced focus on a Census Act-driven view of privacy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differential privacy, impact of</a:t>
            </a:r>
            <a:r>
              <a:rPr lang="en-US" sz="2200" u="sng">
                <a:solidFill>
                  <a:schemeClr val="hlink"/>
                </a:solidFill>
                <a:hlinkClick r:id="rId6"/>
              </a:rPr>
              <a:t> noise</a:t>
            </a:r>
            <a:endParaRPr sz="2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70e309a9_0_12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RDC hasn’t pursued/provided yet</a:t>
            </a:r>
            <a:endParaRPr/>
          </a:p>
        </p:txBody>
      </p:sp>
      <p:sp>
        <p:nvSpPr>
          <p:cNvPr id="112" name="Google Shape;112;gab70e309a9_0_12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00" cy="42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Metadata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Synthetic data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Secure query servers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Double encryption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Alternative authentication models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Virtual enclaves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Efficient, affordable linkages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Federation with other data systems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Smart contracts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… Small steps: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Project metadata</a:t>
            </a:r>
            <a:r>
              <a:rPr lang="en-US" sz="2500"/>
              <a:t> for active and completed Census projects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70e309a9_0_282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data to/in NSDS </a:t>
            </a:r>
            <a:endParaRPr sz="4400"/>
          </a:p>
        </p:txBody>
      </p:sp>
      <p:sp>
        <p:nvSpPr>
          <p:cNvPr id="119" name="Google Shape;119;gab70e309a9_0_282"/>
          <p:cNvSpPr txBox="1">
            <a:spLocks noGrp="1"/>
          </p:cNvSpPr>
          <p:nvPr>
            <p:ph type="body" idx="1"/>
          </p:nvPr>
        </p:nvSpPr>
        <p:spPr>
          <a:xfrm>
            <a:off x="193856" y="1012292"/>
            <a:ext cx="11578800" cy="42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Accessing data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Directly (cleartext, in the clear) vs. encrypted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Integrated vs. federated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Required vs. voluntary, consented vs. not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Terms and conditions of use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Agreements (MOUs, DUAs, licenses, contracts), NDAs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Automating the production, maintenance, and monitoring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Transferring data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Data with identifiers vs. other fields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Protecting data in transit and at rest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Multiparty computation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/>
              <a:t>Data preparation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Linkage, matching, entity resolution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“De-identification” to produce research files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6ed0b577_0_45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Protecting the data </a:t>
            </a:r>
            <a:endParaRPr sz="4400"/>
          </a:p>
        </p:txBody>
      </p:sp>
      <p:sp>
        <p:nvSpPr>
          <p:cNvPr id="126" name="Google Shape;126;gab6ed0b577_0_45"/>
          <p:cNvSpPr txBox="1">
            <a:spLocks noGrp="1"/>
          </p:cNvSpPr>
          <p:nvPr>
            <p:ph type="body" idx="1"/>
          </p:nvPr>
        </p:nvSpPr>
        <p:spPr>
          <a:xfrm>
            <a:off x="305019" y="1057492"/>
            <a:ext cx="11578800" cy="42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Projects</a:t>
            </a:r>
            <a:endParaRPr sz="2400"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Proposals</a:t>
            </a:r>
            <a:endParaRPr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Review and approval process</a:t>
            </a:r>
            <a:endParaRPr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Provisioning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People</a:t>
            </a:r>
            <a:endParaRPr sz="2400"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Vetting, training</a:t>
            </a:r>
            <a:endParaRPr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Reinstating/retaining status</a:t>
            </a:r>
            <a:endParaRPr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Non-citizens, non-academics, non-employees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Settings</a:t>
            </a:r>
            <a:endParaRPr sz="2400"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Data storage, location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Barriers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Surveillance (employee, cameras)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Encrypted computing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6ed0b577_0_39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users to NSDS </a:t>
            </a:r>
            <a:endParaRPr sz="4400"/>
          </a:p>
        </p:txBody>
      </p:sp>
      <p:sp>
        <p:nvSpPr>
          <p:cNvPr id="133" name="Google Shape;133;gab6ed0b577_0_39"/>
          <p:cNvSpPr txBox="1">
            <a:spLocks noGrp="1"/>
          </p:cNvSpPr>
          <p:nvPr>
            <p:ph type="body" idx="1"/>
          </p:nvPr>
        </p:nvSpPr>
        <p:spPr>
          <a:xfrm>
            <a:off x="284556" y="1054317"/>
            <a:ext cx="11578800" cy="42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Authentication</a:t>
            </a:r>
            <a:endParaRPr sz="2600" b="1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Something you have, you know, you are</a:t>
            </a:r>
            <a:endParaRPr sz="2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600"/>
              <a:t>Token, challenge questions, biometrics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Equipment</a:t>
            </a:r>
            <a:endParaRPr sz="2600" b="1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Laptop, SD box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Restricted data vs. synthetic data</a:t>
            </a:r>
            <a:endParaRPr sz="2600"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Any code vs. allowed queries</a:t>
            </a:r>
            <a:endParaRPr sz="2600"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Research team vs. inside programmer</a:t>
            </a: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b6ed0b577_0_14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results out of NSDS </a:t>
            </a:r>
            <a:endParaRPr sz="4400"/>
          </a:p>
        </p:txBody>
      </p:sp>
      <p:sp>
        <p:nvSpPr>
          <p:cNvPr id="140" name="Google Shape;140;gab6ed0b577_0_14"/>
          <p:cNvSpPr txBox="1">
            <a:spLocks noGrp="1"/>
          </p:cNvSpPr>
          <p:nvPr>
            <p:ph type="body" idx="1"/>
          </p:nvPr>
        </p:nvSpPr>
        <p:spPr>
          <a:xfrm>
            <a:off x="354401" y="1082906"/>
            <a:ext cx="115788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Statistical output</a:t>
            </a:r>
            <a:endParaRPr sz="2600" b="1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Traditional disclosure avoidance vs. formal privacy</a:t>
            </a:r>
            <a:endParaRPr sz="2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600"/>
              <a:t>Differential privacy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Single vs. blended sources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Descriptive vs. modeled statistics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Summary vs. aggregated data</a:t>
            </a:r>
            <a:endParaRPr sz="2600"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Synthetic data</a:t>
            </a:r>
            <a:endParaRPr sz="2600" b="1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Validation server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Microdata</a:t>
            </a:r>
            <a:endParaRPr sz="2600" b="1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Trusted third party services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Cleaned, harmonized, linked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3c46f6f3_0_0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Ripe for focus</a:t>
            </a:r>
            <a:endParaRPr/>
          </a:p>
        </p:txBody>
      </p:sp>
      <p:sp>
        <p:nvSpPr>
          <p:cNvPr id="147" name="Google Shape;147;gac3c46f6f3_0_0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00" cy="42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Who</a:t>
            </a:r>
            <a:r>
              <a:rPr lang="en-US" dirty="0"/>
              <a:t> can be an authorized user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What are authorized </a:t>
            </a:r>
            <a:r>
              <a:rPr lang="en-US" b="1" dirty="0"/>
              <a:t>uses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Transparency</a:t>
            </a:r>
            <a:r>
              <a:rPr lang="en-US" dirty="0"/>
              <a:t> - for data controllers and subjects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Combined technologies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Build or </a:t>
            </a:r>
            <a:r>
              <a:rPr lang="en-US" b="1" dirty="0"/>
              <a:t>buy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Policy work</a:t>
            </a:r>
            <a:r>
              <a:rPr lang="en-US" dirty="0"/>
              <a:t> - clarify what law says vs interpretation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rgbClr val="000000"/>
      </a:dk1>
      <a:lt1>
        <a:srgbClr val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433</Words>
  <Application>Microsoft Office PowerPoint</Application>
  <PresentationFormat>Custom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Calibri</vt:lpstr>
      <vt:lpstr>Office Theme</vt:lpstr>
      <vt:lpstr>Relevant Technologies </vt:lpstr>
      <vt:lpstr>Ways to think about technology</vt:lpstr>
      <vt:lpstr>View as RDC director </vt:lpstr>
      <vt:lpstr>What RDC hasn’t pursued/provided yet</vt:lpstr>
      <vt:lpstr>Getting data to/in NSDS </vt:lpstr>
      <vt:lpstr>Protecting the data </vt:lpstr>
      <vt:lpstr>Connecting users to NSDS </vt:lpstr>
      <vt:lpstr>Getting results out of NSDS </vt:lpstr>
      <vt:lpstr>Ripe for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Technologies</dc:title>
  <dc:creator>Shikha Savdas</dc:creator>
  <cp:lastModifiedBy>Coleman, Ronald</cp:lastModifiedBy>
  <cp:revision>5</cp:revision>
  <dcterms:created xsi:type="dcterms:W3CDTF">2012-07-27T14:34:45Z</dcterms:created>
  <dcterms:modified xsi:type="dcterms:W3CDTF">2020-11-19T18:17:25Z</dcterms:modified>
</cp:coreProperties>
</file>