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tiff" ContentType="image/tif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69" r:id="rId5"/>
  </p:sldMasterIdLst>
  <p:notesMasterIdLst>
    <p:notesMasterId r:id="rId30"/>
  </p:notesMasterIdLst>
  <p:sldIdLst>
    <p:sldId id="307" r:id="rId6"/>
    <p:sldId id="391" r:id="rId7"/>
    <p:sldId id="390" r:id="rId8"/>
    <p:sldId id="373" r:id="rId9"/>
    <p:sldId id="346" r:id="rId10"/>
    <p:sldId id="356" r:id="rId11"/>
    <p:sldId id="370" r:id="rId12"/>
    <p:sldId id="365" r:id="rId13"/>
    <p:sldId id="360" r:id="rId14"/>
    <p:sldId id="372" r:id="rId15"/>
    <p:sldId id="367" r:id="rId16"/>
    <p:sldId id="363" r:id="rId17"/>
    <p:sldId id="386" r:id="rId18"/>
    <p:sldId id="387" r:id="rId19"/>
    <p:sldId id="388" r:id="rId20"/>
    <p:sldId id="395" r:id="rId21"/>
    <p:sldId id="397" r:id="rId22"/>
    <p:sldId id="392" r:id="rId23"/>
    <p:sldId id="393" r:id="rId24"/>
    <p:sldId id="366" r:id="rId25"/>
    <p:sldId id="364" r:id="rId26"/>
    <p:sldId id="389" r:id="rId27"/>
    <p:sldId id="345" r:id="rId28"/>
    <p:sldId id="396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Hummel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2FF"/>
    <a:srgbClr val="E2F1D7"/>
    <a:srgbClr val="FFFFFF"/>
    <a:srgbClr val="233E5F"/>
    <a:srgbClr val="366092"/>
    <a:srgbClr val="96CD71"/>
    <a:srgbClr val="E1F802"/>
    <a:srgbClr val="D2A000"/>
    <a:srgbClr val="FABE00"/>
    <a:srgbClr val="667D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3606" autoAdjust="0"/>
  </p:normalViewPr>
  <p:slideViewPr>
    <p:cSldViewPr snapToGrid="0">
      <p:cViewPr>
        <p:scale>
          <a:sx n="75" d="100"/>
          <a:sy n="75" d="100"/>
        </p:scale>
        <p:origin x="-1350" y="-42"/>
      </p:cViewPr>
      <p:guideLst>
        <p:guide orient="horz" pos="2394"/>
        <p:guide pos="30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2904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B876186-B135-42A3-8ECB-43B73E08F61C}" type="datetimeFigureOut">
              <a:rPr lang="en-US" smtClean="0"/>
              <a:pPr/>
              <a:t>10/21/2011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87529153-4206-4C98-B91F-8DF44A2AB5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92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90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988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baseline="0" dirty="0" smtClean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86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835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304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5358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8776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3459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445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7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713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826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701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8377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92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33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2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157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89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65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12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9153-4206-4C98-B91F-8DF44A2AB5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35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-61238" y="1955801"/>
            <a:ext cx="9306838" cy="5027460"/>
          </a:xfrm>
          <a:prstGeom prst="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softEdge rad="63500"/>
          </a:effectLst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706806" y="5073041"/>
            <a:ext cx="1454428" cy="1315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pic>
        <p:nvPicPr>
          <p:cNvPr id="8" name="Picture 2" descr="C:\Users\justine.terry\AppData\Local\Temp\wzd395\NEW VMware corp logo\VMW_09Q3_LOGO_Corp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3846" y="6557798"/>
            <a:ext cx="1084998" cy="16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46811"/>
            <a:ext cx="1333501" cy="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7913" y="1295400"/>
            <a:ext cx="379888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87913" y="12954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87913" y="36576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7913" y="1295400"/>
            <a:ext cx="379888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38213" y="1295400"/>
            <a:ext cx="7748587" cy="45720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0662"/>
            <a:ext cx="8534400" cy="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9888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70126" y="1"/>
            <a:ext cx="875344" cy="791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4343400" y="6328776"/>
            <a:ext cx="45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E2332-8FC0-49BF-B121-4F0001B3D06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4343400" y="6328776"/>
            <a:ext cx="45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E2332-8FC0-49BF-B121-4F0001B3D06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gif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savo.com/vmware/Document/Document.aspx?id=2455375&amp;view=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rharper@vmware.com" TargetMode="External"/><Relationship Id="rId3" Type="http://schemas.openxmlformats.org/officeDocument/2006/relationships/image" Target="../media/image23.jpeg"/><Relationship Id="rId7" Type="http://schemas.openxmlformats.org/officeDocument/2006/relationships/hyperlink" Target="mailto:Mark.wurden@accenture.com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ent.t.oldenburg@accenture.com" TargetMode="External"/><Relationship Id="rId11" Type="http://schemas.openxmlformats.org/officeDocument/2006/relationships/hyperlink" Target="mailto:jlory@vmware.com" TargetMode="External"/><Relationship Id="rId5" Type="http://schemas.openxmlformats.org/officeDocument/2006/relationships/hyperlink" Target="mailto:Ryan.hosey@accenture.com" TargetMode="External"/><Relationship Id="rId10" Type="http://schemas.openxmlformats.org/officeDocument/2006/relationships/hyperlink" Target="mailto:lhummel@vmware.com" TargetMode="External"/><Relationship Id="rId4" Type="http://schemas.openxmlformats.org/officeDocument/2006/relationships/hyperlink" Target="mailto:b.jennings@accenture.com" TargetMode="External"/><Relationship Id="rId9" Type="http://schemas.openxmlformats.org/officeDocument/2006/relationships/hyperlink" Target="mailto:levinej@vmware.co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centure.com/us-en/Pages/service-alliance-vmware.aspx" TargetMode="External"/><Relationship Id="rId3" Type="http://schemas.openxmlformats.org/officeDocument/2006/relationships/hyperlink" Target="https://www.gosavo.com/Prod/CustomPage/View.aspx?id=1585004&amp;srlid=7225825&amp;srisprm=True&amp;sritidx=0&amp;srpgidx=1&amp;srpgsz=10" TargetMode="External"/><Relationship Id="rId7" Type="http://schemas.openxmlformats.org/officeDocument/2006/relationships/image" Target="../media/image27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iff"/><Relationship Id="rId5" Type="http://schemas.openxmlformats.org/officeDocument/2006/relationships/hyperlink" Target="https://www.gosavo.com/vmware/Document/Document.aspx?id=2450896&amp;view=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574185" y="685800"/>
            <a:ext cx="8382000" cy="13335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Accenture</a:t>
            </a:r>
            <a:r>
              <a:rPr lang="en-US" sz="800" dirty="0" smtClean="0">
                <a:solidFill>
                  <a:srgbClr val="002060"/>
                </a:solidFill>
              </a:rPr>
              <a:t> </a:t>
            </a:r>
            <a:r>
              <a:rPr lang="en-US" sz="4400" b="0" dirty="0" smtClean="0">
                <a:solidFill>
                  <a:srgbClr val="002060"/>
                </a:solidFill>
              </a:rPr>
              <a:t>|</a:t>
            </a:r>
            <a:r>
              <a:rPr lang="en-US" sz="800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VMware</a:t>
            </a:r>
            <a:br>
              <a:rPr lang="en-US" sz="3600" dirty="0" smtClean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416" y="3333313"/>
            <a:ext cx="7114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America’s Insider</a:t>
            </a:r>
            <a:endParaRPr lang="en-US" sz="3200" baseline="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October 21</a:t>
            </a:r>
            <a:r>
              <a:rPr lang="en-US" sz="2400" baseline="0" dirty="0" smtClean="0">
                <a:solidFill>
                  <a:srgbClr val="FFFFFF"/>
                </a:solidFill>
                <a:latin typeface="+mn-lt"/>
                <a:ea typeface="+mn-ea"/>
              </a:rPr>
              <a:t>, 2011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25782"/>
            <a:ext cx="8385048" cy="13835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Overview:</a:t>
            </a:r>
            <a:endParaRPr lang="en-US" dirty="0">
              <a:latin typeface="Calibri"/>
              <a:cs typeface="Calibri"/>
            </a:endParaRPr>
          </a:p>
          <a:p>
            <a:r>
              <a:rPr lang="en-US" sz="1800" b="0" dirty="0" smtClean="0">
                <a:latin typeface="Calibri"/>
                <a:cs typeface="Calibri"/>
              </a:rPr>
              <a:t>This solution enables organizations to understand the business benefits of private and hybrid cloud deployment models. The business case is supported by a prescriptive roadmap and blueprint that will enable the realization of the desired architecture.</a:t>
            </a:r>
            <a:endParaRPr lang="en-US" sz="1800" b="0" dirty="0">
              <a:latin typeface="Calibri"/>
              <a:cs typeface="Calibri"/>
            </a:endParaRPr>
          </a:p>
          <a:p>
            <a:r>
              <a:rPr lang="en-US" sz="1800" b="0" dirty="0" smtClean="0">
                <a:latin typeface="Calibri"/>
                <a:cs typeface="Calibri"/>
              </a:rPr>
              <a:t> 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 dirty="0" smtClean="0"/>
              <a:t>Cloud Strategy Enablement (CSE)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 flipH="1">
            <a:off x="4864090" y="2430594"/>
            <a:ext cx="3619500" cy="1169616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490" y="2599904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Detailed understanding of the business, IT and Application Development benefits of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Private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&amp; Hybrid Cloud solutions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7344" y="2062486"/>
            <a:ext cx="892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Solution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flipH="1">
            <a:off x="417573" y="2469050"/>
            <a:ext cx="3619500" cy="1169616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73" y="2638360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Inability to Quantify the Business Benefits of Private &amp; Hybrid Cloud Solutions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9322" y="2062486"/>
            <a:ext cx="101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Challenge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flipH="1">
            <a:off x="4864090" y="3745786"/>
            <a:ext cx="3619500" cy="1169616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490" y="3791985"/>
            <a:ext cx="359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Develop a roadmap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&amp; action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plan that will enable your organization to achieve the economics &amp;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agility of cloud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without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sacrificing security or control</a:t>
            </a:r>
          </a:p>
        </p:txBody>
      </p:sp>
      <p:sp>
        <p:nvSpPr>
          <p:cNvPr id="21" name="Rounded Rectangle 20"/>
          <p:cNvSpPr/>
          <p:nvPr/>
        </p:nvSpPr>
        <p:spPr bwMode="auto">
          <a:xfrm flipH="1">
            <a:off x="417573" y="3755473"/>
            <a:ext cx="3619500" cy="1169616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573" y="3924783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No Vision or Roadmap to the Cloud - Uncertain about the Organizational and or Operating Model Impact of Cloud</a:t>
            </a:r>
            <a:endParaRPr lang="en-US" sz="1600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 flipH="1">
            <a:off x="4864090" y="5059598"/>
            <a:ext cx="3619500" cy="1169616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9490" y="5105797"/>
            <a:ext cx="359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Increase business agility by empowering users to rapidly deploy services on-demand with self-service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provisioning portals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 flipH="1">
            <a:off x="417573" y="5055162"/>
            <a:ext cx="3619500" cy="1169616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3" y="5347582"/>
            <a:ext cx="359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Demand from Application Developers and </a:t>
            </a:r>
            <a:r>
              <a:rPr lang="en-US" sz="1600" dirty="0" err="1" smtClean="0">
                <a:solidFill>
                  <a:schemeClr val="bg1"/>
                </a:solidFill>
                <a:latin typeface="Calibri"/>
                <a:cs typeface="Calibri"/>
              </a:rPr>
              <a:t>LoB’s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 for Self-service IT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1722062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– Client Pain Points &amp; Qualifying Questions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726359" y="1584482"/>
            <a:ext cx="4027845" cy="4289747"/>
          </a:xfrm>
          <a:prstGeom prst="roundRect">
            <a:avLst>
              <a:gd name="adj" fmla="val 5829"/>
            </a:avLst>
          </a:prstGeom>
          <a:solidFill>
            <a:srgbClr val="002060">
              <a:alpha val="36000"/>
            </a:srgbClr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7674" y="10078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Qualifying Questions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0220" y="1584482"/>
            <a:ext cx="4027845" cy="4289747"/>
          </a:xfrm>
          <a:prstGeom prst="roundRect">
            <a:avLst>
              <a:gd name="adj" fmla="val 5829"/>
            </a:avLst>
          </a:prstGeom>
          <a:solidFill>
            <a:srgbClr val="002060">
              <a:alpha val="36000"/>
            </a:srgbClr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1836" y="100783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Client Pain Points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169" y="1769078"/>
            <a:ext cx="4025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Lack of clarity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ncertainty about the impact private and hybrid cloud solutions will have on IT and the business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Lack of cohesive vision and strategy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for cloud that aligns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business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requirements with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IT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capabilities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Misalignment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across stakeholders and constituents is preventing the organization from moving forward with cloud solutions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67631" y="1769078"/>
            <a:ext cx="4025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Does your organization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understand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how cloud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will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integrate with the existing IT operating model? 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Does your organization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understand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the specific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business and IT benefits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of moving to a private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or hybrid cloud deployment model?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Has your organization developed an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implementation plan for cloud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that addresses organizational, people, process and technology considerations?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867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Strategy Enablement (CSE)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29150" y="3764832"/>
            <a:ext cx="4038600" cy="2547068"/>
          </a:xfrm>
          <a:prstGeom prst="rect">
            <a:avLst/>
          </a:prstGeom>
        </p:spPr>
        <p:txBody>
          <a:bodyPr/>
          <a:lstStyle>
            <a:lvl1pPr marL="114300" indent="-1143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Arial" pitchFamily="34" charset="0"/>
              <a:buChar char=" 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1" y="792380"/>
            <a:ext cx="816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333333"/>
                </a:solidFill>
                <a:latin typeface="Calibri"/>
                <a:cs typeface="Calibri"/>
              </a:rPr>
              <a:t>The CSE solution enables organizations to build private cloud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dirty="0" smtClean="0">
                <a:solidFill>
                  <a:srgbClr val="333333"/>
                </a:solidFill>
                <a:latin typeface="Calibri"/>
                <a:cs typeface="Calibri"/>
              </a:rPr>
              <a:t> and connect to vCloud Powered Service Providers. It does this by quantifying the business benefits, cloud strategy and developing a realistic roadmap to achieve the desired results.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425825" y="2265734"/>
            <a:ext cx="2197100" cy="2299916"/>
            <a:chOff x="3441700" y="2341934"/>
            <a:chExt cx="2197100" cy="2299916"/>
          </a:xfrm>
        </p:grpSpPr>
        <p:sp>
          <p:nvSpPr>
            <p:cNvPr id="6" name="TextBox 5"/>
            <p:cNvSpPr txBox="1"/>
            <p:nvPr/>
          </p:nvSpPr>
          <p:spPr>
            <a:xfrm>
              <a:off x="3572648" y="4012304"/>
              <a:ext cx="193520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33333"/>
                  </a:solidFill>
                  <a:latin typeface="Calibri"/>
                  <a:cs typeface="Calibri"/>
                </a:rPr>
                <a:t>Cloud Operating Model</a:t>
              </a:r>
            </a:p>
          </p:txBody>
        </p:sp>
        <p:pic>
          <p:nvPicPr>
            <p:cNvPr id="9" name="Picture 8" descr="2011-07-25_0930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19172" y="2640992"/>
              <a:ext cx="1842157" cy="1193800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 bwMode="auto">
            <a:xfrm flipH="1">
              <a:off x="3441700" y="2341934"/>
              <a:ext cx="2197100" cy="22999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Striped Right Arrow 15"/>
          <p:cNvSpPr/>
          <p:nvPr/>
        </p:nvSpPr>
        <p:spPr bwMode="auto">
          <a:xfrm>
            <a:off x="2755900" y="3199042"/>
            <a:ext cx="449580" cy="436880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 bwMode="auto">
          <a:xfrm>
            <a:off x="1816100" y="4881792"/>
            <a:ext cx="5486400" cy="1341208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</a:rPr>
              <a:t>Business Value</a:t>
            </a:r>
            <a:endParaRPr lang="en-US" sz="2800" b="1" kern="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646" y="1943100"/>
            <a:ext cx="113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TOV Solution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79717" y="1943100"/>
            <a:ext cx="109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CSE Solution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3700" y="2265734"/>
            <a:ext cx="2197100" cy="2299916"/>
            <a:chOff x="266700" y="2341934"/>
            <a:chExt cx="2197100" cy="2299916"/>
          </a:xfrm>
        </p:grpSpPr>
        <p:pic>
          <p:nvPicPr>
            <p:cNvPr id="11" name="Picture 10" descr="wv_chart_infrastructure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1000" y="2543524"/>
              <a:ext cx="1968500" cy="1388736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 bwMode="auto">
            <a:xfrm flipH="1">
              <a:off x="266700" y="2341934"/>
              <a:ext cx="2197100" cy="22999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Striped Right Arrow 22"/>
          <p:cNvSpPr/>
          <p:nvPr/>
        </p:nvSpPr>
        <p:spPr bwMode="auto">
          <a:xfrm>
            <a:off x="5778500" y="3199042"/>
            <a:ext cx="449580" cy="436880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369050" y="2265734"/>
            <a:ext cx="2260600" cy="2299916"/>
            <a:chOff x="6153150" y="2341934"/>
            <a:chExt cx="2260600" cy="2299916"/>
          </a:xfrm>
        </p:grpSpPr>
        <p:sp>
          <p:nvSpPr>
            <p:cNvPr id="10" name="TextBox 9"/>
            <p:cNvSpPr txBox="1"/>
            <p:nvPr/>
          </p:nvSpPr>
          <p:spPr>
            <a:xfrm>
              <a:off x="6153150" y="4012304"/>
              <a:ext cx="2260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33333"/>
                  </a:solidFill>
                  <a:latin typeface="Calibri"/>
                  <a:cs typeface="Calibri"/>
                </a:rPr>
                <a:t>Hybrid Deployment Model</a:t>
              </a:r>
              <a:endParaRPr lang="en-US" sz="16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 flipH="1">
              <a:off x="6184900" y="2341934"/>
              <a:ext cx="2197100" cy="22999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2011-07-22_0948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8949" y="2628292"/>
              <a:ext cx="1669002" cy="1219200"/>
            </a:xfrm>
            <a:prstGeom prst="rect">
              <a:avLst/>
            </a:prstGeom>
          </p:spPr>
        </p:pic>
      </p:grpSp>
      <p:sp>
        <p:nvSpPr>
          <p:cNvPr id="30" name="Rounded Rectangle 29"/>
          <p:cNvSpPr/>
          <p:nvPr/>
        </p:nvSpPr>
        <p:spPr bwMode="auto">
          <a:xfrm flipH="1">
            <a:off x="3276600" y="1930400"/>
            <a:ext cx="5448298" cy="278765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668" y="3931588"/>
            <a:ext cx="2260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Virtual Infrastructure Operating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486172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25782"/>
            <a:ext cx="8385048" cy="13835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Overview:</a:t>
            </a:r>
            <a:endParaRPr lang="en-US" dirty="0">
              <a:latin typeface="Calibri"/>
              <a:cs typeface="Calibri"/>
            </a:endParaRPr>
          </a:p>
          <a:p>
            <a:r>
              <a:rPr lang="en-US" sz="1800" b="0" dirty="0" smtClean="0">
                <a:latin typeface="Calibri"/>
                <a:cs typeface="Calibri"/>
              </a:rPr>
              <a:t>This </a:t>
            </a:r>
            <a:r>
              <a:rPr lang="en-US" sz="1800" b="0" dirty="0">
                <a:latin typeface="Calibri"/>
                <a:cs typeface="Calibri"/>
              </a:rPr>
              <a:t>solution leverages the VMware vFabric® Cloud Application Platform and Spring development environment to modernize and simplify the cost and complexity of new and existing applications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 dirty="0" smtClean="0"/>
              <a:t>Application Enablement (AE)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 flipH="1">
            <a:off x="4864090" y="2430594"/>
            <a:ext cx="3619500" cy="1169616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490" y="2599904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repackaged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architectural assets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help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you rapidly create new applications or modernize existing ones</a:t>
            </a: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7344" y="2062486"/>
            <a:ext cx="892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Solution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flipH="1">
            <a:off x="417573" y="2430594"/>
            <a:ext cx="3619500" cy="1169616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573" y="2846125"/>
            <a:ext cx="359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Application Development Timeline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9322" y="2062486"/>
            <a:ext cx="101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Challenge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flipH="1">
            <a:off x="4864090" y="3751037"/>
            <a:ext cx="3619500" cy="1169616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490" y="3797236"/>
            <a:ext cx="359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Design and deployment of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lightweight platform for building and running modern applications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that are ideally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suited for a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virtual or cloud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environment </a:t>
            </a: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flipH="1">
            <a:off x="417573" y="3751037"/>
            <a:ext cx="3619500" cy="1169616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573" y="4166568"/>
            <a:ext cx="359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Heavyweight Application Architecture</a:t>
            </a:r>
          </a:p>
        </p:txBody>
      </p:sp>
      <p:sp>
        <p:nvSpPr>
          <p:cNvPr id="23" name="Rounded Rectangle 22"/>
          <p:cNvSpPr/>
          <p:nvPr/>
        </p:nvSpPr>
        <p:spPr bwMode="auto">
          <a:xfrm flipH="1">
            <a:off x="4864090" y="5055162"/>
            <a:ext cx="3619500" cy="1169616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9490" y="5224472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Real-time business with in-memory data processing with elastic infrastructure scalability</a:t>
            </a:r>
          </a:p>
        </p:txBody>
      </p:sp>
      <p:sp>
        <p:nvSpPr>
          <p:cNvPr id="25" name="Rounded Rectangle 24"/>
          <p:cNvSpPr/>
          <p:nvPr/>
        </p:nvSpPr>
        <p:spPr bwMode="auto">
          <a:xfrm flipH="1">
            <a:off x="417573" y="5055162"/>
            <a:ext cx="3619500" cy="1169616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3" y="5470693"/>
            <a:ext cx="359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RDBMS Scale, Latency and Cost</a:t>
            </a:r>
          </a:p>
        </p:txBody>
      </p:sp>
    </p:spTree>
    <p:extLst>
      <p:ext uri="{BB962C8B-B14F-4D97-AF65-F5344CB8AC3E}">
        <p14:creationId xmlns:p14="http://schemas.microsoft.com/office/powerpoint/2010/main" xmlns="" val="68538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 – Client Pain Points &amp; Qualifying Questions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726359" y="1584482"/>
            <a:ext cx="4027845" cy="4289747"/>
          </a:xfrm>
          <a:prstGeom prst="roundRect">
            <a:avLst>
              <a:gd name="adj" fmla="val 5829"/>
            </a:avLst>
          </a:prstGeom>
          <a:solidFill>
            <a:srgbClr val="1288C0">
              <a:alpha val="49000"/>
            </a:srgbClr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600" b="1" kern="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7674" y="10078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Qualifying Questions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20220" y="1584482"/>
            <a:ext cx="4027845" cy="4289747"/>
          </a:xfrm>
          <a:prstGeom prst="roundRect">
            <a:avLst>
              <a:gd name="adj" fmla="val 5829"/>
            </a:avLst>
          </a:prstGeom>
          <a:solidFill>
            <a:srgbClr val="1288C0">
              <a:alpha val="49000"/>
            </a:srgbClr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600" b="1" kern="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1836" y="100783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Client Pain Points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169" y="1689698"/>
            <a:ext cx="4025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Cost and complexity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legacy application architectures and portfolio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loated application architecture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that is expensive to manage and maintain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Expensive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 mainframe based applications and batch processing</a:t>
            </a: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Database scalability and performance bottlenecks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negatively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impacting user experience for web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-oriented, data-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intensive applications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4163" indent="-284163">
              <a:buFont typeface="+mj-lt"/>
              <a:buAutoNum type="arabicPeriod"/>
            </a:pPr>
            <a:endParaRPr lang="en-US" sz="1600" dirty="0" smtClean="0">
              <a:solidFill>
                <a:srgbClr val="333333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631" y="1689698"/>
            <a:ext cx="40255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Does your organization have a desire to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rationalize and simplify the </a:t>
            </a: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application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portfolio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Does your organization have a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lean </a:t>
            </a: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application architecture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vision and strategy that will enable the business to cut costs, improve agility and consolidate the IT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infrastructure?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Does your organization have a desire to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off</a:t>
            </a: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load </a:t>
            </a: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applications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and batch processing from the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mainframe?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lvl="0" indent="-285750">
              <a:buFont typeface="Arial"/>
              <a:buChar char="•"/>
            </a:pP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Does your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organization have a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distributed </a:t>
            </a:r>
            <a:r>
              <a:rPr lang="en-US" sz="1600" b="1" dirty="0">
                <a:solidFill>
                  <a:srgbClr val="000000"/>
                </a:solidFill>
                <a:latin typeface="Calibri"/>
                <a:cs typeface="Calibri"/>
              </a:rPr>
              <a:t>data management platform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strategy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4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5197475" cy="333375"/>
          </a:xfrm>
        </p:spPr>
        <p:txBody>
          <a:bodyPr/>
          <a:lstStyle/>
          <a:p>
            <a:r>
              <a:rPr lang="en-US" dirty="0" smtClean="0"/>
              <a:t>Application Enablement (AE)</a:t>
            </a:r>
            <a:endParaRPr lang="en-US" dirty="0"/>
          </a:p>
        </p:txBody>
      </p:sp>
      <p:sp>
        <p:nvSpPr>
          <p:cNvPr id="5" name="AcnActionTitle_ID_267472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03200" y="773189"/>
            <a:ext cx="8534400" cy="98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t"/>
          <a:lstStyle/>
          <a:p>
            <a:pPr lvl="0">
              <a:spcBef>
                <a:spcPct val="0"/>
              </a:spcBef>
              <a:defRPr/>
            </a:pPr>
            <a:r>
              <a:rPr lang="en-US" dirty="0" smtClean="0">
                <a:solidFill>
                  <a:srgbClr val="333333"/>
                </a:solidFill>
                <a:latin typeface="Calibri"/>
                <a:cs typeface="Calibri"/>
              </a:rPr>
              <a:t>The Application Enablement (AE) solution is based on Accenture's proven solutions to modernize applications for the future utilizing the power and flexibility of VMware’s </a:t>
            </a:r>
            <a:r>
              <a:rPr lang="en-US" b="1" dirty="0" smtClean="0">
                <a:solidFill>
                  <a:srgbClr val="333333"/>
                </a:solidFill>
                <a:latin typeface="Calibri"/>
                <a:cs typeface="Calibri"/>
              </a:rPr>
              <a:t>vFabric</a:t>
            </a:r>
            <a:r>
              <a:rPr lang="en-US" dirty="0" smtClean="0">
                <a:solidFill>
                  <a:srgbClr val="333333"/>
                </a:solidFill>
                <a:latin typeface="Calibri"/>
                <a:cs typeface="Calibri"/>
              </a:rPr>
              <a:t> suite of products and the and </a:t>
            </a:r>
            <a:r>
              <a:rPr lang="en-US" b="1" dirty="0" smtClean="0">
                <a:solidFill>
                  <a:srgbClr val="333333"/>
                </a:solidFill>
                <a:latin typeface="Calibri"/>
                <a:cs typeface="Calibri"/>
              </a:rPr>
              <a:t>Spring Application Development Framework</a:t>
            </a:r>
            <a:r>
              <a:rPr lang="en-US" dirty="0" smtClean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543300" y="5001064"/>
            <a:ext cx="4258043" cy="923036"/>
            <a:chOff x="3543300" y="4944364"/>
            <a:chExt cx="4258043" cy="923036"/>
          </a:xfrm>
        </p:grpSpPr>
        <p:sp>
          <p:nvSpPr>
            <p:cNvPr id="10" name="Rectangle 9"/>
            <p:cNvSpPr/>
            <p:nvPr/>
          </p:nvSpPr>
          <p:spPr>
            <a:xfrm>
              <a:off x="4686299" y="5334123"/>
              <a:ext cx="31150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10000"/>
                </a:spcBef>
                <a:buClr>
                  <a:srgbClr val="000000"/>
                </a:buClr>
                <a:defRPr/>
              </a:pPr>
              <a:r>
                <a:rPr lang="en-US" sz="1600" kern="0" dirty="0" smtClean="0">
                  <a:solidFill>
                    <a:srgbClr val="000000"/>
                  </a:solidFill>
                  <a:latin typeface="Calibri"/>
                  <a:cs typeface="Calibri"/>
                </a:rPr>
                <a:t>From developers to datacenter </a:t>
              </a:r>
              <a:endParaRPr lang="en-GB" sz="1600" kern="0" dirty="0" smtClean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6299" y="5011344"/>
              <a:ext cx="2038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b="1" kern="0" dirty="0">
                  <a:solidFill>
                    <a:schemeClr val="bg1"/>
                  </a:solidFill>
                  <a:latin typeface="Calibri"/>
                  <a:ea typeface="Arial Unicode MS" pitchFamily="34" charset="-128"/>
                  <a:cs typeface="Calibri"/>
                </a:rPr>
                <a:t>Rapid Cost Takeout</a:t>
              </a:r>
            </a:p>
          </p:txBody>
        </p:sp>
        <p:pic>
          <p:nvPicPr>
            <p:cNvPr id="2" name="Picture 1" descr="upswing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43300" y="4944364"/>
              <a:ext cx="1003300" cy="92303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3543300" y="3536420"/>
            <a:ext cx="4978399" cy="923036"/>
            <a:chOff x="3581400" y="3388614"/>
            <a:chExt cx="4978399" cy="923036"/>
          </a:xfrm>
        </p:grpSpPr>
        <p:sp>
          <p:nvSpPr>
            <p:cNvPr id="8" name="Rectangle 7"/>
            <p:cNvSpPr/>
            <p:nvPr/>
          </p:nvSpPr>
          <p:spPr>
            <a:xfrm>
              <a:off x="4686299" y="3797271"/>
              <a:ext cx="38735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10000"/>
                </a:spcBef>
                <a:buClr>
                  <a:srgbClr val="000000"/>
                </a:buClr>
                <a:defRPr/>
              </a:pPr>
              <a:r>
                <a:rPr lang="en-US" sz="1600" kern="0" dirty="0" smtClean="0">
                  <a:solidFill>
                    <a:srgbClr val="000000"/>
                  </a:solidFill>
                  <a:latin typeface="Calibri"/>
                  <a:cs typeface="Calibri"/>
                </a:rPr>
                <a:t>Throughout the lifecycle</a:t>
              </a:r>
              <a:endParaRPr lang="en-US" sz="1600" kern="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6299" y="3435567"/>
              <a:ext cx="2916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b="1" kern="0" dirty="0" smtClean="0">
                  <a:solidFill>
                    <a:schemeClr val="bg1"/>
                  </a:solidFill>
                  <a:latin typeface="Calibri"/>
                  <a:ea typeface="Arial Unicode MS" pitchFamily="34" charset="-128"/>
                  <a:cs typeface="Calibri"/>
                </a:rPr>
                <a:t>Reduce Cost and Complexity</a:t>
              </a:r>
              <a:endParaRPr lang="en-US" b="1" kern="0" dirty="0">
                <a:solidFill>
                  <a:schemeClr val="bg1"/>
                </a:solidFill>
                <a:latin typeface="Calibri"/>
                <a:ea typeface="Arial Unicode MS" pitchFamily="34" charset="-128"/>
                <a:cs typeface="Calibri"/>
              </a:endParaRPr>
            </a:p>
          </p:txBody>
        </p:sp>
        <p:pic>
          <p:nvPicPr>
            <p:cNvPr id="3" name="Picture 2" descr="piggy-bank.gi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81400" y="3388614"/>
              <a:ext cx="1003300" cy="923036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543300" y="2067364"/>
            <a:ext cx="5156200" cy="927447"/>
            <a:chOff x="3556000" y="2010664"/>
            <a:chExt cx="5156200" cy="927447"/>
          </a:xfrm>
        </p:grpSpPr>
        <p:sp>
          <p:nvSpPr>
            <p:cNvPr id="6" name="Rectangle 5"/>
            <p:cNvSpPr/>
            <p:nvPr/>
          </p:nvSpPr>
          <p:spPr>
            <a:xfrm>
              <a:off x="4686299" y="2353335"/>
              <a:ext cx="4025901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10000"/>
                </a:spcBef>
                <a:buClr>
                  <a:srgbClr val="000000"/>
                </a:buClr>
                <a:defRPr/>
              </a:pPr>
              <a:r>
                <a:rPr lang="en-US" sz="1600" dirty="0" smtClean="0">
                  <a:latin typeface="Calibri"/>
                  <a:cs typeface="Calibri"/>
                </a:rPr>
                <a:t>The delivery of high-quality, business-critical applications</a:t>
              </a:r>
              <a:endParaRPr lang="en-US" sz="1600" kern="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86299" y="2012666"/>
              <a:ext cx="2768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b="1" kern="0" dirty="0" smtClean="0">
                  <a:solidFill>
                    <a:schemeClr val="bg1"/>
                  </a:solidFill>
                  <a:latin typeface="Calibri"/>
                  <a:ea typeface="Arial Unicode MS" pitchFamily="34" charset="-128"/>
                  <a:cs typeface="Calibri"/>
                </a:rPr>
                <a:t>Accelerate Time to Value</a:t>
              </a:r>
              <a:endParaRPr lang="en-US" b="1" kern="0" dirty="0">
                <a:solidFill>
                  <a:schemeClr val="bg1"/>
                </a:solidFill>
                <a:latin typeface="Calibri"/>
                <a:ea typeface="Arial Unicode MS" pitchFamily="34" charset="-128"/>
                <a:cs typeface="Calibri"/>
              </a:endParaRPr>
            </a:p>
          </p:txBody>
        </p:sp>
        <p:pic>
          <p:nvPicPr>
            <p:cNvPr id="18" name="Picture 17" descr="accelerat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56000" y="2010664"/>
              <a:ext cx="1003300" cy="92303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08000" y="2266500"/>
            <a:ext cx="2095500" cy="3530600"/>
            <a:chOff x="571500" y="2171700"/>
            <a:chExt cx="2095500" cy="3530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571500" y="2171700"/>
              <a:ext cx="2095500" cy="3530600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30250" y="2336800"/>
              <a:ext cx="1778000" cy="3213100"/>
            </a:xfrm>
            <a:prstGeom prst="roundRect">
              <a:avLst/>
            </a:prstGeom>
            <a:solidFill>
              <a:srgbClr val="FFFFFF"/>
            </a:solidFill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latin typeface="ＭＳ ゴシック"/>
                  <a:ea typeface="ＭＳ ゴシック"/>
                  <a:cs typeface="ＭＳ ゴシック"/>
                </a:rPr>
                <a:t>+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6" name="Picture 15" descr="accenture-logo_1301573386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0375" y="3459611"/>
              <a:ext cx="1177750" cy="693289"/>
            </a:xfrm>
            <a:prstGeom prst="rect">
              <a:avLst/>
            </a:prstGeom>
          </p:spPr>
        </p:pic>
        <p:pic>
          <p:nvPicPr>
            <p:cNvPr id="27" name="Picture 26" descr="2011-07-25_1313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9950" y="2540000"/>
              <a:ext cx="1498600" cy="711200"/>
            </a:xfrm>
            <a:prstGeom prst="rect">
              <a:avLst/>
            </a:prstGeom>
          </p:spPr>
        </p:pic>
        <p:pic>
          <p:nvPicPr>
            <p:cNvPr id="28" name="Picture 27" descr="Logo_spring_100x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4250" y="4419600"/>
              <a:ext cx="1270000" cy="81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6827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Solutions: VMware Account Team Benefits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90500" y="1357683"/>
            <a:ext cx="1374722" cy="1311111"/>
          </a:xfrm>
          <a:prstGeom prst="roundRect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202" y="1749759"/>
            <a:ext cx="105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TOV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4625" y="4593008"/>
            <a:ext cx="1374722" cy="1311111"/>
            <a:chOff x="190500" y="2957883"/>
            <a:chExt cx="1374722" cy="13111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90500" y="2957883"/>
              <a:ext cx="1374722" cy="1311111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202" y="3415859"/>
              <a:ext cx="10522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AE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4625" y="2976933"/>
            <a:ext cx="1374722" cy="1311111"/>
            <a:chOff x="190500" y="4596183"/>
            <a:chExt cx="1374722" cy="131111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90500" y="4596183"/>
              <a:ext cx="1374722" cy="1311111"/>
            </a:xfrm>
            <a:prstGeom prst="roundRect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202" y="5054159"/>
              <a:ext cx="10522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CSE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 flipH="1">
            <a:off x="5085940" y="1357683"/>
            <a:ext cx="3715160" cy="1306901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flipH="1">
            <a:off x="5127215" y="4561258"/>
            <a:ext cx="3715160" cy="1306901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 flipH="1">
            <a:off x="5079590" y="2945183"/>
            <a:ext cx="3715160" cy="1306901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468" y="1379312"/>
            <a:ext cx="3414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VMW mindshare w/”C” suite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% of IT spend on VMW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Adoption &amp; usage of VMW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Deliver sustained value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849" y="939800"/>
            <a:ext cx="892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Solution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756" y="939800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VMW Mindshare/Usage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flipH="1">
            <a:off x="1907652" y="1350571"/>
            <a:ext cx="2911918" cy="1306901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 flipH="1">
            <a:off x="1965380" y="4585896"/>
            <a:ext cx="2911918" cy="1306901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flipH="1">
            <a:off x="1949505" y="2985696"/>
            <a:ext cx="2911918" cy="1303455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4841" y="932687"/>
            <a:ext cx="1368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Product Sales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7641068"/>
              </p:ext>
            </p:extLst>
          </p:nvPr>
        </p:nvGraphicFramePr>
        <p:xfrm>
          <a:off x="2070351" y="1426536"/>
          <a:ext cx="2772980" cy="11125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6490"/>
                <a:gridCol w="1386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vCOPs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vCM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 IQ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3025555"/>
              </p:ext>
            </p:extLst>
          </p:nvPr>
        </p:nvGraphicFramePr>
        <p:xfrm>
          <a:off x="2076197" y="4651375"/>
          <a:ext cx="2772980" cy="11125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6490"/>
                <a:gridCol w="13864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SQLfire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GemFire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Rabbit</a:t>
                      </a:r>
                      <a:r>
                        <a:rPr lang="en-US" baseline="0" dirty="0" smtClean="0"/>
                        <a:t> MQ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73939" y="4553945"/>
            <a:ext cx="3414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VMW mindshare w/”C” suite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% of IT spend on VMW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Adoption &amp; usage of VMW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Clients realize benefits of advanced VMW solutions (vFabric/Spring)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3601871"/>
              </p:ext>
            </p:extLst>
          </p:nvPr>
        </p:nvGraphicFramePr>
        <p:xfrm>
          <a:off x="2049184" y="3094162"/>
          <a:ext cx="2772980" cy="11125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57347"/>
                <a:gridCol w="15156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vShield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Chargeback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AppSpeed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115176" y="2944669"/>
            <a:ext cx="3414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VMW mindshare w/”C” suite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% of IT spend on VMW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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Adoption &amp; usage of VMW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Clients realize benefits of hybrid clouds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61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SAP Private Cloud Solution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775" y="669515"/>
            <a:ext cx="8527406" cy="854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ts val="2000"/>
              </a:lnSpc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n-US" sz="1400" dirty="0" smtClean="0"/>
              <a:t>Accenture’s </a:t>
            </a:r>
            <a:r>
              <a:rPr lang="en-US" sz="1400" dirty="0"/>
              <a:t>SAP Private Cloud offering provides clients with </a:t>
            </a:r>
            <a:r>
              <a:rPr lang="en-US" sz="1400" b="1" u="sng" dirty="0">
                <a:solidFill>
                  <a:srgbClr val="0000FF"/>
                </a:solidFill>
              </a:rPr>
              <a:t>a fixed </a:t>
            </a:r>
            <a:r>
              <a:rPr lang="en-US" sz="1400" b="1" u="sng" dirty="0" smtClean="0">
                <a:solidFill>
                  <a:srgbClr val="0000FF"/>
                </a:solidFill>
              </a:rPr>
              <a:t>price, managed service </a:t>
            </a:r>
            <a:r>
              <a:rPr lang="en-US" sz="1400" b="1" u="sng" dirty="0">
                <a:solidFill>
                  <a:srgbClr val="0000FF"/>
                </a:solidFill>
              </a:rPr>
              <a:t>solution for virtualizing and running SAP in a private cloud</a:t>
            </a:r>
            <a:r>
              <a:rPr lang="en-US" sz="1400" dirty="0"/>
              <a:t>, as opposed to clients’ current non-virtualized legacy systems</a:t>
            </a:r>
            <a:r>
              <a:rPr lang="en-US" sz="1400" dirty="0" smtClean="0"/>
              <a:t>.</a:t>
            </a:r>
          </a:p>
        </p:txBody>
      </p:sp>
      <p:pic>
        <p:nvPicPr>
          <p:cNvPr id="4" name="Picture 3" descr="SAP_SalesPlayCard_Image.tiff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4525" y="1519590"/>
            <a:ext cx="4508335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079" y="1559029"/>
            <a:ext cx="4099964" cy="4650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ts val="2000"/>
              </a:lnSpc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n-US" sz="1400" b="1" u="sng" dirty="0" smtClean="0">
                <a:solidFill>
                  <a:srgbClr val="0000FF"/>
                </a:solidFill>
              </a:rPr>
              <a:t>Created </a:t>
            </a:r>
            <a:r>
              <a:rPr lang="en-US" sz="1400" b="1" u="sng" dirty="0">
                <a:solidFill>
                  <a:srgbClr val="0000FF"/>
                </a:solidFill>
              </a:rPr>
              <a:t>jointly </a:t>
            </a:r>
            <a:r>
              <a:rPr lang="en-US" sz="1400" dirty="0"/>
              <a:t>by Accenture, SAP, </a:t>
            </a:r>
            <a:r>
              <a:rPr lang="en-US" sz="1400" dirty="0" smtClean="0"/>
              <a:t>Cisco(UCS/switches), </a:t>
            </a:r>
            <a:r>
              <a:rPr lang="en-US" sz="1400" dirty="0" err="1" smtClean="0"/>
              <a:t>NetApp</a:t>
            </a:r>
            <a:r>
              <a:rPr lang="en-US" sz="1400" dirty="0" smtClean="0"/>
              <a:t> (</a:t>
            </a:r>
            <a:r>
              <a:rPr lang="en-US" sz="1400" dirty="0" err="1" smtClean="0"/>
              <a:t>FlexPod</a:t>
            </a:r>
            <a:r>
              <a:rPr lang="en-US" sz="1400" dirty="0" smtClean="0"/>
              <a:t>), VMware (vSphere</a:t>
            </a:r>
            <a:r>
              <a:rPr lang="en-US" sz="1400" dirty="0"/>
              <a:t>, vCD, CapIQ, AppSpeed)</a:t>
            </a:r>
            <a:r>
              <a:rPr lang="en-US" sz="1400" dirty="0" smtClean="0"/>
              <a:t>, </a:t>
            </a:r>
            <a:r>
              <a:rPr lang="en-US" sz="1400" dirty="0"/>
              <a:t>Red </a:t>
            </a:r>
            <a:r>
              <a:rPr lang="en-US" sz="1400" dirty="0" smtClean="0"/>
              <a:t>Hat(Enterprise Linux), </a:t>
            </a:r>
            <a:r>
              <a:rPr lang="en-US" sz="1400" dirty="0"/>
              <a:t>and </a:t>
            </a:r>
            <a:r>
              <a:rPr lang="en-US" sz="1400" dirty="0" err="1" smtClean="0"/>
              <a:t>RealTech</a:t>
            </a:r>
            <a:r>
              <a:rPr lang="en-US" sz="1400" dirty="0" smtClean="0"/>
              <a:t> (SAP services)</a:t>
            </a:r>
            <a:endParaRPr lang="en-US" sz="1400" dirty="0"/>
          </a:p>
          <a:p>
            <a:pPr marL="341313" indent="-341313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400" dirty="0" smtClean="0"/>
              <a:t>Benefits:</a:t>
            </a:r>
          </a:p>
          <a:p>
            <a:pPr marL="798513" lvl="1" indent="-341313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400" dirty="0"/>
              <a:t>D</a:t>
            </a:r>
            <a:r>
              <a:rPr lang="en-US" sz="1400" dirty="0" smtClean="0"/>
              <a:t>ramatically </a:t>
            </a:r>
            <a:r>
              <a:rPr lang="en-US" sz="1400" dirty="0"/>
              <a:t>shortens the time to deploy new SAP </a:t>
            </a:r>
            <a:r>
              <a:rPr lang="en-US" sz="1400" dirty="0" smtClean="0"/>
              <a:t>environment - from </a:t>
            </a:r>
            <a:r>
              <a:rPr lang="en-US" sz="1400" dirty="0"/>
              <a:t>days to </a:t>
            </a:r>
            <a:r>
              <a:rPr lang="en-US" sz="1400" dirty="0" smtClean="0"/>
              <a:t>hours</a:t>
            </a:r>
            <a:endParaRPr lang="en-US" sz="1400" dirty="0"/>
          </a:p>
          <a:p>
            <a:pPr marL="798513" lvl="1" indent="-341313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400" dirty="0"/>
              <a:t>P</a:t>
            </a:r>
            <a:r>
              <a:rPr lang="en-US" sz="1400" dirty="0" smtClean="0"/>
              <a:t>rovides </a:t>
            </a:r>
            <a:r>
              <a:rPr lang="en-US" sz="1400" dirty="0"/>
              <a:t>clients with the competitive advantage of SAP’s analytics and </a:t>
            </a:r>
            <a:r>
              <a:rPr lang="en-US" sz="1400" dirty="0" smtClean="0"/>
              <a:t>mobility capabilities.</a:t>
            </a:r>
          </a:p>
          <a:p>
            <a:pPr marL="798513" lvl="1" indent="-341313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400" dirty="0" smtClean="0"/>
              <a:t>Security &amp; Manageability of a private cloud with public cloud economics</a:t>
            </a:r>
          </a:p>
          <a:p>
            <a:pPr marL="798513" lvl="1" indent="-341313">
              <a:lnSpc>
                <a:spcPts val="2000"/>
              </a:lnSpc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400" dirty="0" smtClean="0"/>
              <a:t>Reduces TCO, increases flexibility, security and improves business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46603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22250" y="3460750"/>
            <a:ext cx="4905375" cy="246062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Story: Freeport </a:t>
            </a:r>
            <a:r>
              <a:rPr lang="en-US" dirty="0" err="1" smtClean="0"/>
              <a:t>McMoRan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86383"/>
            <a:ext cx="4761751" cy="5450739"/>
          </a:xfrm>
        </p:spPr>
        <p:txBody>
          <a:bodyPr/>
          <a:lstStyle/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Background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1200" dirty="0" smtClean="0"/>
              <a:t>Freeport-McMoRan is the world’s largest publicly traded copper company, with revenues &gt;$19B, operating across 6 continents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Challenge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1200" dirty="0" smtClean="0"/>
              <a:t>Following a major US acquisition, needed increase of systems scalability and performance.  Existing infrastructure and ERP environment was inhibiting growth.  Unable to have outsource option due to </a:t>
            </a:r>
            <a:r>
              <a:rPr lang="en-US" sz="1200" dirty="0"/>
              <a:t>c</a:t>
            </a:r>
            <a:r>
              <a:rPr lang="en-US" sz="1200" dirty="0" smtClean="0"/>
              <a:t>omplex manageability and serviceability, and disparate tools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1600" dirty="0" smtClean="0"/>
              <a:t>Value Delivered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1200" dirty="0" smtClean="0"/>
              <a:t>Accenture’s awarded ERP transformation because of their experience in SAP deployments.  Accenture created a private cloud architecture to increase platform utilization, while simplifying ongoing management and operations support.  Lead time for SAP restorations reduced from hours to minutes.  Virtualization of Tier 1 app resulted in a much smaller hardware footprint and greatly reduced storage platform.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400" dirty="0"/>
          </a:p>
        </p:txBody>
      </p:sp>
      <p:pic>
        <p:nvPicPr>
          <p:cNvPr id="5" name="Picture 4" descr="FM_SuccessStory_Imag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9747" y="1179384"/>
            <a:ext cx="34454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6148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Story: 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73588" y="686515"/>
            <a:ext cx="8388835" cy="533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+mn-lt"/>
                <a:ea typeface="+mn-ea"/>
              </a:rPr>
              <a:t>Background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The Internal Revenue Service (IRS) Next Generation Public User Portal (PUP) 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     started out as a </a:t>
            </a:r>
            <a:r>
              <a:rPr lang="en-US" sz="1400" dirty="0" err="1">
                <a:solidFill>
                  <a:srgbClr val="333333"/>
                </a:solidFill>
              </a:rPr>
              <a:t>PoC</a:t>
            </a:r>
            <a:r>
              <a:rPr lang="en-US" sz="1400" dirty="0">
                <a:solidFill>
                  <a:srgbClr val="333333"/>
                </a:solidFill>
              </a:rPr>
              <a:t> in 2010.  Accenture won the contract in July 2010 and will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     run the Application Infrastructure for the IRS for the next 9 </a:t>
            </a:r>
            <a:r>
              <a:rPr lang="en-US" sz="1400" dirty="0" smtClean="0">
                <a:solidFill>
                  <a:srgbClr val="333333"/>
                </a:solidFill>
              </a:rPr>
              <a:t>years</a:t>
            </a:r>
            <a:endParaRPr lang="en-US" sz="1600" b="1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>
              <a:lnSpc>
                <a:spcPct val="130000"/>
              </a:lnSpc>
            </a:pPr>
            <a:r>
              <a:rPr lang="en-US" sz="1600" b="1" dirty="0" smtClean="0">
                <a:solidFill>
                  <a:srgbClr val="333333"/>
                </a:solidFill>
              </a:rPr>
              <a:t>Challenge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>
                <a:solidFill>
                  <a:srgbClr val="333333"/>
                </a:solidFill>
              </a:rPr>
              <a:t>The IRS needed to be able to change the website in real time, especially in the 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months leading up to tax time in April.  Site has to be 99.99% available, with BC/DR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capabilities in case one data center goes offline.</a:t>
            </a:r>
          </a:p>
          <a:p>
            <a:pPr algn="l">
              <a:lnSpc>
                <a:spcPct val="5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+mn-lt"/>
                <a:ea typeface="+mn-ea"/>
              </a:rPr>
              <a:t>Products Sold</a:t>
            </a:r>
          </a:p>
          <a:p>
            <a:pPr marL="742950" lvl="1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333333"/>
                </a:solidFill>
              </a:rPr>
              <a:t>The new Dynamic Web Content Management System (CMS) stack will be 100% virtualized.</a:t>
            </a:r>
          </a:p>
          <a:p>
            <a:pPr lvl="1">
              <a:lnSpc>
                <a:spcPct val="130000"/>
              </a:lnSpc>
            </a:pPr>
            <a:r>
              <a:rPr lang="en-US" sz="1400" dirty="0" smtClean="0">
                <a:solidFill>
                  <a:srgbClr val="333333"/>
                </a:solidFill>
              </a:rPr>
              <a:t>      A state-of-the-art web-caching service will be used to provide load balancing during times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of high demand.   FY11Q3 win consisting of $450K of VMware product and support 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including </a:t>
            </a:r>
            <a:r>
              <a:rPr lang="en-US" sz="1400" dirty="0" err="1" smtClean="0">
                <a:solidFill>
                  <a:srgbClr val="333333"/>
                </a:solidFill>
              </a:rPr>
              <a:t>vSphere</a:t>
            </a:r>
            <a:r>
              <a:rPr lang="en-US" sz="1400" dirty="0" smtClean="0">
                <a:solidFill>
                  <a:srgbClr val="333333"/>
                </a:solidFill>
              </a:rPr>
              <a:t>, SRM, and </a:t>
            </a:r>
            <a:r>
              <a:rPr lang="en-US" sz="1400" dirty="0" err="1" smtClean="0">
                <a:solidFill>
                  <a:srgbClr val="333333"/>
                </a:solidFill>
              </a:rPr>
              <a:t>vCenter</a:t>
            </a:r>
            <a:r>
              <a:rPr lang="en-US" sz="1400" dirty="0" smtClean="0">
                <a:solidFill>
                  <a:srgbClr val="333333"/>
                </a:solidFill>
              </a:rPr>
              <a:t> Orchestrator (even though </a:t>
            </a:r>
            <a:r>
              <a:rPr lang="en-US" sz="1400" dirty="0" err="1" smtClean="0">
                <a:solidFill>
                  <a:srgbClr val="333333"/>
                </a:solidFill>
              </a:rPr>
              <a:t>Opalis</a:t>
            </a:r>
            <a:r>
              <a:rPr lang="en-US" sz="1400" dirty="0" smtClean="0">
                <a:solidFill>
                  <a:srgbClr val="333333"/>
                </a:solidFill>
              </a:rPr>
              <a:t> was quoted in the 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RFP and built into the </a:t>
            </a:r>
            <a:r>
              <a:rPr lang="en-US" sz="1400" dirty="0" err="1" smtClean="0">
                <a:solidFill>
                  <a:srgbClr val="333333"/>
                </a:solidFill>
              </a:rPr>
              <a:t>PoC</a:t>
            </a:r>
            <a:r>
              <a:rPr lang="en-US" sz="1400" dirty="0" smtClean="0">
                <a:solidFill>
                  <a:srgbClr val="333333"/>
                </a:solidFill>
              </a:rPr>
              <a:t>).  PSO services were sold as sub to Accenture.   Future 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opportunities include 2 additional portals as well as selling additional product such as </a:t>
            </a:r>
            <a:r>
              <a:rPr lang="en-US" sz="1400" dirty="0" err="1" smtClean="0">
                <a:solidFill>
                  <a:srgbClr val="333333"/>
                </a:solidFill>
              </a:rPr>
              <a:t>VCOps</a:t>
            </a:r>
            <a:r>
              <a:rPr lang="en-US" sz="1400" dirty="0" smtClean="0">
                <a:solidFill>
                  <a:srgbClr val="333333"/>
                </a:solidFill>
              </a:rPr>
              <a:t>, 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     </a:t>
            </a:r>
            <a:r>
              <a:rPr lang="en-US" sz="1400" dirty="0" err="1" smtClean="0">
                <a:solidFill>
                  <a:srgbClr val="333333"/>
                </a:solidFill>
              </a:rPr>
              <a:t>vShield</a:t>
            </a:r>
            <a:r>
              <a:rPr lang="en-US" sz="1400" dirty="0" smtClean="0">
                <a:solidFill>
                  <a:srgbClr val="333333"/>
                </a:solidFill>
              </a:rPr>
              <a:t>, and VSM. </a:t>
            </a:r>
            <a:r>
              <a:rPr lang="en-US" sz="1400" dirty="0">
                <a:solidFill>
                  <a:srgbClr val="333333"/>
                </a:solidFill>
                <a:latin typeface="+mn-lt"/>
                <a:ea typeface="+mn-ea"/>
              </a:rPr>
              <a:t>	</a:t>
            </a:r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	</a:t>
            </a:r>
          </a:p>
          <a:p>
            <a:pPr algn="l">
              <a:lnSpc>
                <a:spcPct val="130000"/>
              </a:lnSpc>
            </a:pPr>
            <a:endParaRPr lang="en-US" sz="1600" b="1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1026" name="Picture 2" descr="http://www.irs.gov/irm/images/5347800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9168" y="61770"/>
            <a:ext cx="385654" cy="4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778" y="5811238"/>
            <a:ext cx="3263024" cy="41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siliconangle.com/files/2011/07/vsphere-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7919" y="5787488"/>
            <a:ext cx="1496734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7919" y="5456713"/>
            <a:ext cx="4876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83588" y="3087586"/>
            <a:ext cx="8563534" cy="3182588"/>
          </a:xfrm>
          <a:prstGeom prst="roundRect">
            <a:avLst/>
          </a:prstGeom>
          <a:solidFill>
            <a:schemeClr val="bg1">
              <a:lumMod val="75000"/>
              <a:lumOff val="25000"/>
              <a:alpha val="15000"/>
            </a:schemeClr>
          </a:solidFill>
          <a:ln w="12700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5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Accenture?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125" y="682625"/>
            <a:ext cx="8450894" cy="56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8400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86383"/>
            <a:ext cx="8385048" cy="5223935"/>
          </a:xfrm>
        </p:spPr>
        <p:txBody>
          <a:bodyPr/>
          <a:lstStyle/>
          <a:p>
            <a:pPr marL="341313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Determine which of your accounts have an Accenture presence</a:t>
            </a:r>
          </a:p>
          <a:p>
            <a:pPr marL="341313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Quarterback your territory</a:t>
            </a:r>
          </a:p>
          <a:p>
            <a:pPr marL="627063" lvl="1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Identify the top TOV, AE, CSE opportunities in your territory – Focus on areas of change (i.e., M&amp;A, DC Migrations, new market, etc.).</a:t>
            </a:r>
          </a:p>
          <a:p>
            <a:pPr marL="341313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Exploratory call with VMware ACN Sales Teams</a:t>
            </a:r>
          </a:p>
          <a:p>
            <a:pPr marL="627063" lvl="1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Known organizational or operational issues</a:t>
            </a:r>
          </a:p>
          <a:p>
            <a:pPr marL="627063" lvl="1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Known portfolio rationalization initiative</a:t>
            </a:r>
          </a:p>
          <a:p>
            <a:pPr marL="627063" lvl="1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Known private cloud strategy initiative</a:t>
            </a:r>
          </a:p>
          <a:p>
            <a:pPr marL="627063" lvl="1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Large mainframe environment</a:t>
            </a:r>
          </a:p>
          <a:p>
            <a:pPr marL="627063" lvl="1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Purchase patterns, etc.</a:t>
            </a:r>
          </a:p>
          <a:p>
            <a:pPr marL="341313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>
                <a:latin typeface="Calibri"/>
                <a:cs typeface="Calibri"/>
              </a:rPr>
              <a:t>Accenture VMware joint account planning session with high propensity to buy accounts</a:t>
            </a:r>
          </a:p>
          <a:p>
            <a:pPr marL="341313" indent="-341313">
              <a:buClr>
                <a:schemeClr val="accent1"/>
              </a:buClr>
              <a:buFont typeface="Wingdings" charset="2"/>
              <a:buChar char="§"/>
            </a:pPr>
            <a:r>
              <a:rPr lang="en-US" dirty="0">
                <a:latin typeface="Calibri"/>
                <a:cs typeface="Calibri"/>
              </a:rPr>
              <a:t>Leverage JI </a:t>
            </a:r>
            <a:r>
              <a:rPr lang="en-US" dirty="0" smtClean="0">
                <a:latin typeface="Calibri"/>
                <a:cs typeface="Calibri"/>
              </a:rPr>
              <a:t>as </a:t>
            </a:r>
            <a:r>
              <a:rPr lang="en-US" dirty="0">
                <a:latin typeface="Calibri"/>
                <a:cs typeface="Calibri"/>
              </a:rPr>
              <a:t>a way to introduce </a:t>
            </a:r>
            <a:r>
              <a:rPr lang="en-US" dirty="0" smtClean="0">
                <a:latin typeface="Calibri"/>
                <a:cs typeface="Calibri"/>
              </a:rPr>
              <a:t>solutions to </a:t>
            </a:r>
            <a:r>
              <a:rPr lang="en-US" dirty="0">
                <a:latin typeface="Calibri"/>
                <a:cs typeface="Calibri"/>
              </a:rPr>
              <a:t>the account &amp; raise awareness </a:t>
            </a:r>
            <a:r>
              <a:rPr lang="en-US" dirty="0" smtClean="0">
                <a:latin typeface="Calibri"/>
                <a:cs typeface="Calibri"/>
              </a:rPr>
              <a:t>on solution benefits</a:t>
            </a:r>
          </a:p>
          <a:p>
            <a:pPr marL="341313" indent="-341313">
              <a:buClr>
                <a:schemeClr val="accent1"/>
              </a:buClr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82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&amp; Additional Information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75475" y="1498342"/>
            <a:ext cx="3295444" cy="4489296"/>
          </a:xfrm>
          <a:prstGeom prst="roundRect">
            <a:avLst>
              <a:gd name="adj" fmla="val 6244"/>
            </a:avLst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8" name="Picture 7" descr="VMware_2009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374" y="779669"/>
            <a:ext cx="1904847" cy="69199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4968075" y="1498342"/>
            <a:ext cx="3295444" cy="4500636"/>
          </a:xfrm>
          <a:prstGeom prst="roundRect">
            <a:avLst>
              <a:gd name="adj" fmla="val 6244"/>
            </a:avLst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877" y="1511044"/>
            <a:ext cx="302860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Bruce Jennings – GTM Lead</a:t>
            </a: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  <a:hlinkClick r:id="rId4"/>
              </a:rPr>
              <a:t>b.jennings@accenture.com</a:t>
            </a:r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+1 (214) 215-0608</a:t>
            </a:r>
          </a:p>
          <a:p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TBH: Bruce Jennings Acting – West Region</a:t>
            </a:r>
          </a:p>
          <a:p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Ryan </a:t>
            </a:r>
            <a:r>
              <a:rPr lang="en-US" sz="1400" dirty="0" err="1">
                <a:solidFill>
                  <a:srgbClr val="333333"/>
                </a:solidFill>
                <a:latin typeface="Calibri"/>
                <a:cs typeface="Calibri"/>
              </a:rPr>
              <a:t>Hosey</a:t>
            </a:r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 – Central Region</a:t>
            </a: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  <a:hlinkClick r:id="rId5"/>
              </a:rPr>
              <a:t>ryan.hosey@accenture.com</a:t>
            </a:r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+1 (972) 746-8241</a:t>
            </a:r>
          </a:p>
          <a:p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Kent Oldenburg – East Region</a:t>
            </a: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  <a:hlinkClick r:id="rId6"/>
              </a:rPr>
              <a:t>Kent.t.oldenburg@accenture.com</a:t>
            </a:r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+1 (770) 364-8591</a:t>
            </a:r>
          </a:p>
          <a:p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Mark </a:t>
            </a:r>
            <a:r>
              <a:rPr lang="en-US" sz="1400" dirty="0" err="1">
                <a:solidFill>
                  <a:srgbClr val="333333"/>
                </a:solidFill>
                <a:latin typeface="Calibri"/>
                <a:cs typeface="Calibri"/>
              </a:rPr>
              <a:t>Wurden</a:t>
            </a:r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 – Technical Domain Architect</a:t>
            </a: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  <a:hlinkClick r:id="rId7"/>
              </a:rPr>
              <a:t>Mark.wurden@accenture.com</a:t>
            </a:r>
            <a:endParaRPr lang="en-US" sz="14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+1 (972) 603-6906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9477" y="1511044"/>
            <a:ext cx="3113100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Rob Harper – Sr. </a:t>
            </a:r>
            <a:r>
              <a:rPr lang="en-US" sz="1200" dirty="0" err="1" smtClean="0">
                <a:solidFill>
                  <a:srgbClr val="333333"/>
                </a:solidFill>
                <a:latin typeface="Calibri"/>
                <a:cs typeface="Calibri"/>
              </a:rPr>
              <a:t>Dir</a:t>
            </a:r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 SISO – JI Lead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  <a:hlinkClick r:id="rId8"/>
              </a:rPr>
              <a:t>rharper@vmware.com</a:t>
            </a:r>
            <a:endParaRPr lang="en-US" sz="1200" dirty="0" smtClean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+1 (919) 341-6778</a:t>
            </a:r>
          </a:p>
          <a:p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Greg </a:t>
            </a:r>
            <a:r>
              <a:rPr lang="en-US" sz="1200" dirty="0" err="1">
                <a:solidFill>
                  <a:srgbClr val="333333"/>
                </a:solidFill>
                <a:latin typeface="Calibri"/>
                <a:cs typeface="Calibri"/>
              </a:rPr>
              <a:t>Andsager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 – GTM Lead</a:t>
            </a: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  <a:hlinkClick r:id="rId8"/>
              </a:rPr>
              <a:t>gandsager@vmware.com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+1 (513) 417-9023</a:t>
            </a:r>
          </a:p>
          <a:p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Jan </a:t>
            </a:r>
            <a:r>
              <a:rPr lang="en-US" sz="1200" dirty="0" err="1" smtClean="0">
                <a:solidFill>
                  <a:schemeClr val="bg1"/>
                </a:solidFill>
                <a:latin typeface="Calibri"/>
                <a:cs typeface="Calibri"/>
              </a:rPr>
              <a:t>LeVine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– West Region</a:t>
            </a: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  <a:hlinkClick r:id="rId9"/>
              </a:rPr>
              <a:t>levinej@vmware.com</a:t>
            </a:r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+ 1 (949) 633-5271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TBH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: Jan </a:t>
            </a:r>
            <a:r>
              <a:rPr lang="en-US" sz="1200" dirty="0" err="1" smtClean="0">
                <a:solidFill>
                  <a:srgbClr val="333333"/>
                </a:solidFill>
                <a:latin typeface="Calibri"/>
                <a:cs typeface="Calibri"/>
              </a:rPr>
              <a:t>LeVine</a:t>
            </a:r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Acting – Central Region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TBH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: Jan </a:t>
            </a:r>
            <a:r>
              <a:rPr lang="en-US" sz="1200" dirty="0" err="1" smtClean="0">
                <a:solidFill>
                  <a:srgbClr val="333333"/>
                </a:solidFill>
                <a:latin typeface="Calibri"/>
                <a:cs typeface="Calibri"/>
              </a:rPr>
              <a:t>LeVine</a:t>
            </a:r>
            <a:r>
              <a:rPr lang="en-US" sz="1200" dirty="0" smtClean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Acting  – East Region</a:t>
            </a:r>
          </a:p>
          <a:p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Linda Hummel – West/South Central TSA</a:t>
            </a: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  <a:hlinkClick r:id="rId10"/>
              </a:rPr>
              <a:t>lhummel@vmware.com</a:t>
            </a:r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+1(949) 632-1410</a:t>
            </a:r>
          </a:p>
          <a:p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Joshua Lory – East/Central TSA</a:t>
            </a: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  <a:hlinkClick r:id="rId11"/>
              </a:rPr>
              <a:t>jlory@vmware.com</a:t>
            </a:r>
            <a:endParaRPr lang="en-US" sz="1200" dirty="0">
              <a:solidFill>
                <a:srgbClr val="333333"/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rgbClr val="333333"/>
                </a:solidFill>
                <a:latin typeface="Calibri"/>
                <a:cs typeface="Calibri"/>
              </a:rPr>
              <a:t>+1 (631) 403-0884</a:t>
            </a:r>
          </a:p>
        </p:txBody>
      </p:sp>
      <p:pic>
        <p:nvPicPr>
          <p:cNvPr id="16" name="Picture 15" descr="2011-08-01_1323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3466" y="782475"/>
            <a:ext cx="1319463" cy="5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08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&amp; Resources</a:t>
            </a:r>
            <a:endParaRPr lang="en-US" dirty="0"/>
          </a:p>
        </p:txBody>
      </p:sp>
      <p:pic>
        <p:nvPicPr>
          <p:cNvPr id="13" name="Picture 12" descr="2011-08-01_1316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750" y="1131207"/>
            <a:ext cx="7052235" cy="72107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0047" y="762344"/>
            <a:ext cx="5762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Search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VMVAULT</a:t>
            </a:r>
            <a:r>
              <a:rPr lang="en-US" dirty="0" smtClean="0">
                <a:latin typeface="Calibri"/>
                <a:cs typeface="Calibri"/>
              </a:rPr>
              <a:t> for “Accenture” or click on image below.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TOV_SalesPlayCard_Image.tiff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95" y="2056197"/>
            <a:ext cx="3814962" cy="2743200"/>
          </a:xfrm>
          <a:prstGeom prst="rect">
            <a:avLst/>
          </a:prstGeom>
        </p:spPr>
      </p:pic>
      <p:pic>
        <p:nvPicPr>
          <p:cNvPr id="9" name="Picture 8" descr="ACN_VMW_INTL_Brochure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0612" y="1871135"/>
            <a:ext cx="2812568" cy="3657600"/>
          </a:xfrm>
          <a:prstGeom prst="rect">
            <a:avLst/>
          </a:prstGeom>
        </p:spPr>
      </p:pic>
      <p:pic>
        <p:nvPicPr>
          <p:cNvPr id="7" name="Picture 6" descr="ACN_VMW_AlliancePage_Image.tiff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1036" y="2891758"/>
            <a:ext cx="35931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76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574185" y="685800"/>
            <a:ext cx="8382000" cy="14605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Accenture – VMware</a:t>
            </a:r>
            <a:br>
              <a:rPr lang="en-US" sz="3600" dirty="0" smtClean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916" y="3434913"/>
            <a:ext cx="711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Q&amp;A</a:t>
            </a:r>
            <a:endParaRPr lang="en-US" sz="2400" dirty="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5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14750"/>
            <a:ext cx="8382000" cy="333375"/>
          </a:xfrm>
        </p:spPr>
        <p:txBody>
          <a:bodyPr/>
          <a:lstStyle/>
          <a:p>
            <a:r>
              <a:rPr lang="en-US" dirty="0" smtClean="0"/>
              <a:t>VMware Account Benefits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7760" y="3807219"/>
            <a:ext cx="8280400" cy="768211"/>
            <a:chOff x="407760" y="3807219"/>
            <a:chExt cx="8280400" cy="768211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407760" y="3807219"/>
              <a:ext cx="2095500" cy="764352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9921" y="3871760"/>
              <a:ext cx="199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VMware Mindshare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592160" y="3807334"/>
              <a:ext cx="6096000" cy="76809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68360" y="3820035"/>
              <a:ext cx="58250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 algn="l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Increase VMware mindshare with “c” suite</a:t>
              </a:r>
            </a:p>
            <a:p>
              <a:pPr marL="114300" indent="-114300" algn="l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Increase % of IT spend that goes to VMware</a:t>
              </a:r>
            </a:p>
            <a:p>
              <a:pPr marL="114300" indent="-114300" algn="l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Deliver sustained value through service excellence and product innovation</a:t>
              </a:r>
            </a:p>
          </p:txBody>
        </p:sp>
      </p:grpSp>
      <p:sp>
        <p:nvSpPr>
          <p:cNvPr id="31" name="Rounded Rectangle 30"/>
          <p:cNvSpPr/>
          <p:nvPr/>
        </p:nvSpPr>
        <p:spPr bwMode="auto">
          <a:xfrm>
            <a:off x="406400" y="4823769"/>
            <a:ext cx="2095500" cy="1051560"/>
          </a:xfrm>
          <a:prstGeom prst="roundRect">
            <a:avLst/>
          </a:prstGeom>
          <a:solidFill>
            <a:srgbClr val="1288C0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600" b="1" kern="0" dirty="0" err="1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561" y="4887884"/>
            <a:ext cx="1991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Calibri"/>
                <a:cs typeface="Calibri"/>
              </a:rPr>
              <a:t>Accelerate VMware Product Usage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2590800" y="4789261"/>
            <a:ext cx="6096000" cy="1143000"/>
          </a:xfrm>
          <a:prstGeom prst="round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6439" y="4861380"/>
            <a:ext cx="574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l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cs typeface="Calibri"/>
              </a:rPr>
              <a:t>Increase adoption and use of core VMware technologies</a:t>
            </a:r>
          </a:p>
          <a:p>
            <a:pPr marL="114300" indent="-114300">
              <a:buFont typeface="Arial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Position account to adopt and realize the benefits of advanced VMware solutions (i.e., </a:t>
            </a:r>
            <a:r>
              <a:rPr lang="en-US" sz="1400" b="1" dirty="0" err="1" smtClean="0">
                <a:solidFill>
                  <a:schemeClr val="bg1"/>
                </a:solidFill>
                <a:latin typeface="Calibri"/>
                <a:cs typeface="Calibri"/>
              </a:rPr>
              <a:t>vSM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alibri"/>
                <a:cs typeface="Calibri"/>
              </a:rPr>
              <a:t>vCOPs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, ADM, </a:t>
            </a:r>
            <a:r>
              <a:rPr lang="en-US" sz="1400" b="1" dirty="0" err="1" smtClean="0">
                <a:solidFill>
                  <a:schemeClr val="bg1"/>
                </a:solidFill>
                <a:latin typeface="Calibri"/>
                <a:cs typeface="Calibri"/>
              </a:rPr>
              <a:t>vFabric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, SpringSource, vCD, etc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.) </a:t>
            </a:r>
            <a:endParaRPr lang="en-US" sz="1400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14300" indent="-114300">
              <a:buFont typeface="Arial"/>
              <a:buChar char="•"/>
            </a:pPr>
            <a:r>
              <a:rPr lang="en-US" sz="1400" b="1" dirty="0" smtClean="0">
                <a:solidFill>
                  <a:srgbClr val="333333"/>
                </a:solidFill>
                <a:latin typeface="Calibri"/>
                <a:cs typeface="Calibri"/>
              </a:rPr>
              <a:t>Enable </a:t>
            </a:r>
            <a:r>
              <a:rPr lang="en-US" sz="1400" b="1" dirty="0">
                <a:solidFill>
                  <a:srgbClr val="333333"/>
                </a:solidFill>
                <a:latin typeface="Calibri"/>
                <a:cs typeface="Calibri"/>
              </a:rPr>
              <a:t>clients to realize the benefits of hybrid </a:t>
            </a:r>
            <a:r>
              <a:rPr lang="en-US" sz="1400" b="1" dirty="0" smtClean="0">
                <a:solidFill>
                  <a:srgbClr val="333333"/>
                </a:solidFill>
                <a:latin typeface="Calibri"/>
                <a:cs typeface="Calibri"/>
              </a:rPr>
              <a:t>clouds</a:t>
            </a:r>
            <a:endParaRPr lang="en-US" sz="1400" b="1" dirty="0">
              <a:solidFill>
                <a:srgbClr val="333333"/>
              </a:solidFill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6400" y="1810512"/>
            <a:ext cx="8280400" cy="770219"/>
            <a:chOff x="406400" y="1753525"/>
            <a:chExt cx="8280400" cy="770219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06400" y="1753525"/>
              <a:ext cx="2095500" cy="764006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600" b="1" kern="0" dirty="0" err="1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240" y="1937000"/>
              <a:ext cx="199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AE Product Sales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590800" y="1755648"/>
              <a:ext cx="6096000" cy="76809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2400" y="1766225"/>
              <a:ext cx="2781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vFabric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SQLfire</a:t>
              </a:r>
              <a:endParaRPr lang="en-US" sz="1400" b="1" dirty="0" smtClea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vFabric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ers</a:t>
              </a:r>
              <a:endParaRPr lang="en-US" sz="1400" b="1" dirty="0" smtClea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vFabric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tc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 Server</a:t>
              </a:r>
              <a:endParaRPr lang="en-US" sz="14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2099" y="1754885"/>
              <a:ext cx="29852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vFabric Rabbit MQ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vFabric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GemFire</a:t>
              </a:r>
              <a:endParaRPr lang="en-US" sz="1400" b="1" dirty="0" smtClean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SpringSource Tool Suite</a:t>
              </a:r>
            </a:p>
          </p:txBody>
        </p:sp>
      </p:grpSp>
      <p:sp>
        <p:nvSpPr>
          <p:cNvPr id="20" name="Rounded Rectangle 19"/>
          <p:cNvSpPr/>
          <p:nvPr/>
        </p:nvSpPr>
        <p:spPr bwMode="auto">
          <a:xfrm>
            <a:off x="406399" y="816470"/>
            <a:ext cx="2095500" cy="768096"/>
          </a:xfrm>
          <a:prstGeom prst="roundRect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560" y="1011284"/>
            <a:ext cx="199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Calibri"/>
                <a:cs typeface="Calibri"/>
              </a:rPr>
              <a:t>TOV Product Sales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590799" y="813816"/>
            <a:ext cx="6096000" cy="768096"/>
          </a:xfrm>
          <a:prstGeom prst="roundRect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2399" y="829170"/>
            <a:ext cx="2781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Service 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Manager </a:t>
            </a:r>
          </a:p>
          <a:p>
            <a:pPr marL="114300" indent="-114300">
              <a:buFont typeface="Arial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vCenter 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Operations</a:t>
            </a:r>
          </a:p>
          <a:p>
            <a:pPr marL="114300" indent="-114300">
              <a:buFont typeface="Arial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vCenter 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Capacity 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IQ</a:t>
            </a:r>
            <a:endParaRPr lang="en-US"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72099" y="829170"/>
            <a:ext cx="341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vCenter 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Configuration Manager</a:t>
            </a:r>
          </a:p>
          <a:p>
            <a:pPr marL="114300" indent="-114300">
              <a:buFont typeface="Arial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vCenter </a:t>
            </a: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Application Discovery 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Manager</a:t>
            </a:r>
            <a:endParaRPr lang="en-US"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6399" y="2807208"/>
            <a:ext cx="8280400" cy="769348"/>
            <a:chOff x="406399" y="2706105"/>
            <a:chExt cx="8280400" cy="769348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406399" y="2706105"/>
              <a:ext cx="2095500" cy="768096"/>
            </a:xfrm>
            <a:prstGeom prst="roundRect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8560" y="2878239"/>
              <a:ext cx="199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CSE Product Sales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2590799" y="2706624"/>
              <a:ext cx="6096000" cy="768829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2399" y="2718805"/>
              <a:ext cx="27813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333333"/>
                  </a:solidFill>
                  <a:latin typeface="Calibri"/>
                  <a:cs typeface="Calibri"/>
                </a:rPr>
                <a:t>vCloud Director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Service Manager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333333"/>
                  </a:solidFill>
                  <a:latin typeface="Calibri"/>
                  <a:cs typeface="Calibri"/>
                </a:rPr>
                <a:t>vCenter AppSpeed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72099" y="2718805"/>
              <a:ext cx="3136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Font typeface="Arial"/>
                <a:buChar char="•"/>
              </a:pPr>
              <a:r>
                <a:rPr lang="en-US" sz="1400" b="1" dirty="0" smtClean="0">
                  <a:solidFill>
                    <a:srgbClr val="333333"/>
                  </a:solidFill>
                  <a:latin typeface="Calibri"/>
                  <a:cs typeface="Calibri"/>
                </a:rPr>
                <a:t>vShield Suite</a:t>
              </a:r>
            </a:p>
            <a:p>
              <a:pPr marL="114300" indent="-114300">
                <a:buFont typeface="Arial"/>
                <a:buChar char="•"/>
              </a:pPr>
              <a:r>
                <a:rPr lang="en-US" sz="1400" b="1" dirty="0">
                  <a:solidFill>
                    <a:srgbClr val="333333"/>
                  </a:solidFill>
                  <a:latin typeface="Calibri"/>
                  <a:cs typeface="Calibri"/>
                </a:rPr>
                <a:t>vCenter Chargeback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0775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important?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Influence on Customers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524934" y="1676401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524934" y="1913467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524934" y="2150533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24934" y="2387599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24934" y="2624667"/>
            <a:ext cx="6451600" cy="33866"/>
          </a:xfrm>
          <a:prstGeom prst="line">
            <a:avLst/>
          </a:prstGeom>
          <a:solidFill>
            <a:srgbClr val="0095D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58799" y="3776133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75733" y="4182532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75732" y="4571998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592666" y="4961466"/>
            <a:ext cx="6451600" cy="33866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491067" y="1473200"/>
            <a:ext cx="16933" cy="220133"/>
          </a:xfrm>
          <a:prstGeom prst="line">
            <a:avLst/>
          </a:prstGeom>
          <a:solidFill>
            <a:srgbClr val="0095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24933" y="1693333"/>
            <a:ext cx="16934" cy="999067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58800" y="3793067"/>
            <a:ext cx="33868" cy="1219199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286933" y="2726266"/>
            <a:ext cx="9412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SIs /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Management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Consultants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55333" y="2726266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Technology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Vendors as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Advisors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9199" y="27262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Industry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Peers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07467" y="2777066"/>
            <a:ext cx="728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333333"/>
                </a:solidFill>
                <a:latin typeface="+mn-lt"/>
                <a:ea typeface="+mn-ea"/>
              </a:rPr>
              <a:t>Analysts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25066" y="2641600"/>
            <a:ext cx="932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Communities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And Users</a:t>
            </a:r>
          </a:p>
          <a:p>
            <a:pPr algn="l"/>
            <a:r>
              <a:rPr lang="en-US" sz="1000" dirty="0" smtClean="0">
                <a:solidFill>
                  <a:srgbClr val="333333"/>
                </a:solidFill>
              </a:rPr>
              <a:t>Groups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456267" y="2218267"/>
            <a:ext cx="457200" cy="440266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41600" y="2438400"/>
            <a:ext cx="457200" cy="22013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860800" y="2353733"/>
            <a:ext cx="457200" cy="287868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809067" y="2438399"/>
            <a:ext cx="457200" cy="186267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26667" y="2540000"/>
            <a:ext cx="457200" cy="84666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926667" y="2269067"/>
            <a:ext cx="457200" cy="270934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9068" y="2218267"/>
            <a:ext cx="457200" cy="220134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60801" y="2167467"/>
            <a:ext cx="457200" cy="253999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41601" y="2099732"/>
            <a:ext cx="457200" cy="338667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456266" y="1964267"/>
            <a:ext cx="457200" cy="254000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41600" y="1913467"/>
            <a:ext cx="457200" cy="2201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56266" y="1845733"/>
            <a:ext cx="457200" cy="1185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843867" y="1998133"/>
            <a:ext cx="457200" cy="1693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09068" y="2116666"/>
            <a:ext cx="457200" cy="13546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926665" y="2167466"/>
            <a:ext cx="457200" cy="1693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552266" y="2353733"/>
            <a:ext cx="135467" cy="16933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552266" y="1998133"/>
            <a:ext cx="135467" cy="169334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552266" y="1693333"/>
            <a:ext cx="135467" cy="1693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501467" y="4385733"/>
            <a:ext cx="135467" cy="169334"/>
          </a:xfrm>
          <a:prstGeom prst="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501467" y="4013199"/>
            <a:ext cx="135467" cy="1693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501467" y="4724399"/>
            <a:ext cx="135467" cy="16933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19999" y="233680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</a:rPr>
              <a:t>1</a:t>
            </a:r>
            <a:r>
              <a:rPr lang="en-US" sz="1200" baseline="30000" dirty="0" smtClean="0">
                <a:solidFill>
                  <a:srgbClr val="333333"/>
                </a:solidFill>
              </a:rPr>
              <a:t>st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86133" y="469053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</a:rPr>
              <a:t>1</a:t>
            </a:r>
            <a:r>
              <a:rPr lang="en-US" sz="1200" baseline="30000" dirty="0" smtClean="0">
                <a:solidFill>
                  <a:srgbClr val="333333"/>
                </a:solidFill>
              </a:rPr>
              <a:t>st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69200" y="4284133"/>
            <a:ext cx="384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</a:rPr>
              <a:t>2</a:t>
            </a:r>
            <a:r>
              <a:rPr lang="en-US" sz="1200" baseline="30000" dirty="0">
                <a:solidFill>
                  <a:srgbClr val="333333"/>
                </a:solidFill>
              </a:rPr>
              <a:t>nd</a:t>
            </a:r>
            <a:endParaRPr lang="en-US" sz="1200" dirty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36934" y="1947333"/>
            <a:ext cx="384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</a:rPr>
              <a:t>2</a:t>
            </a:r>
            <a:r>
              <a:rPr lang="en-US" sz="1200" baseline="30000" dirty="0">
                <a:solidFill>
                  <a:srgbClr val="333333"/>
                </a:solidFill>
              </a:rPr>
              <a:t>nd</a:t>
            </a:r>
            <a:endParaRPr lang="en-US" sz="1200" dirty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36934" y="1608667"/>
            <a:ext cx="3614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3</a:t>
            </a:r>
            <a:r>
              <a:rPr lang="en-US" sz="1200" baseline="30000" dirty="0" smtClean="0">
                <a:solidFill>
                  <a:srgbClr val="333333"/>
                </a:solidFill>
                <a:latin typeface="+mn-lt"/>
                <a:ea typeface="+mn-ea"/>
              </a:rPr>
              <a:t>rd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69200" y="3928533"/>
            <a:ext cx="3614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3</a:t>
            </a:r>
            <a:r>
              <a:rPr lang="en-US" sz="1200" baseline="30000" dirty="0" smtClean="0">
                <a:solidFill>
                  <a:srgbClr val="333333"/>
                </a:solidFill>
                <a:latin typeface="+mn-lt"/>
                <a:ea typeface="+mn-ea"/>
              </a:rPr>
              <a:t>rd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26535" y="4758267"/>
            <a:ext cx="440266" cy="2032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219201" y="4436533"/>
            <a:ext cx="440266" cy="52493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778000" y="4792132"/>
            <a:ext cx="440266" cy="169333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353735" y="4825999"/>
            <a:ext cx="440266" cy="135467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963334" y="4842933"/>
            <a:ext cx="440266" cy="11853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606800" y="4826000"/>
            <a:ext cx="440266" cy="11853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233336" y="4876800"/>
            <a:ext cx="440266" cy="84668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842935" y="4842932"/>
            <a:ext cx="440266" cy="101601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435601" y="4842933"/>
            <a:ext cx="440266" cy="1016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011334" y="4876799"/>
            <a:ext cx="440266" cy="67733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587068" y="4859867"/>
            <a:ext cx="440266" cy="84666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26535" y="4233333"/>
            <a:ext cx="440266" cy="5249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219202" y="4233333"/>
            <a:ext cx="440266" cy="203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778002" y="4656667"/>
            <a:ext cx="440266" cy="135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353735" y="4707467"/>
            <a:ext cx="440266" cy="1354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963336" y="4741333"/>
            <a:ext cx="440266" cy="10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606802" y="4741332"/>
            <a:ext cx="440266" cy="1185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216400" y="4758267"/>
            <a:ext cx="440266" cy="118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842936" y="4758266"/>
            <a:ext cx="440266" cy="84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418669" y="4707466"/>
            <a:ext cx="440266" cy="1354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11335" y="4775200"/>
            <a:ext cx="440266" cy="10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219201" y="4080933"/>
            <a:ext cx="440266" cy="135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26534" y="4030133"/>
            <a:ext cx="440266" cy="16933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1778001" y="4504266"/>
            <a:ext cx="440266" cy="18626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2353735" y="4605866"/>
            <a:ext cx="440266" cy="10160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2" name="Rectangle 121"/>
          <p:cNvSpPr/>
          <p:nvPr/>
        </p:nvSpPr>
        <p:spPr bwMode="auto">
          <a:xfrm flipV="1">
            <a:off x="2946403" y="4673599"/>
            <a:ext cx="440266" cy="8466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606801" y="4690533"/>
            <a:ext cx="440266" cy="101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216402" y="4724399"/>
            <a:ext cx="440266" cy="8466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842934" y="4712547"/>
            <a:ext cx="44026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6" name="Rectangle 125"/>
          <p:cNvSpPr/>
          <p:nvPr/>
        </p:nvSpPr>
        <p:spPr bwMode="auto">
          <a:xfrm flipV="1">
            <a:off x="5418667" y="4707466"/>
            <a:ext cx="44026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011335" y="4729481"/>
            <a:ext cx="44026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587068" y="4758267"/>
            <a:ext cx="440266" cy="101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0133" y="252306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334" y="22860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50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18533" y="2015065"/>
            <a:ext cx="4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</a:rPr>
              <a:t>100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533" y="1778000"/>
            <a:ext cx="4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150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8534" y="1524000"/>
            <a:ext cx="4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200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0134" y="480906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35467" y="4470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25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52400" y="406400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50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9334" y="36576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75</a:t>
            </a: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491068" y="5401733"/>
            <a:ext cx="723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IBM GS</a:t>
            </a: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965201" y="5469466"/>
            <a:ext cx="8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Accenture</a:t>
            </a: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1659466" y="5401733"/>
            <a:ext cx="706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Deloitte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2218266" y="5401733"/>
            <a:ext cx="75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HP/EDS</a:t>
            </a: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2743201" y="5486399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Capgemini</a:t>
            </a: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3217333" y="5537200"/>
            <a:ext cx="1236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McKinsey &amp; Co</a:t>
            </a:r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4097867" y="5334001"/>
            <a:ext cx="672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Infosys</a:t>
            </a: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4809065" y="5215467"/>
            <a:ext cx="543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PWC</a:t>
            </a: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5418668" y="5232400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Tata</a:t>
            </a: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5943600" y="5283201"/>
            <a:ext cx="58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Wipro</a:t>
            </a:r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6553201" y="5215467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CSC</a:t>
            </a:r>
          </a:p>
        </p:txBody>
      </p:sp>
      <p:sp>
        <p:nvSpPr>
          <p:cNvPr id="152" name="Freeform 151"/>
          <p:cNvSpPr/>
          <p:nvPr/>
        </p:nvSpPr>
        <p:spPr>
          <a:xfrm>
            <a:off x="1099063" y="203200"/>
            <a:ext cx="4370404" cy="3200400"/>
          </a:xfrm>
          <a:custGeom>
            <a:avLst/>
            <a:gdLst>
              <a:gd name="connsiteX0" fmla="*/ 848270 w 4370404"/>
              <a:gd name="connsiteY0" fmla="*/ 2573867 h 3200400"/>
              <a:gd name="connsiteX1" fmla="*/ 848270 w 4370404"/>
              <a:gd name="connsiteY1" fmla="*/ 2573867 h 3200400"/>
              <a:gd name="connsiteX2" fmla="*/ 695870 w 4370404"/>
              <a:gd name="connsiteY2" fmla="*/ 2523067 h 3200400"/>
              <a:gd name="connsiteX3" fmla="*/ 611204 w 4370404"/>
              <a:gd name="connsiteY3" fmla="*/ 2489200 h 3200400"/>
              <a:gd name="connsiteX4" fmla="*/ 408004 w 4370404"/>
              <a:gd name="connsiteY4" fmla="*/ 2523067 h 3200400"/>
              <a:gd name="connsiteX5" fmla="*/ 306404 w 4370404"/>
              <a:gd name="connsiteY5" fmla="*/ 2573867 h 3200400"/>
              <a:gd name="connsiteX6" fmla="*/ 255604 w 4370404"/>
              <a:gd name="connsiteY6" fmla="*/ 2607733 h 3200400"/>
              <a:gd name="connsiteX7" fmla="*/ 204804 w 4370404"/>
              <a:gd name="connsiteY7" fmla="*/ 2624667 h 3200400"/>
              <a:gd name="connsiteX8" fmla="*/ 86270 w 4370404"/>
              <a:gd name="connsiteY8" fmla="*/ 2692400 h 3200400"/>
              <a:gd name="connsiteX9" fmla="*/ 69337 w 4370404"/>
              <a:gd name="connsiteY9" fmla="*/ 2743200 h 3200400"/>
              <a:gd name="connsiteX10" fmla="*/ 18537 w 4370404"/>
              <a:gd name="connsiteY10" fmla="*/ 2777067 h 3200400"/>
              <a:gd name="connsiteX11" fmla="*/ 86270 w 4370404"/>
              <a:gd name="connsiteY11" fmla="*/ 2997200 h 3200400"/>
              <a:gd name="connsiteX12" fmla="*/ 103204 w 4370404"/>
              <a:gd name="connsiteY12" fmla="*/ 3048000 h 3200400"/>
              <a:gd name="connsiteX13" fmla="*/ 170937 w 4370404"/>
              <a:gd name="connsiteY13" fmla="*/ 3081867 h 3200400"/>
              <a:gd name="connsiteX14" fmla="*/ 509604 w 4370404"/>
              <a:gd name="connsiteY14" fmla="*/ 3115733 h 3200400"/>
              <a:gd name="connsiteX15" fmla="*/ 611204 w 4370404"/>
              <a:gd name="connsiteY15" fmla="*/ 3132667 h 3200400"/>
              <a:gd name="connsiteX16" fmla="*/ 712804 w 4370404"/>
              <a:gd name="connsiteY16" fmla="*/ 3166533 h 3200400"/>
              <a:gd name="connsiteX17" fmla="*/ 848270 w 4370404"/>
              <a:gd name="connsiteY17" fmla="*/ 3200400 h 3200400"/>
              <a:gd name="connsiteX18" fmla="*/ 899070 w 4370404"/>
              <a:gd name="connsiteY18" fmla="*/ 3166533 h 3200400"/>
              <a:gd name="connsiteX19" fmla="*/ 1068404 w 4370404"/>
              <a:gd name="connsiteY19" fmla="*/ 3014133 h 3200400"/>
              <a:gd name="connsiteX20" fmla="*/ 1085337 w 4370404"/>
              <a:gd name="connsiteY20" fmla="*/ 2963333 h 3200400"/>
              <a:gd name="connsiteX21" fmla="*/ 1068404 w 4370404"/>
              <a:gd name="connsiteY21" fmla="*/ 2641600 h 3200400"/>
              <a:gd name="connsiteX22" fmla="*/ 1017604 w 4370404"/>
              <a:gd name="connsiteY22" fmla="*/ 2607733 h 3200400"/>
              <a:gd name="connsiteX23" fmla="*/ 577337 w 4370404"/>
              <a:gd name="connsiteY23" fmla="*/ 2590800 h 3200400"/>
              <a:gd name="connsiteX24" fmla="*/ 560404 w 4370404"/>
              <a:gd name="connsiteY24" fmla="*/ 2506133 h 3200400"/>
              <a:gd name="connsiteX25" fmla="*/ 4370404 w 4370404"/>
              <a:gd name="connsiteY25" fmla="*/ 0 h 3200400"/>
              <a:gd name="connsiteX26" fmla="*/ 848270 w 4370404"/>
              <a:gd name="connsiteY26" fmla="*/ 2573867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70404" h="3200400">
                <a:moveTo>
                  <a:pt x="848270" y="2573867"/>
                </a:moveTo>
                <a:lnTo>
                  <a:pt x="848270" y="2573867"/>
                </a:lnTo>
                <a:cubicBezTo>
                  <a:pt x="797470" y="2556934"/>
                  <a:pt x="746298" y="2541077"/>
                  <a:pt x="695870" y="2523067"/>
                </a:cubicBezTo>
                <a:cubicBezTo>
                  <a:pt x="667245" y="2512844"/>
                  <a:pt x="641600" y="2489200"/>
                  <a:pt x="611204" y="2489200"/>
                </a:cubicBezTo>
                <a:cubicBezTo>
                  <a:pt x="542536" y="2489200"/>
                  <a:pt x="475737" y="2511778"/>
                  <a:pt x="408004" y="2523067"/>
                </a:cubicBezTo>
                <a:cubicBezTo>
                  <a:pt x="262419" y="2620122"/>
                  <a:pt x="446618" y="2503760"/>
                  <a:pt x="306404" y="2573867"/>
                </a:cubicBezTo>
                <a:cubicBezTo>
                  <a:pt x="288201" y="2582968"/>
                  <a:pt x="273807" y="2598632"/>
                  <a:pt x="255604" y="2607733"/>
                </a:cubicBezTo>
                <a:cubicBezTo>
                  <a:pt x="239639" y="2615715"/>
                  <a:pt x="221210" y="2617636"/>
                  <a:pt x="204804" y="2624667"/>
                </a:cubicBezTo>
                <a:cubicBezTo>
                  <a:pt x="144643" y="2650450"/>
                  <a:pt x="137292" y="2658385"/>
                  <a:pt x="86270" y="2692400"/>
                </a:cubicBezTo>
                <a:cubicBezTo>
                  <a:pt x="80626" y="2709333"/>
                  <a:pt x="80487" y="2729262"/>
                  <a:pt x="69337" y="2743200"/>
                </a:cubicBezTo>
                <a:cubicBezTo>
                  <a:pt x="56624" y="2759092"/>
                  <a:pt x="21415" y="2756920"/>
                  <a:pt x="18537" y="2777067"/>
                </a:cubicBezTo>
                <a:cubicBezTo>
                  <a:pt x="-10761" y="2982151"/>
                  <a:pt x="-16480" y="2962951"/>
                  <a:pt x="86270" y="2997200"/>
                </a:cubicBezTo>
                <a:cubicBezTo>
                  <a:pt x="91915" y="3014133"/>
                  <a:pt x="90583" y="3035379"/>
                  <a:pt x="103204" y="3048000"/>
                </a:cubicBezTo>
                <a:cubicBezTo>
                  <a:pt x="121053" y="3065849"/>
                  <a:pt x="147735" y="3071923"/>
                  <a:pt x="170937" y="3081867"/>
                </a:cubicBezTo>
                <a:cubicBezTo>
                  <a:pt x="276350" y="3127044"/>
                  <a:pt x="400885" y="3109338"/>
                  <a:pt x="509604" y="3115733"/>
                </a:cubicBezTo>
                <a:cubicBezTo>
                  <a:pt x="543471" y="3121378"/>
                  <a:pt x="577895" y="3124340"/>
                  <a:pt x="611204" y="3132667"/>
                </a:cubicBezTo>
                <a:cubicBezTo>
                  <a:pt x="645837" y="3141325"/>
                  <a:pt x="677799" y="3159532"/>
                  <a:pt x="712804" y="3166533"/>
                </a:cubicBezTo>
                <a:cubicBezTo>
                  <a:pt x="814973" y="3186968"/>
                  <a:pt x="770166" y="3174366"/>
                  <a:pt x="848270" y="3200400"/>
                </a:cubicBezTo>
                <a:cubicBezTo>
                  <a:pt x="865203" y="3189111"/>
                  <a:pt x="883943" y="3180147"/>
                  <a:pt x="899070" y="3166533"/>
                </a:cubicBezTo>
                <a:cubicBezTo>
                  <a:pt x="1088962" y="2995631"/>
                  <a:pt x="950363" y="3092828"/>
                  <a:pt x="1068404" y="3014133"/>
                </a:cubicBezTo>
                <a:cubicBezTo>
                  <a:pt x="1074048" y="2997200"/>
                  <a:pt x="1085337" y="2981182"/>
                  <a:pt x="1085337" y="2963333"/>
                </a:cubicBezTo>
                <a:cubicBezTo>
                  <a:pt x="1085337" y="2855940"/>
                  <a:pt x="1088498" y="2747096"/>
                  <a:pt x="1068404" y="2641600"/>
                </a:cubicBezTo>
                <a:cubicBezTo>
                  <a:pt x="1064596" y="2621608"/>
                  <a:pt x="1037847" y="2609827"/>
                  <a:pt x="1017604" y="2607733"/>
                </a:cubicBezTo>
                <a:cubicBezTo>
                  <a:pt x="871519" y="2592621"/>
                  <a:pt x="724093" y="2596444"/>
                  <a:pt x="577337" y="2590800"/>
                </a:cubicBezTo>
                <a:cubicBezTo>
                  <a:pt x="556834" y="2529290"/>
                  <a:pt x="560404" y="2557849"/>
                  <a:pt x="560404" y="2506133"/>
                </a:cubicBezTo>
                <a:lnTo>
                  <a:pt x="4370404" y="0"/>
                </a:lnTo>
                <a:lnTo>
                  <a:pt x="848270" y="2573867"/>
                </a:lnTo>
                <a:close/>
              </a:path>
            </a:pathLst>
          </a:custGeom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cxnSp>
        <p:nvCxnSpPr>
          <p:cNvPr id="168" name="Straight Arrow Connector 167"/>
          <p:cNvCxnSpPr/>
          <p:nvPr/>
        </p:nvCxnSpPr>
        <p:spPr bwMode="auto">
          <a:xfrm>
            <a:off x="880533" y="1913467"/>
            <a:ext cx="474134" cy="389468"/>
          </a:xfrm>
          <a:prstGeom prst="straightConnector1">
            <a:avLst/>
          </a:prstGeom>
          <a:solidFill>
            <a:srgbClr val="0095D3"/>
          </a:solidFill>
          <a:ln w="76200" cap="flat" cmpd="sng" algn="ctr">
            <a:solidFill>
              <a:srgbClr val="96CD7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/>
          <p:nvPr/>
        </p:nvCxnSpPr>
        <p:spPr bwMode="auto">
          <a:xfrm flipV="1">
            <a:off x="863600" y="5943601"/>
            <a:ext cx="491067" cy="287866"/>
          </a:xfrm>
          <a:prstGeom prst="straightConnector1">
            <a:avLst/>
          </a:prstGeom>
          <a:solidFill>
            <a:srgbClr val="0095D3"/>
          </a:solidFill>
          <a:ln w="76200" cap="flat" cmpd="sng" algn="ctr">
            <a:solidFill>
              <a:srgbClr val="96CD7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865287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74" y="2936875"/>
            <a:ext cx="5508626" cy="3317875"/>
          </a:xfrm>
          <a:prstGeom prst="roundRect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Accenture </a:t>
            </a:r>
            <a:r>
              <a:rPr lang="en-US" sz="2800" b="0" dirty="0" smtClean="0"/>
              <a:t>|</a:t>
            </a:r>
            <a:r>
              <a:rPr lang="en-US" dirty="0" smtClean="0"/>
              <a:t> VMware  ::  Joint Initiative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1" y="778470"/>
            <a:ext cx="844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indent="-238125">
              <a:buFont typeface="Arial"/>
              <a:buChar char="•"/>
            </a:pPr>
            <a:r>
              <a:rPr lang="en-US" sz="1600" dirty="0" smtClean="0">
                <a:solidFill>
                  <a:srgbClr val="333333"/>
                </a:solidFill>
              </a:rPr>
              <a:t>Signed Agreement for Joint Initiative to deliver high-value solutions</a:t>
            </a:r>
          </a:p>
          <a:p>
            <a:pPr marL="349250" indent="-238125">
              <a:buFont typeface="Arial"/>
              <a:buChar char="•"/>
            </a:pPr>
            <a:r>
              <a:rPr lang="en-US" sz="1600" dirty="0" smtClean="0">
                <a:solidFill>
                  <a:srgbClr val="333333"/>
                </a:solidFill>
              </a:rPr>
              <a:t>Accenture providing a GTM team to drive joint solutions</a:t>
            </a:r>
          </a:p>
          <a:p>
            <a:pPr marL="349250" indent="-238125">
              <a:buFont typeface="Arial"/>
              <a:buChar char="•"/>
            </a:pPr>
            <a:r>
              <a:rPr lang="en-US" sz="1600" dirty="0" smtClean="0">
                <a:solidFill>
                  <a:srgbClr val="333333"/>
                </a:solidFill>
              </a:rPr>
              <a:t>Accenture-badged delivery workforce within PSO</a:t>
            </a:r>
          </a:p>
          <a:p>
            <a:pPr marL="349250" indent="-238125">
              <a:buFont typeface="Arial"/>
              <a:buChar char="•"/>
            </a:pPr>
            <a:r>
              <a:rPr lang="en-US" sz="1600" dirty="0" smtClean="0">
                <a:solidFill>
                  <a:srgbClr val="333333"/>
                </a:solidFill>
              </a:rPr>
              <a:t>VMware providing alliance team to drive joint solutions</a:t>
            </a:r>
          </a:p>
          <a:p>
            <a:pPr marL="349250" lvl="1" indent="-238125">
              <a:buFont typeface="Arial"/>
              <a:buChar char="•"/>
            </a:pPr>
            <a:r>
              <a:rPr lang="en-US" sz="1600" b="1" dirty="0" smtClean="0">
                <a:solidFill>
                  <a:srgbClr val="0000FF"/>
                </a:solidFill>
              </a:rPr>
              <a:t>Goal—</a:t>
            </a:r>
            <a:r>
              <a:rPr lang="en-US" sz="1600" b="1" i="1" dirty="0">
                <a:solidFill>
                  <a:srgbClr val="0000FF"/>
                </a:solidFill>
              </a:rPr>
              <a:t>Increase mindshare of VMware within </a:t>
            </a:r>
            <a:r>
              <a:rPr lang="en-US" sz="1600" b="1" i="1" dirty="0" smtClean="0">
                <a:solidFill>
                  <a:srgbClr val="0000FF"/>
                </a:solidFill>
              </a:rPr>
              <a:t>Accenture</a:t>
            </a:r>
          </a:p>
          <a:p>
            <a:pPr marL="679450" lvl="1" indent="-1714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Increase sales of VMware products and Accenture services</a:t>
            </a:r>
          </a:p>
          <a:p>
            <a:pPr marL="679450" lvl="1" indent="-171450"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Combine VMware products with Accenture’s delivery assets and experience into defined business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2375" y="5981087"/>
            <a:ext cx="512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http://www.accenture.com/us-en/Pages/service-alliance-</a:t>
            </a:r>
            <a:r>
              <a:rPr lang="en-US" sz="1200" dirty="0" err="1" smtClean="0">
                <a:solidFill>
                  <a:schemeClr val="bg1"/>
                </a:solidFill>
              </a:rPr>
              <a:t>vmware.aspx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2375" y="3096150"/>
            <a:ext cx="5127625" cy="29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9593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4194175" cy="33337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0500" y="1357684"/>
            <a:ext cx="4648200" cy="1169616"/>
          </a:xfrm>
          <a:prstGeom prst="roundRect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202" y="1557772"/>
            <a:ext cx="4416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Transforming Operations for Virtualization (TOV)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8125" y="4545384"/>
            <a:ext cx="4648200" cy="1169616"/>
            <a:chOff x="190500" y="2957884"/>
            <a:chExt cx="4648200" cy="1169616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90500" y="2957884"/>
              <a:ext cx="4648200" cy="1169616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202" y="3327249"/>
              <a:ext cx="44167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Application Enablement (AE)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2250" y="2961059"/>
            <a:ext cx="4648200" cy="1169616"/>
            <a:chOff x="190500" y="4596184"/>
            <a:chExt cx="4648200" cy="11696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90500" y="4596184"/>
              <a:ext cx="4648200" cy="1169616"/>
            </a:xfrm>
            <a:prstGeom prst="roundRect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202" y="4965549"/>
              <a:ext cx="44167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Cloud Strategy Enablement (CSE)</a:t>
              </a:r>
            </a:p>
          </p:txBody>
        </p:sp>
      </p:grpSp>
      <p:sp>
        <p:nvSpPr>
          <p:cNvPr id="13" name="Rounded Rectangle 12"/>
          <p:cNvSpPr/>
          <p:nvPr/>
        </p:nvSpPr>
        <p:spPr bwMode="auto">
          <a:xfrm flipH="1">
            <a:off x="5181600" y="1357684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4300" y="1526994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robust operating model, organizational design and management capability for the virtual environment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59375" y="4529509"/>
            <a:ext cx="3622675" cy="1169616"/>
            <a:chOff x="5175250" y="2957884"/>
            <a:chExt cx="3622675" cy="1169616"/>
          </a:xfrm>
        </p:grpSpPr>
        <p:sp>
          <p:nvSpPr>
            <p:cNvPr id="14" name="Rounded Rectangle 13"/>
            <p:cNvSpPr/>
            <p:nvPr/>
          </p:nvSpPr>
          <p:spPr bwMode="auto">
            <a:xfrm flipH="1">
              <a:off x="5175250" y="2957884"/>
              <a:ext cx="3619500" cy="116961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3825" y="3004083"/>
              <a:ext cx="35941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333333"/>
                  </a:solidFill>
                  <a:latin typeface="Calibri"/>
                  <a:ea typeface="+mn-ea"/>
                  <a:cs typeface="Calibri"/>
                </a:rPr>
                <a:t>A</a:t>
              </a:r>
              <a:r>
                <a:rPr lang="en-US" sz="1600" dirty="0" smtClean="0">
                  <a:solidFill>
                    <a:srgbClr val="000000"/>
                  </a:solidFill>
                  <a:latin typeface="Calibri"/>
                  <a:ea typeface="+mn-ea"/>
                  <a:cs typeface="Calibri"/>
                </a:rPr>
                <a:t>n</a:t>
              </a:r>
              <a:r>
                <a:rPr lang="en-US" sz="1600" dirty="0" smtClean="0">
                  <a:solidFill>
                    <a:srgbClr val="333333"/>
                  </a:solidFill>
                  <a:latin typeface="Calibri"/>
                  <a:ea typeface="+mn-ea"/>
                  <a:cs typeface="Calibri"/>
                </a:rPr>
                <a:t> </a:t>
              </a:r>
              <a:r>
                <a:rPr lang="en-US" sz="1600" dirty="0" smtClean="0">
                  <a:solidFill>
                    <a:srgbClr val="333333"/>
                  </a:solidFill>
                  <a:latin typeface="Calibri"/>
                  <a:cs typeface="Calibri"/>
                </a:rPr>
                <a:t>application modernization </a:t>
              </a:r>
              <a:r>
                <a:rPr lang="en-US" sz="1600" dirty="0" smtClean="0">
                  <a:solidFill>
                    <a:srgbClr val="000000"/>
                  </a:solidFill>
                  <a:latin typeface="Calibri"/>
                  <a:cs typeface="Calibri"/>
                </a:rPr>
                <a:t>engagement </a:t>
              </a:r>
              <a:r>
                <a:rPr lang="en-US" sz="1600" dirty="0" smtClean="0">
                  <a:solidFill>
                    <a:srgbClr val="333333"/>
                  </a:solidFill>
                  <a:latin typeface="Calibri"/>
                  <a:cs typeface="Calibri"/>
                </a:rPr>
                <a:t>that is based on the vFabric suite of products and the Spring Application Development Framework</a:t>
              </a:r>
              <a:endParaRPr lang="en-US" sz="1600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07000" y="2945184"/>
            <a:ext cx="3654425" cy="1169616"/>
            <a:chOff x="5175250" y="4596184"/>
            <a:chExt cx="3654425" cy="1169616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5175250" y="4596184"/>
              <a:ext cx="3619500" cy="1169616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35575" y="4626508"/>
              <a:ext cx="35941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333333"/>
                  </a:solidFill>
                  <a:latin typeface="Calibri"/>
                  <a:cs typeface="Calibri"/>
                </a:rPr>
                <a:t>A prescriptive roadmap, blueprint and business case for building a private cloud</a:t>
              </a:r>
              <a:r>
                <a:rPr lang="en-US" sz="1600" dirty="0">
                  <a:solidFill>
                    <a:srgbClr val="333333"/>
                  </a:solidFill>
                  <a:latin typeface="Calibri"/>
                  <a:cs typeface="Calibri"/>
                </a:rPr>
                <a:t> </a:t>
              </a:r>
              <a:r>
                <a:rPr lang="en-US" sz="1600" dirty="0" smtClean="0">
                  <a:solidFill>
                    <a:srgbClr val="333333"/>
                  </a:solidFill>
                  <a:latin typeface="Calibri"/>
                  <a:cs typeface="Calibri"/>
                </a:rPr>
                <a:t>environment and evolving to a hybrid deployment model</a:t>
              </a:r>
              <a:endParaRPr lang="en-US" sz="1600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95500" y="939800"/>
            <a:ext cx="892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Solution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5900" y="939800"/>
            <a:ext cx="971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Outcome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21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860804" y="919536"/>
            <a:ext cx="7236213" cy="2416960"/>
            <a:chOff x="1381504" y="3827836"/>
            <a:chExt cx="7236213" cy="241696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508476" y="3846884"/>
              <a:ext cx="1914525" cy="542925"/>
            </a:xfrm>
            <a:prstGeom prst="roundRect">
              <a:avLst/>
            </a:prstGeom>
            <a:solidFill>
              <a:srgbClr val="52AEDC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606983" y="3846884"/>
              <a:ext cx="1914525" cy="542925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02479" y="3827836"/>
              <a:ext cx="1914525" cy="542925"/>
            </a:xfrm>
            <a:prstGeom prst="roundRect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Chevron 10"/>
            <p:cNvSpPr/>
            <p:nvPr/>
          </p:nvSpPr>
          <p:spPr bwMode="auto">
            <a:xfrm>
              <a:off x="3296489" y="4445000"/>
              <a:ext cx="3101314" cy="1297096"/>
            </a:xfrm>
            <a:prstGeom prst="chevron">
              <a:avLst>
                <a:gd name="adj" fmla="val 20543"/>
              </a:avLst>
            </a:prstGeom>
            <a:solidFill>
              <a:srgbClr val="4D4D4D">
                <a:lumMod val="40000"/>
                <a:lumOff val="60000"/>
              </a:srgbClr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Pentagon 11"/>
            <p:cNvSpPr/>
            <p:nvPr/>
          </p:nvSpPr>
          <p:spPr bwMode="auto">
            <a:xfrm>
              <a:off x="1482903" y="4453638"/>
              <a:ext cx="2571750" cy="1288462"/>
            </a:xfrm>
            <a:prstGeom prst="homePlate">
              <a:avLst>
                <a:gd name="adj" fmla="val 20985"/>
              </a:avLst>
            </a:prstGeom>
            <a:solidFill>
              <a:srgbClr val="C0C0C0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Chevron 12"/>
            <p:cNvSpPr/>
            <p:nvPr/>
          </p:nvSpPr>
          <p:spPr bwMode="auto">
            <a:xfrm>
              <a:off x="5669579" y="4449885"/>
              <a:ext cx="2947553" cy="1292211"/>
            </a:xfrm>
            <a:prstGeom prst="chevron">
              <a:avLst>
                <a:gd name="adj" fmla="val 21999"/>
              </a:avLst>
            </a:prstGeom>
            <a:solidFill>
              <a:srgbClr val="4D4D4D">
                <a:lumMod val="60000"/>
                <a:lumOff val="40000"/>
              </a:srgbClr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492427" y="4170734"/>
              <a:ext cx="6486526" cy="295275"/>
            </a:xfrm>
            <a:prstGeom prst="rect">
              <a:avLst/>
            </a:prstGeom>
            <a:solidFill>
              <a:srgbClr val="C0C0C0">
                <a:lumMod val="50000"/>
              </a:srgbClr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63878" y="4175501"/>
              <a:ext cx="154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IT Production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26028" y="4175501"/>
              <a:ext cx="2095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Business Production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16828" y="4175501"/>
              <a:ext cx="2095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IT as a Service</a:t>
              </a:r>
            </a:p>
          </p:txBody>
        </p:sp>
        <p:grpSp>
          <p:nvGrpSpPr>
            <p:cNvPr id="41" name="Group 58"/>
            <p:cNvGrpSpPr/>
            <p:nvPr/>
          </p:nvGrpSpPr>
          <p:grpSpPr>
            <a:xfrm>
              <a:off x="1459887" y="5475269"/>
              <a:ext cx="6536248" cy="609599"/>
              <a:chOff x="1716501" y="5300601"/>
              <a:chExt cx="6577265" cy="609599"/>
            </a:xfrm>
          </p:grpSpPr>
          <p:sp>
            <p:nvSpPr>
              <p:cNvPr id="42" name="Right Arrow 41"/>
              <p:cNvSpPr/>
              <p:nvPr/>
            </p:nvSpPr>
            <p:spPr bwMode="auto">
              <a:xfrm>
                <a:off x="1716501" y="5300601"/>
                <a:ext cx="6577265" cy="609599"/>
              </a:xfrm>
              <a:prstGeom prst="rightArrow">
                <a:avLst>
                  <a:gd name="adj1" fmla="val 65790"/>
                  <a:gd name="adj2" fmla="val 86364"/>
                </a:avLst>
              </a:prstGeom>
              <a:solidFill>
                <a:srgbClr val="6DB33F">
                  <a:lumMod val="75000"/>
                </a:srgb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3273" y="5456553"/>
                <a:ext cx="30800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Business Value approach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536549" y="3838869"/>
              <a:ext cx="1772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Cost Efficiency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62129" y="3846890"/>
              <a:ext cx="1772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Quality of Service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63641" y="3830848"/>
              <a:ext cx="1772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Business Agility</a:t>
              </a:r>
            </a:p>
          </p:txBody>
        </p:sp>
        <p:grpSp>
          <p:nvGrpSpPr>
            <p:cNvPr id="49" name="Group 59"/>
            <p:cNvGrpSpPr/>
            <p:nvPr/>
          </p:nvGrpSpPr>
          <p:grpSpPr>
            <a:xfrm>
              <a:off x="1476969" y="4901422"/>
              <a:ext cx="2583499" cy="365760"/>
              <a:chOff x="1745153" y="3424750"/>
              <a:chExt cx="2583499" cy="365760"/>
            </a:xfrm>
          </p:grpSpPr>
          <p:sp>
            <p:nvSpPr>
              <p:cNvPr id="50" name="Pentagon 6"/>
              <p:cNvSpPr/>
              <p:nvPr/>
            </p:nvSpPr>
            <p:spPr bwMode="auto">
              <a:xfrm>
                <a:off x="1745153" y="3424750"/>
                <a:ext cx="2583499" cy="365760"/>
              </a:xfrm>
              <a:prstGeom prst="homePlate">
                <a:avLst>
                  <a:gd name="adj" fmla="val 17973"/>
                </a:avLst>
              </a:prstGeom>
              <a:solidFill>
                <a:srgbClr val="F8981D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TextBox 55"/>
              <p:cNvSpPr txBox="1"/>
              <p:nvPr/>
            </p:nvSpPr>
            <p:spPr>
              <a:xfrm>
                <a:off x="2002842" y="3438289"/>
                <a:ext cx="1756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Low</a:t>
                </a:r>
              </a:p>
            </p:txBody>
          </p:sp>
        </p:grpSp>
        <p:grpSp>
          <p:nvGrpSpPr>
            <p:cNvPr id="54" name="Group 65"/>
            <p:cNvGrpSpPr/>
            <p:nvPr/>
          </p:nvGrpSpPr>
          <p:grpSpPr>
            <a:xfrm>
              <a:off x="3993916" y="4901421"/>
              <a:ext cx="2320597" cy="365761"/>
              <a:chOff x="4286680" y="3355300"/>
              <a:chExt cx="2320597" cy="365760"/>
            </a:xfrm>
          </p:grpSpPr>
          <p:sp>
            <p:nvSpPr>
              <p:cNvPr id="55" name="Chevron 7"/>
              <p:cNvSpPr/>
              <p:nvPr/>
            </p:nvSpPr>
            <p:spPr bwMode="auto">
              <a:xfrm>
                <a:off x="4286680" y="3355300"/>
                <a:ext cx="2320597" cy="365760"/>
              </a:xfrm>
              <a:prstGeom prst="chevron">
                <a:avLst>
                  <a:gd name="adj" fmla="val 17987"/>
                </a:avLst>
              </a:prstGeom>
              <a:solidFill>
                <a:srgbClr val="D9541E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5849" y="3376862"/>
                <a:ext cx="177265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Medium/High</a:t>
                </a:r>
              </a:p>
            </p:txBody>
          </p:sp>
        </p:grpSp>
        <p:grpSp>
          <p:nvGrpSpPr>
            <p:cNvPr id="59" name="Group 66"/>
            <p:cNvGrpSpPr/>
            <p:nvPr/>
          </p:nvGrpSpPr>
          <p:grpSpPr>
            <a:xfrm>
              <a:off x="6244666" y="4900656"/>
              <a:ext cx="2373051" cy="365760"/>
              <a:chOff x="6532516" y="3354541"/>
              <a:chExt cx="2359152" cy="365760"/>
            </a:xfrm>
          </p:grpSpPr>
          <p:sp>
            <p:nvSpPr>
              <p:cNvPr id="60" name="Chevron 8"/>
              <p:cNvSpPr/>
              <p:nvPr/>
            </p:nvSpPr>
            <p:spPr bwMode="auto">
              <a:xfrm>
                <a:off x="6532516" y="3354541"/>
                <a:ext cx="2359152" cy="365760"/>
              </a:xfrm>
              <a:prstGeom prst="chevron">
                <a:avLst>
                  <a:gd name="adj" fmla="val 20435"/>
                </a:avLst>
              </a:prstGeom>
              <a:solidFill>
                <a:srgbClr val="B43C28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TextBox 57"/>
              <p:cNvSpPr txBox="1"/>
              <p:nvPr/>
            </p:nvSpPr>
            <p:spPr>
              <a:xfrm>
                <a:off x="6841955" y="3376864"/>
                <a:ext cx="1772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</a:rPr>
                  <a:t>High/Very High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381504" y="5983186"/>
              <a:ext cx="30627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i="1" dirty="0" smtClean="0">
                  <a:solidFill>
                    <a:srgbClr val="333333"/>
                  </a:solidFill>
                  <a:latin typeface="+mn-lt"/>
                  <a:ea typeface="+mn-ea"/>
                </a:rPr>
                <a:t>VMware IT Value Transformation Roadmap</a:t>
              </a:r>
            </a:p>
          </p:txBody>
        </p:sp>
      </p:grp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5603875" cy="333375"/>
          </a:xfrm>
        </p:spPr>
        <p:txBody>
          <a:bodyPr/>
          <a:lstStyle/>
          <a:p>
            <a:r>
              <a:rPr lang="en-US" dirty="0" smtClean="0"/>
              <a:t>Overview – VMware Journey Alignment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679700" y="3513102"/>
            <a:ext cx="4013200" cy="685060"/>
            <a:chOff x="2120900" y="3525802"/>
            <a:chExt cx="4013200" cy="685060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120900" y="3525802"/>
              <a:ext cx="4013200" cy="685060"/>
            </a:xfrm>
            <a:prstGeom prst="roundRect">
              <a:avLst/>
            </a:prstGeom>
            <a:solidFill>
              <a:srgbClr val="52AEDC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36602" y="3545167"/>
              <a:ext cx="3813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Transforming Operations for Virtualization (TOV)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98900" y="5294850"/>
            <a:ext cx="4013200" cy="685060"/>
            <a:chOff x="2959100" y="3910550"/>
            <a:chExt cx="4648200" cy="68506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2959100" y="3910550"/>
              <a:ext cx="4648200" cy="685060"/>
            </a:xfrm>
            <a:prstGeom prst="roundRect">
              <a:avLst/>
            </a:prstGeom>
            <a:solidFill>
              <a:srgbClr val="1288C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74802" y="4068414"/>
              <a:ext cx="441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Application Enablement (AE)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78300" y="4405850"/>
            <a:ext cx="4013200" cy="685060"/>
            <a:chOff x="215900" y="5256750"/>
            <a:chExt cx="4648200" cy="68506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15900" y="5256750"/>
              <a:ext cx="4648200" cy="685060"/>
            </a:xfrm>
            <a:prstGeom prst="roundRect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lIns="0" tIns="0" rIns="0" bIns="0" rtlCol="0" anchor="ctr"/>
            <a:lstStyle/>
            <a:p>
              <a:pPr algn="ctr"/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1602" y="5414614"/>
              <a:ext cx="441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/>
                  <a:ea typeface="+mn-ea"/>
                  <a:cs typeface="Calibri"/>
                </a:rPr>
                <a:t>Cloud Strategy Enablement (CSE)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58800" y="3594022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VMware Management Suite</a:t>
            </a:r>
            <a:endParaRPr lang="en-US" sz="20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70000" y="537577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VMware </a:t>
            </a:r>
          </a:p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App Modernization Suite</a:t>
            </a:r>
            <a:endParaRPr lang="en-US" sz="20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25700" y="4486770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VMware </a:t>
            </a:r>
          </a:p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Calibri"/>
                <a:cs typeface="Calibri"/>
              </a:rPr>
              <a:t>vCloud </a:t>
            </a:r>
            <a:r>
              <a:rPr lang="en-US" sz="1400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Suite</a:t>
            </a:r>
            <a:endParaRPr lang="en-US" sz="20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79" name="Striped Right Arrow 78"/>
          <p:cNvSpPr/>
          <p:nvPr/>
        </p:nvSpPr>
        <p:spPr bwMode="auto">
          <a:xfrm>
            <a:off x="2133600" y="3637192"/>
            <a:ext cx="449580" cy="436880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81" name="Striped Right Arrow 80"/>
          <p:cNvSpPr/>
          <p:nvPr/>
        </p:nvSpPr>
        <p:spPr bwMode="auto">
          <a:xfrm>
            <a:off x="3619500" y="4529940"/>
            <a:ext cx="449580" cy="436880"/>
          </a:xfrm>
          <a:prstGeom prst="stripedRightArrow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3340100" y="5418940"/>
            <a:ext cx="449580" cy="436880"/>
          </a:xfrm>
          <a:prstGeom prst="stripedRightArrow">
            <a:avLst/>
          </a:prstGeom>
          <a:solidFill>
            <a:srgbClr val="1288C0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57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25782"/>
            <a:ext cx="8385048" cy="1156703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Overview:</a:t>
            </a:r>
            <a:endParaRPr lang="en-US" dirty="0">
              <a:latin typeface="Calibri"/>
              <a:cs typeface="Calibri"/>
            </a:endParaRPr>
          </a:p>
          <a:p>
            <a:r>
              <a:rPr lang="en-US" sz="1800" b="0" dirty="0">
                <a:latin typeface="Calibri"/>
                <a:cs typeface="Calibri"/>
              </a:rPr>
              <a:t>This solution is designed to help organizations overcome challenges encountered when virtualizing data centers. 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 dirty="0" smtClean="0"/>
              <a:t>Transforming Operations for Virtualization (TOV)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 flipH="1">
            <a:off x="4864090" y="2317194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490" y="2363393"/>
            <a:ext cx="359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Design and deployment of an optimal organizational structure that increases productivity, reduces risk and streamlines data center operations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7344" y="1847026"/>
            <a:ext cx="892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Solution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flipH="1">
            <a:off x="417573" y="2317194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573" y="2732725"/>
            <a:ext cx="359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Siloed Organizational Structure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9322" y="1847026"/>
            <a:ext cx="101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Calibri"/>
                <a:cs typeface="Calibri"/>
              </a:rPr>
              <a:t>Challenge</a:t>
            </a:r>
            <a:endParaRPr lang="en-US" sz="1600" b="1" dirty="0" smtClean="0">
              <a:solidFill>
                <a:srgbClr val="333333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flipH="1">
            <a:off x="4864090" y="3637637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490" y="3806947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Design and deployment of a simplified operating model that increases agility and reduces risk &amp; defects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flipH="1">
            <a:off x="417573" y="3637637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573" y="4053168"/>
            <a:ext cx="359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Outdated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Operating Model</a:t>
            </a:r>
          </a:p>
        </p:txBody>
      </p:sp>
      <p:sp>
        <p:nvSpPr>
          <p:cNvPr id="23" name="Rounded Rectangle 22"/>
          <p:cNvSpPr/>
          <p:nvPr/>
        </p:nvSpPr>
        <p:spPr bwMode="auto">
          <a:xfrm flipH="1">
            <a:off x="4864090" y="4941762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9490" y="5111072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Gain the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visibility and the IT intelligence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to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proactively ensure service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levels across the virtual environment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 flipH="1">
            <a:off x="417573" y="4941762"/>
            <a:ext cx="3619500" cy="11696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573" y="5234182"/>
            <a:ext cx="359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Lack of Visibility and Enterprise Management Tools</a:t>
            </a:r>
            <a:endParaRPr lang="en-US" sz="16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67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TOV – Client Pain Points &amp; Qualifying Questions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726359" y="1584482"/>
            <a:ext cx="4027845" cy="4289747"/>
          </a:xfrm>
          <a:prstGeom prst="roundRect">
            <a:avLst>
              <a:gd name="adj" fmla="val 5829"/>
            </a:avLst>
          </a:prstGeom>
          <a:solidFill>
            <a:srgbClr val="52AEDC">
              <a:alpha val="49000"/>
            </a:srgbClr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7674" y="10078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Qualifying Questions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0220" y="1584482"/>
            <a:ext cx="4027845" cy="4289747"/>
          </a:xfrm>
          <a:prstGeom prst="roundRect">
            <a:avLst>
              <a:gd name="adj" fmla="val 5829"/>
            </a:avLst>
          </a:prstGeom>
          <a:solidFill>
            <a:srgbClr val="52AEDC">
              <a:alpha val="49000"/>
            </a:srgbClr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1836" y="100783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Client Pain Points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169" y="1927838"/>
            <a:ext cx="40255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Organizational and operational issues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(i.e., </a:t>
            </a:r>
            <a:r>
              <a:rPr lang="en-US" sz="1600" dirty="0" err="1" smtClean="0">
                <a:solidFill>
                  <a:schemeClr val="bg1"/>
                </a:solidFill>
                <a:latin typeface="Calibri"/>
                <a:cs typeface="Calibri"/>
              </a:rPr>
              <a:t>siloed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 org, availability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, performance, SLA breach, etc.)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are preventing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IT from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virtualizing tier 1 business applications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Lack of confidence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from the lines of business in IT’s ability to achieve SLA targets in the virtual environment for tier 1 business applications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Lack of visibility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across infrastructure and applications is increasing service recovery times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7631" y="1927838"/>
            <a:ext cx="40255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Are you </a:t>
            </a: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under pressure to reduce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or delay </a:t>
            </a: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capital spend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this year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Are you </a:t>
            </a: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experiencing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 continual, unexplained, or </a:t>
            </a: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unplanned operational 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outages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within 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your virtual environment?</a:t>
            </a:r>
          </a:p>
          <a:p>
            <a:endParaRPr lang="en-US" sz="16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Does the current operating model for the virtual infrastructure 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include a set of management </a:t>
            </a: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and monitoring tools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that can 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automate manual operational processes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 and 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proactively ensure optimal resource utilization?</a:t>
            </a:r>
            <a:endParaRPr lang="en-U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69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804" y="171450"/>
            <a:ext cx="8473821" cy="333375"/>
          </a:xfrm>
        </p:spPr>
        <p:txBody>
          <a:bodyPr/>
          <a:lstStyle/>
          <a:p>
            <a:r>
              <a:rPr lang="en-US" dirty="0" smtClean="0"/>
              <a:t>The Cloud Requires IT to Rethink Management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29150" y="3701332"/>
            <a:ext cx="4038600" cy="2547068"/>
          </a:xfrm>
          <a:prstGeom prst="rect">
            <a:avLst/>
          </a:prstGeom>
        </p:spPr>
        <p:txBody>
          <a:bodyPr/>
          <a:lstStyle>
            <a:lvl1pPr marL="114300" indent="-1143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Arial" pitchFamily="34" charset="0"/>
              <a:buChar char=" 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472521" y="3682104"/>
            <a:ext cx="1785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Traditional IT Operating Model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658748" y="3682104"/>
            <a:ext cx="193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Cloud Operating Model &amp; Strategy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41301" y="838200"/>
            <a:ext cx="816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333333"/>
                </a:solidFill>
                <a:latin typeface="Calibri"/>
                <a:cs typeface="Calibri"/>
              </a:rPr>
              <a:t>The TOV solution enables organizations to build a robust operating model for the virtual environment and transition to a service orientation. </a:t>
            </a:r>
            <a:r>
              <a:rPr lang="en-US" b="1" dirty="0" smtClean="0">
                <a:solidFill>
                  <a:srgbClr val="333333"/>
                </a:solidFill>
                <a:latin typeface="Calibri"/>
                <a:cs typeface="Calibri"/>
              </a:rPr>
              <a:t>This is a prerequisite for cloud. </a:t>
            </a:r>
          </a:p>
        </p:txBody>
      </p:sp>
      <p:pic>
        <p:nvPicPr>
          <p:cNvPr id="193" name="Picture 192" descr="2011-07-25_09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539" y="2355242"/>
            <a:ext cx="1673422" cy="1231900"/>
          </a:xfrm>
          <a:prstGeom prst="rect">
            <a:avLst/>
          </a:prstGeom>
        </p:spPr>
      </p:pic>
      <p:pic>
        <p:nvPicPr>
          <p:cNvPr id="194" name="Picture 193" descr="2011-07-25_0930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5272" y="2374292"/>
            <a:ext cx="1842157" cy="1193800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3448050" y="3682104"/>
            <a:ext cx="2260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Virtual Infrastructure Operating Model</a:t>
            </a:r>
          </a:p>
        </p:txBody>
      </p:sp>
      <p:pic>
        <p:nvPicPr>
          <p:cNvPr id="196" name="Picture 195" descr="wv_chart_infrastructure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4100" y="2276824"/>
            <a:ext cx="1968500" cy="1388736"/>
          </a:xfrm>
          <a:prstGeom prst="rect">
            <a:avLst/>
          </a:prstGeom>
        </p:spPr>
      </p:pic>
      <p:sp>
        <p:nvSpPr>
          <p:cNvPr id="197" name="Rounded Rectangle 196"/>
          <p:cNvSpPr/>
          <p:nvPr/>
        </p:nvSpPr>
        <p:spPr bwMode="auto">
          <a:xfrm flipH="1">
            <a:off x="266700" y="2151434"/>
            <a:ext cx="2197100" cy="22999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 flipH="1">
            <a:off x="3479800" y="2151434"/>
            <a:ext cx="2197100" cy="22999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 flipH="1">
            <a:off x="6527800" y="2151434"/>
            <a:ext cx="2197100" cy="2299916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4" name="Striped Right Arrow 203"/>
          <p:cNvSpPr/>
          <p:nvPr/>
        </p:nvSpPr>
        <p:spPr bwMode="auto">
          <a:xfrm>
            <a:off x="2743200" y="3097442"/>
            <a:ext cx="449580" cy="436880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>
              <a:solidFill>
                <a:srgbClr val="FFFFFF"/>
              </a:solidFill>
            </a:endParaRPr>
          </a:p>
        </p:txBody>
      </p:sp>
      <p:sp>
        <p:nvSpPr>
          <p:cNvPr id="205" name="Striped Right Arrow 204"/>
          <p:cNvSpPr/>
          <p:nvPr/>
        </p:nvSpPr>
        <p:spPr bwMode="auto">
          <a:xfrm>
            <a:off x="5880100" y="3097442"/>
            <a:ext cx="449580" cy="436880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endParaRPr lang="en-US" sz="1200" b="1" kern="0">
              <a:solidFill>
                <a:srgbClr val="FFFFFF"/>
              </a:solidFill>
            </a:endParaRPr>
          </a:p>
        </p:txBody>
      </p:sp>
      <p:sp>
        <p:nvSpPr>
          <p:cNvPr id="206" name="Striped Right Arrow 205"/>
          <p:cNvSpPr/>
          <p:nvPr/>
        </p:nvSpPr>
        <p:spPr bwMode="auto">
          <a:xfrm>
            <a:off x="1816100" y="4818292"/>
            <a:ext cx="5486400" cy="1341208"/>
          </a:xfrm>
          <a:prstGeom prst="stripedRightArrow">
            <a:avLst/>
          </a:prstGeom>
          <a:solidFill>
            <a:srgbClr val="52AEDC"/>
          </a:solidFill>
          <a:ln w="1905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0" tIns="0" rIns="0" bIns="0" rtlCol="0" anchor="ctr"/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</a:rPr>
              <a:t>Business Value</a:t>
            </a:r>
            <a:endParaRPr lang="en-US" sz="2800" b="1" kern="0" dirty="0">
              <a:solidFill>
                <a:srgbClr val="FFFFFF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010746" y="1828800"/>
            <a:ext cx="113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TOV Solution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79917" y="1828800"/>
            <a:ext cx="109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Calibri"/>
                <a:ea typeface="+mn-ea"/>
                <a:cs typeface="Calibri"/>
              </a:rPr>
              <a:t>CSE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23495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ActionTitle"/>
  <p:tag name="DATE" val="1/23/2009 10:51:48 AM"/>
</p:tagLst>
</file>

<file path=ppt/theme/theme1.xml><?xml version="1.0" encoding="utf-8"?>
<a:theme xmlns:a="http://schemas.openxmlformats.org/drawingml/2006/main" name="VMware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Mware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33367035977B4A878395C6CD9032DD" ma:contentTypeVersion="0" ma:contentTypeDescription="Create a new document." ma:contentTypeScope="" ma:versionID="9efed216b2d5206b300a34ae994f240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EC482-A4D6-4E38-8E19-3F554B151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DE018B3-BAC2-4056-831D-793BB30B7E72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C82CCA8-83F6-4535-AD51-D3158E9409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25697</TotalTime>
  <Words>2145</Words>
  <Application>Microsoft Office PowerPoint</Application>
  <PresentationFormat>On-screen Show (4:3)</PresentationFormat>
  <Paragraphs>359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VMware</vt:lpstr>
      <vt:lpstr>1_VMware</vt:lpstr>
      <vt:lpstr> Accenture | VMware </vt:lpstr>
      <vt:lpstr>Who is Accenture?</vt:lpstr>
      <vt:lpstr>Why are they important?</vt:lpstr>
      <vt:lpstr>Accenture | VMware  ::  Joint Initiative</vt:lpstr>
      <vt:lpstr>Overview</vt:lpstr>
      <vt:lpstr>Overview – VMware Journey Alignment</vt:lpstr>
      <vt:lpstr>Transforming Operations for Virtualization (TOV)</vt:lpstr>
      <vt:lpstr>TOV – Client Pain Points &amp; Qualifying Questions</vt:lpstr>
      <vt:lpstr>The Cloud Requires IT to Rethink Management</vt:lpstr>
      <vt:lpstr>Cloud Strategy Enablement (CSE)</vt:lpstr>
      <vt:lpstr>CSE – Client Pain Points &amp; Qualifying Questions</vt:lpstr>
      <vt:lpstr>Cloud Strategy Enablement (CSE)</vt:lpstr>
      <vt:lpstr>Application Enablement (AE)</vt:lpstr>
      <vt:lpstr>AE – Client Pain Points &amp; Qualifying Questions</vt:lpstr>
      <vt:lpstr>Application Enablement (AE)</vt:lpstr>
      <vt:lpstr>Joint Solutions: VMware Account Team Benefits</vt:lpstr>
      <vt:lpstr>Global SAP Private Cloud Solution</vt:lpstr>
      <vt:lpstr>Success Story: Freeport McMoRan</vt:lpstr>
      <vt:lpstr>Success Story: </vt:lpstr>
      <vt:lpstr>Call To Action</vt:lpstr>
      <vt:lpstr>Contacts &amp; Additional Information</vt:lpstr>
      <vt:lpstr>Assets &amp; Resources</vt:lpstr>
      <vt:lpstr> Accenture – VMware </vt:lpstr>
      <vt:lpstr>VMware Account 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Coverage Status Update</dc:title>
  <dc:creator>accenture</dc:creator>
  <cp:lastModifiedBy>VMware</cp:lastModifiedBy>
  <cp:revision>1145</cp:revision>
  <dcterms:created xsi:type="dcterms:W3CDTF">2009-12-28T16:33:57Z</dcterms:created>
  <dcterms:modified xsi:type="dcterms:W3CDTF">2011-10-21T16:11:23Z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0x0101007C33367035977B4A878395C6CD9032DD</vt:lpwstr>
  </property>
</Properties>
</file>