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4" r:id="rId1"/>
  </p:sldMasterIdLst>
  <p:notesMasterIdLst>
    <p:notesMasterId r:id="rId14"/>
  </p:notesMasterIdLst>
  <p:sldIdLst>
    <p:sldId id="443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77" r:id="rId10"/>
    <p:sldId id="478" r:id="rId11"/>
    <p:sldId id="479" r:id="rId12"/>
    <p:sldId id="480" r:id="rId1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65" autoAdjust="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2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DC5-97F5-458D-A5ED-F2BD606110A2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D0-56B9-4774-9019-AD0B06927F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98A9-66CE-48BC-A60B-BF45ABB110CC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64A6-EF46-41E5-82C1-885CA37A6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CB7D-4BC0-4E02-8A9D-C845F4949C54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3FDA-0F1F-4E1E-B069-680846105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44A7-9ED3-4AD2-81F6-7E8AE717CA82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DE04-8090-4945-9988-65A19DE25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6D70-3E82-460D-AD55-A336CDB8CC08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1EB-941F-4925-A4BB-E5A77048A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8795-7854-4C32-B36A-2E133A36F3B7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2FF7-1A70-4FFB-8E76-3BB89D30D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9316-5C83-4353-8EC5-9775C733FCE4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5DE1-31A7-4854-B366-119E2D11A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0FBA-BBF8-40FE-926D-0C05C30A1B14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E13-39EC-4A50-A7C1-8176A8EC4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A33E-126A-4A20-A27A-D0450CCB4CBE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EDA3-BBF6-43E0-86A1-59AF70C0C0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D4D2EE4-7245-4F09-A05D-A981DDABBAC5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E69FCE-39D9-4D03-A275-0E854BE69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01E9-CDFB-4AEA-939F-F57F663747F9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E27A-866F-4965-9B8D-990BCC869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1E18E0-4A44-40F0-935B-87AE271861BF}" type="datetime1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4D90D2-0AD5-403A-9641-A3D8A58F32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hyperlink" Target="html/GeometricObject.html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ml/Rectangle.html" TargetMode="External"/><Relationship Id="rId5" Type="http://schemas.openxmlformats.org/officeDocument/2006/relationships/hyperlink" Target="html/Circle.html" TargetMode="External"/><Relationship Id="rId4" Type="http://schemas.openxmlformats.org/officeDocument/2006/relationships/hyperlink" Target="html/Circle9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0A6-FCFE-4D55-86F3-9FFA487D8BF4}" type="slidenum">
              <a:rPr lang="en-US"/>
              <a:pPr/>
              <a:t>1</a:t>
            </a:fld>
            <a:endParaRPr lang="en-US"/>
          </a:p>
        </p:txBody>
      </p:sp>
      <p:sp>
        <p:nvSpPr>
          <p:cNvPr id="294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295400"/>
            <a:ext cx="8153400" cy="1238250"/>
          </a:xfrm>
          <a:noFill/>
        </p:spPr>
        <p:txBody>
          <a:bodyPr/>
          <a:lstStyle/>
          <a:p>
            <a:r>
              <a:rPr lang="en-US" sz="3600" dirty="0"/>
              <a:t>Abstract Classes and Interfaces</a:t>
            </a:r>
          </a:p>
        </p:txBody>
      </p:sp>
      <p:sp>
        <p:nvSpPr>
          <p:cNvPr id="294914" name="Slide Number Placeholder 4"/>
          <p:cNvSpPr txBox="1">
            <a:spLocks noGrp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EC89813-A5A0-4EE0-B39C-BFDEA7F68AC1}" type="slidenum">
              <a:rPr lang="en-US" sz="1400"/>
              <a:pPr algn="r"/>
              <a:t>1</a:t>
            </a:fld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3AB-E5C9-4B8E-8620-8CEA4B55BF97}" type="slidenum">
              <a:rPr lang="en-US"/>
              <a:pPr/>
              <a:t>10</a:t>
            </a:fld>
            <a:endParaRPr lang="en-US"/>
          </a:p>
        </p:txBody>
      </p:sp>
      <p:sp>
        <p:nvSpPr>
          <p:cNvPr id="335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/>
              <a:t>Interfaces vs. Abstract Classes, cont.</a:t>
            </a:r>
            <a:endParaRPr lang="en-US" b="1">
              <a:latin typeface="Courier" charset="0"/>
            </a:endParaRPr>
          </a:p>
        </p:txBody>
      </p:sp>
      <p:sp>
        <p:nvSpPr>
          <p:cNvPr id="33587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CF06797-C611-462C-BDDC-7DC37EDFE25F}" type="slidenum">
              <a:rPr lang="en-US" sz="1400"/>
              <a:pPr algn="r"/>
              <a:t>10</a:t>
            </a:fld>
            <a:endParaRPr lang="en-US" sz="1400"/>
          </a:p>
        </p:txBody>
      </p:sp>
      <p:sp>
        <p:nvSpPr>
          <p:cNvPr id="335876" name="Rectangle 3"/>
          <p:cNvSpPr>
            <a:spLocks noChangeArrowheads="1"/>
          </p:cNvSpPr>
          <p:nvPr/>
        </p:nvSpPr>
        <p:spPr bwMode="auto">
          <a:xfrm>
            <a:off x="2514600" y="2655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152400" y="914399"/>
            <a:ext cx="8839200" cy="304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lvl="1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share a single root, the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but there is no single root for interfaces. Like a class, an interface also defines a type. </a:t>
            </a:r>
          </a:p>
          <a:p>
            <a:pPr lvl="1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of an interface type can reference any instance of the class that implements the interface. </a:t>
            </a:r>
          </a:p>
          <a:p>
            <a:pPr lvl="1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extends an interface, this interface plays the same role as a superclass. </a:t>
            </a:r>
          </a:p>
          <a:p>
            <a:pPr lvl="1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 interface as a data type and cast a variable of an interface type to its subclass, and vice versa.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B3D-462A-4CA1-9653-20F18DA01919}" type="slidenum">
              <a:rPr lang="en-US"/>
              <a:pPr/>
              <a:t>11</a:t>
            </a:fld>
            <a:endParaRPr lang="en-US"/>
          </a:p>
        </p:txBody>
      </p:sp>
      <p:sp>
        <p:nvSpPr>
          <p:cNvPr id="336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sz="4000">
                <a:cs typeface="Courier New" pitchFamily="49" charset="0"/>
              </a:rPr>
              <a:t>Caution: </a:t>
            </a:r>
            <a:r>
              <a:rPr lang="en-US" sz="4000">
                <a:cs typeface="Times New Roman" pitchFamily="18" charset="0"/>
              </a:rPr>
              <a:t>conflict interfaces</a:t>
            </a:r>
            <a:r>
              <a:rPr lang="en-US" sz="4000">
                <a:cs typeface="Courier New" pitchFamily="49" charset="0"/>
              </a:rPr>
              <a:t> </a:t>
            </a:r>
          </a:p>
        </p:txBody>
      </p:sp>
      <p:sp>
        <p:nvSpPr>
          <p:cNvPr id="33690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686800" cy="5257800"/>
          </a:xfrm>
          <a:noFill/>
        </p:spPr>
        <p:txBody>
          <a:bodyPr>
            <a:normAutofit/>
          </a:bodyPr>
          <a:lstStyle/>
          <a:p>
            <a:pPr marL="400050" lvl="1" indent="-285750"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rare occasions, a class may implement two interfaces with conflict information (e.g., two same constants with different values or two methods with same signature but different return type). </a:t>
            </a:r>
          </a:p>
          <a:p>
            <a:pPr marL="400050" lvl="1" indent="-285750"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errors will be detected by the compiler. </a:t>
            </a:r>
          </a:p>
        </p:txBody>
      </p:sp>
      <p:sp>
        <p:nvSpPr>
          <p:cNvPr id="336898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336CACB-2127-4E81-87CD-F61BEBA5826F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336900" name="Rectangle 3"/>
          <p:cNvSpPr>
            <a:spLocks noChangeArrowheads="1"/>
          </p:cNvSpPr>
          <p:nvPr/>
        </p:nvSpPr>
        <p:spPr bwMode="auto">
          <a:xfrm>
            <a:off x="2514600" y="2655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9AD-C5EE-45A9-9F84-89F8C262E8A9}" type="slidenum">
              <a:rPr lang="en-US"/>
              <a:pPr/>
              <a:t>12</a:t>
            </a:fld>
            <a:endParaRPr lang="en-US"/>
          </a:p>
        </p:txBody>
      </p:sp>
      <p:sp>
        <p:nvSpPr>
          <p:cNvPr id="337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sz="4000">
                <a:cs typeface="Courier New" pitchFamily="49" charset="0"/>
              </a:rPr>
              <a:t>Whether to use an interface or a class?</a:t>
            </a:r>
            <a:endParaRPr lang="en-US" sz="4000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686800" cy="5257800"/>
          </a:xfrm>
          <a:noFill/>
        </p:spPr>
        <p:txBody>
          <a:bodyPr>
            <a:normAutofit fontScale="92500" lnSpcReduction="10000"/>
          </a:bodyPr>
          <a:lstStyle/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interfaces can both be used to model common features. How do you decide whether to use an interface or a class? </a:t>
            </a:r>
          </a:p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 strong is-a relationship that clearly describes a parent-child relationship should be modeled using classes. </a:t>
            </a:r>
          </a:p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staff member is a person. So their relationship should be modeled using class inheritance. </a:t>
            </a:r>
          </a:p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weak is-a relationship, also known as an is-kind-of relationship, indicates that an object possesses a certain property. </a:t>
            </a:r>
          </a:p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weak is-a relationship can be modeled using interfaces. </a:t>
            </a:r>
          </a:p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all strings are comparable, so the String class implements the Comparable interface. </a:t>
            </a:r>
          </a:p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interfaces to circumvent single inheritance restriction if multiple inheritance is desired. In the case of multiple inheritance, you have to design one as a superclass, and others as interface</a:t>
            </a:r>
            <a:r>
              <a:rPr lang="en-US" sz="2400" dirty="0">
                <a:cs typeface="Courier New" pitchFamily="49" charset="0"/>
              </a:rPr>
              <a:t>. </a:t>
            </a:r>
          </a:p>
        </p:txBody>
      </p:sp>
      <p:sp>
        <p:nvSpPr>
          <p:cNvPr id="337922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6672107-B04D-4B22-836C-7F938E812A0D}" type="slidenum">
              <a:rPr lang="en-US" sz="1400"/>
              <a:pPr algn="r"/>
              <a:t>12</a:t>
            </a:fld>
            <a:endParaRPr lang="en-US" sz="1400"/>
          </a:p>
        </p:txBody>
      </p:sp>
      <p:sp>
        <p:nvSpPr>
          <p:cNvPr id="337924" name="Rectangle 3"/>
          <p:cNvSpPr>
            <a:spLocks noChangeArrowheads="1"/>
          </p:cNvSpPr>
          <p:nvPr/>
        </p:nvSpPr>
        <p:spPr bwMode="auto">
          <a:xfrm>
            <a:off x="2514600" y="2655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A4E-BEEA-495C-99FB-61C598498656}" type="slidenum">
              <a:rPr lang="en-US"/>
              <a:pPr/>
              <a:t>2</a:t>
            </a:fld>
            <a:endParaRPr lang="en-US"/>
          </a:p>
        </p:txBody>
      </p:sp>
      <p:sp>
        <p:nvSpPr>
          <p:cNvPr id="29901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000"/>
              <a:t>Abstract Classes and Abstract Methods</a:t>
            </a:r>
          </a:p>
        </p:txBody>
      </p:sp>
      <p:sp>
        <p:nvSpPr>
          <p:cNvPr id="29901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F653CDD-6E5D-4334-990A-37799F0EB781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299011" name="Rectangle 9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2" name="Rectangle 11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3" name="Rectangle 16"/>
          <p:cNvSpPr>
            <a:spLocks noChangeArrowheads="1"/>
          </p:cNvSpPr>
          <p:nvPr/>
        </p:nvSpPr>
        <p:spPr bwMode="auto">
          <a:xfrm>
            <a:off x="0" y="1433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179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162800" y="1219200"/>
            <a:ext cx="1981200" cy="4572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GeometricObject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48180" name="AutoShape 20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7162800" y="1905000"/>
            <a:ext cx="1066800" cy="4572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Circle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48181" name="AutoShape 21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7162800" y="2667000"/>
            <a:ext cx="1295400" cy="4572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Rectangle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99020" name="Rectangle 25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21" name="Object 24"/>
          <p:cNvGraphicFramePr>
            <a:graphicFrameLocks noChangeAspect="1"/>
          </p:cNvGraphicFramePr>
          <p:nvPr/>
        </p:nvGraphicFramePr>
        <p:xfrm>
          <a:off x="0" y="838200"/>
          <a:ext cx="662940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9" name="Picture" r:id="rId7" imgW="5539740" imgH="4549140" progId="Word.Picture.8">
                  <p:embed/>
                </p:oleObj>
              </mc:Choice>
              <mc:Fallback>
                <p:oleObj name="Picture" r:id="rId7" imgW="5539740" imgH="454914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6629400" cy="5445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47AB-D258-476B-9D5E-4316034C77AA}" type="slidenum">
              <a:rPr lang="en-US"/>
              <a:pPr/>
              <a:t>3</a:t>
            </a:fld>
            <a:endParaRPr lang="en-US"/>
          </a:p>
        </p:txBody>
      </p:sp>
      <p:sp>
        <p:nvSpPr>
          <p:cNvPr id="300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/>
              <a:t>abstract method in abstract class </a:t>
            </a:r>
          </a:p>
        </p:txBody>
      </p:sp>
      <p:sp>
        <p:nvSpPr>
          <p:cNvPr id="30003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0E4462D-AB9E-4F98-BD94-CB5AFDA237AE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3000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305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itchFamily="18" charset="0"/>
              </a:rPr>
              <a:t>An abstract method cannot be contained in a </a:t>
            </a:r>
            <a:r>
              <a:rPr lang="en-US" sz="3000" dirty="0" err="1">
                <a:cs typeface="Times New Roman" pitchFamily="18" charset="0"/>
              </a:rPr>
              <a:t>nonabstract</a:t>
            </a:r>
            <a:r>
              <a:rPr lang="en-US" sz="3000" dirty="0">
                <a:cs typeface="Times New Roman" pitchFamily="18" charset="0"/>
              </a:rPr>
              <a:t> class.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itchFamily="18" charset="0"/>
              </a:rPr>
              <a:t>If a subclass of an abstract superclass does not implement all the abstract methods, the subclass must be defined abstract.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itchFamily="18" charset="0"/>
              </a:rPr>
              <a:t>In other words, in a </a:t>
            </a:r>
            <a:r>
              <a:rPr lang="en-US" sz="3000" dirty="0" err="1">
                <a:cs typeface="Times New Roman" pitchFamily="18" charset="0"/>
              </a:rPr>
              <a:t>nonabstract</a:t>
            </a:r>
            <a:r>
              <a:rPr lang="en-US" sz="3000" dirty="0">
                <a:cs typeface="Times New Roman" pitchFamily="18" charset="0"/>
              </a:rPr>
              <a:t> subclass extended from an abstract class, all the abstract methods must be implemented, even if they are not used in the subclass.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833A-CB99-4067-94F6-F16D949B7746}" type="slidenum">
              <a:rPr lang="en-US"/>
              <a:pPr/>
              <a:t>4</a:t>
            </a:fld>
            <a:endParaRPr lang="en-US"/>
          </a:p>
        </p:txBody>
      </p:sp>
      <p:sp>
        <p:nvSpPr>
          <p:cNvPr id="301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610600" cy="9144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object cannot be created from abstract class </a:t>
            </a:r>
          </a:p>
        </p:txBody>
      </p:sp>
      <p:sp>
        <p:nvSpPr>
          <p:cNvPr id="301058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906EB6D-D974-4B54-8120-551897438821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301060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An abstract class cannot be instantiated using the </a:t>
            </a:r>
            <a:r>
              <a:rPr lang="en-US" sz="3600" u="sng" dirty="0">
                <a:cs typeface="Times New Roman" pitchFamily="18" charset="0"/>
              </a:rPr>
              <a:t>new</a:t>
            </a:r>
            <a:r>
              <a:rPr lang="en-US" sz="3600" dirty="0">
                <a:cs typeface="Times New Roman" pitchFamily="18" charset="0"/>
              </a:rPr>
              <a:t> operator, but you can still define its constructors, which are invoked in the constructors of its subclasses.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For instance, the constructors of </a:t>
            </a:r>
            <a:r>
              <a:rPr lang="en-US" sz="3600" u="sng" dirty="0" err="1">
                <a:cs typeface="Times New Roman" pitchFamily="18" charset="0"/>
              </a:rPr>
              <a:t>GeometricObject</a:t>
            </a:r>
            <a:r>
              <a:rPr lang="en-US" sz="3600" dirty="0">
                <a:cs typeface="Times New Roman" pitchFamily="18" charset="0"/>
              </a:rPr>
              <a:t> are invoked in the </a:t>
            </a:r>
            <a:r>
              <a:rPr lang="en-US" sz="3600" u="sng" dirty="0">
                <a:cs typeface="Times New Roman" pitchFamily="18" charset="0"/>
              </a:rPr>
              <a:t>Circle</a:t>
            </a:r>
            <a:r>
              <a:rPr lang="en-US" sz="3600" dirty="0">
                <a:cs typeface="Times New Roman" pitchFamily="18" charset="0"/>
              </a:rPr>
              <a:t> class and the </a:t>
            </a:r>
            <a:r>
              <a:rPr lang="en-US" sz="3600" u="sng" dirty="0">
                <a:cs typeface="Times New Roman" pitchFamily="18" charset="0"/>
              </a:rPr>
              <a:t>Rectangle</a:t>
            </a:r>
            <a:r>
              <a:rPr lang="en-US" sz="3600" dirty="0">
                <a:cs typeface="Times New Roman" pitchFamily="18" charset="0"/>
              </a:rPr>
              <a:t> class.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D21B-C9D3-4B71-BE69-4F6583F71F8E}" type="slidenum">
              <a:rPr lang="en-US"/>
              <a:pPr/>
              <a:t>5</a:t>
            </a:fld>
            <a:endParaRPr lang="en-US"/>
          </a:p>
        </p:txBody>
      </p:sp>
      <p:sp>
        <p:nvSpPr>
          <p:cNvPr id="302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" y="228600"/>
            <a:ext cx="8610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abstract class without abstract method </a:t>
            </a:r>
          </a:p>
        </p:txBody>
      </p:sp>
      <p:sp>
        <p:nvSpPr>
          <p:cNvPr id="302082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1CFAFFB-D9CF-4C74-B582-7504E4E7BAE7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302084" name="Text Box 3"/>
          <p:cNvSpPr txBox="1">
            <a:spLocks noChangeArrowheads="1"/>
          </p:cNvSpPr>
          <p:nvPr/>
        </p:nvSpPr>
        <p:spPr bwMode="auto">
          <a:xfrm>
            <a:off x="251460" y="1500138"/>
            <a:ext cx="85344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A class that contains abstract methods must be abstract.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However, it is possible to define an abstract class that contains no abstract methods.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In this case, you cannot create instances of the class using the </a:t>
            </a:r>
            <a:r>
              <a:rPr lang="en-US" sz="3200" u="sng" dirty="0">
                <a:cs typeface="Times New Roman" pitchFamily="18" charset="0"/>
              </a:rPr>
              <a:t>new</a:t>
            </a:r>
            <a:r>
              <a:rPr lang="en-US" sz="3200" dirty="0">
                <a:cs typeface="Times New Roman" pitchFamily="18" charset="0"/>
              </a:rPr>
              <a:t> operator.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itchFamily="18" charset="0"/>
              </a:rPr>
              <a:t>This class is used as a base class for defining a new subclass.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2928-0440-4969-8AEC-D68E6708E4C0}" type="slidenum">
              <a:rPr lang="en-US"/>
              <a:pPr/>
              <a:t>6</a:t>
            </a:fld>
            <a:endParaRPr lang="en-US"/>
          </a:p>
        </p:txBody>
      </p:sp>
      <p:sp>
        <p:nvSpPr>
          <p:cNvPr id="303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86868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superclass of abstract class may be concrete </a:t>
            </a:r>
          </a:p>
        </p:txBody>
      </p:sp>
      <p:sp>
        <p:nvSpPr>
          <p:cNvPr id="303106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0F09557-7E06-47B3-A2D6-35DD3315CE1B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303108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5344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A subclass can be abstract even if its superclass is concrete.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For example, the </a:t>
            </a:r>
            <a:r>
              <a:rPr lang="en-US" sz="3600" u="sng" dirty="0">
                <a:cs typeface="Times New Roman" pitchFamily="18" charset="0"/>
              </a:rPr>
              <a:t>Object</a:t>
            </a:r>
            <a:r>
              <a:rPr lang="en-US" sz="3600" dirty="0">
                <a:cs typeface="Times New Roman" pitchFamily="18" charset="0"/>
              </a:rPr>
              <a:t> class is concrete, but its subclasses, such as </a:t>
            </a:r>
            <a:r>
              <a:rPr lang="en-US" sz="3600" u="sng" dirty="0" err="1">
                <a:cs typeface="Times New Roman" pitchFamily="18" charset="0"/>
              </a:rPr>
              <a:t>GeometricObject</a:t>
            </a:r>
            <a:r>
              <a:rPr lang="en-US" sz="3600" dirty="0">
                <a:cs typeface="Times New Roman" pitchFamily="18" charset="0"/>
              </a:rPr>
              <a:t>, may be abstract.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7E98-D2B5-4752-B1D1-EC6F4A7B1871}" type="slidenum">
              <a:rPr lang="en-US"/>
              <a:pPr/>
              <a:t>7</a:t>
            </a:fld>
            <a:endParaRPr lang="en-US"/>
          </a:p>
        </p:txBody>
      </p:sp>
      <p:sp>
        <p:nvSpPr>
          <p:cNvPr id="304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763000" cy="1143000"/>
          </a:xfrm>
          <a:noFill/>
        </p:spPr>
        <p:txBody>
          <a:bodyPr>
            <a:normAutofit fontScale="90000"/>
          </a:bodyPr>
          <a:lstStyle/>
          <a:p>
            <a:r>
              <a:rPr lang="en-US"/>
              <a:t>concrete method overridden to be abstract </a:t>
            </a:r>
          </a:p>
        </p:txBody>
      </p:sp>
      <p:sp>
        <p:nvSpPr>
          <p:cNvPr id="30413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B4DEF8C-3C4A-4F89-8385-4BC186F0B1B2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304132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686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A subclass can override a method from its superclass to define it </a:t>
            </a:r>
            <a:r>
              <a:rPr lang="en-US" sz="3600" u="sng" dirty="0">
                <a:cs typeface="Times New Roman" pitchFamily="18" charset="0"/>
              </a:rPr>
              <a:t>abstract</a:t>
            </a:r>
            <a:r>
              <a:rPr lang="en-US" sz="3600" dirty="0">
                <a:cs typeface="Times New Roman" pitchFamily="18" charset="0"/>
              </a:rPr>
              <a:t>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This is rare, but useful when the implementation of the method in the superclass becomes invalid in the subclass. 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In this case, the subclass must be defined abstract.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C5C8-B1B4-47A6-B2CF-0E8F9CFDEB8B}" type="slidenum">
              <a:rPr lang="en-US"/>
              <a:pPr/>
              <a:t>8</a:t>
            </a:fld>
            <a:endParaRPr lang="en-US"/>
          </a:p>
        </p:txBody>
      </p:sp>
      <p:sp>
        <p:nvSpPr>
          <p:cNvPr id="305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" y="220662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abstract class as type </a:t>
            </a:r>
          </a:p>
        </p:txBody>
      </p:sp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9E53247-7908-48A5-8BFA-9326C36E0C3C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305156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86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You cannot create an instance from an abstract class using the </a:t>
            </a:r>
            <a:r>
              <a:rPr lang="en-US" sz="3600" u="sng" dirty="0">
                <a:cs typeface="Times New Roman" pitchFamily="18" charset="0"/>
              </a:rPr>
              <a:t>new</a:t>
            </a:r>
            <a:r>
              <a:rPr lang="en-US" sz="3600" dirty="0">
                <a:cs typeface="Times New Roman" pitchFamily="18" charset="0"/>
              </a:rPr>
              <a:t> operator, but an abstract class can be used as a data type.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itchFamily="18" charset="0"/>
              </a:rPr>
              <a:t> Therefore, the following statement, which creates an array whose elements are of </a:t>
            </a:r>
            <a:r>
              <a:rPr lang="en-US" sz="3600" u="sng" dirty="0" err="1">
                <a:cs typeface="Times New Roman" pitchFamily="18" charset="0"/>
              </a:rPr>
              <a:t>GeometricObject</a:t>
            </a:r>
            <a:r>
              <a:rPr lang="en-US" sz="3600" dirty="0">
                <a:cs typeface="Times New Roman" pitchFamily="18" charset="0"/>
              </a:rPr>
              <a:t> type, is correct. </a:t>
            </a:r>
          </a:p>
          <a:p>
            <a:pPr>
              <a:spcBef>
                <a:spcPct val="50000"/>
              </a:spcBef>
            </a:pPr>
            <a:r>
              <a:rPr lang="en-US" sz="2800" u="sng" dirty="0" err="1">
                <a:cs typeface="Times New Roman" pitchFamily="18" charset="0"/>
              </a:rPr>
              <a:t>GeometricObject</a:t>
            </a:r>
            <a:r>
              <a:rPr lang="en-US" sz="2800" u="sng" dirty="0">
                <a:cs typeface="Times New Roman" pitchFamily="18" charset="0"/>
              </a:rPr>
              <a:t>[] geo = new    </a:t>
            </a:r>
            <a:r>
              <a:rPr lang="en-US" sz="2800" u="sng" dirty="0" err="1">
                <a:cs typeface="Times New Roman" pitchFamily="18" charset="0"/>
              </a:rPr>
              <a:t>GeometricObject</a:t>
            </a:r>
            <a:r>
              <a:rPr lang="en-US" sz="2800" u="sng" dirty="0">
                <a:cs typeface="Times New Roman" pitchFamily="18" charset="0"/>
              </a:rPr>
              <a:t>[10];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FF35-B2E2-4F82-B91A-340933761050}" type="slidenum">
              <a:rPr lang="en-US"/>
              <a:pPr/>
              <a:t>9</a:t>
            </a:fld>
            <a:endParaRPr lang="en-US"/>
          </a:p>
        </p:txBody>
      </p:sp>
      <p:sp>
        <p:nvSpPr>
          <p:cNvPr id="334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990600"/>
          </a:xfrm>
        </p:spPr>
        <p:txBody>
          <a:bodyPr/>
          <a:lstStyle/>
          <a:p>
            <a:r>
              <a:rPr lang="en-US" dirty="0"/>
              <a:t>Interfaces vs. Abstract Classes</a:t>
            </a:r>
            <a:endParaRPr lang="en-US" b="1" dirty="0">
              <a:latin typeface="Courier" charset="0"/>
            </a:endParaRPr>
          </a:p>
        </p:txBody>
      </p:sp>
      <p:sp>
        <p:nvSpPr>
          <p:cNvPr id="334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1905000"/>
          </a:xfrm>
        </p:spPr>
        <p:txBody>
          <a:bodyPr>
            <a:normAutofit/>
          </a:bodyPr>
          <a:lstStyle/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interface, the data must be constants; an abstract class can have all types of data.</a:t>
            </a:r>
          </a:p>
          <a:p>
            <a:pPr marL="457200" lvl="1" indent="-342900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method in an interface has only a signature without implementation; an abstract class can have concrete methods</a:t>
            </a:r>
            <a:r>
              <a:rPr lang="en-US" sz="2400" dirty="0"/>
              <a:t>.</a:t>
            </a:r>
          </a:p>
        </p:txBody>
      </p:sp>
      <p:sp>
        <p:nvSpPr>
          <p:cNvPr id="33485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A86D2D2-4696-4D86-9C34-3A09D8026B5F}" type="slidenum">
              <a:rPr lang="en-US" sz="1400"/>
              <a:pPr algn="r"/>
              <a:t>9</a:t>
            </a:fld>
            <a:endParaRPr lang="en-US" sz="1400"/>
          </a:p>
        </p:txBody>
      </p:sp>
      <p:sp>
        <p:nvSpPr>
          <p:cNvPr id="334853" name="Rectangle 4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651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31877"/>
              </p:ext>
            </p:extLst>
          </p:nvPr>
        </p:nvGraphicFramePr>
        <p:xfrm>
          <a:off x="495300" y="3057060"/>
          <a:ext cx="8153400" cy="2919413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Variables 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Constructors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 class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restrictions 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Constructors are invoked by subclasses through constructor chaining. An abstract class cannot be instantiated using the new operator. 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restrictions. 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 variables must be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constructors. An interface cannot be instantiated using the new operator.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 methods must be public abstract instance methods 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4876" name="Rectangle 82"/>
          <p:cNvSpPr>
            <a:spLocks noChangeArrowheads="1"/>
          </p:cNvSpPr>
          <p:nvPr/>
        </p:nvSpPr>
        <p:spPr bwMode="auto">
          <a:xfrm>
            <a:off x="0" y="4311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286000" algn="l"/>
                <a:tab pos="3886200" algn="l"/>
              </a:tabLst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6775</TotalTime>
  <Words>785</Words>
  <Application>Microsoft Office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Courier</vt:lpstr>
      <vt:lpstr>Monotype Sorts</vt:lpstr>
      <vt:lpstr>Times New Roman</vt:lpstr>
      <vt:lpstr>Retrospect</vt:lpstr>
      <vt:lpstr>Picture</vt:lpstr>
      <vt:lpstr>Abstract Classes and Interfaces</vt:lpstr>
      <vt:lpstr>Abstract Classes and Abstract Methods</vt:lpstr>
      <vt:lpstr>abstract method in abstract class </vt:lpstr>
      <vt:lpstr>object cannot be created from abstract class </vt:lpstr>
      <vt:lpstr>abstract class without abstract method </vt:lpstr>
      <vt:lpstr>superclass of abstract class may be concrete </vt:lpstr>
      <vt:lpstr>concrete method overridden to be abstract </vt:lpstr>
      <vt:lpstr>abstract class as type </vt:lpstr>
      <vt:lpstr>Interfaces vs. Abstract Classes</vt:lpstr>
      <vt:lpstr>Interfaces vs. Abstract Classes, cont.</vt:lpstr>
      <vt:lpstr>Caution: conflict interfaces </vt:lpstr>
      <vt:lpstr>Whether to use an interface or a class?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mimi opkins</cp:lastModifiedBy>
  <cp:revision>202</cp:revision>
  <cp:lastPrinted>1998-02-24T16:19:51Z</cp:lastPrinted>
  <dcterms:created xsi:type="dcterms:W3CDTF">1995-06-10T17:31:50Z</dcterms:created>
  <dcterms:modified xsi:type="dcterms:W3CDTF">2019-09-19T17:37:55Z</dcterms:modified>
</cp:coreProperties>
</file>