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6E_D97DB2C9.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6F_8F677A28.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Lst>
  <p:notesMasterIdLst>
    <p:notesMasterId r:id="rId26"/>
  </p:notesMasterIdLst>
  <p:handoutMasterIdLst>
    <p:handoutMasterId r:id="rId27"/>
  </p:handoutMasterIdLst>
  <p:sldIdLst>
    <p:sldId id="343" r:id="rId6"/>
    <p:sldId id="344" r:id="rId7"/>
    <p:sldId id="346" r:id="rId8"/>
    <p:sldId id="347" r:id="rId9"/>
    <p:sldId id="350" r:id="rId10"/>
    <p:sldId id="369" r:id="rId11"/>
    <p:sldId id="348" r:id="rId12"/>
    <p:sldId id="366" r:id="rId13"/>
    <p:sldId id="370" r:id="rId14"/>
    <p:sldId id="361" r:id="rId15"/>
    <p:sldId id="363" r:id="rId16"/>
    <p:sldId id="364" r:id="rId17"/>
    <p:sldId id="365" r:id="rId18"/>
    <p:sldId id="362" r:id="rId19"/>
    <p:sldId id="367" r:id="rId20"/>
    <p:sldId id="352" r:id="rId21"/>
    <p:sldId id="354" r:id="rId22"/>
    <p:sldId id="357" r:id="rId23"/>
    <p:sldId id="358" r:id="rId24"/>
    <p:sldId id="359" r:id="rId25"/>
  </p:sldIdLst>
  <p:sldSz cx="9144000" cy="6858000" type="screen4x3"/>
  <p:notesSz cx="7023100" cy="9309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27FAF3-D721-292D-07BA-596B30B848B0}" name="Kearney, Martin" initials="KM" userId="Kearney, Marti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ssman, Lisa" initials="EL" lastIdx="9" clrIdx="0">
    <p:extLst>
      <p:ext uri="{19B8F6BF-5375-455C-9EA6-DF929625EA0E}">
        <p15:presenceInfo xmlns:p15="http://schemas.microsoft.com/office/powerpoint/2012/main" userId="Essman, Lisa" providerId="None"/>
      </p:ext>
    </p:extLst>
  </p:cmAuthor>
  <p:cmAuthor id="2" name="Kearney, Martin" initials="KM" lastIdx="10" clrIdx="1">
    <p:extLst>
      <p:ext uri="{19B8F6BF-5375-455C-9EA6-DF929625EA0E}">
        <p15:presenceInfo xmlns:p15="http://schemas.microsoft.com/office/powerpoint/2012/main" userId="Kearney, Martin" providerId="None"/>
      </p:ext>
    </p:extLst>
  </p:cmAuthor>
  <p:cmAuthor id="3" name="Hower, Eileen" initials="HE" lastIdx="6" clrIdx="2">
    <p:extLst>
      <p:ext uri="{19B8F6BF-5375-455C-9EA6-DF929625EA0E}">
        <p15:presenceInfo xmlns:p15="http://schemas.microsoft.com/office/powerpoint/2012/main" userId="Hower, Eile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6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31817-F69A-4D08-A6C6-2130C755B80F}" v="256" dt="2022-05-10T22:08:48.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856" autoAdjust="0"/>
    <p:restoredTop sz="93792" autoAdjust="0"/>
  </p:normalViewPr>
  <p:slideViewPr>
    <p:cSldViewPr>
      <p:cViewPr varScale="1">
        <p:scale>
          <a:sx n="59" d="100"/>
          <a:sy n="59" d="100"/>
        </p:scale>
        <p:origin x="732" y="60"/>
      </p:cViewPr>
      <p:guideLst>
        <p:guide orient="horz" pos="2160"/>
        <p:guide pos="2880"/>
      </p:guideLst>
    </p:cSldViewPr>
  </p:slideViewPr>
  <p:outlineViewPr>
    <p:cViewPr>
      <p:scale>
        <a:sx n="33" d="100"/>
        <a:sy n="33" d="100"/>
      </p:scale>
      <p:origin x="0" y="-8368"/>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84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modernComment_16E_D97DB2C9.xml><?xml version="1.0" encoding="utf-8"?>
<p188:cmLst xmlns:a="http://schemas.openxmlformats.org/drawingml/2006/main" xmlns:r="http://schemas.openxmlformats.org/officeDocument/2006/relationships" xmlns:p188="http://schemas.microsoft.com/office/powerpoint/2018/8/main">
  <p188:cm id="{EBD23780-640C-4D1C-9169-D73B1E745353}" authorId="{C227FAF3-D721-292D-07BA-596B30B848B0}" created="2022-05-04T15:44:33.210">
    <ac:txMkLst xmlns:ac="http://schemas.microsoft.com/office/drawing/2013/main/command">
      <pc:docMk xmlns:pc="http://schemas.microsoft.com/office/powerpoint/2013/main/command"/>
      <pc:sldMk xmlns:pc="http://schemas.microsoft.com/office/powerpoint/2013/main/command" cId="3648893641" sldId="366"/>
      <ac:spMk id="3" creationId="{373E3A06-3383-4CC4-ACBD-2B48C098C718}"/>
      <ac:txMk cp="0">
        <ac:context len="1" hash="13"/>
      </ac:txMk>
    </ac:txMkLst>
    <p188:txBody>
      <a:bodyPr/>
      <a:lstStyle/>
      <a:p>
        <a:r>
          <a:rPr lang="en-US"/>
          <a:t>I changed this from telework or "flexiplace" to a more generic term.  </a:t>
        </a:r>
      </a:p>
    </p188:txBody>
  </p188:cm>
</p188:cmLst>
</file>

<file path=ppt/comments/modernComment_16F_8F677A28.xml><?xml version="1.0" encoding="utf-8"?>
<p188:cmLst xmlns:a="http://schemas.openxmlformats.org/drawingml/2006/main" xmlns:r="http://schemas.openxmlformats.org/officeDocument/2006/relationships" xmlns:p188="http://schemas.microsoft.com/office/powerpoint/2018/8/main">
  <p188:cm id="{06F70C4E-328C-4A92-9303-72E3C83C7B26}" authorId="{C227FAF3-D721-292D-07BA-596B30B848B0}" created="2022-05-04T15:48:02.704">
    <ac:txMkLst xmlns:ac="http://schemas.microsoft.com/office/drawing/2013/main/command">
      <pc:docMk xmlns:pc="http://schemas.microsoft.com/office/powerpoint/2013/main/command"/>
      <pc:sldMk xmlns:pc="http://schemas.microsoft.com/office/powerpoint/2013/main/command" cId="2405923368" sldId="367"/>
      <ac:spMk id="3" creationId="{28E0C9D2-0419-4918-A3C3-702AE8F348F8}"/>
      <ac:txMk cp="384" len="87">
        <ac:context len="472" hash="918729254"/>
      </ac:txMk>
    </ac:txMkLst>
    <p188:pos x="8298493" y="3635679"/>
    <p188:txBody>
      <a:bodyPr/>
      <a:lstStyle/>
      <a:p>
        <a:r>
          <a:rPr lang="en-US"/>
          <a:t>I took out sensitivity training (which is a good thing, but it's something that employers need to put thought and planning into for the workplace culture, not necessarily as a means to implement accommodations.  I changed the final bullet to something about keeping medical related info confidential.</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A4E38A-9044-4EBA-9AB7-C356BDC1BC2C}"/>
              </a:ext>
            </a:extLst>
          </p:cNvPr>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11C8E51-632D-4396-9666-88D466A297EB}"/>
              </a:ext>
            </a:extLst>
          </p:cNvPr>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6F27BDFC-604B-498B-8939-C2441B4A0FE8}" type="datetimeFigureOut">
              <a:rPr lang="en-US" smtClean="0"/>
              <a:t>5/12/2022</a:t>
            </a:fld>
            <a:endParaRPr lang="en-US" dirty="0"/>
          </a:p>
        </p:txBody>
      </p:sp>
      <p:sp>
        <p:nvSpPr>
          <p:cNvPr id="4" name="Footer Placeholder 3">
            <a:extLst>
              <a:ext uri="{FF2B5EF4-FFF2-40B4-BE49-F238E27FC236}">
                <a16:creationId xmlns:a16="http://schemas.microsoft.com/office/drawing/2014/main" id="{49E942A8-F480-43DB-BCC3-F806EEAD0D17}"/>
              </a:ext>
            </a:extLst>
          </p:cNvPr>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7D8087E-00D4-4A0C-B0C9-3897FCF5150D}"/>
              </a:ext>
            </a:extLst>
          </p:cNvPr>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1C6A20F5-2157-4321-90EB-3DCC528F7811}" type="slidenum">
              <a:rPr lang="en-US" smtClean="0"/>
              <a:t>‹#›</a:t>
            </a:fld>
            <a:endParaRPr lang="en-US" dirty="0"/>
          </a:p>
        </p:txBody>
      </p:sp>
    </p:spTree>
    <p:extLst>
      <p:ext uri="{BB962C8B-B14F-4D97-AF65-F5344CB8AC3E}">
        <p14:creationId xmlns:p14="http://schemas.microsoft.com/office/powerpoint/2010/main" val="423631094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02D7B3A6-AF17-4DD7-B3E1-65515D14248C}" type="datetimeFigureOut">
              <a:rPr lang="en-US" smtClean="0"/>
              <a:t>5/12/2022</a:t>
            </a:fld>
            <a:endParaRPr lang="en-US" dirty="0"/>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AD184F57-FFD3-4B1E-A769-095122B84507}" type="slidenum">
              <a:rPr lang="en-US" smtClean="0"/>
              <a:t>‹#›</a:t>
            </a:fld>
            <a:endParaRPr lang="en-US" dirty="0"/>
          </a:p>
        </p:txBody>
      </p:sp>
    </p:spTree>
    <p:extLst>
      <p:ext uri="{BB962C8B-B14F-4D97-AF65-F5344CB8AC3E}">
        <p14:creationId xmlns:p14="http://schemas.microsoft.com/office/powerpoint/2010/main" val="106935088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skjan.org/topics/costs.cfm?csSearch=2546498_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ea typeface="Verdana" panose="020B0604030504040204" pitchFamily="34" charset="0"/>
                <a:cs typeface="Verdana" panose="020B0604030504040204" pitchFamily="34" charset="0"/>
              </a:rPr>
              <a:t>Martin and Shannon – Quick Introductions.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ea typeface="Verdana" panose="020B0604030504040204" pitchFamily="34" charset="0"/>
                <a:cs typeface="Verdana" panose="020B0604030504040204" pitchFamily="34" charset="0"/>
              </a:rPr>
              <a:t>This session will provide information about the process for the consideration of accommodation requests for applicants and employees of agencies under the Governor’s jurisdiction with the Commonwealth of Pennsylvania.  It will also identify best practices for employers.  </a:t>
            </a:r>
          </a:p>
          <a:p>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1</a:t>
            </a:fld>
            <a:endParaRPr lang="en-US" dirty="0"/>
          </a:p>
        </p:txBody>
      </p:sp>
      <p:sp>
        <p:nvSpPr>
          <p:cNvPr id="5" name="Footer Placeholder 4">
            <a:extLst>
              <a:ext uri="{FF2B5EF4-FFF2-40B4-BE49-F238E27FC236}">
                <a16:creationId xmlns:a16="http://schemas.microsoft.com/office/drawing/2014/main" id="{C7B9B9B4-4ABB-F4D7-85EC-0E2EB344BC5D}"/>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31961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Martin</a:t>
            </a:r>
          </a:p>
          <a:p>
            <a:endParaRPr lang="en-US" dirty="0"/>
          </a:p>
          <a:p>
            <a:r>
              <a:rPr lang="en-US" dirty="0"/>
              <a:t>From our experience, advances and improvements in technology and software have made more accommodations possible, especially for employees with visual or hearing impairments.   For example, voice recognition software has advanced greatly and is more available (including within Windows, as well as off-the-shelf software like Dragon).  The Commonwealth has also regularly approved the use of relay services, such as Purple, Sorenson and ZVRS.  Also, there are special i-Phones, such as the i-Phone Pro Max, which has a larger screen and ability to download special apps to improve accessibility.  Also, there are Zoom text keyboards to enable greater visibility and usability.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that we have discussed various forms of accommodations, next Shannon Austin will talk about how accommodations are a benefit for both the employee and the employer, as well as best practices for employers navigating through this process.  Take it away Shannon!</a:t>
            </a:r>
          </a:p>
          <a:p>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10</a:t>
            </a:fld>
            <a:endParaRPr lang="en-US" dirty="0"/>
          </a:p>
        </p:txBody>
      </p:sp>
      <p:sp>
        <p:nvSpPr>
          <p:cNvPr id="5" name="Footer Placeholder 4">
            <a:extLst>
              <a:ext uri="{FF2B5EF4-FFF2-40B4-BE49-F238E27FC236}">
                <a16:creationId xmlns:a16="http://schemas.microsoft.com/office/drawing/2014/main" id="{BCDB3839-2F72-F146-5DB7-37854A40D1CB}"/>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0933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44444"/>
                </a:solidFill>
                <a:effectLst/>
                <a:latin typeface="Raleway" pitchFamily="2" charset="0"/>
              </a:rPr>
              <a:t>Shannon</a:t>
            </a:r>
          </a:p>
          <a:p>
            <a:pPr algn="l"/>
            <a:endParaRPr lang="en-US" b="1" i="0" dirty="0">
              <a:solidFill>
                <a:srgbClr val="444444"/>
              </a:solidFill>
              <a:effectLst/>
              <a:latin typeface="Raleway" pitchFamily="2" charset="0"/>
            </a:endParaRPr>
          </a:p>
          <a:p>
            <a:pPr algn="l"/>
            <a:r>
              <a:rPr lang="en-US" b="1" i="0" dirty="0">
                <a:solidFill>
                  <a:srgbClr val="444444"/>
                </a:solidFill>
                <a:effectLst/>
                <a:latin typeface="Raleway" pitchFamily="2" charset="0"/>
              </a:rPr>
              <a:t>Finding #1: Employers want to provide accommodations so they can retain valued and qualified employees. </a:t>
            </a:r>
          </a:p>
          <a:p>
            <a:pPr algn="l"/>
            <a:r>
              <a:rPr lang="en-US" b="0" i="0" dirty="0">
                <a:solidFill>
                  <a:srgbClr val="555555"/>
                </a:solidFill>
                <a:effectLst/>
                <a:latin typeface="Lato" panose="020F0502020204030203" pitchFamily="34" charset="0"/>
              </a:rPr>
              <a:t>Of the 3,369 employers who have participated in the JAN survey, most (82%) called JAN for accommodation information and solutions to retain or promote a current employee. On average (including those who had just been given a job offer or who were newly hired), the employees had been with the company slightly less than seven years. Average wages for these employees were about $20 for those paid by the hour or approximately $61,375 for those with an annual salary. In addition, 58% of the individuals for whom the accommodations were made had a college degree or higher.</a:t>
            </a:r>
          </a:p>
          <a:p>
            <a:pPr algn="l"/>
            <a:br>
              <a:rPr lang="en-US" dirty="0"/>
            </a:br>
            <a:r>
              <a:rPr lang="en-US" b="1" i="0" dirty="0">
                <a:solidFill>
                  <a:srgbClr val="444444"/>
                </a:solidFill>
                <a:effectLst/>
                <a:latin typeface="Raleway" pitchFamily="2" charset="0"/>
              </a:rPr>
              <a:t>Finding #2: Most employers report no cost or low cost for accommodating employees with disabilities. </a:t>
            </a:r>
          </a:p>
          <a:p>
            <a:pPr algn="l"/>
            <a:r>
              <a:rPr lang="en-US" b="0" i="0" dirty="0">
                <a:solidFill>
                  <a:srgbClr val="555555"/>
                </a:solidFill>
                <a:effectLst/>
                <a:latin typeface="Lato" panose="020F0502020204030203" pitchFamily="34" charset="0"/>
              </a:rPr>
              <a:t>Of the 1,029 employers who were able to provide cost information related to accommodations they had provided, 571 (56%) said the accommodations needed by their employee cost absolutely nothing. Another 403 (39%) experienced a one-time cost. Only 46 (4%) said the accommodation resulted in an ongoing, annual cost to the company and 9 (1%) said the accommodation required a combination of one-time and annual costs. Of those accommodations that did have a one-time cost, the median one-time expenditure as reported by the employer was $500. When asked how much they paid for an accommodation beyond what they would have paid for an employee without a disability who was in the same position, the median answer given by employers was $20.</a:t>
            </a:r>
          </a:p>
          <a:p>
            <a:endParaRPr lang="en-US" dirty="0"/>
          </a:p>
          <a:p>
            <a:pPr algn="l"/>
            <a:r>
              <a:rPr lang="en-US" b="1" i="0" dirty="0">
                <a:solidFill>
                  <a:srgbClr val="444444"/>
                </a:solidFill>
                <a:effectLst/>
                <a:latin typeface="Raleway" pitchFamily="2" charset="0"/>
              </a:rPr>
              <a:t>Finding #3: Employers report accommodations are effective. </a:t>
            </a:r>
          </a:p>
          <a:p>
            <a:pPr algn="l"/>
            <a:r>
              <a:rPr lang="en-US" b="0" i="0" dirty="0">
                <a:solidFill>
                  <a:srgbClr val="555555"/>
                </a:solidFill>
                <a:effectLst/>
                <a:latin typeface="Lato" panose="020F0502020204030203" pitchFamily="34" charset="0"/>
              </a:rPr>
              <a:t>Employers who had implemented accommodations by the time they were interviewed were asked to rank the effectiveness of the accommodations on a scale of 1 to 5, with 5 being extremely effective. Of the 986 responding, the majority (75%) reported the accommodations were either very effective or extremely effective.</a:t>
            </a:r>
          </a:p>
          <a:p>
            <a:pPr algn="l"/>
            <a:endParaRPr lang="en-US" b="0" i="0" dirty="0">
              <a:solidFill>
                <a:srgbClr val="555555"/>
              </a:solidFill>
              <a:effectLst/>
              <a:latin typeface="Lato" panose="020F0502020204030203" pitchFamily="34" charset="0"/>
            </a:endParaRPr>
          </a:p>
          <a:p>
            <a:pPr algn="l"/>
            <a:r>
              <a:rPr lang="en-US" b="1" i="0" dirty="0">
                <a:solidFill>
                  <a:srgbClr val="444444"/>
                </a:solidFill>
                <a:effectLst/>
                <a:latin typeface="Raleway" pitchFamily="2" charset="0"/>
              </a:rPr>
              <a:t>Finding #4: Employers experience multiple direct and indirect benefits after making accommodations. </a:t>
            </a:r>
          </a:p>
          <a:p>
            <a:pPr algn="l"/>
            <a:r>
              <a:rPr lang="en-US" b="0" i="0" dirty="0">
                <a:solidFill>
                  <a:srgbClr val="555555"/>
                </a:solidFill>
                <a:effectLst/>
                <a:latin typeface="Lato" panose="020F0502020204030203" pitchFamily="34" charset="0"/>
              </a:rPr>
              <a:t>Employers who made accommodations for employees with disabilities reported multiple benefits as a result. The most frequently mentioned direct benefits were: (1) the accommodation allowed the company to retain a valued employee, (2) the accommodation increased the employee’s productivity, and (3) the accommodation eliminated the costs of training a new employee.</a:t>
            </a:r>
          </a:p>
          <a:p>
            <a:pPr algn="l"/>
            <a:r>
              <a:rPr lang="en-US" b="0" i="0" dirty="0">
                <a:solidFill>
                  <a:srgbClr val="555555"/>
                </a:solidFill>
                <a:effectLst/>
                <a:latin typeface="Lato" panose="020F0502020204030203" pitchFamily="34" charset="0"/>
              </a:rPr>
              <a:t>The most widely mentioned indirect benefits employers received were: (1) the accommodation ultimately improved interactions with co-workers, (2) the accommodation increased overall company morale, and (3) the accommodation increased overall company productivity. The following table gives the percentage of employers who reported experiencing direct and indirect benefits as a result of having made an accommodation.</a:t>
            </a:r>
          </a:p>
          <a:p>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11</a:t>
            </a:fld>
            <a:endParaRPr lang="en-US" dirty="0"/>
          </a:p>
        </p:txBody>
      </p:sp>
      <p:sp>
        <p:nvSpPr>
          <p:cNvPr id="5" name="Footer Placeholder 4">
            <a:extLst>
              <a:ext uri="{FF2B5EF4-FFF2-40B4-BE49-F238E27FC236}">
                <a16:creationId xmlns:a16="http://schemas.microsoft.com/office/drawing/2014/main" id="{BBFEE1E6-6B1B-5046-4723-6A005920FD42}"/>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496115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Shannon (to read from slide)</a:t>
            </a:r>
          </a:p>
        </p:txBody>
      </p:sp>
      <p:sp>
        <p:nvSpPr>
          <p:cNvPr id="4" name="Slide Number Placeholder 3"/>
          <p:cNvSpPr>
            <a:spLocks noGrp="1"/>
          </p:cNvSpPr>
          <p:nvPr>
            <p:ph type="sldNum" sz="quarter" idx="5"/>
          </p:nvPr>
        </p:nvSpPr>
        <p:spPr/>
        <p:txBody>
          <a:bodyPr/>
          <a:lstStyle/>
          <a:p>
            <a:fld id="{AD184F57-FFD3-4B1E-A769-095122B84507}" type="slidenum">
              <a:rPr lang="en-US" smtClean="0"/>
              <a:t>12</a:t>
            </a:fld>
            <a:endParaRPr lang="en-US" dirty="0"/>
          </a:p>
        </p:txBody>
      </p:sp>
      <p:sp>
        <p:nvSpPr>
          <p:cNvPr id="5" name="Footer Placeholder 4">
            <a:extLst>
              <a:ext uri="{FF2B5EF4-FFF2-40B4-BE49-F238E27FC236}">
                <a16:creationId xmlns:a16="http://schemas.microsoft.com/office/drawing/2014/main" id="{2A2CCCD0-BB48-B2D9-1128-D6292D175594}"/>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718475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Shannon (to read from slide)</a:t>
            </a:r>
          </a:p>
        </p:txBody>
      </p:sp>
      <p:sp>
        <p:nvSpPr>
          <p:cNvPr id="4" name="Slide Number Placeholder 3"/>
          <p:cNvSpPr>
            <a:spLocks noGrp="1"/>
          </p:cNvSpPr>
          <p:nvPr>
            <p:ph type="sldNum" sz="quarter" idx="5"/>
          </p:nvPr>
        </p:nvSpPr>
        <p:spPr/>
        <p:txBody>
          <a:bodyPr/>
          <a:lstStyle/>
          <a:p>
            <a:fld id="{AD184F57-FFD3-4B1E-A769-095122B84507}" type="slidenum">
              <a:rPr lang="en-US" smtClean="0"/>
              <a:t>13</a:t>
            </a:fld>
            <a:endParaRPr lang="en-US" dirty="0"/>
          </a:p>
        </p:txBody>
      </p:sp>
      <p:sp>
        <p:nvSpPr>
          <p:cNvPr id="5" name="Footer Placeholder 4">
            <a:extLst>
              <a:ext uri="{FF2B5EF4-FFF2-40B4-BE49-F238E27FC236}">
                <a16:creationId xmlns:a16="http://schemas.microsoft.com/office/drawing/2014/main" id="{CB271F51-7496-6066-71A2-B4B66301E731}"/>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4196258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Shannon</a:t>
            </a:r>
          </a:p>
          <a:p>
            <a:endParaRPr lang="en-US" dirty="0"/>
          </a:p>
          <a:p>
            <a:r>
              <a:rPr lang="en-US" dirty="0"/>
              <a:t>Here are some best practices for employers going forward:</a:t>
            </a:r>
          </a:p>
          <a:p>
            <a:endParaRPr lang="en-US" dirty="0"/>
          </a:p>
          <a:p>
            <a:r>
              <a:rPr lang="en-US" dirty="0"/>
              <a:t>First, never discount or ignore an employee’s accommodation request.  It is the obligation of employers to seriously consider a request when it comes.  Second, when a request is received, engage in a meaningful dialogue (also known as interactive process) with the employee about the request.  Get as much information as you can regarding the employee’s need as well as the nature of the request.  </a:t>
            </a:r>
          </a:p>
          <a:p>
            <a:endParaRPr lang="en-US" dirty="0"/>
          </a:p>
          <a:p>
            <a:r>
              <a:rPr lang="en-US" dirty="0"/>
              <a:t>Third, keep medical information confidential.  As a manager or supervisor, you will be privy to an employee’s medical information that is confidential and should not be shared with anyone other than those who absolutely need to know in order to provide the accommodation.</a:t>
            </a:r>
          </a:p>
          <a:p>
            <a:endParaRPr lang="en-US" dirty="0"/>
          </a:p>
          <a:p>
            <a:r>
              <a:rPr lang="en-US" dirty="0"/>
              <a:t>Fourth, make sure that job descriptions are accurate and up-to-date, highlighting the employee’s essential functions and job duties.  This is very important when considering accommodations.  Finally, do your research on potential solutions for accommodations.  One great resource the Commonwealth regularly uses is the Job Accommodation Network, or www.askjan.org, which provides a wealth of information on possible accommodations.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14</a:t>
            </a:fld>
            <a:endParaRPr lang="en-US" dirty="0"/>
          </a:p>
        </p:txBody>
      </p:sp>
      <p:sp>
        <p:nvSpPr>
          <p:cNvPr id="5" name="Footer Placeholder 4">
            <a:extLst>
              <a:ext uri="{FF2B5EF4-FFF2-40B4-BE49-F238E27FC236}">
                <a16:creationId xmlns:a16="http://schemas.microsoft.com/office/drawing/2014/main" id="{F22717F7-BA45-9FD5-DAB8-B5E86B96A64B}"/>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4152544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Shannon</a:t>
            </a:r>
          </a:p>
          <a:p>
            <a:endParaRPr lang="en-U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US"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Manager and Supervisor Strategies in working with ALL staff.  Many accommodation ideas are born from effective management techniques. When organizations are implementing workplace changes, it is important that key personnel recognize that a change in the environment or in supervisors may be difficult. Supervisors can also implement management techniques that support an inclusive workplace culture while simultaneously providing accommodations.  </a:t>
            </a:r>
            <a:endParaRPr lang="en-US" dirty="0"/>
          </a:p>
          <a:p>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15</a:t>
            </a:fld>
            <a:endParaRPr lang="en-US" dirty="0"/>
          </a:p>
        </p:txBody>
      </p:sp>
      <p:sp>
        <p:nvSpPr>
          <p:cNvPr id="5" name="Footer Placeholder 4">
            <a:extLst>
              <a:ext uri="{FF2B5EF4-FFF2-40B4-BE49-F238E27FC236}">
                <a16:creationId xmlns:a16="http://schemas.microsoft.com/office/drawing/2014/main" id="{16A34E2C-3459-B6FB-3703-D3589F609E32}"/>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92772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Shannon</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We want to detail a few final points on accommodations.  First, an employer must consider a request for a reasonable accommodation whenever it is requested or obviously needed by an applicant or employee.</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Second, keep in mind that employees are not required to disclose that they have a disability unless they require an accommodation.  </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Third, the need for an accommodation can arise at any time, including when there are changes affecting a person’s disability or changes to job functions.  </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Fourth, an employer’s obligation to provide an accommodation is ongoing.  Needs for accommodation can emerge or change at any time.  Further, accommodations may need to be altered as the needs of an employee change.</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Finally, while an employer is not required to provide the employee’s preferred accommodation, whatever accommodation is approved by the employer must be effective in assisting the employee to perform the essential functions of the position.</a:t>
            </a:r>
          </a:p>
          <a:p>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16</a:t>
            </a:fld>
            <a:endParaRPr lang="en-US" dirty="0"/>
          </a:p>
        </p:txBody>
      </p:sp>
      <p:sp>
        <p:nvSpPr>
          <p:cNvPr id="5" name="Footer Placeholder 4">
            <a:extLst>
              <a:ext uri="{FF2B5EF4-FFF2-40B4-BE49-F238E27FC236}">
                <a16:creationId xmlns:a16="http://schemas.microsoft.com/office/drawing/2014/main" id="{5C875131-6502-4AEF-26DB-FD92342C4890}"/>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4063517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ea typeface="Verdana" panose="020B0604030504040204" pitchFamily="34" charset="0"/>
                <a:cs typeface="Verdana" panose="020B0604030504040204" pitchFamily="34" charset="0"/>
              </a:rPr>
              <a:t>Martin</a:t>
            </a:r>
          </a:p>
          <a:p>
            <a:pPr eaLnBrk="1" hangingPunct="1">
              <a:defRPr/>
            </a:pPr>
            <a:endParaRPr lang="en-US" altLang="en-US" kern="0"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eaLnBrk="1" hangingPunct="1">
              <a:defRPr/>
            </a:pPr>
            <a:r>
              <a:rPr lang="en-US" altLang="en-US" kern="0" dirty="0">
                <a:solidFill>
                  <a:srgbClr val="002060"/>
                </a:solidFill>
                <a:latin typeface="Verdana" panose="020B0604030504040204" pitchFamily="34" charset="0"/>
                <a:ea typeface="Verdana" panose="020B0604030504040204" pitchFamily="34" charset="0"/>
                <a:cs typeface="Verdana" panose="020B0604030504040204" pitchFamily="34" charset="0"/>
              </a:rPr>
              <a:t>The Office of Equal Employment Opportunity is responsible for ensuring that the Commonwealth’s EEO policies and procedures apply to all aspects of the employment process, including application, interview and employment and comply with the Americans with Disabilities Act and similar federal and state laws.  Commonwealth EEO policies also ensure equal employment opportunities for qualified applicants and employees with disabilities in all agencies under the Governor’s jurisdiction.  Specifically, these policies prohibit discrimination against employees and applicants with disabilities and require the consideration of reasonable accommodations.</a:t>
            </a:r>
          </a:p>
          <a:p>
            <a:pPr eaLnBrk="1" hangingPunct="1">
              <a:defRPr/>
            </a:pPr>
            <a:endParaRPr lang="en-US" altLang="en-US" kern="0"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eaLnBrk="1" hangingPunct="1">
              <a:defRPr/>
            </a:pPr>
            <a:endParaRPr lang="en-US" altLang="en-US" kern="0"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eaLnBrk="1" hangingPunct="1">
              <a:defRPr/>
            </a:pPr>
            <a:r>
              <a:rPr lang="en-US" altLang="en-US" kern="0" dirty="0">
                <a:solidFill>
                  <a:srgbClr val="002060"/>
                </a:solidFill>
                <a:latin typeface="Verdana" panose="020B0604030504040204" pitchFamily="34" charset="0"/>
                <a:ea typeface="Verdana" panose="020B0604030504040204" pitchFamily="34" charset="0"/>
                <a:cs typeface="Verdana" panose="020B0604030504040204" pitchFamily="34" charset="0"/>
              </a:rPr>
              <a:t>In 2020, the Commonwealth of Pennsylvania instituted a means for employees to submit requests for accommodations online through the Employee Self Service at www.myworkplace.pa.gov.  Employees and applicants can also request accommodations through various means, including by calling or emailing the Bureau of Equal Employment Opportunity Policy and Appeals, which has the responsibility for the review of requests for accommodations for agencies under the Governor’s jurisdiction.  Many of the best practices described in this presentation come from my Bureau’s own experience in implementing accommodations for employees.</a:t>
            </a:r>
          </a:p>
        </p:txBody>
      </p:sp>
      <p:sp>
        <p:nvSpPr>
          <p:cNvPr id="4" name="Slide Number Placeholder 3"/>
          <p:cNvSpPr>
            <a:spLocks noGrp="1"/>
          </p:cNvSpPr>
          <p:nvPr>
            <p:ph type="sldNum" sz="quarter" idx="5"/>
          </p:nvPr>
        </p:nvSpPr>
        <p:spPr/>
        <p:txBody>
          <a:bodyPr/>
          <a:lstStyle/>
          <a:p>
            <a:fld id="{AD184F57-FFD3-4B1E-A769-095122B84507}" type="slidenum">
              <a:rPr lang="en-US" smtClean="0"/>
              <a:t>17</a:t>
            </a:fld>
            <a:endParaRPr lang="en-US" dirty="0"/>
          </a:p>
        </p:txBody>
      </p:sp>
      <p:sp>
        <p:nvSpPr>
          <p:cNvPr id="5" name="Footer Placeholder 4">
            <a:extLst>
              <a:ext uri="{FF2B5EF4-FFF2-40B4-BE49-F238E27FC236}">
                <a16:creationId xmlns:a16="http://schemas.microsoft.com/office/drawing/2014/main" id="{B665B81F-EB10-2989-8982-939BC38D104E}"/>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122023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Martin:</a:t>
            </a:r>
          </a:p>
          <a:p>
            <a:endParaRPr lang="en-US" dirty="0"/>
          </a:p>
          <a:p>
            <a:r>
              <a:rPr lang="en-US" dirty="0"/>
              <a:t>Let’s summarize our presentation for today.  We did a high level overview of the ADA and the broad definition of disability.  We discussed the concept of reasonable accommodations and examined various examples of workplace accommodations.  We provided research on the effectives of accommodations and finally discussed best practices for employers in accommodating employees.  </a:t>
            </a:r>
          </a:p>
        </p:txBody>
      </p:sp>
      <p:sp>
        <p:nvSpPr>
          <p:cNvPr id="4" name="Slide Number Placeholder 3"/>
          <p:cNvSpPr>
            <a:spLocks noGrp="1"/>
          </p:cNvSpPr>
          <p:nvPr>
            <p:ph type="sldNum" sz="quarter" idx="5"/>
          </p:nvPr>
        </p:nvSpPr>
        <p:spPr/>
        <p:txBody>
          <a:bodyPr/>
          <a:lstStyle/>
          <a:p>
            <a:fld id="{AD184F57-FFD3-4B1E-A769-095122B84507}" type="slidenum">
              <a:rPr lang="en-US" smtClean="0"/>
              <a:t>18</a:t>
            </a:fld>
            <a:endParaRPr lang="en-US" dirty="0"/>
          </a:p>
        </p:txBody>
      </p:sp>
      <p:sp>
        <p:nvSpPr>
          <p:cNvPr id="5" name="Footer Placeholder 4">
            <a:extLst>
              <a:ext uri="{FF2B5EF4-FFF2-40B4-BE49-F238E27FC236}">
                <a16:creationId xmlns:a16="http://schemas.microsoft.com/office/drawing/2014/main" id="{55E3B8F7-B08B-4959-E204-78BC4079DD80}"/>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380605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19</a:t>
            </a:fld>
            <a:endParaRPr lang="en-US" dirty="0"/>
          </a:p>
        </p:txBody>
      </p:sp>
      <p:sp>
        <p:nvSpPr>
          <p:cNvPr id="5" name="Footer Placeholder 4">
            <a:extLst>
              <a:ext uri="{FF2B5EF4-FFF2-40B4-BE49-F238E27FC236}">
                <a16:creationId xmlns:a16="http://schemas.microsoft.com/office/drawing/2014/main" id="{6A11406D-80B3-0D4A-D5C0-3A75688CAE94}"/>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309408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altLang="en-US" sz="1200" dirty="0">
                <a:latin typeface="Verdana" panose="020B0604030504040204" pitchFamily="34" charset="0"/>
                <a:ea typeface="Verdana" panose="020B0604030504040204" pitchFamily="34" charset="0"/>
                <a:cs typeface="Verdana" panose="020B0604030504040204" pitchFamily="34" charset="0"/>
              </a:rPr>
              <a:t>Martin</a:t>
            </a:r>
          </a:p>
          <a:p>
            <a:pPr defTabSz="933237">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933237"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ea typeface="Verdana" panose="020B0604030504040204" pitchFamily="34" charset="0"/>
                <a:cs typeface="Verdana" panose="020B0604030504040204" pitchFamily="34" charset="0"/>
              </a:rPr>
              <a:t>The Americans with Disabilities Act or ADA was signed into law in 1990 and is the primary federal law prohibiting discrimination based on disability.  The ADA was amended in 2009.  The </a:t>
            </a:r>
            <a:r>
              <a:rPr lang="en-US" altLang="en-US" sz="1200" i="0" u="none" dirty="0">
                <a:solidFill>
                  <a:srgbClr val="FF0000"/>
                </a:solidFill>
                <a:latin typeface="Verdana" panose="020B0604030504040204" pitchFamily="34" charset="0"/>
                <a:ea typeface="Verdana" panose="020B0604030504040204" pitchFamily="34" charset="0"/>
                <a:cs typeface="Verdana" panose="020B0604030504040204" pitchFamily="34" charset="0"/>
              </a:rPr>
              <a:t>amendment</a:t>
            </a:r>
            <a:r>
              <a:rPr lang="en-US" altLang="en-US" sz="1200" dirty="0">
                <a:latin typeface="Verdana" panose="020B0604030504040204" pitchFamily="34" charset="0"/>
                <a:ea typeface="Verdana" panose="020B0604030504040204" pitchFamily="34" charset="0"/>
                <a:cs typeface="Verdana" panose="020B0604030504040204" pitchFamily="34" charset="0"/>
              </a:rPr>
              <a:t> broadened the ADA’s protections, including those in Title I of the act which cover non-discrimination in employment.  The intent of Title I of the ADA is to enable individuals with disabilities to enjoy the same terms, conditions, and benefits as individuals without disabilities in all aspects of employment.   There are other civil rights laws at the federal and state levels that offer similar protections for persons with disabilities.  Many employers, in both the private and public sectors, have policies to ensure compliance with those laws. </a:t>
            </a:r>
            <a:r>
              <a:rPr lang="en-US" altLang="en-US" kern="0" dirty="0">
                <a:solidFill>
                  <a:srgbClr val="002060"/>
                </a:solidFill>
                <a:latin typeface="Verdana" panose="020B0604030504040204" pitchFamily="34" charset="0"/>
                <a:ea typeface="Verdana" panose="020B0604030504040204" pitchFamily="34" charset="0"/>
                <a:cs typeface="Verdana" panose="020B0604030504040204" pitchFamily="34" charset="0"/>
              </a:rPr>
              <a:t>Next, we’re going to do a high-level overview of important parts of the ADA.</a:t>
            </a:r>
          </a:p>
          <a:p>
            <a:pPr defTabSz="933237">
              <a:defRPr/>
            </a:pPr>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2</a:t>
            </a:fld>
            <a:endParaRPr lang="en-US" dirty="0"/>
          </a:p>
        </p:txBody>
      </p:sp>
      <p:sp>
        <p:nvSpPr>
          <p:cNvPr id="5" name="Footer Placeholder 4">
            <a:extLst>
              <a:ext uri="{FF2B5EF4-FFF2-40B4-BE49-F238E27FC236}">
                <a16:creationId xmlns:a16="http://schemas.microsoft.com/office/drawing/2014/main" id="{C01F7071-FF84-D1B4-CBC5-1CE616711BAC}"/>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351980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20</a:t>
            </a:fld>
            <a:endParaRPr lang="en-US" dirty="0"/>
          </a:p>
        </p:txBody>
      </p:sp>
      <p:sp>
        <p:nvSpPr>
          <p:cNvPr id="5" name="Footer Placeholder 4">
            <a:extLst>
              <a:ext uri="{FF2B5EF4-FFF2-40B4-BE49-F238E27FC236}">
                <a16:creationId xmlns:a16="http://schemas.microsoft.com/office/drawing/2014/main" id="{DAE3B785-D621-23BC-6CD0-8FA7880CAED8}"/>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335526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ea typeface="Verdana" panose="020B0604030504040204" pitchFamily="34" charset="0"/>
                <a:cs typeface="Verdana" panose="020B0604030504040204" pitchFamily="34" charset="0"/>
              </a:rPr>
              <a:t>Martin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ea typeface="Verdana" panose="020B0604030504040204" pitchFamily="34" charset="0"/>
                <a:cs typeface="Verdana" panose="020B0604030504040204" pitchFamily="34" charset="0"/>
              </a:rPr>
              <a:t>Under the ADA and similar federal and state laws, a disability is a physical or mental impairment that substantially limits one or more major life activities </a:t>
            </a:r>
            <a:r>
              <a:rPr kumimoji="0" lang="en-US" alt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as compared to most people in the general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eaLnBrk="1" hangingPunct="1">
              <a:defRPr/>
            </a:pPr>
            <a:r>
              <a:rPr lang="en-US" altLang="en-US" sz="1200" dirty="0">
                <a:latin typeface="Verdana" panose="020B0604030504040204" pitchFamily="34" charset="0"/>
                <a:ea typeface="Verdana" panose="020B0604030504040204" pitchFamily="34" charset="0"/>
                <a:cs typeface="Verdana" panose="020B0604030504040204" pitchFamily="34" charset="0"/>
              </a:rPr>
              <a:t>A physical impairment is </a:t>
            </a:r>
            <a:r>
              <a:rPr lang="en-US" altLang="en-US" sz="1200" kern="0" dirty="0">
                <a:solidFill>
                  <a:srgbClr val="002060"/>
                </a:solidFill>
                <a:latin typeface="Verdana" panose="020B0604030504040204" pitchFamily="34" charset="0"/>
                <a:ea typeface="Verdana" panose="020B0604030504040204" pitchFamily="34" charset="0"/>
                <a:cs typeface="Verdana" panose="020B0604030504040204" pitchFamily="34" charset="0"/>
              </a:rPr>
              <a:t>any physiological condition, cosmetic disfigurement, or anatomical loss affecting one or more of the body’s systems, including the five senses; neurological, respiratory (including speech), digestive, reproductive and elimination functions; and musculoskeletal, cardiovascular, endocrine and lymphatic systems.  A mental impairment includes any mental or psychological disorder, such as intellectual disability, organic brain syndrome, emotional or mental illness, and learning disabilities.  </a:t>
            </a:r>
          </a:p>
          <a:p>
            <a:pPr eaLnBrk="1" hangingPunct="1">
              <a:defRPr/>
            </a:pPr>
            <a:endParaRPr lang="en-US" altLang="en-US" sz="1200" kern="0"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eaLnBrk="1" hangingPunct="1">
              <a:defRPr/>
            </a:pPr>
            <a:r>
              <a:rPr lang="en-US" altLang="en-US" sz="1200" kern="0" dirty="0">
                <a:solidFill>
                  <a:srgbClr val="002060"/>
                </a:solidFill>
                <a:latin typeface="Verdana" panose="020B0604030504040204" pitchFamily="34" charset="0"/>
                <a:ea typeface="Verdana" panose="020B0604030504040204" pitchFamily="34" charset="0"/>
                <a:cs typeface="Verdana" panose="020B0604030504040204" pitchFamily="34" charset="0"/>
              </a:rPr>
              <a:t>As stated, a physical or mental impairment is a disability when it substantially limits a major life activity, which is any basic activity that the average person in the general population can perform with little or no difficulty.  Major life activities also include major bodily functions. </a:t>
            </a:r>
          </a:p>
          <a:p>
            <a:pPr eaLnBrk="1" hangingPunct="1">
              <a:defRPr/>
            </a:pPr>
            <a:endParaRPr lang="en-US" altLang="en-US" sz="1200" kern="0"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kern="0" dirty="0">
                <a:solidFill>
                  <a:srgbClr val="002060"/>
                </a:solidFill>
                <a:latin typeface="Verdana" panose="020B0604030504040204" pitchFamily="34" charset="0"/>
                <a:ea typeface="Verdana" panose="020B0604030504040204" pitchFamily="34" charset="0"/>
                <a:cs typeface="Verdana" panose="020B0604030504040204" pitchFamily="34" charset="0"/>
              </a:rPr>
              <a:t>As you can tell, there is a broad scope of impairments that can be disabilities under the ADA, similar laws and commonwealth policy.  Some impairments are obvious and visible, such as when someone uses assistive equipment (like a cane, wheelchair or other mobility device).  But many more disabilities are not obvious or apparent.  No matter if they are obvious or not, impairments are disabilities if they meet the criteria as explained above.</a:t>
            </a:r>
          </a:p>
          <a:p>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3</a:t>
            </a:fld>
            <a:endParaRPr lang="en-US" dirty="0"/>
          </a:p>
        </p:txBody>
      </p:sp>
      <p:sp>
        <p:nvSpPr>
          <p:cNvPr id="5" name="Footer Placeholder 4">
            <a:extLst>
              <a:ext uri="{FF2B5EF4-FFF2-40B4-BE49-F238E27FC236}">
                <a16:creationId xmlns:a16="http://schemas.microsoft.com/office/drawing/2014/main" id="{5CC5AE09-4513-5D0B-9113-258DC6878583}"/>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52682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ea typeface="Verdana" panose="020B0604030504040204" pitchFamily="34" charset="0"/>
                <a:cs typeface="Verdana" panose="020B0604030504040204" pitchFamily="34" charset="0"/>
              </a:rPr>
              <a:t>Martin</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Like all employees, individuals with a disability must be qualified to do their job.  They must have the knowledge, skills, and ability to meet the job-related requirements of the position.  An employee must be able to perform the essential functions of the job (in other words, the basic, vital or primary functions) with or without a reasonable accommodation.  </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A reasonable accommodation is a modification or an adjustment to the job and/or the work environment, which enables the employee with a disability to perform those essential job functions (or if an applicant, to take part in the application/interview process) and enjoy equal benefits and privileges of employment as other employees without disabilities..  </a:t>
            </a:r>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4</a:t>
            </a:fld>
            <a:endParaRPr lang="en-US" dirty="0"/>
          </a:p>
        </p:txBody>
      </p:sp>
      <p:sp>
        <p:nvSpPr>
          <p:cNvPr id="5" name="Footer Placeholder 4">
            <a:extLst>
              <a:ext uri="{FF2B5EF4-FFF2-40B4-BE49-F238E27FC236}">
                <a16:creationId xmlns:a16="http://schemas.microsoft.com/office/drawing/2014/main" id="{549F3A78-18A9-06E8-5358-A88AB84A3C58}"/>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221695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ea typeface="Verdana" panose="020B0604030504040204" pitchFamily="34" charset="0"/>
                <a:cs typeface="Verdana" panose="020B0604030504040204" pitchFamily="34" charset="0"/>
              </a:rPr>
              <a:t>Martin</a:t>
            </a:r>
          </a:p>
          <a:p>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r>
              <a:rPr lang="en-US" altLang="en-US" sz="1200" dirty="0">
                <a:latin typeface="Verdana" panose="020B0604030504040204" pitchFamily="34" charset="0"/>
                <a:ea typeface="Verdana" panose="020B0604030504040204" pitchFamily="34" charset="0"/>
                <a:cs typeface="Verdana" panose="020B0604030504040204" pitchFamily="34" charset="0"/>
              </a:rPr>
              <a:t>How does an applicant or employee request a reasonable accommodation?  Requests may be verbal, such as to a manager or supervisor, or in writing.  No “magic” language or terminology is necessary for a request, such as a phrase, “I need a reasonable accommodation.”  All employees need to express is that they need assistance in accessing their workplace and/or performing their job due to their impairment.  Generally, it is the responsibility of the individual with a disability to request an accommodation, </a:t>
            </a:r>
            <a:r>
              <a:rPr lang="en-US" altLang="en-US" sz="1200" b="1" u="sng" dirty="0">
                <a:latin typeface="Verdana" panose="020B0604030504040204" pitchFamily="34" charset="0"/>
                <a:ea typeface="Verdana" panose="020B0604030504040204" pitchFamily="34" charset="0"/>
                <a:cs typeface="Verdana" panose="020B0604030504040204" pitchFamily="34" charset="0"/>
              </a:rPr>
              <a:t>unless</a:t>
            </a:r>
            <a:r>
              <a:rPr lang="en-US" altLang="en-US" sz="1200" dirty="0">
                <a:latin typeface="Verdana" panose="020B0604030504040204" pitchFamily="34" charset="0"/>
                <a:ea typeface="Verdana" panose="020B0604030504040204" pitchFamily="34" charset="0"/>
                <a:cs typeface="Verdana" panose="020B0604030504040204" pitchFamily="34" charset="0"/>
              </a:rPr>
              <a:t> the need for accommodation is known or obvious. </a:t>
            </a:r>
            <a:r>
              <a:rPr lang="en-US" altLang="en-US" sz="1200" b="0" dirty="0">
                <a:highlight>
                  <a:srgbClr val="FFFF00"/>
                </a:highlight>
                <a:latin typeface="Verdana" panose="020B0604030504040204" pitchFamily="34" charset="0"/>
                <a:ea typeface="Verdana" panose="020B0604030504040204" pitchFamily="34" charset="0"/>
                <a:cs typeface="Verdana" panose="020B0604030504040204" pitchFamily="34" charset="0"/>
              </a:rPr>
              <a:t>For example, if an employee has a visual impairment and this is known to the employer, in such a situation it is the obligation for the employer to provide the employee with accommodations needed, such as screen readers or special software.  </a:t>
            </a:r>
          </a:p>
        </p:txBody>
      </p:sp>
      <p:sp>
        <p:nvSpPr>
          <p:cNvPr id="4" name="Slide Number Placeholder 3"/>
          <p:cNvSpPr>
            <a:spLocks noGrp="1"/>
          </p:cNvSpPr>
          <p:nvPr>
            <p:ph type="sldNum" sz="quarter" idx="5"/>
          </p:nvPr>
        </p:nvSpPr>
        <p:spPr/>
        <p:txBody>
          <a:bodyPr/>
          <a:lstStyle/>
          <a:p>
            <a:fld id="{AD184F57-FFD3-4B1E-A769-095122B84507}" type="slidenum">
              <a:rPr lang="en-US" smtClean="0"/>
              <a:t>5</a:t>
            </a:fld>
            <a:endParaRPr lang="en-US" dirty="0"/>
          </a:p>
        </p:txBody>
      </p:sp>
      <p:sp>
        <p:nvSpPr>
          <p:cNvPr id="5" name="Footer Placeholder 4">
            <a:extLst>
              <a:ext uri="{FF2B5EF4-FFF2-40B4-BE49-F238E27FC236}">
                <a16:creationId xmlns:a16="http://schemas.microsoft.com/office/drawing/2014/main" id="{DFEEB882-6345-D369-0D59-451629C16FB4}"/>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957105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ea typeface="Verdana" panose="020B0604030504040204" pitchFamily="34" charset="0"/>
                <a:cs typeface="Verdana" panose="020B0604030504040204" pitchFamily="34" charset="0"/>
              </a:rPr>
              <a:t>Martin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ea typeface="Verdana" panose="020B0604030504040204" pitchFamily="34" charset="0"/>
                <a:cs typeface="Verdana" panose="020B0604030504040204" pitchFamily="34" charset="0"/>
              </a:rPr>
              <a:t>Once an employee makes a request for an accommodation, the employer must review it and determine if additional information is needed.  Many employers have someone designated to receive these requests, for example a human resources professional or an EEO office.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ea typeface="Verdana" panose="020B0604030504040204" pitchFamily="34" charset="0"/>
                <a:cs typeface="Verdana" panose="020B0604030504040204" pitchFamily="34" charset="0"/>
              </a:rPr>
              <a:t>Sometimes the employer may need medical information from the employee, to verify the requestor’s impairment and their specific needs.  Under the ADA, this information is confidential and cannot be shared with others except on a “need to know” basis.  In some cases, the employer may ask for assistance from a manager or supervisor about what essential functions and job duties the employee performs in order to provide the appropriate accommodation.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0" i="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This is what is referred to as the “interactive process”, a term that simply means “active communication” between the employer and the employee.  Through the interactive process, the employer will be better able to determine effective accommodations that will enable the employee to perform the essential functions of the job. </a:t>
            </a:r>
          </a:p>
          <a:p>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6</a:t>
            </a:fld>
            <a:endParaRPr lang="en-US" dirty="0"/>
          </a:p>
        </p:txBody>
      </p:sp>
      <p:sp>
        <p:nvSpPr>
          <p:cNvPr id="5" name="Footer Placeholder 4">
            <a:extLst>
              <a:ext uri="{FF2B5EF4-FFF2-40B4-BE49-F238E27FC236}">
                <a16:creationId xmlns:a16="http://schemas.microsoft.com/office/drawing/2014/main" id="{0D9526AF-45F7-3F59-306F-020EB9EAD09C}"/>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3817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i="0" dirty="0">
                <a:solidFill>
                  <a:srgbClr val="000000"/>
                </a:solidFill>
                <a:effectLst/>
                <a:latin typeface="roboto" panose="02000000000000000000" pitchFamily="2" charset="0"/>
              </a:rPr>
              <a:t>Martin</a:t>
            </a:r>
          </a:p>
          <a:p>
            <a:pPr eaLnBrk="1" hangingPunct="1"/>
            <a:endParaRPr lang="en-US" b="0" i="0" dirty="0">
              <a:solidFill>
                <a:srgbClr val="000000"/>
              </a:solidFill>
              <a:effectLst/>
              <a:latin typeface="roboto" panose="02000000000000000000" pitchFamily="2" charset="0"/>
            </a:endParaRPr>
          </a:p>
          <a:p>
            <a:pPr eaLnBrk="1" hangingPunct="1"/>
            <a:r>
              <a:rPr lang="en-US" b="0" i="0" dirty="0">
                <a:solidFill>
                  <a:srgbClr val="000000"/>
                </a:solidFill>
                <a:effectLst/>
                <a:latin typeface="roboto" panose="02000000000000000000" pitchFamily="2" charset="0"/>
              </a:rPr>
              <a:t>A </a:t>
            </a:r>
            <a:r>
              <a:rPr lang="en-US" b="0" i="0" u="none" strike="noStrike" dirty="0">
                <a:solidFill>
                  <a:srgbClr val="0000FF"/>
                </a:solidFill>
                <a:effectLst/>
                <a:latin typeface="roboto" panose="02000000000000000000" pitchFamily="2" charset="0"/>
                <a:hlinkClick r:id="rId3"/>
              </a:rPr>
              <a:t>2020 survey report</a:t>
            </a:r>
            <a:r>
              <a:rPr lang="en-US" b="0" i="0" dirty="0">
                <a:solidFill>
                  <a:srgbClr val="000000"/>
                </a:solidFill>
                <a:effectLst/>
                <a:latin typeface="roboto" panose="02000000000000000000" pitchFamily="2" charset="0"/>
              </a:rPr>
              <a:t> prepared by the Job Accommodation Network (JAN) for the Department of Labor’s Office of Disability Employment Policy showed that 56% of workplace accommodations for employees cost absolutely nothing to execute. The remaining ones typically cost just $500. Importantly, the employers enjoy tax incentives which are made available to support their costs of accommodations and for making their business more accessible.</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As stated, reasonable accommodations help qualified persons with disabilities perform the essential functions of the job.  There are many examples of reasonable accommodations, such as:  </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Modifying existing equipment or facilities for ease of accessibility.  This could include; accessible entrances, ramps, wider aisles, Braille signs, ergonomic workstations, or voice recognition software.</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Providing qualified readers and interpreters for employees with visual or hearing impairments. </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Restructuring the job, which means removing, revising, or reassigning </a:t>
            </a:r>
            <a:r>
              <a:rPr lang="en-US" altLang="en-US" sz="1200" u="sng" dirty="0">
                <a:latin typeface="Verdana" panose="020B0604030504040204" pitchFamily="34" charset="0"/>
                <a:ea typeface="Verdana" panose="020B0604030504040204" pitchFamily="34" charset="0"/>
                <a:cs typeface="Verdana" panose="020B0604030504040204" pitchFamily="34" charset="0"/>
              </a:rPr>
              <a:t>minor duties of the job</a:t>
            </a:r>
            <a:r>
              <a:rPr lang="en-US" altLang="en-US" sz="1200" dirty="0">
                <a:latin typeface="Verdana" panose="020B0604030504040204" pitchFamily="34" charset="0"/>
                <a:ea typeface="Verdana" panose="020B0604030504040204" pitchFamily="34" charset="0"/>
                <a:cs typeface="Verdana" panose="020B0604030504040204" pitchFamily="34" charset="0"/>
              </a:rPr>
              <a:t>, not the essential job functions.</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Modifying changes to work schedules.  </a:t>
            </a:r>
          </a:p>
          <a:p>
            <a:pPr eaLnBrk="1" hangingPunct="1"/>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altLang="en-US" sz="1200" dirty="0">
                <a:latin typeface="Verdana" panose="020B0604030504040204" pitchFamily="34" charset="0"/>
                <a:ea typeface="Verdana" panose="020B0604030504040204" pitchFamily="34" charset="0"/>
                <a:cs typeface="Verdana" panose="020B0604030504040204" pitchFamily="34" charset="0"/>
              </a:rPr>
              <a:t>Finally, if no other types of reasonable accommodation enable the employee to perform the essential functions of the current position, reassignment to a vacant position for which the employee is qualified may be an option.  Reassignment is only considered as a last resort.    </a:t>
            </a:r>
          </a:p>
          <a:p>
            <a:endParaRPr lang="en-US" dirty="0"/>
          </a:p>
          <a:p>
            <a:r>
              <a:rPr lang="en-US" dirty="0"/>
              <a:t>Shannon Austin and I will now go through some specific types of accommodations that are implemented in workplaces.  She will begin with some unique forms of accommodations for those with mental health impairments.    </a:t>
            </a:r>
          </a:p>
        </p:txBody>
      </p:sp>
      <p:sp>
        <p:nvSpPr>
          <p:cNvPr id="4" name="Slide Number Placeholder 3"/>
          <p:cNvSpPr>
            <a:spLocks noGrp="1"/>
          </p:cNvSpPr>
          <p:nvPr>
            <p:ph type="sldNum" sz="quarter" idx="5"/>
          </p:nvPr>
        </p:nvSpPr>
        <p:spPr/>
        <p:txBody>
          <a:bodyPr/>
          <a:lstStyle/>
          <a:p>
            <a:fld id="{AD184F57-FFD3-4B1E-A769-095122B84507}" type="slidenum">
              <a:rPr lang="en-US" smtClean="0"/>
              <a:t>7</a:t>
            </a:fld>
            <a:endParaRPr lang="en-US" dirty="0"/>
          </a:p>
        </p:txBody>
      </p:sp>
      <p:sp>
        <p:nvSpPr>
          <p:cNvPr id="5" name="Footer Placeholder 4">
            <a:extLst>
              <a:ext uri="{FF2B5EF4-FFF2-40B4-BE49-F238E27FC236}">
                <a16:creationId xmlns:a16="http://schemas.microsoft.com/office/drawing/2014/main" id="{E5D0FB6E-7B0B-3198-B759-743BCE4DA0DC}"/>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2560000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Font typeface="Arial" panose="020B0604020202020204" pitchFamily="34" charset="0"/>
              <a:buNone/>
            </a:pPr>
            <a:r>
              <a:rPr lang="en-US" dirty="0"/>
              <a:t>Shannon</a:t>
            </a:r>
          </a:p>
          <a:p>
            <a:pPr marL="0" marR="0" indent="0">
              <a:spcBef>
                <a:spcPts val="0"/>
              </a:spcBef>
              <a:spcAft>
                <a:spcPts val="0"/>
              </a:spcAft>
              <a:buFont typeface="Arial" panose="020B0604020202020204" pitchFamily="34" charset="0"/>
              <a:buNone/>
            </a:pPr>
            <a:endParaRPr lang="en-US" dirty="0"/>
          </a:p>
          <a:p>
            <a:pPr marL="171450" marR="0" indent="-171450">
              <a:spcBef>
                <a:spcPts val="0"/>
              </a:spcBef>
              <a:spcAft>
                <a:spcPts val="0"/>
              </a:spcAft>
              <a:buFont typeface="Arial" panose="020B0604020202020204" pitchFamily="34" charset="0"/>
              <a:buChar char="•"/>
            </a:pPr>
            <a:r>
              <a:rPr lang="en-US" dirty="0"/>
              <a:t>20% of IWD have hidden disabilities</a:t>
            </a:r>
          </a:p>
          <a:p>
            <a:pPr marL="171450" marR="0" indent="-171450">
              <a:spcBef>
                <a:spcPts val="0"/>
              </a:spcBef>
              <a:spcAft>
                <a:spcPts val="0"/>
              </a:spcAft>
              <a:buFont typeface="Arial" panose="020B0604020202020204" pitchFamily="34" charset="0"/>
              <a:buChar char="•"/>
            </a:pPr>
            <a:r>
              <a:rPr lang="en-US" dirty="0">
                <a:ea typeface="+mn-ea"/>
                <a:cs typeface="+mn-cs"/>
              </a:rPr>
              <a:t>“Hidden” or “Non-obvious Disabilities” include - </a:t>
            </a:r>
            <a:r>
              <a:rPr lang="en-US" dirty="0">
                <a:latin typeface="+mj-lt"/>
              </a:rPr>
              <a:t>Cognitive, intellectual, Mental Health, learning, psychiatric, etc..  </a:t>
            </a:r>
            <a:r>
              <a:rPr lang="en-US" sz="2600" dirty="0">
                <a:latin typeface="+mj-lt"/>
              </a:rPr>
              <a:t>May affect memory, attention span, sensory perception, ability to sort and understand information, etc..  </a:t>
            </a:r>
            <a:r>
              <a:rPr lang="en-US" dirty="0">
                <a:latin typeface="+mj-lt"/>
              </a:rPr>
              <a:t>Health conditions (diabetes, HIV, heart conditions, cancer, etc.) </a:t>
            </a:r>
          </a:p>
          <a:p>
            <a:pPr marL="171450" marR="0" indent="-171450">
              <a:spcBef>
                <a:spcPts val="0"/>
              </a:spcBef>
              <a:spcAft>
                <a:spcPts val="0"/>
              </a:spcAft>
              <a:buFont typeface="Arial" panose="020B0604020202020204" pitchFamily="34" charset="0"/>
              <a:buChar char="•"/>
            </a:pPr>
            <a:r>
              <a:rPr lang="en-US" b="1" dirty="0"/>
              <a:t>Any</a:t>
            </a:r>
            <a:r>
              <a:rPr lang="en-US" b="1" baseline="0" dirty="0"/>
              <a:t> of your customers may have a disability that you can’t see.  Hidden disabilities present themselves in a lot of different ways.  This is why consistently good customer service is so important </a:t>
            </a:r>
          </a:p>
          <a:p>
            <a:pPr marL="171450" marR="0" indent="-171450">
              <a:spcBef>
                <a:spcPts val="0"/>
              </a:spcBef>
              <a:spcAft>
                <a:spcPts val="0"/>
              </a:spcAft>
              <a:buFont typeface="Arial" panose="020B0604020202020204" pitchFamily="34" charset="0"/>
              <a:buChar char="•"/>
            </a:pPr>
            <a:r>
              <a:rPr lang="en-US" b="1" baseline="0" dirty="0"/>
              <a:t>Living through a pandemic!! </a:t>
            </a:r>
            <a:endParaRPr lang="en-US" b="1" dirty="0"/>
          </a:p>
          <a:p>
            <a:pPr marL="171450" marR="0" indent="-171450">
              <a:spcBef>
                <a:spcPts val="0"/>
              </a:spcBef>
              <a:spcAft>
                <a:spcPts val="0"/>
              </a:spcAft>
              <a:buFont typeface="Arial" panose="020B0604020202020204" pitchFamily="34" charset="0"/>
              <a:buChar char="•"/>
            </a:pPr>
            <a:r>
              <a:rPr lang="en-US" dirty="0"/>
              <a:t>Work Performance or Disability related Issues?</a:t>
            </a:r>
          </a:p>
          <a:p>
            <a:pPr marL="171450" marR="0" indent="-171450">
              <a:spcBef>
                <a:spcPts val="0"/>
              </a:spcBef>
              <a:spcAft>
                <a:spcPts val="0"/>
              </a:spcAft>
              <a:buFont typeface="Arial" panose="020B0604020202020204" pitchFamily="34" charset="0"/>
              <a:buChar char="•"/>
            </a:pPr>
            <a:r>
              <a:rPr lang="en-US" dirty="0"/>
              <a:t>Universal Design – helps all employees</a:t>
            </a:r>
          </a:p>
          <a:p>
            <a:pPr marL="0" marR="0" indent="0">
              <a:spcBef>
                <a:spcPts val="0"/>
              </a:spcBef>
              <a:spcAft>
                <a:spcPts val="0"/>
              </a:spcAft>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8</a:t>
            </a:fld>
            <a:endParaRPr lang="en-US" dirty="0"/>
          </a:p>
        </p:txBody>
      </p:sp>
      <p:sp>
        <p:nvSpPr>
          <p:cNvPr id="5" name="Footer Placeholder 4">
            <a:extLst>
              <a:ext uri="{FF2B5EF4-FFF2-40B4-BE49-F238E27FC236}">
                <a16:creationId xmlns:a16="http://schemas.microsoft.com/office/drawing/2014/main" id="{1E0B0489-86BF-DBD6-C1BD-C6BCB081DF5D}"/>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373615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Font typeface="Arial" panose="020B0604020202020204" pitchFamily="34" charset="0"/>
              <a:buNone/>
            </a:pPr>
            <a:r>
              <a:rPr lang="en-US" dirty="0"/>
              <a:t>Shannon</a:t>
            </a:r>
          </a:p>
          <a:p>
            <a:pPr marL="0" marR="0" indent="0">
              <a:spcBef>
                <a:spcPts val="0"/>
              </a:spcBef>
              <a:spcAft>
                <a:spcPts val="0"/>
              </a:spcAft>
              <a:buFont typeface="Arial" panose="020B0604020202020204" pitchFamily="34" charset="0"/>
              <a:buNone/>
            </a:pPr>
            <a:endParaRPr lang="en-US" dirty="0"/>
          </a:p>
          <a:p>
            <a:pPr marL="171450" marR="0" indent="-171450">
              <a:spcBef>
                <a:spcPts val="0"/>
              </a:spcBef>
              <a:spcAft>
                <a:spcPts val="0"/>
              </a:spcAft>
              <a:buFont typeface="Arial" panose="020B0604020202020204" pitchFamily="34" charset="0"/>
              <a:buChar char="•"/>
            </a:pPr>
            <a:r>
              <a:rPr lang="en-US" dirty="0"/>
              <a:t>20% of IWD have hidden disabilities</a:t>
            </a:r>
          </a:p>
          <a:p>
            <a:pPr marL="171450" marR="0" indent="-171450">
              <a:spcBef>
                <a:spcPts val="0"/>
              </a:spcBef>
              <a:spcAft>
                <a:spcPts val="0"/>
              </a:spcAft>
              <a:buFont typeface="Arial" panose="020B0604020202020204" pitchFamily="34" charset="0"/>
              <a:buChar char="•"/>
            </a:pPr>
            <a:r>
              <a:rPr lang="en-US" dirty="0">
                <a:ea typeface="+mn-ea"/>
                <a:cs typeface="+mn-cs"/>
              </a:rPr>
              <a:t>“Hidden” or “Non-obvious Disabilities” include - </a:t>
            </a:r>
            <a:r>
              <a:rPr lang="en-US" dirty="0">
                <a:latin typeface="+mj-lt"/>
              </a:rPr>
              <a:t>Cognitive, intellectual, Mental Health, learning, psychiatric, etc..  </a:t>
            </a:r>
            <a:r>
              <a:rPr lang="en-US" sz="2600" dirty="0">
                <a:latin typeface="+mj-lt"/>
              </a:rPr>
              <a:t>May affect memory, attention span, sensory perception, ability to sort and understand information, etc..  </a:t>
            </a:r>
            <a:r>
              <a:rPr lang="en-US" dirty="0">
                <a:latin typeface="+mj-lt"/>
              </a:rPr>
              <a:t>Health conditions (diabetes, HIV, heart conditions, cancer, etc.) </a:t>
            </a:r>
          </a:p>
          <a:p>
            <a:pPr marL="171450" marR="0" indent="-171450">
              <a:spcBef>
                <a:spcPts val="0"/>
              </a:spcBef>
              <a:spcAft>
                <a:spcPts val="0"/>
              </a:spcAft>
              <a:buFont typeface="Arial" panose="020B0604020202020204" pitchFamily="34" charset="0"/>
              <a:buChar char="•"/>
            </a:pPr>
            <a:r>
              <a:rPr lang="en-US" b="1" dirty="0"/>
              <a:t>Any</a:t>
            </a:r>
            <a:r>
              <a:rPr lang="en-US" b="1" baseline="0" dirty="0"/>
              <a:t> of your customers may have a disability that you can’t see.  Hidden disabilities present themselves in a lot of different ways.  This is why consistently good customer service is so important </a:t>
            </a:r>
          </a:p>
          <a:p>
            <a:pPr marL="171450" marR="0" indent="-171450">
              <a:spcBef>
                <a:spcPts val="0"/>
              </a:spcBef>
              <a:spcAft>
                <a:spcPts val="0"/>
              </a:spcAft>
              <a:buFont typeface="Arial" panose="020B0604020202020204" pitchFamily="34" charset="0"/>
              <a:buChar char="•"/>
            </a:pPr>
            <a:r>
              <a:rPr lang="en-US" b="1" baseline="0" dirty="0"/>
              <a:t>Living through a pandemic!! </a:t>
            </a:r>
            <a:endParaRPr lang="en-US" b="1" dirty="0"/>
          </a:p>
          <a:p>
            <a:pPr marL="171450" marR="0" indent="-171450">
              <a:spcBef>
                <a:spcPts val="0"/>
              </a:spcBef>
              <a:spcAft>
                <a:spcPts val="0"/>
              </a:spcAft>
              <a:buFont typeface="Arial" panose="020B0604020202020204" pitchFamily="34" charset="0"/>
              <a:buChar char="•"/>
            </a:pPr>
            <a:r>
              <a:rPr lang="en-US" dirty="0"/>
              <a:t>Work Performance or Disability related Issues?</a:t>
            </a:r>
          </a:p>
          <a:p>
            <a:pPr marL="171450" marR="0" indent="-171450">
              <a:spcBef>
                <a:spcPts val="0"/>
              </a:spcBef>
              <a:spcAft>
                <a:spcPts val="0"/>
              </a:spcAft>
              <a:buFont typeface="Arial" panose="020B0604020202020204" pitchFamily="34" charset="0"/>
              <a:buChar char="•"/>
            </a:pPr>
            <a:r>
              <a:rPr lang="en-US" dirty="0"/>
              <a:t>Universal Design – helps all employees</a:t>
            </a:r>
          </a:p>
          <a:p>
            <a:pPr marL="0" marR="0" indent="0">
              <a:spcBef>
                <a:spcPts val="0"/>
              </a:spcBef>
              <a:spcAft>
                <a:spcPts val="0"/>
              </a:spcAft>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D184F57-FFD3-4B1E-A769-095122B84507}" type="slidenum">
              <a:rPr lang="en-US" smtClean="0"/>
              <a:t>9</a:t>
            </a:fld>
            <a:endParaRPr lang="en-US" dirty="0"/>
          </a:p>
        </p:txBody>
      </p:sp>
      <p:sp>
        <p:nvSpPr>
          <p:cNvPr id="5" name="Footer Placeholder 4">
            <a:extLst>
              <a:ext uri="{FF2B5EF4-FFF2-40B4-BE49-F238E27FC236}">
                <a16:creationId xmlns:a16="http://schemas.microsoft.com/office/drawing/2014/main" id="{1AAE1D58-C97E-9A1D-AE0C-54C8D14FF49F}"/>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996040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solidFill>
                  <a:srgbClr val="033668"/>
                </a:solidFill>
              </a:defRPr>
            </a:lvl1pPr>
          </a:lstStyle>
          <a:p>
            <a:r>
              <a:rPr lang="en-US" dirty="0"/>
              <a:t>Click to edit Master title style</a:t>
            </a:r>
          </a:p>
        </p:txBody>
      </p:sp>
      <p:sp>
        <p:nvSpPr>
          <p:cNvPr id="3" name="Subtitle 2"/>
          <p:cNvSpPr>
            <a:spLocks noGrp="1"/>
          </p:cNvSpPr>
          <p:nvPr>
            <p:ph type="subTitle" idx="1"/>
          </p:nvPr>
        </p:nvSpPr>
        <p:spPr>
          <a:xfrm>
            <a:off x="1371600" y="3886200"/>
            <a:ext cx="7086600" cy="1752600"/>
          </a:xfrm>
        </p:spPr>
        <p:txBody>
          <a:bodyPr/>
          <a:lstStyle>
            <a:lvl1pPr marL="0" indent="0" algn="r">
              <a:buNone/>
              <a:defRPr sz="2000">
                <a:solidFill>
                  <a:srgbClr val="033668"/>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E5C0263F-3F78-4335-AEF9-533409DF252E}"/>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DB98D0B0-BDFF-4895-B66D-F5BA4BF68C7D}"/>
              </a:ext>
            </a:extLst>
          </p:cNvPr>
          <p:cNvSpPr>
            <a:spLocks noGrp="1" noChangeArrowheads="1"/>
          </p:cNvSpPr>
          <p:nvPr>
            <p:ph type="sldNum" sz="quarter" idx="11"/>
          </p:nvPr>
        </p:nvSpPr>
        <p:spPr>
          <a:ln/>
        </p:spPr>
        <p:txBody>
          <a:bodyPr/>
          <a:lstStyle>
            <a:lvl1pPr>
              <a:defRPr/>
            </a:lvl1pPr>
          </a:lstStyle>
          <a:p>
            <a:fld id="{A495600F-6E3A-44F5-A02B-A3FD4C409F2B}" type="slidenum">
              <a:rPr lang="en-US" altLang="en-US"/>
              <a:pPr/>
              <a:t>‹#›</a:t>
            </a:fld>
            <a:endParaRPr lang="en-US" altLang="en-US" dirty="0"/>
          </a:p>
        </p:txBody>
      </p:sp>
      <p:sp>
        <p:nvSpPr>
          <p:cNvPr id="11" name="Footer Placeholder 10">
            <a:extLst>
              <a:ext uri="{FF2B5EF4-FFF2-40B4-BE49-F238E27FC236}">
                <a16:creationId xmlns:a16="http://schemas.microsoft.com/office/drawing/2014/main" id="{0BBD0D77-8413-4B8F-C12E-FE995054C1F3}"/>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36616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4EE0917-51BE-499D-ACF5-CEC78BB0ED5A}"/>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5F8F69DA-6DD6-49FE-B074-08D54EDCA1B2}"/>
              </a:ext>
            </a:extLst>
          </p:cNvPr>
          <p:cNvSpPr>
            <a:spLocks noGrp="1" noChangeArrowheads="1"/>
          </p:cNvSpPr>
          <p:nvPr>
            <p:ph type="sldNum" sz="quarter" idx="11"/>
          </p:nvPr>
        </p:nvSpPr>
        <p:spPr>
          <a:ln/>
        </p:spPr>
        <p:txBody>
          <a:bodyPr/>
          <a:lstStyle>
            <a:lvl1pPr>
              <a:defRPr/>
            </a:lvl1pPr>
          </a:lstStyle>
          <a:p>
            <a:fld id="{95BDE82B-5901-498E-9795-0A3383ADBB8C}" type="slidenum">
              <a:rPr lang="en-US" altLang="en-US"/>
              <a:pPr/>
              <a:t>‹#›</a:t>
            </a:fld>
            <a:endParaRPr lang="en-US" altLang="en-US" dirty="0"/>
          </a:p>
        </p:txBody>
      </p:sp>
    </p:spTree>
    <p:extLst>
      <p:ext uri="{BB962C8B-B14F-4D97-AF65-F5344CB8AC3E}">
        <p14:creationId xmlns:p14="http://schemas.microsoft.com/office/powerpoint/2010/main" val="286612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152400"/>
            <a:ext cx="20955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1341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1FBFF49-D54A-4467-B60B-CAF90AE323CA}"/>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AA28775B-65B2-4525-A6B6-E233E47EAE9E}"/>
              </a:ext>
            </a:extLst>
          </p:cNvPr>
          <p:cNvSpPr>
            <a:spLocks noGrp="1" noChangeArrowheads="1"/>
          </p:cNvSpPr>
          <p:nvPr>
            <p:ph type="sldNum" sz="quarter" idx="11"/>
          </p:nvPr>
        </p:nvSpPr>
        <p:spPr>
          <a:ln/>
        </p:spPr>
        <p:txBody>
          <a:bodyPr/>
          <a:lstStyle>
            <a:lvl1pPr>
              <a:defRPr/>
            </a:lvl1pPr>
          </a:lstStyle>
          <a:p>
            <a:fld id="{E4592AB3-A37D-45F0-8326-A429ED26D6A3}" type="slidenum">
              <a:rPr lang="en-US" altLang="en-US"/>
              <a:pPr/>
              <a:t>‹#›</a:t>
            </a:fld>
            <a:endParaRPr lang="en-US" altLang="en-US" dirty="0"/>
          </a:p>
        </p:txBody>
      </p:sp>
    </p:spTree>
    <p:extLst>
      <p:ext uri="{BB962C8B-B14F-4D97-AF65-F5344CB8AC3E}">
        <p14:creationId xmlns:p14="http://schemas.microsoft.com/office/powerpoint/2010/main" val="2907318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F10603D-B49C-4B9D-8872-9DEFB200AD9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76C7002A-9E55-4269-B9D4-36A2981D6CD3}"/>
              </a:ext>
            </a:extLst>
          </p:cNvPr>
          <p:cNvSpPr>
            <a:spLocks noGrp="1" noChangeArrowheads="1"/>
          </p:cNvSpPr>
          <p:nvPr>
            <p:ph type="sldNum" sz="quarter" idx="11"/>
          </p:nvPr>
        </p:nvSpPr>
        <p:spPr>
          <a:ln/>
        </p:spPr>
        <p:txBody>
          <a:bodyPr/>
          <a:lstStyle>
            <a:lvl1pPr>
              <a:defRPr/>
            </a:lvl1pPr>
          </a:lstStyle>
          <a:p>
            <a:pPr>
              <a:defRPr/>
            </a:pPr>
            <a:fld id="{2D9D94EA-9E67-46FF-9AFC-BD7CD11DBF44}" type="slidenum">
              <a:rPr lang="en-US" altLang="en-US"/>
              <a:pPr>
                <a:defRPr/>
              </a:pPr>
              <a:t>‹#›</a:t>
            </a:fld>
            <a:endParaRPr lang="en-US" altLang="en-US" dirty="0"/>
          </a:p>
        </p:txBody>
      </p:sp>
    </p:spTree>
    <p:extLst>
      <p:ext uri="{BB962C8B-B14F-4D97-AF65-F5344CB8AC3E}">
        <p14:creationId xmlns:p14="http://schemas.microsoft.com/office/powerpoint/2010/main" val="3789760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B5E95F8-9FF0-40AC-9EDE-3870D439756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D7A40574-A7D0-4592-926C-3E7876841642}"/>
              </a:ext>
            </a:extLst>
          </p:cNvPr>
          <p:cNvSpPr>
            <a:spLocks noGrp="1" noChangeArrowheads="1"/>
          </p:cNvSpPr>
          <p:nvPr>
            <p:ph type="sldNum" sz="quarter" idx="11"/>
          </p:nvPr>
        </p:nvSpPr>
        <p:spPr>
          <a:ln/>
        </p:spPr>
        <p:txBody>
          <a:bodyPr/>
          <a:lstStyle>
            <a:lvl1pPr>
              <a:defRPr/>
            </a:lvl1pPr>
          </a:lstStyle>
          <a:p>
            <a:pPr>
              <a:defRPr/>
            </a:pPr>
            <a:fld id="{0342BE0A-DFB5-4D0B-96E9-BC454879074B}" type="slidenum">
              <a:rPr lang="en-US" altLang="en-US"/>
              <a:pPr>
                <a:defRPr/>
              </a:pPr>
              <a:t>‹#›</a:t>
            </a:fld>
            <a:endParaRPr lang="en-US" altLang="en-US" dirty="0"/>
          </a:p>
        </p:txBody>
      </p:sp>
    </p:spTree>
    <p:extLst>
      <p:ext uri="{BB962C8B-B14F-4D97-AF65-F5344CB8AC3E}">
        <p14:creationId xmlns:p14="http://schemas.microsoft.com/office/powerpoint/2010/main" val="2048497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F6525CDF-E4FA-4CD0-B113-4FFEE8D9D213}"/>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AFF41D6-D7C7-47CB-9577-040066BAA9DF}"/>
              </a:ext>
            </a:extLst>
          </p:cNvPr>
          <p:cNvSpPr>
            <a:spLocks noGrp="1" noChangeArrowheads="1"/>
          </p:cNvSpPr>
          <p:nvPr>
            <p:ph type="sldNum" sz="quarter" idx="11"/>
          </p:nvPr>
        </p:nvSpPr>
        <p:spPr>
          <a:ln/>
        </p:spPr>
        <p:txBody>
          <a:bodyPr/>
          <a:lstStyle>
            <a:lvl1pPr>
              <a:defRPr/>
            </a:lvl1pPr>
          </a:lstStyle>
          <a:p>
            <a:pPr>
              <a:defRPr/>
            </a:pPr>
            <a:fld id="{E9A4CD49-432E-4D69-8B11-B75C7527F618}" type="slidenum">
              <a:rPr lang="en-US" altLang="en-US"/>
              <a:pPr>
                <a:defRPr/>
              </a:pPr>
              <a:t>‹#›</a:t>
            </a:fld>
            <a:endParaRPr lang="en-US" altLang="en-US" dirty="0"/>
          </a:p>
        </p:txBody>
      </p:sp>
    </p:spTree>
    <p:extLst>
      <p:ext uri="{BB962C8B-B14F-4D97-AF65-F5344CB8AC3E}">
        <p14:creationId xmlns:p14="http://schemas.microsoft.com/office/powerpoint/2010/main" val="152059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DD00F72-548B-4541-B5DD-E6A0F2D09C12}"/>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D9D63385-0A42-43B0-8E85-4C4A56ED8495}"/>
              </a:ext>
            </a:extLst>
          </p:cNvPr>
          <p:cNvSpPr>
            <a:spLocks noGrp="1" noChangeArrowheads="1"/>
          </p:cNvSpPr>
          <p:nvPr>
            <p:ph type="sldNum" sz="quarter" idx="11"/>
          </p:nvPr>
        </p:nvSpPr>
        <p:spPr>
          <a:ln/>
        </p:spPr>
        <p:txBody>
          <a:bodyPr/>
          <a:lstStyle>
            <a:lvl1pPr>
              <a:defRPr/>
            </a:lvl1pPr>
          </a:lstStyle>
          <a:p>
            <a:pPr>
              <a:defRPr/>
            </a:pPr>
            <a:fld id="{B6EFB9E4-C72B-4036-B36C-A363563070BD}" type="slidenum">
              <a:rPr lang="en-US" altLang="en-US"/>
              <a:pPr>
                <a:defRPr/>
              </a:pPr>
              <a:t>‹#›</a:t>
            </a:fld>
            <a:endParaRPr lang="en-US" altLang="en-US" dirty="0"/>
          </a:p>
        </p:txBody>
      </p:sp>
    </p:spTree>
    <p:extLst>
      <p:ext uri="{BB962C8B-B14F-4D97-AF65-F5344CB8AC3E}">
        <p14:creationId xmlns:p14="http://schemas.microsoft.com/office/powerpoint/2010/main" val="428557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5A93A50-0397-48B1-88B4-8CD97310474A}"/>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9A908DE9-4E71-4587-927E-33E775DD9A87}"/>
              </a:ext>
            </a:extLst>
          </p:cNvPr>
          <p:cNvSpPr>
            <a:spLocks noGrp="1" noChangeArrowheads="1"/>
          </p:cNvSpPr>
          <p:nvPr>
            <p:ph type="sldNum" sz="quarter" idx="11"/>
          </p:nvPr>
        </p:nvSpPr>
        <p:spPr>
          <a:ln/>
        </p:spPr>
        <p:txBody>
          <a:bodyPr/>
          <a:lstStyle>
            <a:lvl1pPr>
              <a:defRPr/>
            </a:lvl1pPr>
          </a:lstStyle>
          <a:p>
            <a:pPr>
              <a:defRPr/>
            </a:pPr>
            <a:fld id="{59A16314-B4F5-4C0B-AF84-BE17AF25624C}" type="slidenum">
              <a:rPr lang="en-US" altLang="en-US"/>
              <a:pPr>
                <a:defRPr/>
              </a:pPr>
              <a:t>‹#›</a:t>
            </a:fld>
            <a:endParaRPr lang="en-US" altLang="en-US" dirty="0"/>
          </a:p>
        </p:txBody>
      </p:sp>
    </p:spTree>
    <p:extLst>
      <p:ext uri="{BB962C8B-B14F-4D97-AF65-F5344CB8AC3E}">
        <p14:creationId xmlns:p14="http://schemas.microsoft.com/office/powerpoint/2010/main" val="1912886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013B755-DEC1-48D0-BC7F-B5F2BF51E7AE}"/>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33D6F7AB-9498-436E-9F0A-13BAC92F8966}"/>
              </a:ext>
            </a:extLst>
          </p:cNvPr>
          <p:cNvSpPr>
            <a:spLocks noGrp="1" noChangeArrowheads="1"/>
          </p:cNvSpPr>
          <p:nvPr>
            <p:ph type="sldNum" sz="quarter" idx="11"/>
          </p:nvPr>
        </p:nvSpPr>
        <p:spPr>
          <a:ln/>
        </p:spPr>
        <p:txBody>
          <a:bodyPr/>
          <a:lstStyle>
            <a:lvl1pPr>
              <a:defRPr/>
            </a:lvl1pPr>
          </a:lstStyle>
          <a:p>
            <a:pPr>
              <a:defRPr/>
            </a:pPr>
            <a:fld id="{4BC6A653-E513-415F-92C5-77C21EA492DD}" type="slidenum">
              <a:rPr lang="en-US" altLang="en-US"/>
              <a:pPr>
                <a:defRPr/>
              </a:pPr>
              <a:t>‹#›</a:t>
            </a:fld>
            <a:endParaRPr lang="en-US" altLang="en-US" dirty="0"/>
          </a:p>
        </p:txBody>
      </p:sp>
    </p:spTree>
    <p:extLst>
      <p:ext uri="{BB962C8B-B14F-4D97-AF65-F5344CB8AC3E}">
        <p14:creationId xmlns:p14="http://schemas.microsoft.com/office/powerpoint/2010/main" val="3224522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4BE1398-9B63-4F87-9050-AB4FE20CB839}"/>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5287A853-5216-42E2-816E-721BF5FE91A6}"/>
              </a:ext>
            </a:extLst>
          </p:cNvPr>
          <p:cNvSpPr>
            <a:spLocks noGrp="1" noChangeArrowheads="1"/>
          </p:cNvSpPr>
          <p:nvPr>
            <p:ph type="sldNum" sz="quarter" idx="11"/>
          </p:nvPr>
        </p:nvSpPr>
        <p:spPr>
          <a:ln/>
        </p:spPr>
        <p:txBody>
          <a:bodyPr/>
          <a:lstStyle>
            <a:lvl1pPr>
              <a:defRPr/>
            </a:lvl1pPr>
          </a:lstStyle>
          <a:p>
            <a:pPr>
              <a:defRPr/>
            </a:pPr>
            <a:fld id="{F92CF80D-1B5A-477D-9FAB-34066D3DB003}" type="slidenum">
              <a:rPr lang="en-US" altLang="en-US"/>
              <a:pPr>
                <a:defRPr/>
              </a:pPr>
              <a:t>‹#›</a:t>
            </a:fld>
            <a:endParaRPr lang="en-US" altLang="en-US" dirty="0"/>
          </a:p>
        </p:txBody>
      </p:sp>
    </p:spTree>
    <p:extLst>
      <p:ext uri="{BB962C8B-B14F-4D97-AF65-F5344CB8AC3E}">
        <p14:creationId xmlns:p14="http://schemas.microsoft.com/office/powerpoint/2010/main" val="3391720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C71D80-6334-43A7-95D7-91ABB40E5A3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CF10E63-DEAE-4407-85F1-3C5F1A76507F}"/>
              </a:ext>
            </a:extLst>
          </p:cNvPr>
          <p:cNvSpPr>
            <a:spLocks noGrp="1" noChangeArrowheads="1"/>
          </p:cNvSpPr>
          <p:nvPr>
            <p:ph type="sldNum" sz="quarter" idx="11"/>
          </p:nvPr>
        </p:nvSpPr>
        <p:spPr>
          <a:ln/>
        </p:spPr>
        <p:txBody>
          <a:bodyPr/>
          <a:lstStyle>
            <a:lvl1pPr>
              <a:defRPr/>
            </a:lvl1pPr>
          </a:lstStyle>
          <a:p>
            <a:pPr>
              <a:defRPr/>
            </a:pPr>
            <a:fld id="{F5C29AE5-4A5A-46C1-AC63-2FAAB56321D6}" type="slidenum">
              <a:rPr lang="en-US" altLang="en-US"/>
              <a:pPr>
                <a:defRPr/>
              </a:pPr>
              <a:t>‹#›</a:t>
            </a:fld>
            <a:endParaRPr lang="en-US" altLang="en-US" dirty="0"/>
          </a:p>
        </p:txBody>
      </p:sp>
    </p:spTree>
    <p:extLst>
      <p:ext uri="{BB962C8B-B14F-4D97-AF65-F5344CB8AC3E}">
        <p14:creationId xmlns:p14="http://schemas.microsoft.com/office/powerpoint/2010/main" val="294595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81600"/>
          </a:xfrm>
        </p:spPr>
        <p:txBody>
          <a:bodyPr/>
          <a:lstStyle>
            <a:lvl1pPr>
              <a:spcBef>
                <a:spcPts val="1200"/>
              </a:spcBef>
              <a:defRPr/>
            </a:lvl1pPr>
            <a:lvl2pPr>
              <a:spcBef>
                <a:spcPts val="1000"/>
              </a:spcBef>
              <a:defRPr/>
            </a:lvl2pPr>
            <a:lvl3pPr>
              <a:spcBef>
                <a:spcPts val="800"/>
              </a:spcBef>
              <a:defRPr/>
            </a:lvl3pPr>
            <a:lvl4pPr>
              <a:spcBef>
                <a:spcPts val="600"/>
              </a:spcBef>
              <a:defRPr/>
            </a:lvl4pPr>
            <a:lvl5pPr>
              <a:spcBef>
                <a:spcPts val="4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9354DF44-433B-431D-B730-82D1B280BDB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4742949-43CE-4E17-9E96-02BC2ACC2702}"/>
              </a:ext>
            </a:extLst>
          </p:cNvPr>
          <p:cNvSpPr>
            <a:spLocks noGrp="1" noChangeArrowheads="1"/>
          </p:cNvSpPr>
          <p:nvPr>
            <p:ph type="sldNum" sz="quarter" idx="11"/>
          </p:nvPr>
        </p:nvSpPr>
        <p:spPr>
          <a:ln/>
        </p:spPr>
        <p:txBody>
          <a:bodyPr/>
          <a:lstStyle>
            <a:lvl1pPr>
              <a:defRPr/>
            </a:lvl1pPr>
          </a:lstStyle>
          <a:p>
            <a:fld id="{25965317-CD71-418B-BF4C-456DBF4F5C8F}" type="slidenum">
              <a:rPr lang="en-US" altLang="en-US"/>
              <a:pPr/>
              <a:t>‹#›</a:t>
            </a:fld>
            <a:endParaRPr lang="en-US" altLang="en-US" dirty="0"/>
          </a:p>
        </p:txBody>
      </p:sp>
      <p:sp>
        <p:nvSpPr>
          <p:cNvPr id="6" name="Title 5">
            <a:extLst>
              <a:ext uri="{FF2B5EF4-FFF2-40B4-BE49-F238E27FC236}">
                <a16:creationId xmlns:a16="http://schemas.microsoft.com/office/drawing/2014/main" id="{7B73D088-B99C-22C8-8EF4-F8093A19164F}"/>
              </a:ext>
            </a:extLst>
          </p:cNvPr>
          <p:cNvSpPr>
            <a:spLocks noGrp="1"/>
          </p:cNvSpPr>
          <p:nvPr>
            <p:ph type="title"/>
          </p:nvPr>
        </p:nvSpPr>
        <p:spPr/>
        <p:txBody>
          <a:bodyPr/>
          <a:lstStyle/>
          <a:p>
            <a:r>
              <a:rPr lang="en-US"/>
              <a:t>Click to edit Master title style</a:t>
            </a:r>
          </a:p>
        </p:txBody>
      </p:sp>
      <p:sp>
        <p:nvSpPr>
          <p:cNvPr id="7" name="Footer Placeholder 6">
            <a:extLst>
              <a:ext uri="{FF2B5EF4-FFF2-40B4-BE49-F238E27FC236}">
                <a16:creationId xmlns:a16="http://schemas.microsoft.com/office/drawing/2014/main" id="{6306C2D7-FD04-1216-D803-2BE8B5BB116E}"/>
              </a:ext>
            </a:extLst>
          </p:cNvPr>
          <p:cNvSpPr>
            <a:spLocks noGrp="1"/>
          </p:cNvSpPr>
          <p:nvPr>
            <p:ph type="ftr" sz="quarter" idx="12"/>
          </p:nvPr>
        </p:nvSpPr>
        <p:spPr/>
        <p:txBody>
          <a:bodyPr/>
          <a:lstStyle>
            <a:lvl1pPr algn="l">
              <a:defRPr sz="1000"/>
            </a:lvl1pPr>
          </a:lstStyle>
          <a:p>
            <a:endParaRPr lang="en-US" dirty="0"/>
          </a:p>
        </p:txBody>
      </p:sp>
    </p:spTree>
    <p:extLst>
      <p:ext uri="{BB962C8B-B14F-4D97-AF65-F5344CB8AC3E}">
        <p14:creationId xmlns:p14="http://schemas.microsoft.com/office/powerpoint/2010/main" val="42775692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3085E9A-0ABE-499A-BBFA-857D93EFBC4F}"/>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25CAF2C2-74AD-4DC9-B5B6-96B0DEB1FC19}"/>
              </a:ext>
            </a:extLst>
          </p:cNvPr>
          <p:cNvSpPr>
            <a:spLocks noGrp="1" noChangeArrowheads="1"/>
          </p:cNvSpPr>
          <p:nvPr>
            <p:ph type="sldNum" sz="quarter" idx="11"/>
          </p:nvPr>
        </p:nvSpPr>
        <p:spPr>
          <a:ln/>
        </p:spPr>
        <p:txBody>
          <a:bodyPr/>
          <a:lstStyle>
            <a:lvl1pPr>
              <a:defRPr/>
            </a:lvl1pPr>
          </a:lstStyle>
          <a:p>
            <a:pPr>
              <a:defRPr/>
            </a:pPr>
            <a:fld id="{A0406EEF-B2AD-4433-B903-ED11F887C2A5}" type="slidenum">
              <a:rPr lang="en-US" altLang="en-US"/>
              <a:pPr>
                <a:defRPr/>
              </a:pPr>
              <a:t>‹#›</a:t>
            </a:fld>
            <a:endParaRPr lang="en-US" altLang="en-US" dirty="0"/>
          </a:p>
        </p:txBody>
      </p:sp>
    </p:spTree>
    <p:extLst>
      <p:ext uri="{BB962C8B-B14F-4D97-AF65-F5344CB8AC3E}">
        <p14:creationId xmlns:p14="http://schemas.microsoft.com/office/powerpoint/2010/main" val="888873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65C9E43-04DE-48B6-86AC-EA6572DC4E02}"/>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67283B4-8CEE-4567-9F8D-826B6E013B12}"/>
              </a:ext>
            </a:extLst>
          </p:cNvPr>
          <p:cNvSpPr>
            <a:spLocks noGrp="1" noChangeArrowheads="1"/>
          </p:cNvSpPr>
          <p:nvPr>
            <p:ph type="sldNum" sz="quarter" idx="11"/>
          </p:nvPr>
        </p:nvSpPr>
        <p:spPr>
          <a:ln/>
        </p:spPr>
        <p:txBody>
          <a:bodyPr/>
          <a:lstStyle>
            <a:lvl1pPr>
              <a:defRPr/>
            </a:lvl1pPr>
          </a:lstStyle>
          <a:p>
            <a:pPr>
              <a:defRPr/>
            </a:pPr>
            <a:fld id="{320FA3A3-E07C-4F40-9404-3BCD77257D89}" type="slidenum">
              <a:rPr lang="en-US" altLang="en-US"/>
              <a:pPr>
                <a:defRPr/>
              </a:pPr>
              <a:t>‹#›</a:t>
            </a:fld>
            <a:endParaRPr lang="en-US" altLang="en-US" dirty="0"/>
          </a:p>
        </p:txBody>
      </p:sp>
    </p:spTree>
    <p:extLst>
      <p:ext uri="{BB962C8B-B14F-4D97-AF65-F5344CB8AC3E}">
        <p14:creationId xmlns:p14="http://schemas.microsoft.com/office/powerpoint/2010/main" val="1574129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152400"/>
            <a:ext cx="20955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1341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64DF3FC-9B03-49CD-AC71-13DAFABF252A}"/>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33CB81D0-FA0B-4073-AA57-148D69732130}"/>
              </a:ext>
            </a:extLst>
          </p:cNvPr>
          <p:cNvSpPr>
            <a:spLocks noGrp="1" noChangeArrowheads="1"/>
          </p:cNvSpPr>
          <p:nvPr>
            <p:ph type="sldNum" sz="quarter" idx="11"/>
          </p:nvPr>
        </p:nvSpPr>
        <p:spPr>
          <a:ln/>
        </p:spPr>
        <p:txBody>
          <a:bodyPr/>
          <a:lstStyle>
            <a:lvl1pPr>
              <a:defRPr/>
            </a:lvl1pPr>
          </a:lstStyle>
          <a:p>
            <a:pPr>
              <a:defRPr/>
            </a:pPr>
            <a:fld id="{B52E2F25-F917-415D-A8B2-327B46282CB3}" type="slidenum">
              <a:rPr lang="en-US" altLang="en-US"/>
              <a:pPr>
                <a:defRPr/>
              </a:pPr>
              <a:t>‹#›</a:t>
            </a:fld>
            <a:endParaRPr lang="en-US" altLang="en-US" dirty="0"/>
          </a:p>
        </p:txBody>
      </p:sp>
    </p:spTree>
    <p:extLst>
      <p:ext uri="{BB962C8B-B14F-4D97-AF65-F5344CB8AC3E}">
        <p14:creationId xmlns:p14="http://schemas.microsoft.com/office/powerpoint/2010/main" val="291457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3758C32-195E-4241-A70D-8CBFCD0F0F9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B583FB5-CDF0-48AD-8AC9-6B714057D3F1}"/>
              </a:ext>
            </a:extLst>
          </p:cNvPr>
          <p:cNvSpPr>
            <a:spLocks noGrp="1" noChangeArrowheads="1"/>
          </p:cNvSpPr>
          <p:nvPr>
            <p:ph type="sldNum" sz="quarter" idx="11"/>
          </p:nvPr>
        </p:nvSpPr>
        <p:spPr>
          <a:ln/>
        </p:spPr>
        <p:txBody>
          <a:bodyPr/>
          <a:lstStyle>
            <a:lvl1pPr>
              <a:defRPr/>
            </a:lvl1pPr>
          </a:lstStyle>
          <a:p>
            <a:fld id="{5E8169E2-4400-4742-B30F-E12BC1E190AF}" type="slidenum">
              <a:rPr lang="en-US" altLang="en-US"/>
              <a:pPr/>
              <a:t>‹#›</a:t>
            </a:fld>
            <a:endParaRPr lang="en-US" altLang="en-US" dirty="0"/>
          </a:p>
        </p:txBody>
      </p:sp>
    </p:spTree>
    <p:extLst>
      <p:ext uri="{BB962C8B-B14F-4D97-AF65-F5344CB8AC3E}">
        <p14:creationId xmlns:p14="http://schemas.microsoft.com/office/powerpoint/2010/main" val="405796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B67B5C5-3CD9-4FB4-BCE3-3B3747CAB4D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28E2851E-B07C-4BBC-8F2C-59A590EB0CBA}"/>
              </a:ext>
            </a:extLst>
          </p:cNvPr>
          <p:cNvSpPr>
            <a:spLocks noGrp="1" noChangeArrowheads="1"/>
          </p:cNvSpPr>
          <p:nvPr>
            <p:ph type="sldNum" sz="quarter" idx="11"/>
          </p:nvPr>
        </p:nvSpPr>
        <p:spPr>
          <a:ln/>
        </p:spPr>
        <p:txBody>
          <a:bodyPr/>
          <a:lstStyle>
            <a:lvl1pPr>
              <a:defRPr/>
            </a:lvl1pPr>
          </a:lstStyle>
          <a:p>
            <a:fld id="{34743999-1B0A-436E-8B5E-67A24E3835C4}" type="slidenum">
              <a:rPr lang="en-US" altLang="en-US"/>
              <a:pPr/>
              <a:t>‹#›</a:t>
            </a:fld>
            <a:endParaRPr lang="en-US" altLang="en-US" dirty="0"/>
          </a:p>
        </p:txBody>
      </p:sp>
    </p:spTree>
    <p:extLst>
      <p:ext uri="{BB962C8B-B14F-4D97-AF65-F5344CB8AC3E}">
        <p14:creationId xmlns:p14="http://schemas.microsoft.com/office/powerpoint/2010/main" val="259102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A4DCC0F-4164-44D3-AF22-BE4B39CB616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12BE4A6A-BEB7-4E03-86F1-30C076C11EBF}"/>
              </a:ext>
            </a:extLst>
          </p:cNvPr>
          <p:cNvSpPr>
            <a:spLocks noGrp="1" noChangeArrowheads="1"/>
          </p:cNvSpPr>
          <p:nvPr>
            <p:ph type="sldNum" sz="quarter" idx="11"/>
          </p:nvPr>
        </p:nvSpPr>
        <p:spPr>
          <a:ln/>
        </p:spPr>
        <p:txBody>
          <a:bodyPr/>
          <a:lstStyle>
            <a:lvl1pPr>
              <a:defRPr/>
            </a:lvl1pPr>
          </a:lstStyle>
          <a:p>
            <a:fld id="{D5F7524B-F2F5-45FE-9570-34639604BBEC}" type="slidenum">
              <a:rPr lang="en-US" altLang="en-US"/>
              <a:pPr/>
              <a:t>‹#›</a:t>
            </a:fld>
            <a:endParaRPr lang="en-US" altLang="en-US" dirty="0"/>
          </a:p>
        </p:txBody>
      </p:sp>
    </p:spTree>
    <p:extLst>
      <p:ext uri="{BB962C8B-B14F-4D97-AF65-F5344CB8AC3E}">
        <p14:creationId xmlns:p14="http://schemas.microsoft.com/office/powerpoint/2010/main" val="138031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7B89534-3588-43B2-AC6C-A6AF3AA65982}"/>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C89F8AF0-6C9F-44D8-B046-4E4E87C367EB}"/>
              </a:ext>
            </a:extLst>
          </p:cNvPr>
          <p:cNvSpPr>
            <a:spLocks noGrp="1" noChangeArrowheads="1"/>
          </p:cNvSpPr>
          <p:nvPr>
            <p:ph type="sldNum" sz="quarter" idx="11"/>
          </p:nvPr>
        </p:nvSpPr>
        <p:spPr>
          <a:ln/>
        </p:spPr>
        <p:txBody>
          <a:bodyPr/>
          <a:lstStyle>
            <a:lvl1pPr>
              <a:defRPr/>
            </a:lvl1pPr>
          </a:lstStyle>
          <a:p>
            <a:fld id="{3B914182-785E-4BFF-A13B-4C2A81752BA5}" type="slidenum">
              <a:rPr lang="en-US" altLang="en-US"/>
              <a:pPr/>
              <a:t>‹#›</a:t>
            </a:fld>
            <a:endParaRPr lang="en-US" altLang="en-US" dirty="0"/>
          </a:p>
        </p:txBody>
      </p:sp>
    </p:spTree>
    <p:extLst>
      <p:ext uri="{BB962C8B-B14F-4D97-AF65-F5344CB8AC3E}">
        <p14:creationId xmlns:p14="http://schemas.microsoft.com/office/powerpoint/2010/main" val="110715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D8BD0A1-BBCD-432B-BFF6-7EF6EB1E5CA9}"/>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DD1BBA97-D447-4730-8C1B-217823DA33BA}"/>
              </a:ext>
            </a:extLst>
          </p:cNvPr>
          <p:cNvSpPr>
            <a:spLocks noGrp="1" noChangeArrowheads="1"/>
          </p:cNvSpPr>
          <p:nvPr>
            <p:ph type="sldNum" sz="quarter" idx="11"/>
          </p:nvPr>
        </p:nvSpPr>
        <p:spPr>
          <a:ln/>
        </p:spPr>
        <p:txBody>
          <a:bodyPr/>
          <a:lstStyle>
            <a:lvl1pPr>
              <a:defRPr/>
            </a:lvl1pPr>
          </a:lstStyle>
          <a:p>
            <a:fld id="{9BE13154-810A-4AFA-8C7F-03D578EBC0E2}" type="slidenum">
              <a:rPr lang="en-US" altLang="en-US"/>
              <a:pPr/>
              <a:t>‹#›</a:t>
            </a:fld>
            <a:endParaRPr lang="en-US" altLang="en-US" dirty="0"/>
          </a:p>
        </p:txBody>
      </p:sp>
    </p:spTree>
    <p:extLst>
      <p:ext uri="{BB962C8B-B14F-4D97-AF65-F5344CB8AC3E}">
        <p14:creationId xmlns:p14="http://schemas.microsoft.com/office/powerpoint/2010/main" val="398735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8B2863C-37B6-4B65-BD33-0A6057BC618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3D983136-A114-49EC-ADC5-2B334B9D337B}"/>
              </a:ext>
            </a:extLst>
          </p:cNvPr>
          <p:cNvSpPr>
            <a:spLocks noGrp="1" noChangeArrowheads="1"/>
          </p:cNvSpPr>
          <p:nvPr>
            <p:ph type="sldNum" sz="quarter" idx="11"/>
          </p:nvPr>
        </p:nvSpPr>
        <p:spPr>
          <a:ln/>
        </p:spPr>
        <p:txBody>
          <a:bodyPr/>
          <a:lstStyle>
            <a:lvl1pPr>
              <a:defRPr/>
            </a:lvl1pPr>
          </a:lstStyle>
          <a:p>
            <a:fld id="{0718D2E9-EC75-4242-9E76-7BF5EAC0C976}" type="slidenum">
              <a:rPr lang="en-US" altLang="en-US"/>
              <a:pPr/>
              <a:t>‹#›</a:t>
            </a:fld>
            <a:endParaRPr lang="en-US" altLang="en-US" dirty="0"/>
          </a:p>
        </p:txBody>
      </p:sp>
    </p:spTree>
    <p:extLst>
      <p:ext uri="{BB962C8B-B14F-4D97-AF65-F5344CB8AC3E}">
        <p14:creationId xmlns:p14="http://schemas.microsoft.com/office/powerpoint/2010/main" val="322993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F4483AB-3EEF-4BC2-92DC-801B0C9F2CF2}"/>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DE7DEEB9-D589-41F8-9833-DAEF3AEF1F27}"/>
              </a:ext>
            </a:extLst>
          </p:cNvPr>
          <p:cNvSpPr>
            <a:spLocks noGrp="1" noChangeArrowheads="1"/>
          </p:cNvSpPr>
          <p:nvPr>
            <p:ph type="sldNum" sz="quarter" idx="11"/>
          </p:nvPr>
        </p:nvSpPr>
        <p:spPr>
          <a:ln/>
        </p:spPr>
        <p:txBody>
          <a:bodyPr/>
          <a:lstStyle>
            <a:lvl1pPr>
              <a:defRPr/>
            </a:lvl1pPr>
          </a:lstStyle>
          <a:p>
            <a:fld id="{B0B57F4F-DCEE-4418-80A6-93A5626A60C5}" type="slidenum">
              <a:rPr lang="en-US" altLang="en-US"/>
              <a:pPr/>
              <a:t>‹#›</a:t>
            </a:fld>
            <a:endParaRPr lang="en-US" altLang="en-US" dirty="0"/>
          </a:p>
        </p:txBody>
      </p:sp>
    </p:spTree>
    <p:extLst>
      <p:ext uri="{BB962C8B-B14F-4D97-AF65-F5344CB8AC3E}">
        <p14:creationId xmlns:p14="http://schemas.microsoft.com/office/powerpoint/2010/main" val="174172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B520995-30A6-472A-B969-229D43A15C9D}"/>
              </a:ext>
            </a:extLst>
          </p:cNvPr>
          <p:cNvSpPr>
            <a:spLocks noGrp="1" noChangeArrowheads="1"/>
          </p:cNvSpPr>
          <p:nvPr>
            <p:ph type="title"/>
          </p:nvPr>
        </p:nvSpPr>
        <p:spPr bwMode="auto">
          <a:xfrm>
            <a:off x="457200" y="1524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altLang="en-US" dirty="0"/>
              <a:t>Presentation Title Goes Here</a:t>
            </a:r>
          </a:p>
        </p:txBody>
      </p:sp>
      <p:sp>
        <p:nvSpPr>
          <p:cNvPr id="1027" name="Rectangle 3">
            <a:extLst>
              <a:ext uri="{FF2B5EF4-FFF2-40B4-BE49-F238E27FC236}">
                <a16:creationId xmlns:a16="http://schemas.microsoft.com/office/drawing/2014/main" id="{D622CA29-C421-4141-A528-11EB67C58F19}"/>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196" name="Rectangle 4">
            <a:extLst>
              <a:ext uri="{FF2B5EF4-FFF2-40B4-BE49-F238E27FC236}">
                <a16:creationId xmlns:a16="http://schemas.microsoft.com/office/drawing/2014/main" id="{4D92E10C-0764-44B7-9642-25AEE10FE60E}"/>
              </a:ext>
            </a:extLst>
          </p:cNvPr>
          <p:cNvSpPr>
            <a:spLocks noGrp="1" noChangeArrowheads="1"/>
          </p:cNvSpPr>
          <p:nvPr>
            <p:ph type="dt" sz="half" idx="2"/>
          </p:nvPr>
        </p:nvSpPr>
        <p:spPr bwMode="auto">
          <a:xfrm>
            <a:off x="3505200" y="6381750"/>
            <a:ext cx="21336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rgbClr val="033668"/>
                </a:solidFill>
                <a:latin typeface="+mn-lt"/>
              </a:defRPr>
            </a:lvl1pPr>
          </a:lstStyle>
          <a:p>
            <a:pPr>
              <a:defRPr/>
            </a:pPr>
            <a:endParaRPr lang="en-US" dirty="0"/>
          </a:p>
        </p:txBody>
      </p:sp>
      <p:sp>
        <p:nvSpPr>
          <p:cNvPr id="8197" name="Rectangle 5">
            <a:extLst>
              <a:ext uri="{FF2B5EF4-FFF2-40B4-BE49-F238E27FC236}">
                <a16:creationId xmlns:a16="http://schemas.microsoft.com/office/drawing/2014/main" id="{43F8187A-25F0-4C8E-A328-9A9F0E46132F}"/>
              </a:ext>
            </a:extLst>
          </p:cNvPr>
          <p:cNvSpPr>
            <a:spLocks noGrp="1" noChangeArrowheads="1"/>
          </p:cNvSpPr>
          <p:nvPr>
            <p:ph type="sldNum" sz="quarter" idx="4"/>
          </p:nvPr>
        </p:nvSpPr>
        <p:spPr bwMode="auto">
          <a:xfrm>
            <a:off x="457200" y="6381750"/>
            <a:ext cx="10668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033668"/>
                </a:solidFill>
                <a:latin typeface="Verdana" panose="020B0604030504040204" pitchFamily="34" charset="0"/>
              </a:defRPr>
            </a:lvl1pPr>
          </a:lstStyle>
          <a:p>
            <a:fld id="{D0661AD0-E1A9-4B1C-B8AE-AD722091DBC8}" type="slidenum">
              <a:rPr lang="en-US" altLang="en-US" smtClean="0"/>
              <a:pPr/>
              <a:t>‹#›</a:t>
            </a:fld>
            <a:endParaRPr lang="en-US" altLang="en-US" dirty="0"/>
          </a:p>
        </p:txBody>
      </p:sp>
      <p:sp>
        <p:nvSpPr>
          <p:cNvPr id="2" name="Footer Placeholder 1">
            <a:extLst>
              <a:ext uri="{FF2B5EF4-FFF2-40B4-BE49-F238E27FC236}">
                <a16:creationId xmlns:a16="http://schemas.microsoft.com/office/drawing/2014/main" id="{1B5ED76C-2083-EBC9-AC22-DD072B7C7122}"/>
              </a:ext>
            </a:extLst>
          </p:cNvPr>
          <p:cNvSpPr>
            <a:spLocks noGrp="1"/>
          </p:cNvSpPr>
          <p:nvPr>
            <p:ph type="ftr" sz="quarter" idx="3"/>
          </p:nvPr>
        </p:nvSpPr>
        <p:spPr>
          <a:xfrm>
            <a:off x="457200" y="6356350"/>
            <a:ext cx="6629400" cy="365125"/>
          </a:xfrm>
          <a:prstGeom prst="rect">
            <a:avLst/>
          </a:prstGeom>
        </p:spPr>
        <p:txBody>
          <a:bodyPr vert="horz" lIns="91440" tIns="45720" rIns="91440" bIns="45720" rtlCol="0" anchor="ctr"/>
          <a:lstStyle>
            <a:lvl1pPr algn="l">
              <a:defRPr sz="1200">
                <a:solidFill>
                  <a:srgbClr val="033668"/>
                </a:solidFill>
              </a:defRPr>
            </a:lvl1pPr>
          </a:lstStyle>
          <a:p>
            <a:endParaRPr lang="en-US" dirty="0"/>
          </a:p>
        </p:txBody>
      </p:sp>
    </p:spTree>
    <p:extLst>
      <p:ext uri="{BB962C8B-B14F-4D97-AF65-F5344CB8AC3E}">
        <p14:creationId xmlns:p14="http://schemas.microsoft.com/office/powerpoint/2010/main" val="2943649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p:titleStyle>
    <p:bodyStyle>
      <a:lvl1pPr marL="342900" indent="-342900" algn="l" rtl="0" eaLnBrk="0" fontAlgn="base" hangingPunct="0">
        <a:lnSpc>
          <a:spcPct val="150000"/>
        </a:lnSpc>
        <a:spcBef>
          <a:spcPts val="1800"/>
        </a:spcBef>
        <a:spcAft>
          <a:spcPct val="0"/>
        </a:spcAft>
        <a:buChar char="•"/>
        <a:defRPr sz="3200">
          <a:solidFill>
            <a:srgbClr val="033668"/>
          </a:solidFill>
          <a:latin typeface="+mn-lt"/>
          <a:ea typeface="+mn-ea"/>
          <a:cs typeface="+mn-cs"/>
        </a:defRPr>
      </a:lvl1pPr>
      <a:lvl2pPr marL="742950" indent="-285750" algn="l" rtl="0" eaLnBrk="0" fontAlgn="base" hangingPunct="0">
        <a:lnSpc>
          <a:spcPct val="150000"/>
        </a:lnSpc>
        <a:spcBef>
          <a:spcPts val="1200"/>
        </a:spcBef>
        <a:spcAft>
          <a:spcPct val="0"/>
        </a:spcAft>
        <a:buFont typeface="Wingdings" panose="05000000000000000000" pitchFamily="2" charset="2"/>
        <a:buChar char="§"/>
        <a:defRPr sz="2800">
          <a:solidFill>
            <a:srgbClr val="033668"/>
          </a:solidFill>
          <a:latin typeface="+mn-lt"/>
        </a:defRPr>
      </a:lvl2pPr>
      <a:lvl3pPr marL="1143000" indent="-228600" algn="l" rtl="0" eaLnBrk="0" fontAlgn="base" hangingPunct="0">
        <a:lnSpc>
          <a:spcPct val="150000"/>
        </a:lnSpc>
        <a:spcBef>
          <a:spcPts val="600"/>
        </a:spcBef>
        <a:spcAft>
          <a:spcPct val="0"/>
        </a:spcAft>
        <a:buFont typeface="Verdana" panose="020B0604030504040204" pitchFamily="34" charset="0"/>
        <a:buChar char="~"/>
        <a:defRPr sz="2400">
          <a:solidFill>
            <a:srgbClr val="033668"/>
          </a:solidFill>
          <a:latin typeface="+mn-lt"/>
        </a:defRPr>
      </a:lvl3pPr>
      <a:lvl4pPr marL="1600200" indent="-228600" algn="l" rtl="0" eaLnBrk="0" fontAlgn="base" hangingPunct="0">
        <a:lnSpc>
          <a:spcPct val="150000"/>
        </a:lnSpc>
        <a:spcBef>
          <a:spcPts val="400"/>
        </a:spcBef>
        <a:spcAft>
          <a:spcPct val="0"/>
        </a:spcAft>
        <a:buFont typeface="Verdana" panose="020B0604030504040204" pitchFamily="34" charset="0"/>
        <a:buChar char="-"/>
        <a:defRPr sz="2000">
          <a:solidFill>
            <a:srgbClr val="033668"/>
          </a:solidFill>
          <a:latin typeface="+mn-lt"/>
        </a:defRPr>
      </a:lvl4pPr>
      <a:lvl5pPr marL="2057400" indent="-228600" algn="l" rtl="0" eaLnBrk="0" fontAlgn="base" hangingPunct="0">
        <a:lnSpc>
          <a:spcPct val="150000"/>
        </a:lnSpc>
        <a:spcBef>
          <a:spcPts val="200"/>
        </a:spcBef>
        <a:spcAft>
          <a:spcPct val="0"/>
        </a:spcAft>
        <a:buFont typeface="Verdana" panose="020B0604030504040204" pitchFamily="34" charset="0"/>
        <a:buChar char="▫"/>
        <a:defRPr sz="2000">
          <a:solidFill>
            <a:srgbClr val="033668"/>
          </a:solidFill>
          <a:latin typeface="+mn-lt"/>
        </a:defRPr>
      </a:lvl5pPr>
      <a:lvl6pPr marL="2514600" indent="-228600" algn="l" rtl="0" fontAlgn="base">
        <a:spcBef>
          <a:spcPct val="20000"/>
        </a:spcBef>
        <a:spcAft>
          <a:spcPct val="0"/>
        </a:spcAft>
        <a:buFont typeface="Verdana" pitchFamily="34" charset="0"/>
        <a:buChar char="▫"/>
        <a:defRPr sz="2000">
          <a:solidFill>
            <a:schemeClr val="tx1"/>
          </a:solidFill>
          <a:latin typeface="+mn-lt"/>
        </a:defRPr>
      </a:lvl6pPr>
      <a:lvl7pPr marL="2971800" indent="-228600" algn="l" rtl="0" fontAlgn="base">
        <a:spcBef>
          <a:spcPct val="20000"/>
        </a:spcBef>
        <a:spcAft>
          <a:spcPct val="0"/>
        </a:spcAft>
        <a:buFont typeface="Verdana" pitchFamily="34" charset="0"/>
        <a:buChar char="▫"/>
        <a:defRPr sz="2000">
          <a:solidFill>
            <a:schemeClr val="tx1"/>
          </a:solidFill>
          <a:latin typeface="+mn-lt"/>
        </a:defRPr>
      </a:lvl7pPr>
      <a:lvl8pPr marL="3429000" indent="-228600" algn="l" rtl="0" fontAlgn="base">
        <a:spcBef>
          <a:spcPct val="20000"/>
        </a:spcBef>
        <a:spcAft>
          <a:spcPct val="0"/>
        </a:spcAft>
        <a:buFont typeface="Verdana" pitchFamily="34" charset="0"/>
        <a:buChar char="▫"/>
        <a:defRPr sz="2000">
          <a:solidFill>
            <a:schemeClr val="tx1"/>
          </a:solidFill>
          <a:latin typeface="+mn-lt"/>
        </a:defRPr>
      </a:lvl8pPr>
      <a:lvl9pPr marL="3886200" indent="-228600" algn="l" rtl="0" fontAlgn="base">
        <a:spcBef>
          <a:spcPct val="20000"/>
        </a:spcBef>
        <a:spcAft>
          <a:spcPct val="0"/>
        </a:spcAft>
        <a:buFont typeface="Verdana"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4E015E5-5B4C-419F-8623-3C39C11C4967}"/>
              </a:ext>
            </a:extLst>
          </p:cNvPr>
          <p:cNvSpPr>
            <a:spLocks noGrp="1" noChangeArrowheads="1"/>
          </p:cNvSpPr>
          <p:nvPr>
            <p:ph type="title"/>
          </p:nvPr>
        </p:nvSpPr>
        <p:spPr bwMode="auto">
          <a:xfrm>
            <a:off x="304800" y="1524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Presentation Title Goes Here</a:t>
            </a:r>
          </a:p>
        </p:txBody>
      </p:sp>
      <p:sp>
        <p:nvSpPr>
          <p:cNvPr id="1027" name="Rectangle 3">
            <a:extLst>
              <a:ext uri="{FF2B5EF4-FFF2-40B4-BE49-F238E27FC236}">
                <a16:creationId xmlns:a16="http://schemas.microsoft.com/office/drawing/2014/main" id="{13A4A030-F73A-42E5-B101-8DB85294628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Rectangle 4">
            <a:extLst>
              <a:ext uri="{FF2B5EF4-FFF2-40B4-BE49-F238E27FC236}">
                <a16:creationId xmlns:a16="http://schemas.microsoft.com/office/drawing/2014/main" id="{492DA04F-1C44-44BD-8ACC-5CCA99293D86}"/>
              </a:ext>
            </a:extLst>
          </p:cNvPr>
          <p:cNvSpPr>
            <a:spLocks noGrp="1" noChangeArrowheads="1"/>
          </p:cNvSpPr>
          <p:nvPr>
            <p:ph type="dt" sz="half" idx="2"/>
          </p:nvPr>
        </p:nvSpPr>
        <p:spPr bwMode="auto">
          <a:xfrm>
            <a:off x="3505200" y="6381750"/>
            <a:ext cx="21336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mn-lt"/>
              </a:defRPr>
            </a:lvl1pPr>
          </a:lstStyle>
          <a:p>
            <a:pPr>
              <a:defRPr/>
            </a:pPr>
            <a:endParaRPr lang="en-US" dirty="0"/>
          </a:p>
        </p:txBody>
      </p:sp>
      <p:sp>
        <p:nvSpPr>
          <p:cNvPr id="8197" name="Rectangle 5">
            <a:extLst>
              <a:ext uri="{FF2B5EF4-FFF2-40B4-BE49-F238E27FC236}">
                <a16:creationId xmlns:a16="http://schemas.microsoft.com/office/drawing/2014/main" id="{D0E38BB1-7C32-4E39-886F-E6E8C85EA0CA}"/>
              </a:ext>
            </a:extLst>
          </p:cNvPr>
          <p:cNvSpPr>
            <a:spLocks noGrp="1" noChangeArrowheads="1"/>
          </p:cNvSpPr>
          <p:nvPr>
            <p:ph type="sldNum" sz="quarter" idx="4"/>
          </p:nvPr>
        </p:nvSpPr>
        <p:spPr bwMode="auto">
          <a:xfrm>
            <a:off x="457200" y="6381750"/>
            <a:ext cx="10668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Verdana" panose="020B0604030504040204" pitchFamily="34" charset="0"/>
              </a:defRPr>
            </a:lvl1pPr>
          </a:lstStyle>
          <a:p>
            <a:pPr>
              <a:defRPr/>
            </a:pPr>
            <a:fld id="{4D7FEE03-5770-4142-999E-8187FCAC8CD8}" type="slidenum">
              <a:rPr lang="en-US" altLang="en-US"/>
              <a:pPr>
                <a:defRPr/>
              </a:pPr>
              <a:t>‹#›</a:t>
            </a:fld>
            <a:endParaRPr lang="en-US" altLang="en-US" dirty="0"/>
          </a:p>
        </p:txBody>
      </p:sp>
    </p:spTree>
    <p:extLst>
      <p:ext uri="{BB962C8B-B14F-4D97-AF65-F5344CB8AC3E}">
        <p14:creationId xmlns:p14="http://schemas.microsoft.com/office/powerpoint/2010/main" val="35890143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Font typeface="Verdana" panose="020B060403050404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Verdana" panose="020B060403050404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Verdana" panose="020B0604030504040204" pitchFamily="34" charset="0"/>
        <a:buChar char="▫"/>
        <a:defRPr sz="2000">
          <a:solidFill>
            <a:schemeClr val="tx1"/>
          </a:solidFill>
          <a:latin typeface="+mn-lt"/>
        </a:defRPr>
      </a:lvl5pPr>
      <a:lvl6pPr marL="2514600" indent="-228600" algn="l" rtl="0" fontAlgn="base">
        <a:spcBef>
          <a:spcPct val="20000"/>
        </a:spcBef>
        <a:spcAft>
          <a:spcPct val="0"/>
        </a:spcAft>
        <a:buFont typeface="Verdana" pitchFamily="34" charset="0"/>
        <a:buChar char="▫"/>
        <a:defRPr sz="2000">
          <a:solidFill>
            <a:schemeClr val="tx1"/>
          </a:solidFill>
          <a:latin typeface="+mn-lt"/>
        </a:defRPr>
      </a:lvl6pPr>
      <a:lvl7pPr marL="2971800" indent="-228600" algn="l" rtl="0" fontAlgn="base">
        <a:spcBef>
          <a:spcPct val="20000"/>
        </a:spcBef>
        <a:spcAft>
          <a:spcPct val="0"/>
        </a:spcAft>
        <a:buFont typeface="Verdana" pitchFamily="34" charset="0"/>
        <a:buChar char="▫"/>
        <a:defRPr sz="2000">
          <a:solidFill>
            <a:schemeClr val="tx1"/>
          </a:solidFill>
          <a:latin typeface="+mn-lt"/>
        </a:defRPr>
      </a:lvl7pPr>
      <a:lvl8pPr marL="3429000" indent="-228600" algn="l" rtl="0" fontAlgn="base">
        <a:spcBef>
          <a:spcPct val="20000"/>
        </a:spcBef>
        <a:spcAft>
          <a:spcPct val="0"/>
        </a:spcAft>
        <a:buFont typeface="Verdana" pitchFamily="34" charset="0"/>
        <a:buChar char="▫"/>
        <a:defRPr sz="2000">
          <a:solidFill>
            <a:schemeClr val="tx1"/>
          </a:solidFill>
          <a:latin typeface="+mn-lt"/>
        </a:defRPr>
      </a:lvl8pPr>
      <a:lvl9pPr marL="3886200" indent="-228600" algn="l" rtl="0" fontAlgn="base">
        <a:spcBef>
          <a:spcPct val="20000"/>
        </a:spcBef>
        <a:spcAft>
          <a:spcPct val="0"/>
        </a:spcAft>
        <a:buFont typeface="Verdana"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xhere.com/en/photo/721151"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skjan.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6F_8F677A2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myworkplace.pa.gov/"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oa.pa.gov/Programs/eeo"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afro-ip.blogspot.com/2012/07/10-reasons-to-follow-european-approach.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microsoft.com/office/2018/10/relationships/comments" Target="../comments/modernComment_16E_D97DB2C9.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fif"/></Relationships>
</file>

<file path=ppt/slides/_rels/slide9.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32C338-DCD1-AE6E-1C1D-04636FDB5CC4}"/>
              </a:ext>
            </a:extLst>
          </p:cNvPr>
          <p:cNvSpPr>
            <a:spLocks noGrp="1"/>
          </p:cNvSpPr>
          <p:nvPr>
            <p:ph type="ctrTitle"/>
          </p:nvPr>
        </p:nvSpPr>
        <p:spPr>
          <a:xfrm>
            <a:off x="685800" y="1371600"/>
            <a:ext cx="7772400" cy="2819399"/>
          </a:xfrm>
        </p:spPr>
        <p:txBody>
          <a:bodyPr/>
          <a:lstStyle/>
          <a:p>
            <a:r>
              <a:rPr lang="en-US" dirty="0"/>
              <a:t>Accommodations: </a:t>
            </a:r>
            <a:br>
              <a:rPr lang="en-US" dirty="0"/>
            </a:br>
            <a:r>
              <a:rPr lang="en-US" dirty="0"/>
              <a:t>Strategies  </a:t>
            </a:r>
            <a:br>
              <a:rPr lang="en-US" dirty="0"/>
            </a:br>
            <a:r>
              <a:rPr lang="en-US" dirty="0"/>
              <a:t>and Best Practices</a:t>
            </a:r>
          </a:p>
        </p:txBody>
      </p:sp>
      <p:sp>
        <p:nvSpPr>
          <p:cNvPr id="7" name="Subtitle 6">
            <a:extLst>
              <a:ext uri="{FF2B5EF4-FFF2-40B4-BE49-F238E27FC236}">
                <a16:creationId xmlns:a16="http://schemas.microsoft.com/office/drawing/2014/main" id="{7E1976DA-4371-B30E-D4F4-7E09CEE1EBF3}"/>
              </a:ext>
            </a:extLst>
          </p:cNvPr>
          <p:cNvSpPr>
            <a:spLocks noGrp="1"/>
          </p:cNvSpPr>
          <p:nvPr>
            <p:ph type="subTitle" idx="1"/>
          </p:nvPr>
        </p:nvSpPr>
        <p:spPr>
          <a:xfrm>
            <a:off x="1371600" y="4267200"/>
            <a:ext cx="7086600" cy="1371600"/>
          </a:xfrm>
        </p:spPr>
        <p:txBody>
          <a:bodyPr anchor="ctr">
            <a:normAutofit/>
          </a:bodyPr>
          <a:lstStyle/>
          <a:p>
            <a:pPr>
              <a:lnSpc>
                <a:spcPct val="100000"/>
              </a:lnSpc>
              <a:spcBef>
                <a:spcPts val="1200"/>
              </a:spcBef>
            </a:pPr>
            <a:r>
              <a:rPr lang="en-US" dirty="0"/>
              <a:t>Office of Administration</a:t>
            </a:r>
          </a:p>
          <a:p>
            <a:pPr>
              <a:lnSpc>
                <a:spcPct val="100000"/>
              </a:lnSpc>
              <a:spcBef>
                <a:spcPts val="1200"/>
              </a:spcBef>
            </a:pPr>
            <a:r>
              <a:rPr lang="en-US" dirty="0"/>
              <a:t>Bureau of Equal Employment </a:t>
            </a:r>
          </a:p>
          <a:p>
            <a:pPr>
              <a:lnSpc>
                <a:spcPct val="100000"/>
              </a:lnSpc>
              <a:spcBef>
                <a:spcPts val="1200"/>
              </a:spcBef>
            </a:pPr>
            <a:r>
              <a:rPr lang="en-US" dirty="0"/>
              <a:t>Opportunity Policy and Appeals</a:t>
            </a:r>
          </a:p>
        </p:txBody>
      </p:sp>
    </p:spTree>
    <p:extLst>
      <p:ext uri="{BB962C8B-B14F-4D97-AF65-F5344CB8AC3E}">
        <p14:creationId xmlns:p14="http://schemas.microsoft.com/office/powerpoint/2010/main" val="3761872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8B27-2385-4DCF-8EA1-C1BE1080436D}"/>
              </a:ext>
            </a:extLst>
          </p:cNvPr>
          <p:cNvSpPr>
            <a:spLocks noGrp="1"/>
          </p:cNvSpPr>
          <p:nvPr>
            <p:ph type="title"/>
          </p:nvPr>
        </p:nvSpPr>
        <p:spPr/>
        <p:txBody>
          <a:bodyPr/>
          <a:lstStyle/>
          <a:p>
            <a:pPr>
              <a:lnSpc>
                <a:spcPts val="2800"/>
              </a:lnSpc>
            </a:pPr>
            <a:r>
              <a:rPr lang="en-US" sz="2800" dirty="0"/>
              <a:t>Accommodation Examples - Technology &amp; Software</a:t>
            </a:r>
          </a:p>
        </p:txBody>
      </p:sp>
      <p:sp>
        <p:nvSpPr>
          <p:cNvPr id="4" name="Content Placeholder 3">
            <a:extLst>
              <a:ext uri="{FF2B5EF4-FFF2-40B4-BE49-F238E27FC236}">
                <a16:creationId xmlns:a16="http://schemas.microsoft.com/office/drawing/2014/main" id="{ADAE011A-D879-7C13-3857-7F84C75D0CEC}"/>
              </a:ext>
            </a:extLst>
          </p:cNvPr>
          <p:cNvSpPr>
            <a:spLocks noGrp="1"/>
          </p:cNvSpPr>
          <p:nvPr>
            <p:ph idx="1"/>
          </p:nvPr>
        </p:nvSpPr>
        <p:spPr/>
        <p:txBody>
          <a:bodyPr>
            <a:normAutofit fontScale="62500" lnSpcReduction="20000"/>
          </a:bodyPr>
          <a:lstStyle/>
          <a:p>
            <a:pPr marL="0" indent="0">
              <a:buNone/>
            </a:pPr>
            <a:r>
              <a:rPr lang="en-US" dirty="0"/>
              <a:t>Improvements in technology and</a:t>
            </a:r>
            <a:br>
              <a:rPr lang="en-US" dirty="0"/>
            </a:br>
            <a:r>
              <a:rPr lang="en-US" dirty="0"/>
              <a:t>software have greatly advanced,</a:t>
            </a:r>
            <a:br>
              <a:rPr lang="en-US" dirty="0"/>
            </a:br>
            <a:r>
              <a:rPr lang="en-US" dirty="0"/>
              <a:t>making more accommodations</a:t>
            </a:r>
            <a:br>
              <a:rPr lang="en-US" dirty="0"/>
            </a:br>
            <a:r>
              <a:rPr lang="en-US" dirty="0"/>
              <a:t>possible:</a:t>
            </a:r>
          </a:p>
          <a:p>
            <a:r>
              <a:rPr lang="en-US" dirty="0"/>
              <a:t>Voice recognition software</a:t>
            </a:r>
          </a:p>
          <a:p>
            <a:r>
              <a:rPr lang="en-US" dirty="0"/>
              <a:t>Relay services such as Purple,</a:t>
            </a:r>
            <a:br>
              <a:rPr lang="en-US" dirty="0"/>
            </a:br>
            <a:r>
              <a:rPr lang="en-US" dirty="0"/>
              <a:t>Sorenson, Z Video Relay</a:t>
            </a:r>
            <a:br>
              <a:rPr lang="en-US" dirty="0"/>
            </a:br>
            <a:r>
              <a:rPr lang="en-US" dirty="0"/>
              <a:t>Service (ZVRS)</a:t>
            </a:r>
          </a:p>
          <a:p>
            <a:r>
              <a:rPr lang="en-US" dirty="0"/>
              <a:t>Accessible cell phones with special apps (such as </a:t>
            </a:r>
            <a:r>
              <a:rPr lang="en-US" dirty="0" err="1"/>
              <a:t>i</a:t>
            </a:r>
            <a:r>
              <a:rPr lang="en-US" dirty="0"/>
              <a:t>-Phone Pro Max)</a:t>
            </a:r>
          </a:p>
          <a:p>
            <a:r>
              <a:rPr lang="en-US" dirty="0"/>
              <a:t>Zoom text keyboards</a:t>
            </a:r>
          </a:p>
        </p:txBody>
      </p:sp>
      <p:pic>
        <p:nvPicPr>
          <p:cNvPr id="5" name="Picture 4" descr="A close-up of a remote control and headphones.&#10;&#10;">
            <a:extLst>
              <a:ext uri="{FF2B5EF4-FFF2-40B4-BE49-F238E27FC236}">
                <a16:creationId xmlns:a16="http://schemas.microsoft.com/office/drawing/2014/main" id="{20F63714-A262-4BA3-820B-FE1D5AD1AA2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10200" y="1600200"/>
            <a:ext cx="3429000" cy="3048000"/>
          </a:xfrm>
          <a:prstGeom prst="rect">
            <a:avLst/>
          </a:prstGeom>
        </p:spPr>
      </p:pic>
    </p:spTree>
    <p:extLst>
      <p:ext uri="{BB962C8B-B14F-4D97-AF65-F5344CB8AC3E}">
        <p14:creationId xmlns:p14="http://schemas.microsoft.com/office/powerpoint/2010/main" val="1041046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E054-EA2D-4B4A-8356-A2796F3ADC92}"/>
              </a:ext>
            </a:extLst>
          </p:cNvPr>
          <p:cNvSpPr>
            <a:spLocks noGrp="1"/>
          </p:cNvSpPr>
          <p:nvPr>
            <p:ph type="title"/>
          </p:nvPr>
        </p:nvSpPr>
        <p:spPr/>
        <p:txBody>
          <a:bodyPr/>
          <a:lstStyle/>
          <a:p>
            <a:r>
              <a:rPr lang="en-US" dirty="0"/>
              <a:t>Accommodation Research</a:t>
            </a:r>
          </a:p>
        </p:txBody>
      </p:sp>
      <p:sp>
        <p:nvSpPr>
          <p:cNvPr id="4" name="Content Placeholder 3">
            <a:extLst>
              <a:ext uri="{FF2B5EF4-FFF2-40B4-BE49-F238E27FC236}">
                <a16:creationId xmlns:a16="http://schemas.microsoft.com/office/drawing/2014/main" id="{3378EBF3-1881-16F3-2015-C2D39987E433}"/>
              </a:ext>
            </a:extLst>
          </p:cNvPr>
          <p:cNvSpPr>
            <a:spLocks noGrp="1"/>
          </p:cNvSpPr>
          <p:nvPr>
            <p:ph idx="1"/>
          </p:nvPr>
        </p:nvSpPr>
        <p:spPr>
          <a:xfrm>
            <a:off x="457200" y="1447800"/>
            <a:ext cx="8229600" cy="4908550"/>
          </a:xfrm>
        </p:spPr>
        <p:txBody>
          <a:bodyPr>
            <a:normAutofit fontScale="70000" lnSpcReduction="20000"/>
          </a:bodyPr>
          <a:lstStyle/>
          <a:p>
            <a:r>
              <a:rPr lang="en-US" dirty="0"/>
              <a:t>Employers want to provide accommodations so they can retain valued and qualified employees. </a:t>
            </a:r>
          </a:p>
          <a:p>
            <a:r>
              <a:rPr lang="en-US" dirty="0"/>
              <a:t>Most employers report no cost or low cost for accommodating employees with disabilities. </a:t>
            </a:r>
          </a:p>
          <a:p>
            <a:r>
              <a:rPr lang="en-US" dirty="0"/>
              <a:t>Employers report accommodations are effective. </a:t>
            </a:r>
          </a:p>
          <a:p>
            <a:r>
              <a:rPr lang="en-US" dirty="0"/>
              <a:t>Employers experience multiple direct and indirect benefits after making accommodations.</a:t>
            </a:r>
          </a:p>
        </p:txBody>
      </p:sp>
      <p:sp>
        <p:nvSpPr>
          <p:cNvPr id="11" name="Footer Placeholder 10">
            <a:extLst>
              <a:ext uri="{FF2B5EF4-FFF2-40B4-BE49-F238E27FC236}">
                <a16:creationId xmlns:a16="http://schemas.microsoft.com/office/drawing/2014/main" id="{3B8A8CA0-95B8-7E00-87CF-B59FE3F76CE5}"/>
              </a:ext>
            </a:extLst>
          </p:cNvPr>
          <p:cNvSpPr>
            <a:spLocks noGrp="1"/>
          </p:cNvSpPr>
          <p:nvPr>
            <p:ph type="ftr" sz="quarter" idx="12"/>
          </p:nvPr>
        </p:nvSpPr>
        <p:spPr/>
        <p:txBody>
          <a:bodyPr/>
          <a:lstStyle/>
          <a:p>
            <a:r>
              <a:rPr lang="en-US" dirty="0"/>
              <a:t>* This report was prepared for the U.S. Department of Labor (DOL), Office of Disability Employment Policy by the Job Accommodation Network, under contract number 1605DC-17-C-0038.</a:t>
            </a:r>
          </a:p>
        </p:txBody>
      </p:sp>
    </p:spTree>
    <p:extLst>
      <p:ext uri="{BB962C8B-B14F-4D97-AF65-F5344CB8AC3E}">
        <p14:creationId xmlns:p14="http://schemas.microsoft.com/office/powerpoint/2010/main" val="60717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B728-9262-4C64-8D33-DA0834EC9EE2}"/>
              </a:ext>
            </a:extLst>
          </p:cNvPr>
          <p:cNvSpPr>
            <a:spLocks noGrp="1"/>
          </p:cNvSpPr>
          <p:nvPr>
            <p:ph type="title"/>
          </p:nvPr>
        </p:nvSpPr>
        <p:spPr/>
        <p:txBody>
          <a:bodyPr>
            <a:normAutofit fontScale="90000"/>
          </a:bodyPr>
          <a:lstStyle/>
          <a:p>
            <a:r>
              <a:rPr lang="en-US" dirty="0"/>
              <a:t>Direct Accommodation Benefits</a:t>
            </a:r>
          </a:p>
        </p:txBody>
      </p:sp>
      <p:sp>
        <p:nvSpPr>
          <p:cNvPr id="3" name="Content Placeholder 2">
            <a:extLst>
              <a:ext uri="{FF2B5EF4-FFF2-40B4-BE49-F238E27FC236}">
                <a16:creationId xmlns:a16="http://schemas.microsoft.com/office/drawing/2014/main" id="{5C204DC3-94C9-4122-82AC-67A327613AC0}"/>
              </a:ext>
            </a:extLst>
          </p:cNvPr>
          <p:cNvSpPr>
            <a:spLocks noGrp="1"/>
          </p:cNvSpPr>
          <p:nvPr>
            <p:ph idx="1"/>
          </p:nvPr>
        </p:nvSpPr>
        <p:spPr/>
        <p:txBody>
          <a:bodyPr>
            <a:normAutofit fontScale="62500" lnSpcReduction="20000"/>
          </a:bodyPr>
          <a:lstStyle/>
          <a:p>
            <a:r>
              <a:rPr lang="en-US" dirty="0"/>
              <a:t>Retained a valued employee: 90%</a:t>
            </a:r>
          </a:p>
          <a:p>
            <a:r>
              <a:rPr lang="en-US" dirty="0"/>
              <a:t>Increased the employee’s productivity: 68%</a:t>
            </a:r>
          </a:p>
          <a:p>
            <a:r>
              <a:rPr lang="en-US" dirty="0"/>
              <a:t>Eliminated costs associated with training a new employee: 58%</a:t>
            </a:r>
          </a:p>
          <a:p>
            <a:r>
              <a:rPr lang="en-US" dirty="0"/>
              <a:t>Increased the employee's attendance: 57%</a:t>
            </a:r>
          </a:p>
          <a:p>
            <a:r>
              <a:rPr lang="en-US" dirty="0"/>
              <a:t>Increased diversity of the company: 36%</a:t>
            </a:r>
          </a:p>
          <a:p>
            <a:r>
              <a:rPr lang="en-US" dirty="0"/>
              <a:t>Saved workers' compensation or other insurance costs: 30%</a:t>
            </a:r>
          </a:p>
          <a:p>
            <a:r>
              <a:rPr lang="en-US" dirty="0"/>
              <a:t>Hired a qualified person with a disability: 12%</a:t>
            </a:r>
          </a:p>
          <a:p>
            <a:r>
              <a:rPr lang="en-US" dirty="0"/>
              <a:t>Promoted an employee: 8%</a:t>
            </a:r>
          </a:p>
        </p:txBody>
      </p:sp>
    </p:spTree>
    <p:extLst>
      <p:ext uri="{BB962C8B-B14F-4D97-AF65-F5344CB8AC3E}">
        <p14:creationId xmlns:p14="http://schemas.microsoft.com/office/powerpoint/2010/main" val="316875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9ED3-6BAC-4D0F-A456-E39DECFB522C}"/>
              </a:ext>
            </a:extLst>
          </p:cNvPr>
          <p:cNvSpPr>
            <a:spLocks noGrp="1"/>
          </p:cNvSpPr>
          <p:nvPr>
            <p:ph type="title"/>
          </p:nvPr>
        </p:nvSpPr>
        <p:spPr/>
        <p:txBody>
          <a:bodyPr>
            <a:normAutofit/>
          </a:bodyPr>
          <a:lstStyle/>
          <a:p>
            <a:r>
              <a:rPr lang="en-US" sz="3200" dirty="0"/>
              <a:t>Indirect Accommodation Benefits</a:t>
            </a:r>
          </a:p>
        </p:txBody>
      </p:sp>
      <p:sp>
        <p:nvSpPr>
          <p:cNvPr id="3" name="Content Placeholder 2">
            <a:extLst>
              <a:ext uri="{FF2B5EF4-FFF2-40B4-BE49-F238E27FC236}">
                <a16:creationId xmlns:a16="http://schemas.microsoft.com/office/drawing/2014/main" id="{7BB098AD-4AEC-4EF5-9D2B-9FC9D8FE0786}"/>
              </a:ext>
            </a:extLst>
          </p:cNvPr>
          <p:cNvSpPr>
            <a:spLocks noGrp="1"/>
          </p:cNvSpPr>
          <p:nvPr>
            <p:ph idx="1"/>
          </p:nvPr>
        </p:nvSpPr>
        <p:spPr/>
        <p:txBody>
          <a:bodyPr>
            <a:normAutofit fontScale="77500" lnSpcReduction="20000"/>
          </a:bodyPr>
          <a:lstStyle/>
          <a:p>
            <a:r>
              <a:rPr lang="en-US" dirty="0"/>
              <a:t>Improved interactions with co-workers: 57%</a:t>
            </a:r>
          </a:p>
          <a:p>
            <a:r>
              <a:rPr lang="en-US" dirty="0"/>
              <a:t>Increased overall company morale: 55%</a:t>
            </a:r>
          </a:p>
          <a:p>
            <a:r>
              <a:rPr lang="en-US" dirty="0"/>
              <a:t>Increased overall company productivity: 49%</a:t>
            </a:r>
          </a:p>
          <a:p>
            <a:r>
              <a:rPr lang="en-US" dirty="0"/>
              <a:t>Increased safety: 46%</a:t>
            </a:r>
          </a:p>
          <a:p>
            <a:r>
              <a:rPr lang="en-US" dirty="0"/>
              <a:t>Improved interactions with customers: 38%</a:t>
            </a:r>
          </a:p>
          <a:p>
            <a:r>
              <a:rPr lang="en-US" dirty="0"/>
              <a:t>Increased overall company attendance: 35%</a:t>
            </a:r>
          </a:p>
          <a:p>
            <a:r>
              <a:rPr lang="en-US" dirty="0"/>
              <a:t>Increased profitability: 20%</a:t>
            </a:r>
          </a:p>
          <a:p>
            <a:r>
              <a:rPr lang="en-US" dirty="0"/>
              <a:t>Increased customer base: 13%</a:t>
            </a:r>
          </a:p>
        </p:txBody>
      </p:sp>
    </p:spTree>
    <p:extLst>
      <p:ext uri="{BB962C8B-B14F-4D97-AF65-F5344CB8AC3E}">
        <p14:creationId xmlns:p14="http://schemas.microsoft.com/office/powerpoint/2010/main" val="17520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8B27-2385-4DCF-8EA1-C1BE1080436D}"/>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8E0C9D2-0419-4918-A3C3-702AE8F348F8}"/>
              </a:ext>
            </a:extLst>
          </p:cNvPr>
          <p:cNvSpPr>
            <a:spLocks noGrp="1"/>
          </p:cNvSpPr>
          <p:nvPr>
            <p:ph idx="1"/>
          </p:nvPr>
        </p:nvSpPr>
        <p:spPr/>
        <p:txBody>
          <a:bodyPr>
            <a:normAutofit fontScale="70000" lnSpcReduction="20000"/>
          </a:bodyPr>
          <a:lstStyle/>
          <a:p>
            <a:pPr marL="0" indent="0">
              <a:buNone/>
            </a:pPr>
            <a:r>
              <a:rPr lang="en-US" dirty="0"/>
              <a:t>Best practices for employers:</a:t>
            </a:r>
          </a:p>
          <a:p>
            <a:r>
              <a:rPr lang="en-US" dirty="0"/>
              <a:t>Never discount or ignore an accommodation request</a:t>
            </a:r>
          </a:p>
          <a:p>
            <a:r>
              <a:rPr lang="en-US" dirty="0"/>
              <a:t>Engage in a meaningful dialogue with the employee</a:t>
            </a:r>
          </a:p>
          <a:p>
            <a:r>
              <a:rPr lang="en-US" dirty="0"/>
              <a:t>Keep medical information confidential</a:t>
            </a:r>
          </a:p>
          <a:p>
            <a:r>
              <a:rPr lang="en-US" dirty="0"/>
              <a:t>Make sure job descriptions highlighting essential functions are accurate and up to date</a:t>
            </a:r>
          </a:p>
          <a:p>
            <a:r>
              <a:rPr lang="en-US" dirty="0"/>
              <a:t>Do research on possible accommodations (such as the </a:t>
            </a:r>
            <a:r>
              <a:rPr lang="en-US" dirty="0">
                <a:hlinkClick r:id="rId3"/>
              </a:rPr>
              <a:t>Job Accommodation Network</a:t>
            </a:r>
            <a:r>
              <a:rPr lang="en-US" baseline="30000" dirty="0"/>
              <a:t>1</a:t>
            </a:r>
            <a:r>
              <a:rPr lang="en-US" dirty="0"/>
              <a:t>)</a:t>
            </a:r>
          </a:p>
        </p:txBody>
      </p:sp>
      <p:sp>
        <p:nvSpPr>
          <p:cNvPr id="6" name="Footer Placeholder 5">
            <a:extLst>
              <a:ext uri="{FF2B5EF4-FFF2-40B4-BE49-F238E27FC236}">
                <a16:creationId xmlns:a16="http://schemas.microsoft.com/office/drawing/2014/main" id="{6FA5B33C-3EFF-E52C-20BD-1A695B11BB1F}"/>
              </a:ext>
            </a:extLst>
          </p:cNvPr>
          <p:cNvSpPr>
            <a:spLocks noGrp="1"/>
          </p:cNvSpPr>
          <p:nvPr>
            <p:ph type="ftr" sz="quarter" idx="12"/>
          </p:nvPr>
        </p:nvSpPr>
        <p:spPr/>
        <p:txBody>
          <a:bodyPr/>
          <a:lstStyle/>
          <a:p>
            <a:r>
              <a:rPr lang="en-US" dirty="0"/>
              <a:t>1. www.askjan.org</a:t>
            </a:r>
          </a:p>
        </p:txBody>
      </p:sp>
    </p:spTree>
    <p:extLst>
      <p:ext uri="{BB962C8B-B14F-4D97-AF65-F5344CB8AC3E}">
        <p14:creationId xmlns:p14="http://schemas.microsoft.com/office/powerpoint/2010/main" val="2115286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8B27-2385-4DCF-8EA1-C1BE1080436D}"/>
              </a:ext>
            </a:extLst>
          </p:cNvPr>
          <p:cNvSpPr>
            <a:spLocks noGrp="1"/>
          </p:cNvSpPr>
          <p:nvPr>
            <p:ph type="title"/>
          </p:nvPr>
        </p:nvSpPr>
        <p:spPr>
          <a:xfrm>
            <a:off x="457200" y="152400"/>
            <a:ext cx="8534400" cy="838200"/>
          </a:xfrm>
        </p:spPr>
        <p:txBody>
          <a:bodyPr>
            <a:noAutofit/>
          </a:bodyPr>
          <a:lstStyle/>
          <a:p>
            <a:r>
              <a:rPr lang="en-US" sz="2400" dirty="0"/>
              <a:t>Manager &amp; Supervisor Strategies – Implementing Accommodations </a:t>
            </a:r>
          </a:p>
        </p:txBody>
      </p:sp>
      <p:sp>
        <p:nvSpPr>
          <p:cNvPr id="3" name="Content Placeholder 2">
            <a:extLst>
              <a:ext uri="{FF2B5EF4-FFF2-40B4-BE49-F238E27FC236}">
                <a16:creationId xmlns:a16="http://schemas.microsoft.com/office/drawing/2014/main" id="{28E0C9D2-0419-4918-A3C3-702AE8F348F8}"/>
              </a:ext>
            </a:extLst>
          </p:cNvPr>
          <p:cNvSpPr>
            <a:spLocks noGrp="1"/>
          </p:cNvSpPr>
          <p:nvPr>
            <p:ph idx="1"/>
          </p:nvPr>
        </p:nvSpPr>
        <p:spPr/>
        <p:txBody>
          <a:bodyPr>
            <a:normAutofit fontScale="55000" lnSpcReduction="20000"/>
          </a:bodyPr>
          <a:lstStyle/>
          <a:p>
            <a:pPr lvl="0"/>
            <a:r>
              <a:rPr lang="en-US" dirty="0"/>
              <a:t>Provide positive praise and reinforcement.</a:t>
            </a:r>
          </a:p>
          <a:p>
            <a:pPr lvl="0"/>
            <a:r>
              <a:rPr lang="en-US" dirty="0"/>
              <a:t>Develop clear expectations of responsibilities and the consequences of not meeting performance standards.</a:t>
            </a:r>
          </a:p>
          <a:p>
            <a:pPr lvl="0"/>
            <a:r>
              <a:rPr lang="en-US" dirty="0"/>
              <a:t>Schedule consistent meetings with employee to set goals and review progress.</a:t>
            </a:r>
          </a:p>
          <a:p>
            <a:pPr lvl="0"/>
            <a:r>
              <a:rPr lang="en-US" dirty="0"/>
              <a:t>Allow for open communication.</a:t>
            </a:r>
          </a:p>
          <a:p>
            <a:pPr lvl="0"/>
            <a:r>
              <a:rPr lang="en-US" dirty="0"/>
              <a:t>Develop a procedure to evaluate the effectiveness of the accommodation.</a:t>
            </a:r>
          </a:p>
          <a:p>
            <a:pPr lvl="0"/>
            <a:r>
              <a:rPr lang="en-US" dirty="0"/>
              <a:t>Educate all employees on their right to accommodations.</a:t>
            </a:r>
          </a:p>
          <a:p>
            <a:pPr lvl="0"/>
            <a:r>
              <a:rPr lang="en-US" dirty="0"/>
              <a:t>Avoid any discussions of personal, confidential health information with other employees</a:t>
            </a:r>
          </a:p>
        </p:txBody>
      </p:sp>
    </p:spTree>
    <p:extLst>
      <p:ext uri="{BB962C8B-B14F-4D97-AF65-F5344CB8AC3E}">
        <p14:creationId xmlns:p14="http://schemas.microsoft.com/office/powerpoint/2010/main" val="2405923368"/>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4F79CD-E797-4C1A-A9CC-89400E560F75}"/>
              </a:ext>
            </a:extLst>
          </p:cNvPr>
          <p:cNvSpPr txBox="1">
            <a:spLocks noGrp="1" noChangeArrowheads="1"/>
          </p:cNvSpPr>
          <p:nvPr>
            <p:ph type="title"/>
          </p:nvPr>
        </p:nvSpPr>
        <p:spPr/>
        <p:txBody>
          <a:bodyPr>
            <a:noAutofit/>
          </a:bodyPr>
          <a:lst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a:lstStyle>
          <a:p>
            <a:pPr lvl="0"/>
            <a:r>
              <a:rPr lang="en-US" altLang="en-US" sz="2800" noProof="0" dirty="0"/>
              <a:t>More on Reasonable Accommodations</a:t>
            </a:r>
          </a:p>
        </p:txBody>
      </p:sp>
      <p:sp>
        <p:nvSpPr>
          <p:cNvPr id="4" name="Content Placeholder 3">
            <a:extLst>
              <a:ext uri="{FF2B5EF4-FFF2-40B4-BE49-F238E27FC236}">
                <a16:creationId xmlns:a16="http://schemas.microsoft.com/office/drawing/2014/main" id="{BCCCD3E3-05EE-C51C-83CE-54365B4435CB}"/>
              </a:ext>
            </a:extLst>
          </p:cNvPr>
          <p:cNvSpPr>
            <a:spLocks noGrp="1"/>
          </p:cNvSpPr>
          <p:nvPr>
            <p:ph idx="1"/>
          </p:nvPr>
        </p:nvSpPr>
        <p:spPr/>
        <p:txBody>
          <a:bodyPr>
            <a:normAutofit fontScale="55000" lnSpcReduction="20000"/>
          </a:bodyPr>
          <a:lstStyle/>
          <a:p>
            <a:r>
              <a:rPr lang="en-US" dirty="0"/>
              <a:t>An employer must consider a request for reasonable accommodation when needed by an applicant or employee</a:t>
            </a:r>
          </a:p>
          <a:p>
            <a:r>
              <a:rPr lang="en-US" dirty="0"/>
              <a:t>Please keep in mind that you are not required to disclose that you have a disability unless you require an accommodation</a:t>
            </a:r>
          </a:p>
          <a:p>
            <a:r>
              <a:rPr lang="en-US" dirty="0"/>
              <a:t>The need for an accommodation can arise at any time, including when there are changes affecting a person’s disability or changes to job functions</a:t>
            </a:r>
          </a:p>
          <a:p>
            <a:r>
              <a:rPr lang="en-US" dirty="0"/>
              <a:t>An employer’s obligation to provide an accommodation is ongoing</a:t>
            </a:r>
          </a:p>
          <a:p>
            <a:r>
              <a:rPr lang="en-US" dirty="0"/>
              <a:t>While an employer is not required to provide the employee’s preferred accommodation, the approved accommodation must be effective in assisting the employee to perform the essential functions of the position</a:t>
            </a:r>
          </a:p>
        </p:txBody>
      </p:sp>
    </p:spTree>
    <p:extLst>
      <p:ext uri="{BB962C8B-B14F-4D97-AF65-F5344CB8AC3E}">
        <p14:creationId xmlns:p14="http://schemas.microsoft.com/office/powerpoint/2010/main" val="152016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F1BAC89-DAA3-4C77-8F19-EBDB8349800D}"/>
              </a:ext>
            </a:extLst>
          </p:cNvPr>
          <p:cNvSpPr txBox="1">
            <a:spLocks noGrp="1" noChangeArrowheads="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000" b="1" i="0" u="none" strike="noStrike" kern="0" cap="none" spc="0" normalizeH="0" baseline="0" noProof="0" dirty="0">
                <a:ln>
                  <a:noFill/>
                </a:ln>
                <a:solidFill>
                  <a:schemeClr val="bg1"/>
                </a:solidFill>
                <a:effectLst/>
                <a:uLnTx/>
                <a:uFillTx/>
                <a:latin typeface="Verdana" panose="020B0604030504040204" pitchFamily="34" charset="0"/>
                <a:ea typeface="+mj-ea"/>
                <a:cs typeface="+mj-cs"/>
              </a:rPr>
              <a:t>Commonwealth of Pennsylvania</a:t>
            </a:r>
          </a:p>
        </p:txBody>
      </p:sp>
      <p:sp>
        <p:nvSpPr>
          <p:cNvPr id="4" name="Content Placeholder 3">
            <a:extLst>
              <a:ext uri="{FF2B5EF4-FFF2-40B4-BE49-F238E27FC236}">
                <a16:creationId xmlns:a16="http://schemas.microsoft.com/office/drawing/2014/main" id="{0C30453E-0556-5911-2322-F409859E3988}"/>
              </a:ext>
            </a:extLst>
          </p:cNvPr>
          <p:cNvSpPr>
            <a:spLocks noGrp="1"/>
          </p:cNvSpPr>
          <p:nvPr>
            <p:ph idx="1"/>
          </p:nvPr>
        </p:nvSpPr>
        <p:spPr/>
        <p:txBody>
          <a:bodyPr>
            <a:normAutofit fontScale="62500" lnSpcReduction="20000"/>
          </a:bodyPr>
          <a:lstStyle/>
          <a:p>
            <a:r>
              <a:rPr lang="en-US" dirty="0"/>
              <a:t>The Commonwealth’s Equal Opportunity Policies and Procedures apply to all aspects of the employment process, including application, interview and employment</a:t>
            </a:r>
          </a:p>
          <a:p>
            <a:r>
              <a:rPr lang="en-US" dirty="0"/>
              <a:t>Commonwealth policies ensure equal employment opportunities for qualified applicants and employees with disabilities in all agencies under the Governor’s jurisdiction</a:t>
            </a:r>
          </a:p>
          <a:p>
            <a:r>
              <a:rPr lang="en-US" dirty="0"/>
              <a:t>Prohibits discrimination and requires consideration of reasonable accommodations</a:t>
            </a:r>
          </a:p>
          <a:p>
            <a:r>
              <a:rPr lang="en-US" dirty="0"/>
              <a:t>Commonwealth has various means for </a:t>
            </a:r>
            <a:r>
              <a:rPr lang="en-US" dirty="0">
                <a:hlinkClick r:id="rId3"/>
              </a:rPr>
              <a:t>requesting accommodation</a:t>
            </a:r>
            <a:r>
              <a:rPr lang="en-US" baseline="30000" dirty="0"/>
              <a:t>1</a:t>
            </a:r>
            <a:r>
              <a:rPr lang="en-US" dirty="0"/>
              <a:t>, including online process.</a:t>
            </a:r>
          </a:p>
        </p:txBody>
      </p:sp>
      <p:sp>
        <p:nvSpPr>
          <p:cNvPr id="5" name="Footer Placeholder 4">
            <a:extLst>
              <a:ext uri="{FF2B5EF4-FFF2-40B4-BE49-F238E27FC236}">
                <a16:creationId xmlns:a16="http://schemas.microsoft.com/office/drawing/2014/main" id="{CF624FD2-FDFB-1805-9AC6-9F3F84CC2E66}"/>
              </a:ext>
            </a:extLst>
          </p:cNvPr>
          <p:cNvSpPr>
            <a:spLocks noGrp="1"/>
          </p:cNvSpPr>
          <p:nvPr>
            <p:ph type="ftr" sz="quarter" idx="12"/>
          </p:nvPr>
        </p:nvSpPr>
        <p:spPr/>
        <p:txBody>
          <a:bodyPr/>
          <a:lstStyle/>
          <a:p>
            <a:r>
              <a:rPr lang="en-US" dirty="0"/>
              <a:t>1. http://www.myworkplace.pa.gov/</a:t>
            </a:r>
          </a:p>
        </p:txBody>
      </p:sp>
    </p:spTree>
    <p:extLst>
      <p:ext uri="{BB962C8B-B14F-4D97-AF65-F5344CB8AC3E}">
        <p14:creationId xmlns:p14="http://schemas.microsoft.com/office/powerpoint/2010/main" val="4088661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A93A552-88BA-49F1-BFFA-BD79B4DC7C49}"/>
              </a:ext>
            </a:extLst>
          </p:cNvPr>
          <p:cNvSpPr txBox="1">
            <a:spLocks noGrp="1" noChangeArrowheads="1"/>
          </p:cNvSpPr>
          <p:nvPr>
            <p:ph type="title"/>
          </p:nvPr>
        </p:nvSpPr>
        <p:spPr/>
        <p:txBody>
          <a:bodyPr/>
          <a:lst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a:lstStyle>
          <a:p>
            <a:pPr lvl="0"/>
            <a:r>
              <a:rPr lang="en-US" altLang="en-US" noProof="0" dirty="0"/>
              <a:t>Summary</a:t>
            </a:r>
          </a:p>
        </p:txBody>
      </p:sp>
      <p:sp>
        <p:nvSpPr>
          <p:cNvPr id="3" name="Content Placeholder 2">
            <a:extLst>
              <a:ext uri="{FF2B5EF4-FFF2-40B4-BE49-F238E27FC236}">
                <a16:creationId xmlns:a16="http://schemas.microsoft.com/office/drawing/2014/main" id="{5DBD7718-D924-5FF5-D3D3-802C55BD0257}"/>
              </a:ext>
            </a:extLst>
          </p:cNvPr>
          <p:cNvSpPr>
            <a:spLocks noGrp="1"/>
          </p:cNvSpPr>
          <p:nvPr>
            <p:ph idx="1"/>
          </p:nvPr>
        </p:nvSpPr>
        <p:spPr/>
        <p:txBody>
          <a:bodyPr>
            <a:normAutofit fontScale="85000" lnSpcReduction="20000"/>
          </a:bodyPr>
          <a:lstStyle/>
          <a:p>
            <a:r>
              <a:rPr lang="en-US" dirty="0"/>
              <a:t>Overview of ADA and broad definition of disability</a:t>
            </a:r>
          </a:p>
          <a:p>
            <a:r>
              <a:rPr lang="en-US" dirty="0"/>
              <a:t>Concept of reasonable accommodations</a:t>
            </a:r>
          </a:p>
          <a:p>
            <a:r>
              <a:rPr lang="en-US" dirty="0"/>
              <a:t>Various examples of workplace accommodations</a:t>
            </a:r>
          </a:p>
          <a:p>
            <a:r>
              <a:rPr lang="en-US" dirty="0"/>
              <a:t>Research on the effectiveness of accommodations</a:t>
            </a:r>
          </a:p>
          <a:p>
            <a:r>
              <a:rPr lang="en-US" dirty="0"/>
              <a:t>Best practices for employers</a:t>
            </a:r>
          </a:p>
        </p:txBody>
      </p:sp>
    </p:spTree>
    <p:extLst>
      <p:ext uri="{BB962C8B-B14F-4D97-AF65-F5344CB8AC3E}">
        <p14:creationId xmlns:p14="http://schemas.microsoft.com/office/powerpoint/2010/main" val="409438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CBCAA8-EE7B-4E3F-BB4F-47F64414C795}"/>
              </a:ext>
            </a:extLst>
          </p:cNvPr>
          <p:cNvSpPr>
            <a:spLocks noGrp="1"/>
          </p:cNvSpPr>
          <p:nvPr>
            <p:ph type="title"/>
          </p:nvPr>
        </p:nvSpPr>
        <p:spPr>
          <a:xfrm>
            <a:off x="722313" y="2286000"/>
            <a:ext cx="7772400" cy="3482975"/>
          </a:xfrm>
        </p:spPr>
        <p:txBody>
          <a:bodyPr anchor="ctr">
            <a:normAutofit/>
          </a:bodyPr>
          <a:lstStyle/>
          <a:p>
            <a:pPr algn="ctr"/>
            <a:r>
              <a:rPr lang="en-US" dirty="0">
                <a:solidFill>
                  <a:srgbClr val="002060"/>
                </a:solidFill>
              </a:rPr>
              <a:t>QUESTIONS?</a:t>
            </a:r>
          </a:p>
        </p:txBody>
      </p:sp>
    </p:spTree>
    <p:extLst>
      <p:ext uri="{BB962C8B-B14F-4D97-AF65-F5344CB8AC3E}">
        <p14:creationId xmlns:p14="http://schemas.microsoft.com/office/powerpoint/2010/main" val="21737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C03045-83CE-FF94-FBD3-2EF61D7EABF3}"/>
              </a:ext>
            </a:extLst>
          </p:cNvPr>
          <p:cNvSpPr>
            <a:spLocks noGrp="1"/>
          </p:cNvSpPr>
          <p:nvPr>
            <p:ph type="title"/>
          </p:nvPr>
        </p:nvSpPr>
        <p:spPr/>
        <p:txBody>
          <a:bodyPr>
            <a:noAutofit/>
          </a:bodyPr>
          <a:lstStyle/>
          <a:p>
            <a:r>
              <a:rPr lang="en-US" sz="2400" dirty="0"/>
              <a:t>Overview of the American with Disabilities Act (ADA)</a:t>
            </a:r>
          </a:p>
        </p:txBody>
      </p:sp>
      <p:sp>
        <p:nvSpPr>
          <p:cNvPr id="5" name="Content Placeholder 4">
            <a:extLst>
              <a:ext uri="{FF2B5EF4-FFF2-40B4-BE49-F238E27FC236}">
                <a16:creationId xmlns:a16="http://schemas.microsoft.com/office/drawing/2014/main" id="{E2DC8365-A373-9828-FC45-B0A1C0525ABA}"/>
              </a:ext>
            </a:extLst>
          </p:cNvPr>
          <p:cNvSpPr>
            <a:spLocks noGrp="1"/>
          </p:cNvSpPr>
          <p:nvPr>
            <p:ph idx="1"/>
          </p:nvPr>
        </p:nvSpPr>
        <p:spPr>
          <a:xfrm>
            <a:off x="457200" y="1447800"/>
            <a:ext cx="8229600" cy="4572000"/>
          </a:xfrm>
        </p:spPr>
        <p:txBody>
          <a:bodyPr>
            <a:normAutofit fontScale="70000" lnSpcReduction="20000"/>
          </a:bodyPr>
          <a:lstStyle/>
          <a:p>
            <a:r>
              <a:rPr lang="en-US" dirty="0"/>
              <a:t>Passed in 1990, amended</a:t>
            </a:r>
            <a:br>
              <a:rPr lang="en-US" dirty="0"/>
            </a:br>
            <a:r>
              <a:rPr lang="en-US" dirty="0"/>
              <a:t>in 2009</a:t>
            </a:r>
          </a:p>
          <a:p>
            <a:pPr lvl="1"/>
            <a:r>
              <a:rPr lang="en-US" dirty="0"/>
              <a:t>Title I – non-discrimination</a:t>
            </a:r>
            <a:br>
              <a:rPr lang="en-US" dirty="0"/>
            </a:br>
            <a:r>
              <a:rPr lang="en-US" dirty="0"/>
              <a:t>in employment</a:t>
            </a:r>
          </a:p>
          <a:p>
            <a:r>
              <a:rPr lang="en-US" dirty="0"/>
              <a:t>Enables individuals with</a:t>
            </a:r>
            <a:br>
              <a:rPr lang="en-US" dirty="0"/>
            </a:br>
            <a:r>
              <a:rPr lang="en-US" dirty="0"/>
              <a:t>disabilities to enjoy the</a:t>
            </a:r>
            <a:br>
              <a:rPr lang="en-US" dirty="0"/>
            </a:br>
            <a:r>
              <a:rPr lang="en-US" dirty="0"/>
              <a:t>same terms, conditions and</a:t>
            </a:r>
            <a:br>
              <a:rPr lang="en-US" dirty="0"/>
            </a:br>
            <a:r>
              <a:rPr lang="en-US" dirty="0"/>
              <a:t>benefits of employment as individuals without disabilities in all aspects of employment.</a:t>
            </a:r>
          </a:p>
        </p:txBody>
      </p:sp>
      <p:pic>
        <p:nvPicPr>
          <p:cNvPr id="6" name="Picture 5" descr="President George H.W. Bush signs the ADA into law.  He is seated at a desk outside, with two gentlemen in wheelchairs on each side of him and a lady and gentleman standing behind.">
            <a:extLst>
              <a:ext uri="{FF2B5EF4-FFF2-40B4-BE49-F238E27FC236}">
                <a16:creationId xmlns:a16="http://schemas.microsoft.com/office/drawing/2014/main" id="{A7DEB3A9-EA7D-4BAF-9661-5586BB0C9B4D}"/>
              </a:ext>
            </a:extLst>
          </p:cNvPr>
          <p:cNvPicPr>
            <a:picLocks noChangeAspect="1"/>
          </p:cNvPicPr>
          <p:nvPr/>
        </p:nvPicPr>
        <p:blipFill rotWithShape="1">
          <a:blip r:embed="rId3">
            <a:extLst>
              <a:ext uri="{28A0092B-C50C-407E-A947-70E740481C1C}">
                <a14:useLocalDpi xmlns:a14="http://schemas.microsoft.com/office/drawing/2010/main" val="0"/>
              </a:ext>
            </a:extLst>
          </a:blip>
          <a:srcRect l="10000" t="11141" r="9531"/>
          <a:stretch/>
        </p:blipFill>
        <p:spPr>
          <a:xfrm>
            <a:off x="5100163" y="1666672"/>
            <a:ext cx="3815237" cy="2981527"/>
          </a:xfrm>
          <a:prstGeom prst="rect">
            <a:avLst/>
          </a:prstGeom>
        </p:spPr>
      </p:pic>
    </p:spTree>
    <p:extLst>
      <p:ext uri="{BB962C8B-B14F-4D97-AF65-F5344CB8AC3E}">
        <p14:creationId xmlns:p14="http://schemas.microsoft.com/office/powerpoint/2010/main" val="2993894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B066F2-358C-46BE-9BC1-41F39AC2CF06}"/>
              </a:ext>
            </a:extLst>
          </p:cNvPr>
          <p:cNvSpPr txBox="1">
            <a:spLocks noGrp="1" noChangeArrowheads="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000" b="1" i="0" u="none" strike="noStrike" kern="0" cap="none" spc="0" normalizeH="0" baseline="0" noProof="0" dirty="0">
                <a:ln>
                  <a:noFill/>
                </a:ln>
                <a:solidFill>
                  <a:srgbClr val="FFFFFF"/>
                </a:solidFill>
                <a:effectLst/>
                <a:uLnTx/>
                <a:uFillTx/>
                <a:latin typeface="Verdana"/>
                <a:ea typeface="+mj-ea"/>
                <a:cs typeface="+mj-cs"/>
              </a:rPr>
              <a:t>Thank You!</a:t>
            </a:r>
            <a:endParaRPr kumimoji="0" lang="en-US" altLang="en-US" sz="3000" b="1" i="0" u="none" strike="noStrike" kern="0" cap="none" spc="0" normalizeH="0" baseline="0" noProof="0" dirty="0">
              <a:ln>
                <a:noFill/>
              </a:ln>
              <a:solidFill>
                <a:schemeClr val="bg1"/>
              </a:solidFill>
              <a:effectLst/>
              <a:uLnTx/>
              <a:uFillTx/>
              <a:latin typeface="Verdana" panose="020B0604030504040204" pitchFamily="34" charset="0"/>
              <a:ea typeface="+mj-ea"/>
              <a:cs typeface="+mj-cs"/>
            </a:endParaRPr>
          </a:p>
        </p:txBody>
      </p:sp>
      <p:sp>
        <p:nvSpPr>
          <p:cNvPr id="2" name="Content Placeholder 1">
            <a:extLst>
              <a:ext uri="{FF2B5EF4-FFF2-40B4-BE49-F238E27FC236}">
                <a16:creationId xmlns:a16="http://schemas.microsoft.com/office/drawing/2014/main" id="{B44188DC-BBBE-7F64-3F97-558E1D12408F}"/>
              </a:ext>
            </a:extLst>
          </p:cNvPr>
          <p:cNvSpPr>
            <a:spLocks noGrp="1"/>
          </p:cNvSpPr>
          <p:nvPr>
            <p:ph idx="1"/>
          </p:nvPr>
        </p:nvSpPr>
        <p:spPr>
          <a:xfrm>
            <a:off x="457200" y="1447800"/>
            <a:ext cx="5486400" cy="5181600"/>
          </a:xfrm>
        </p:spPr>
        <p:txBody>
          <a:bodyPr anchor="ctr">
            <a:normAutofit/>
          </a:bodyPr>
          <a:lstStyle/>
          <a:p>
            <a:pPr marL="0" indent="0" algn="ctr">
              <a:buNone/>
            </a:pPr>
            <a:r>
              <a:rPr lang="en-US" sz="2000" dirty="0"/>
              <a:t>Office of Administration</a:t>
            </a:r>
          </a:p>
          <a:p>
            <a:pPr marL="0" indent="0" algn="ctr">
              <a:spcBef>
                <a:spcPts val="3600"/>
              </a:spcBef>
              <a:buNone/>
            </a:pPr>
            <a:r>
              <a:rPr lang="en-US" sz="2000" dirty="0"/>
              <a:t>Bureau of Equal Employment Opportunity Policy and Appeals </a:t>
            </a:r>
          </a:p>
          <a:p>
            <a:pPr marL="0" indent="0" algn="ctr">
              <a:buNone/>
            </a:pPr>
            <a:r>
              <a:rPr lang="en-US" sz="2000" dirty="0"/>
              <a:t>717.783.1130</a:t>
            </a:r>
          </a:p>
          <a:p>
            <a:pPr marL="0" indent="0" algn="ctr">
              <a:spcBef>
                <a:spcPts val="3600"/>
              </a:spcBef>
              <a:buNone/>
            </a:pPr>
            <a:r>
              <a:rPr lang="en-US" sz="2000" dirty="0">
                <a:hlinkClick r:id="rId3"/>
              </a:rPr>
              <a:t>https://www.oa.pa.gov/Programs/eeo</a:t>
            </a:r>
            <a:endParaRPr lang="en-US" sz="2000" dirty="0"/>
          </a:p>
        </p:txBody>
      </p:sp>
      <p:pic>
        <p:nvPicPr>
          <p:cNvPr id="5" name="Picture 4">
            <a:extLst>
              <a:ext uri="{FF2B5EF4-FFF2-40B4-BE49-F238E27FC236}">
                <a16:creationId xmlns:a16="http://schemas.microsoft.com/office/drawing/2014/main" id="{8288F747-9329-4A4C-99C2-B4E0D6BA11C0}"/>
              </a:ext>
              <a:ext uri="{C183D7F6-B498-43B3-948B-1728B52AA6E4}">
                <adec:decorative xmlns:adec="http://schemas.microsoft.com/office/drawing/2017/decorative" val="1"/>
              </a:ext>
            </a:extLst>
          </p:cNvPr>
          <p:cNvPicPr>
            <a:picLocks noChangeAspect="1"/>
          </p:cNvPicPr>
          <p:nvPr/>
        </p:nvPicPr>
        <p:blipFill>
          <a:blip r:embed="rId4" cstate="print"/>
          <a:stretch>
            <a:fillRect/>
          </a:stretch>
        </p:blipFill>
        <p:spPr>
          <a:xfrm>
            <a:off x="5715000" y="1580891"/>
            <a:ext cx="3194131" cy="3836987"/>
          </a:xfrm>
          <a:prstGeom prst="ellipse">
            <a:avLst/>
          </a:prstGeom>
          <a:ln>
            <a:noFill/>
          </a:ln>
          <a:effectLst>
            <a:softEdge rad="112500"/>
          </a:effectLst>
        </p:spPr>
      </p:pic>
    </p:spTree>
    <p:extLst>
      <p:ext uri="{BB962C8B-B14F-4D97-AF65-F5344CB8AC3E}">
        <p14:creationId xmlns:p14="http://schemas.microsoft.com/office/powerpoint/2010/main" val="300078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5530E37-3C8D-4D31-B3A3-BC0BA46B21A7}"/>
              </a:ext>
              <a:ext uri="{C183D7F6-B498-43B3-948B-1728B52AA6E4}">
                <adec:decorative xmlns:adec="http://schemas.microsoft.com/office/drawing/2017/decorative" val="0"/>
              </a:ext>
            </a:extLst>
          </p:cNvPr>
          <p:cNvSpPr txBox="1">
            <a:spLocks noGrp="1" noChangeArrowheads="1"/>
          </p:cNvSpPr>
          <p:nvPr>
            <p:ph type="title"/>
          </p:nvPr>
        </p:nvSpPr>
        <p:spPr>
          <a:xfrm>
            <a:off x="457200" y="152400"/>
            <a:ext cx="8229600" cy="838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000" b="1" i="0" u="none" strike="noStrike" kern="0" cap="none" spc="0" normalizeH="0" baseline="0" noProof="0" dirty="0">
                <a:ln>
                  <a:noFill/>
                </a:ln>
                <a:solidFill>
                  <a:srgbClr val="FFFFFF"/>
                </a:solidFill>
                <a:effectLst/>
                <a:uLnTx/>
                <a:uFillTx/>
                <a:latin typeface="Verdana"/>
                <a:ea typeface="+mj-ea"/>
                <a:cs typeface="+mj-cs"/>
              </a:rPr>
              <a:t>Physical or Mental Impairment</a:t>
            </a:r>
            <a:endParaRPr kumimoji="0" lang="en-US" altLang="en-US" sz="3000" b="1" i="0" u="none" strike="noStrike" kern="0" cap="none" spc="0" normalizeH="0" baseline="0" noProof="0" dirty="0">
              <a:ln>
                <a:noFill/>
              </a:ln>
              <a:solidFill>
                <a:schemeClr val="bg1"/>
              </a:solidFill>
              <a:effectLst/>
              <a:uLnTx/>
              <a:uFillTx/>
              <a:latin typeface="Verdana" panose="020B0604030504040204" pitchFamily="34" charset="0"/>
              <a:ea typeface="+mj-ea"/>
              <a:cs typeface="+mj-cs"/>
            </a:endParaRPr>
          </a:p>
        </p:txBody>
      </p:sp>
      <p:sp>
        <p:nvSpPr>
          <p:cNvPr id="2" name="Content Placeholder 1">
            <a:extLst>
              <a:ext uri="{FF2B5EF4-FFF2-40B4-BE49-F238E27FC236}">
                <a16:creationId xmlns:a16="http://schemas.microsoft.com/office/drawing/2014/main" id="{A4D9E149-9F25-CEEF-0666-735821716C1F}"/>
              </a:ext>
            </a:extLst>
          </p:cNvPr>
          <p:cNvSpPr>
            <a:spLocks noGrp="1"/>
          </p:cNvSpPr>
          <p:nvPr>
            <p:ph idx="1"/>
          </p:nvPr>
        </p:nvSpPr>
        <p:spPr/>
        <p:txBody>
          <a:bodyPr>
            <a:normAutofit fontScale="55000" lnSpcReduction="20000"/>
          </a:bodyPr>
          <a:lstStyle/>
          <a:p>
            <a:r>
              <a:rPr lang="en-US" dirty="0"/>
              <a:t>A disability is a </a:t>
            </a:r>
            <a:r>
              <a:rPr lang="en-US" u="sng" dirty="0"/>
              <a:t>physical</a:t>
            </a:r>
            <a:r>
              <a:rPr lang="en-US" dirty="0"/>
              <a:t> or </a:t>
            </a:r>
            <a:r>
              <a:rPr lang="en-US" u="sng" dirty="0"/>
              <a:t>mental</a:t>
            </a:r>
            <a:r>
              <a:rPr lang="en-US" dirty="0"/>
              <a:t> impairment that substantially limits one or more major life activities.</a:t>
            </a:r>
          </a:p>
          <a:p>
            <a:pPr lvl="1"/>
            <a:r>
              <a:rPr lang="en-US" u="sng" dirty="0"/>
              <a:t>Physical</a:t>
            </a:r>
            <a:r>
              <a:rPr lang="en-US" dirty="0"/>
              <a:t>: Any physiological condition, cosmetic disfigurement, or anatomical loss affecting one or more of the body’s systems, including the five senses; neurological, respiratory (including speech), digestive, reproductive and elimination functions; and musculoskeletal, cardiovascular, endocrine and lymphatic systems. </a:t>
            </a:r>
          </a:p>
          <a:p>
            <a:pPr lvl="1"/>
            <a:r>
              <a:rPr lang="en-US" u="sng" dirty="0"/>
              <a:t>Mental</a:t>
            </a:r>
            <a:r>
              <a:rPr lang="en-US" dirty="0"/>
              <a:t>: Any mental or psychological disorder, such as intellectual disability, organic brain syndrome, emotional or mental illness, and learning disabilities.</a:t>
            </a:r>
          </a:p>
          <a:p>
            <a:pPr lvl="1"/>
            <a:r>
              <a:rPr lang="en-US" dirty="0"/>
              <a:t>A </a:t>
            </a:r>
            <a:r>
              <a:rPr lang="en-US" u="sng" dirty="0"/>
              <a:t>major life activity</a:t>
            </a:r>
            <a:r>
              <a:rPr lang="en-US" dirty="0"/>
              <a:t> is any basic function that the average person in the general population can perform with little or no difficulty, or a major bodily function.</a:t>
            </a:r>
          </a:p>
        </p:txBody>
      </p:sp>
    </p:spTree>
    <p:extLst>
      <p:ext uri="{BB962C8B-B14F-4D97-AF65-F5344CB8AC3E}">
        <p14:creationId xmlns:p14="http://schemas.microsoft.com/office/powerpoint/2010/main" val="7546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D6C65F9-B9B1-4D96-B4CC-CAAC38E6BA9B}"/>
              </a:ext>
            </a:extLst>
          </p:cNvPr>
          <p:cNvSpPr txBox="1">
            <a:spLocks noGrp="1" noChangeArrowheads="1"/>
          </p:cNvSpPr>
          <p:nvPr>
            <p:ph type="title"/>
          </p:nvPr>
        </p:nvSpPr>
        <p:spPr>
          <a:xfrm>
            <a:off x="457200" y="152400"/>
            <a:ext cx="8229600" cy="838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000" b="1" i="0" u="none" strike="noStrike" kern="0" cap="none" spc="0" normalizeH="0" baseline="0" noProof="0" dirty="0">
                <a:ln>
                  <a:noFill/>
                </a:ln>
                <a:solidFill>
                  <a:srgbClr val="FFFFFF"/>
                </a:solidFill>
                <a:effectLst/>
                <a:uLnTx/>
                <a:uFillTx/>
                <a:latin typeface="Verdana"/>
                <a:ea typeface="+mj-ea"/>
                <a:cs typeface="+mj-cs"/>
              </a:rPr>
              <a:t>Reasonable Accommodation</a:t>
            </a:r>
            <a:endParaRPr kumimoji="0" lang="en-US" altLang="en-US" sz="3000" b="1" i="0" u="none" strike="noStrike" kern="0" cap="none" spc="0" normalizeH="0" baseline="0" noProof="0" dirty="0">
              <a:ln>
                <a:noFill/>
              </a:ln>
              <a:solidFill>
                <a:schemeClr val="bg1"/>
              </a:solidFill>
              <a:effectLst/>
              <a:uLnTx/>
              <a:uFillTx/>
              <a:latin typeface="Verdana" panose="020B0604030504040204" pitchFamily="34" charset="0"/>
              <a:ea typeface="+mj-ea"/>
              <a:cs typeface="+mj-cs"/>
            </a:endParaRPr>
          </a:p>
        </p:txBody>
      </p:sp>
      <p:sp>
        <p:nvSpPr>
          <p:cNvPr id="5" name="Content Placeholder 4">
            <a:extLst>
              <a:ext uri="{FF2B5EF4-FFF2-40B4-BE49-F238E27FC236}">
                <a16:creationId xmlns:a16="http://schemas.microsoft.com/office/drawing/2014/main" id="{CC28DC1E-3FF8-02FC-9465-F3D94A7D17DE}"/>
              </a:ext>
            </a:extLst>
          </p:cNvPr>
          <p:cNvSpPr>
            <a:spLocks noGrp="1"/>
          </p:cNvSpPr>
          <p:nvPr>
            <p:ph idx="1"/>
          </p:nvPr>
        </p:nvSpPr>
        <p:spPr>
          <a:xfrm>
            <a:off x="457200" y="1447800"/>
            <a:ext cx="5334000" cy="5181600"/>
          </a:xfrm>
        </p:spPr>
        <p:txBody>
          <a:bodyPr>
            <a:normAutofit fontScale="55000" lnSpcReduction="20000"/>
          </a:bodyPr>
          <a:lstStyle/>
          <a:p>
            <a:r>
              <a:rPr lang="en-US" dirty="0"/>
              <a:t>Must be qualified to perform the job and perform the </a:t>
            </a:r>
            <a:r>
              <a:rPr lang="en-US" b="1" dirty="0"/>
              <a:t>essential functions </a:t>
            </a:r>
            <a:r>
              <a:rPr lang="en-US" dirty="0"/>
              <a:t>(i.e., basic, vital or primary functions) of the job with or without a reasonable accommodation</a:t>
            </a:r>
          </a:p>
          <a:p>
            <a:r>
              <a:rPr lang="en-US" dirty="0"/>
              <a:t>A </a:t>
            </a:r>
            <a:r>
              <a:rPr lang="en-US" u="sng" dirty="0"/>
              <a:t>reasonable accommodation </a:t>
            </a:r>
            <a:r>
              <a:rPr lang="en-US" dirty="0"/>
              <a:t>is a modification or an adjustment to a job and/or work environment which:</a:t>
            </a:r>
          </a:p>
          <a:p>
            <a:pPr lvl="1"/>
            <a:r>
              <a:rPr lang="en-US" dirty="0"/>
              <a:t>enables a person with a disability to perform essential job functions or take part in application/interview process</a:t>
            </a:r>
          </a:p>
          <a:p>
            <a:pPr lvl="1"/>
            <a:r>
              <a:rPr lang="en-US" dirty="0"/>
              <a:t>to enjoy equal benefits and privileges of employment</a:t>
            </a:r>
          </a:p>
        </p:txBody>
      </p:sp>
      <p:pic>
        <p:nvPicPr>
          <p:cNvPr id="4" name="Content Placeholder 2">
            <a:extLst>
              <a:ext uri="{FF2B5EF4-FFF2-40B4-BE49-F238E27FC236}">
                <a16:creationId xmlns:a16="http://schemas.microsoft.com/office/drawing/2014/main" id="{A723538F-A8D2-4F0C-8A5A-A5BA67F3EF6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5338" y="1600200"/>
            <a:ext cx="2819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370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8F39012-A633-4F4B-B149-494C150CD3A5}"/>
              </a:ext>
            </a:extLst>
          </p:cNvPr>
          <p:cNvSpPr txBox="1">
            <a:spLocks noGrp="1" noChangeArrowheads="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000" b="1" i="0" u="none" strike="noStrike" kern="0" cap="none" spc="0" normalizeH="0" baseline="0" noProof="0" dirty="0">
                <a:ln>
                  <a:noFill/>
                </a:ln>
                <a:solidFill>
                  <a:schemeClr val="bg1"/>
                </a:solidFill>
                <a:effectLst/>
                <a:uLnTx/>
                <a:uFillTx/>
                <a:latin typeface="Verdana" panose="020B0604030504040204" pitchFamily="34" charset="0"/>
                <a:ea typeface="+mj-ea"/>
                <a:cs typeface="+mj-cs"/>
              </a:rPr>
              <a:t>Steps to Reasonable Accommodation</a:t>
            </a:r>
          </a:p>
        </p:txBody>
      </p:sp>
      <p:sp>
        <p:nvSpPr>
          <p:cNvPr id="5" name="Content Placeholder 4">
            <a:extLst>
              <a:ext uri="{FF2B5EF4-FFF2-40B4-BE49-F238E27FC236}">
                <a16:creationId xmlns:a16="http://schemas.microsoft.com/office/drawing/2014/main" id="{11AD51BD-D495-3CCD-0CCD-F470217A64F1}"/>
              </a:ext>
            </a:extLst>
          </p:cNvPr>
          <p:cNvSpPr>
            <a:spLocks noGrp="1"/>
          </p:cNvSpPr>
          <p:nvPr>
            <p:ph idx="1"/>
          </p:nvPr>
        </p:nvSpPr>
        <p:spPr>
          <a:xfrm>
            <a:off x="457200" y="1447800"/>
            <a:ext cx="5334000" cy="5181600"/>
          </a:xfrm>
        </p:spPr>
        <p:txBody>
          <a:bodyPr>
            <a:normAutofit fontScale="85000" lnSpcReduction="10000"/>
          </a:bodyPr>
          <a:lstStyle/>
          <a:p>
            <a:pPr>
              <a:spcBef>
                <a:spcPts val="3000"/>
              </a:spcBef>
            </a:pPr>
            <a:r>
              <a:rPr lang="en-US" dirty="0"/>
              <a:t>Requests may be verbal or written</a:t>
            </a:r>
          </a:p>
          <a:p>
            <a:pPr>
              <a:spcBef>
                <a:spcPts val="3000"/>
              </a:spcBef>
            </a:pPr>
            <a:r>
              <a:rPr lang="en-US" dirty="0"/>
              <a:t>No “magic” terms or language needed</a:t>
            </a:r>
          </a:p>
          <a:p>
            <a:pPr>
              <a:spcBef>
                <a:spcPts val="3000"/>
              </a:spcBef>
            </a:pPr>
            <a:r>
              <a:rPr lang="en-US" dirty="0"/>
              <a:t>Request necessary unless need for accommodation is obvious</a:t>
            </a:r>
          </a:p>
        </p:txBody>
      </p:sp>
      <p:pic>
        <p:nvPicPr>
          <p:cNvPr id="4" name="Picture 3">
            <a:extLst>
              <a:ext uri="{FF2B5EF4-FFF2-40B4-BE49-F238E27FC236}">
                <a16:creationId xmlns:a16="http://schemas.microsoft.com/office/drawing/2014/main" id="{88671575-EB3B-48BC-95FB-C4FB9EB06EF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899329" y="1829880"/>
            <a:ext cx="2971800" cy="4037519"/>
          </a:xfrm>
          <a:prstGeom prst="rect">
            <a:avLst/>
          </a:prstGeom>
        </p:spPr>
      </p:pic>
    </p:spTree>
    <p:extLst>
      <p:ext uri="{BB962C8B-B14F-4D97-AF65-F5344CB8AC3E}">
        <p14:creationId xmlns:p14="http://schemas.microsoft.com/office/powerpoint/2010/main" val="268242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15BCD05-70C6-4EE3-A8CC-0913620D6BB9}"/>
              </a:ext>
            </a:extLst>
          </p:cNvPr>
          <p:cNvSpPr txBox="1">
            <a:spLocks noGrp="1" noChangeArrowheads="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2600" dirty="0">
                <a:latin typeface="Verdana" panose="020B0604030504040204" pitchFamily="34" charset="0"/>
              </a:rPr>
              <a:t>Steps to Reasonable Accommodations </a:t>
            </a:r>
            <a:r>
              <a:rPr lang="en-US" altLang="en-US" sz="1800" dirty="0">
                <a:latin typeface="Verdana" panose="020B0604030504040204" pitchFamily="34" charset="0"/>
              </a:rPr>
              <a:t>(Cont.)</a:t>
            </a:r>
            <a:endParaRPr kumimoji="0" lang="en-US" altLang="en-US" sz="1800" b="1" i="0" u="none" strike="noStrike" kern="0" cap="none" spc="0" normalizeH="0" baseline="0" noProof="0" dirty="0">
              <a:ln>
                <a:noFill/>
              </a:ln>
              <a:solidFill>
                <a:schemeClr val="bg1"/>
              </a:solidFill>
              <a:effectLst/>
              <a:uLnTx/>
              <a:uFillTx/>
              <a:latin typeface="Verdana" panose="020B0604030504040204" pitchFamily="34" charset="0"/>
            </a:endParaRPr>
          </a:p>
        </p:txBody>
      </p:sp>
      <p:sp>
        <p:nvSpPr>
          <p:cNvPr id="4" name="Content Placeholder 3">
            <a:extLst>
              <a:ext uri="{FF2B5EF4-FFF2-40B4-BE49-F238E27FC236}">
                <a16:creationId xmlns:a16="http://schemas.microsoft.com/office/drawing/2014/main" id="{2A96AC33-006D-2599-795F-F139339F3B8B}"/>
              </a:ext>
            </a:extLst>
          </p:cNvPr>
          <p:cNvSpPr>
            <a:spLocks noGrp="1"/>
          </p:cNvSpPr>
          <p:nvPr>
            <p:ph idx="1"/>
          </p:nvPr>
        </p:nvSpPr>
        <p:spPr>
          <a:xfrm>
            <a:off x="457200" y="1447800"/>
            <a:ext cx="5257800" cy="5181600"/>
          </a:xfrm>
        </p:spPr>
        <p:txBody>
          <a:bodyPr>
            <a:normAutofit fontScale="70000" lnSpcReduction="20000"/>
          </a:bodyPr>
          <a:lstStyle/>
          <a:p>
            <a:r>
              <a:rPr lang="en-US" dirty="0"/>
              <a:t>Employer reviews the request and determines if additional information is needed</a:t>
            </a:r>
          </a:p>
          <a:p>
            <a:r>
              <a:rPr lang="en-US" u="sng" dirty="0"/>
              <a:t>Interactive process </a:t>
            </a:r>
            <a:r>
              <a:rPr lang="en-US" dirty="0"/>
              <a:t>– active communication with the employee to determine effective accommodations to enable the employee to perform the essential functions of the job</a:t>
            </a:r>
          </a:p>
        </p:txBody>
      </p:sp>
      <p:pic>
        <p:nvPicPr>
          <p:cNvPr id="7" name="Picture 6" descr="A woman in an office on the phone.">
            <a:extLst>
              <a:ext uri="{FF2B5EF4-FFF2-40B4-BE49-F238E27FC236}">
                <a16:creationId xmlns:a16="http://schemas.microsoft.com/office/drawing/2014/main" id="{50EAA64B-E220-4B07-A9E4-D6CB5C7C8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951" y="1578126"/>
            <a:ext cx="3086100" cy="2051724"/>
          </a:xfrm>
          <a:prstGeom prst="rect">
            <a:avLst/>
          </a:prstGeom>
        </p:spPr>
      </p:pic>
      <p:pic>
        <p:nvPicPr>
          <p:cNvPr id="9" name="Picture 8" descr="A gentleman sitting at a desk with a computer and speaking on the phone.">
            <a:extLst>
              <a:ext uri="{FF2B5EF4-FFF2-40B4-BE49-F238E27FC236}">
                <a16:creationId xmlns:a16="http://schemas.microsoft.com/office/drawing/2014/main" id="{35CCB89E-245E-42AF-9DFB-658255C42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7589" y="3810000"/>
            <a:ext cx="3086100" cy="2058821"/>
          </a:xfrm>
          <a:prstGeom prst="rect">
            <a:avLst/>
          </a:prstGeom>
        </p:spPr>
      </p:pic>
    </p:spTree>
    <p:extLst>
      <p:ext uri="{BB962C8B-B14F-4D97-AF65-F5344CB8AC3E}">
        <p14:creationId xmlns:p14="http://schemas.microsoft.com/office/powerpoint/2010/main" val="349155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15BCD05-70C6-4EE3-A8CC-0913620D6BB9}"/>
              </a:ext>
            </a:extLst>
          </p:cNvPr>
          <p:cNvSpPr txBox="1">
            <a:spLocks noGrp="1" noChangeArrowheads="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000" b="1" i="0" u="none" strike="noStrike" kern="0" cap="none" spc="0" normalizeH="0" baseline="0" noProof="0" dirty="0">
                <a:ln>
                  <a:noFill/>
                </a:ln>
                <a:solidFill>
                  <a:srgbClr val="FFFFFF"/>
                </a:solidFill>
                <a:effectLst/>
                <a:uLnTx/>
                <a:uFillTx/>
                <a:latin typeface="Verdana"/>
                <a:ea typeface="+mj-ea"/>
                <a:cs typeface="+mj-cs"/>
              </a:rPr>
              <a:t>Accommodation Examples</a:t>
            </a:r>
            <a:endParaRPr kumimoji="0" lang="en-US" altLang="en-US" sz="3000" b="1" i="0" u="none" strike="noStrike" kern="0" cap="none" spc="0" normalizeH="0" baseline="0" noProof="0" dirty="0">
              <a:ln>
                <a:noFill/>
              </a:ln>
              <a:solidFill>
                <a:schemeClr val="bg1"/>
              </a:solidFill>
              <a:effectLst/>
              <a:uLnTx/>
              <a:uFillTx/>
              <a:latin typeface="Verdana" panose="020B0604030504040204" pitchFamily="34" charset="0"/>
              <a:ea typeface="+mj-ea"/>
              <a:cs typeface="+mj-cs"/>
            </a:endParaRPr>
          </a:p>
        </p:txBody>
      </p:sp>
      <p:sp>
        <p:nvSpPr>
          <p:cNvPr id="4" name="Content Placeholder 3">
            <a:extLst>
              <a:ext uri="{FF2B5EF4-FFF2-40B4-BE49-F238E27FC236}">
                <a16:creationId xmlns:a16="http://schemas.microsoft.com/office/drawing/2014/main" id="{16BDA222-07E5-CD72-D971-4D39CB825261}"/>
              </a:ext>
            </a:extLst>
          </p:cNvPr>
          <p:cNvSpPr>
            <a:spLocks noGrp="1"/>
          </p:cNvSpPr>
          <p:nvPr>
            <p:ph idx="1"/>
          </p:nvPr>
        </p:nvSpPr>
        <p:spPr>
          <a:xfrm>
            <a:off x="457200" y="1447800"/>
            <a:ext cx="5334000" cy="5181600"/>
          </a:xfrm>
        </p:spPr>
        <p:txBody>
          <a:bodyPr>
            <a:normAutofit fontScale="55000" lnSpcReduction="20000"/>
          </a:bodyPr>
          <a:lstStyle/>
          <a:p>
            <a:r>
              <a:rPr lang="en-US" dirty="0"/>
              <a:t>Modifying existing equipment and/or facilities for ease of accessibility</a:t>
            </a:r>
          </a:p>
          <a:p>
            <a:r>
              <a:rPr lang="en-US" dirty="0"/>
              <a:t>Providing qualified readers and interpreters</a:t>
            </a:r>
          </a:p>
          <a:p>
            <a:r>
              <a:rPr lang="en-US" dirty="0"/>
              <a:t>Restructuring the job by removing, revising or reassigning minor job duties</a:t>
            </a:r>
          </a:p>
          <a:p>
            <a:r>
              <a:rPr lang="en-US" dirty="0"/>
              <a:t>Modifying work schedules</a:t>
            </a:r>
          </a:p>
          <a:p>
            <a:r>
              <a:rPr lang="en-US" dirty="0"/>
              <a:t>Reassignment to a vacant position, for which the employee is qualified</a:t>
            </a:r>
          </a:p>
          <a:p>
            <a:pPr lvl="1"/>
            <a:r>
              <a:rPr lang="en-US" dirty="0"/>
              <a:t>Last resort when no other accommodations enable the employee to perform the essential functions of current position</a:t>
            </a:r>
          </a:p>
        </p:txBody>
      </p:sp>
      <p:pic>
        <p:nvPicPr>
          <p:cNvPr id="13" name="Picture 12" descr="A stone wall with a handicap sign and an arrow to the left.&#10;&#10;">
            <a:extLst>
              <a:ext uri="{FF2B5EF4-FFF2-40B4-BE49-F238E27FC236}">
                <a16:creationId xmlns:a16="http://schemas.microsoft.com/office/drawing/2014/main" id="{1925C191-F8CC-47A2-986B-A9D14B7B15D1}"/>
              </a:ext>
            </a:extLst>
          </p:cNvPr>
          <p:cNvPicPr>
            <a:picLocks noChangeAspect="1"/>
          </p:cNvPicPr>
          <p:nvPr/>
        </p:nvPicPr>
        <p:blipFill rotWithShape="1">
          <a:blip r:embed="rId3">
            <a:extLst>
              <a:ext uri="{28A0092B-C50C-407E-A947-70E740481C1C}">
                <a14:useLocalDpi xmlns:a14="http://schemas.microsoft.com/office/drawing/2010/main" val="0"/>
              </a:ext>
            </a:extLst>
          </a:blip>
          <a:srcRect r="10191" b="8084"/>
          <a:stretch/>
        </p:blipFill>
        <p:spPr>
          <a:xfrm>
            <a:off x="5890580" y="1518252"/>
            <a:ext cx="2919982" cy="1986779"/>
          </a:xfrm>
          <a:prstGeom prst="rect">
            <a:avLst/>
          </a:prstGeom>
        </p:spPr>
      </p:pic>
      <p:pic>
        <p:nvPicPr>
          <p:cNvPr id="11" name="Picture 10" descr="A woman in a wheelchair is at work.">
            <a:extLst>
              <a:ext uri="{FF2B5EF4-FFF2-40B4-BE49-F238E27FC236}">
                <a16:creationId xmlns:a16="http://schemas.microsoft.com/office/drawing/2014/main" id="{67BFEB3B-B15B-4799-B475-F57D737AF839}"/>
              </a:ext>
            </a:extLst>
          </p:cNvPr>
          <p:cNvPicPr>
            <a:picLocks noChangeAspect="1"/>
          </p:cNvPicPr>
          <p:nvPr/>
        </p:nvPicPr>
        <p:blipFill rotWithShape="1">
          <a:blip r:embed="rId4">
            <a:extLst>
              <a:ext uri="{28A0092B-C50C-407E-A947-70E740481C1C}">
                <a14:useLocalDpi xmlns:a14="http://schemas.microsoft.com/office/drawing/2010/main" val="0"/>
              </a:ext>
            </a:extLst>
          </a:blip>
          <a:srcRect l="9043" r="5231"/>
          <a:stretch/>
        </p:blipFill>
        <p:spPr>
          <a:xfrm>
            <a:off x="5892201" y="3636043"/>
            <a:ext cx="2919982" cy="2270795"/>
          </a:xfrm>
          <a:prstGeom prst="rect">
            <a:avLst/>
          </a:prstGeom>
        </p:spPr>
      </p:pic>
    </p:spTree>
    <p:extLst>
      <p:ext uri="{BB962C8B-B14F-4D97-AF65-F5344CB8AC3E}">
        <p14:creationId xmlns:p14="http://schemas.microsoft.com/office/powerpoint/2010/main" val="286587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15BCD05-70C6-4EE3-A8CC-0913620D6BB9}"/>
              </a:ext>
            </a:extLst>
          </p:cNvPr>
          <p:cNvSpPr txBox="1">
            <a:spLocks noGrp="1" noChangeArrowheads="1"/>
          </p:cNvSpPr>
          <p:nvPr>
            <p:ph type="title"/>
          </p:nvPr>
        </p:nvSpPr>
        <p:spPr>
          <a:xfrm>
            <a:off x="457200" y="152400"/>
            <a:ext cx="8534400" cy="838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50" normalizeH="0" noProof="0" dirty="0">
                <a:ln>
                  <a:noFill/>
                </a:ln>
                <a:solidFill>
                  <a:srgbClr val="FFFFFF"/>
                </a:solidFill>
                <a:effectLst/>
                <a:uLnTx/>
                <a:uFillTx/>
                <a:latin typeface="Verdana"/>
                <a:ea typeface="+mj-ea"/>
                <a:cs typeface="+mj-cs"/>
              </a:rPr>
              <a:t>Accommodation Examples – Mental Health</a:t>
            </a:r>
            <a:endParaRPr kumimoji="0" lang="en-US" altLang="en-US" sz="2800" b="1" i="0" u="none" strike="noStrike" kern="0" cap="none" spc="-50" normalizeH="0" noProof="0" dirty="0">
              <a:ln>
                <a:noFill/>
              </a:ln>
              <a:solidFill>
                <a:schemeClr val="bg1"/>
              </a:solidFill>
              <a:effectLst/>
              <a:uLnTx/>
              <a:uFillTx/>
              <a:latin typeface="Verdana" panose="020B0604030504040204" pitchFamily="34" charset="0"/>
              <a:ea typeface="+mj-ea"/>
              <a:cs typeface="+mj-cs"/>
            </a:endParaRPr>
          </a:p>
        </p:txBody>
      </p:sp>
      <p:sp>
        <p:nvSpPr>
          <p:cNvPr id="6" name="Content Placeholder 5">
            <a:extLst>
              <a:ext uri="{FF2B5EF4-FFF2-40B4-BE49-F238E27FC236}">
                <a16:creationId xmlns:a16="http://schemas.microsoft.com/office/drawing/2014/main" id="{F88195FA-5D07-E831-B65E-85ADDDBB5FDC}"/>
              </a:ext>
            </a:extLst>
          </p:cNvPr>
          <p:cNvSpPr>
            <a:spLocks noGrp="1"/>
          </p:cNvSpPr>
          <p:nvPr>
            <p:ph idx="1"/>
          </p:nvPr>
        </p:nvSpPr>
        <p:spPr>
          <a:xfrm>
            <a:off x="457200" y="1447800"/>
            <a:ext cx="5334000" cy="5181600"/>
          </a:xfrm>
        </p:spPr>
        <p:txBody>
          <a:bodyPr>
            <a:normAutofit fontScale="47500" lnSpcReduction="20000"/>
          </a:bodyPr>
          <a:lstStyle/>
          <a:p>
            <a:pPr marL="0" indent="0">
              <a:buNone/>
            </a:pPr>
            <a:r>
              <a:rPr lang="en-US" b="1" dirty="0"/>
              <a:t>Stress/Emotional, Fatigue, Attendance, Concentration Issues:</a:t>
            </a:r>
          </a:p>
          <a:p>
            <a:r>
              <a:rPr lang="en-US" dirty="0"/>
              <a:t>Provide a goal-oriented workload</a:t>
            </a:r>
          </a:p>
          <a:p>
            <a:r>
              <a:rPr lang="en-US" dirty="0"/>
              <a:t>Allow flexible work environment:</a:t>
            </a:r>
            <a:br>
              <a:rPr lang="en-US" dirty="0"/>
            </a:br>
            <a:r>
              <a:rPr lang="en-US" dirty="0"/>
              <a:t>Modified break schedule</a:t>
            </a:r>
            <a:br>
              <a:rPr lang="en-US" dirty="0"/>
            </a:br>
            <a:r>
              <a:rPr lang="en-US" dirty="0"/>
              <a:t>Flexible work arrangements</a:t>
            </a:r>
          </a:p>
          <a:p>
            <a:pPr marL="0" indent="0">
              <a:buNone/>
            </a:pPr>
            <a:r>
              <a:rPr lang="en-US" b="1" dirty="0"/>
              <a:t>Panic Attacks:</a:t>
            </a:r>
          </a:p>
          <a:p>
            <a:r>
              <a:rPr lang="en-US" dirty="0"/>
              <a:t>Allow the employee to take a break and go to a place where s/he feels comfortable to use relaxation techniques or contact a support person</a:t>
            </a:r>
          </a:p>
          <a:p>
            <a:r>
              <a:rPr lang="en-US" dirty="0"/>
              <a:t>Identify and remove environmental triggers such as particular smells or noises</a:t>
            </a:r>
          </a:p>
        </p:txBody>
      </p:sp>
      <p:pic>
        <p:nvPicPr>
          <p:cNvPr id="4" name="Picture 3" descr="Women that appears depressed and frustrated.">
            <a:extLst>
              <a:ext uri="{FF2B5EF4-FFF2-40B4-BE49-F238E27FC236}">
                <a16:creationId xmlns:a16="http://schemas.microsoft.com/office/drawing/2014/main" id="{3622216F-BE9B-49C4-AE35-E9E595AC058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5892201" y="1710561"/>
            <a:ext cx="2895600" cy="192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58798C35-A933-4948-A301-8F40073E8BDF}"/>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rcRect l="9655" r="9655"/>
          <a:stretch/>
        </p:blipFill>
        <p:spPr>
          <a:xfrm>
            <a:off x="5892201" y="3962400"/>
            <a:ext cx="2895600" cy="2018580"/>
          </a:xfrm>
          <a:prstGeom prst="rect">
            <a:avLst/>
          </a:prstGeom>
          <a:effectLst>
            <a:softEdge rad="0"/>
          </a:effectLst>
        </p:spPr>
      </p:pic>
    </p:spTree>
    <p:extLst>
      <p:ext uri="{BB962C8B-B14F-4D97-AF65-F5344CB8AC3E}">
        <p14:creationId xmlns:p14="http://schemas.microsoft.com/office/powerpoint/2010/main" val="3648893641"/>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15BCD05-70C6-4EE3-A8CC-0913620D6BB9}"/>
              </a:ext>
            </a:extLst>
          </p:cNvPr>
          <p:cNvSpPr txBox="1">
            <a:spLocks noGrp="1" noChangeArrowheads="1"/>
          </p:cNvSpPr>
          <p:nvPr>
            <p:ph type="title"/>
          </p:nvPr>
        </p:nvSpPr>
        <p:spPr>
          <a:xfrm>
            <a:off x="457200" y="152400"/>
            <a:ext cx="8534400" cy="838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rtl="0" eaLnBrk="0" fontAlgn="base" hangingPunct="0">
              <a:spcBef>
                <a:spcPct val="0"/>
              </a:spcBef>
              <a:spcAft>
                <a:spcPct val="0"/>
              </a:spcAft>
              <a:defRPr sz="3800" b="1">
                <a:solidFill>
                  <a:schemeClr val="bg1"/>
                </a:solidFill>
                <a:latin typeface="+mj-lt"/>
                <a:ea typeface="+mj-ea"/>
                <a:cs typeface="+mj-cs"/>
              </a:defRPr>
            </a:lvl1pPr>
            <a:lvl2pPr algn="l" rtl="0" eaLnBrk="0" fontAlgn="base" hangingPunct="0">
              <a:spcBef>
                <a:spcPct val="0"/>
              </a:spcBef>
              <a:spcAft>
                <a:spcPct val="0"/>
              </a:spcAft>
              <a:defRPr sz="3800" b="1">
                <a:solidFill>
                  <a:schemeClr val="bg1"/>
                </a:solidFill>
                <a:latin typeface="Verdana" pitchFamily="34" charset="0"/>
              </a:defRPr>
            </a:lvl2pPr>
            <a:lvl3pPr algn="l" rtl="0" eaLnBrk="0" fontAlgn="base" hangingPunct="0">
              <a:spcBef>
                <a:spcPct val="0"/>
              </a:spcBef>
              <a:spcAft>
                <a:spcPct val="0"/>
              </a:spcAft>
              <a:defRPr sz="3800" b="1">
                <a:solidFill>
                  <a:schemeClr val="bg1"/>
                </a:solidFill>
                <a:latin typeface="Verdana" pitchFamily="34" charset="0"/>
              </a:defRPr>
            </a:lvl3pPr>
            <a:lvl4pPr algn="l" rtl="0" eaLnBrk="0" fontAlgn="base" hangingPunct="0">
              <a:spcBef>
                <a:spcPct val="0"/>
              </a:spcBef>
              <a:spcAft>
                <a:spcPct val="0"/>
              </a:spcAft>
              <a:defRPr sz="3800" b="1">
                <a:solidFill>
                  <a:schemeClr val="bg1"/>
                </a:solidFill>
                <a:latin typeface="Verdana" pitchFamily="34" charset="0"/>
              </a:defRPr>
            </a:lvl4pPr>
            <a:lvl5pPr algn="l" rtl="0" eaLnBrk="0" fontAlgn="base" hangingPunct="0">
              <a:spcBef>
                <a:spcPct val="0"/>
              </a:spcBef>
              <a:spcAft>
                <a:spcPct val="0"/>
              </a:spcAft>
              <a:defRPr sz="3800" b="1">
                <a:solidFill>
                  <a:schemeClr val="bg1"/>
                </a:solidFill>
                <a:latin typeface="Verdana" pitchFamily="34" charset="0"/>
              </a:defRPr>
            </a:lvl5pPr>
            <a:lvl6pPr marL="457200" algn="l" rtl="0" fontAlgn="base">
              <a:spcBef>
                <a:spcPct val="0"/>
              </a:spcBef>
              <a:spcAft>
                <a:spcPct val="0"/>
              </a:spcAft>
              <a:defRPr sz="3800" b="1">
                <a:solidFill>
                  <a:schemeClr val="bg1"/>
                </a:solidFill>
                <a:latin typeface="Verdana" pitchFamily="34" charset="0"/>
              </a:defRPr>
            </a:lvl6pPr>
            <a:lvl7pPr marL="914400" algn="l" rtl="0" fontAlgn="base">
              <a:spcBef>
                <a:spcPct val="0"/>
              </a:spcBef>
              <a:spcAft>
                <a:spcPct val="0"/>
              </a:spcAft>
              <a:defRPr sz="3800" b="1">
                <a:solidFill>
                  <a:schemeClr val="bg1"/>
                </a:solidFill>
                <a:latin typeface="Verdana" pitchFamily="34" charset="0"/>
              </a:defRPr>
            </a:lvl7pPr>
            <a:lvl8pPr marL="1371600" algn="l" rtl="0" fontAlgn="base">
              <a:spcBef>
                <a:spcPct val="0"/>
              </a:spcBef>
              <a:spcAft>
                <a:spcPct val="0"/>
              </a:spcAft>
              <a:defRPr sz="3800" b="1">
                <a:solidFill>
                  <a:schemeClr val="bg1"/>
                </a:solidFill>
                <a:latin typeface="Verdana" pitchFamily="34" charset="0"/>
              </a:defRPr>
            </a:lvl8pPr>
            <a:lvl9pPr marL="1828800" algn="l" rtl="0" fontAlgn="base">
              <a:spcBef>
                <a:spcPct val="0"/>
              </a:spcBef>
              <a:spcAft>
                <a:spcPct val="0"/>
              </a:spcAft>
              <a:defRPr sz="3800" b="1">
                <a:solidFill>
                  <a:schemeClr val="bg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50" normalizeH="0" noProof="0" dirty="0">
                <a:ln>
                  <a:noFill/>
                </a:ln>
                <a:solidFill>
                  <a:srgbClr val="FFFFFF"/>
                </a:solidFill>
                <a:effectLst/>
                <a:uLnTx/>
                <a:uFillTx/>
                <a:latin typeface="Verdana"/>
                <a:ea typeface="+mj-ea"/>
                <a:cs typeface="+mj-cs"/>
              </a:rPr>
              <a:t>Accommodation Examples – Mental Health </a:t>
            </a:r>
            <a:r>
              <a:rPr kumimoji="0" lang="en-US" altLang="en-US" sz="1800" b="1" i="0" u="none" strike="noStrike" kern="0" cap="none" spc="-50" normalizeH="0" noProof="0" dirty="0">
                <a:ln>
                  <a:noFill/>
                </a:ln>
                <a:solidFill>
                  <a:srgbClr val="FFFFFF"/>
                </a:solidFill>
                <a:effectLst/>
                <a:uLnTx/>
                <a:uFillTx/>
                <a:latin typeface="Verdana"/>
                <a:ea typeface="+mj-ea"/>
                <a:cs typeface="+mj-cs"/>
              </a:rPr>
              <a:t>(Cont’d)</a:t>
            </a:r>
            <a:endParaRPr kumimoji="0" lang="en-US" altLang="en-US" sz="1800" b="1" i="0" u="none" strike="noStrike" kern="0" cap="none" spc="-50" normalizeH="0" noProof="0" dirty="0">
              <a:ln>
                <a:noFill/>
              </a:ln>
              <a:solidFill>
                <a:schemeClr val="bg1"/>
              </a:solidFill>
              <a:effectLst/>
              <a:uLnTx/>
              <a:uFillTx/>
              <a:latin typeface="Verdana" panose="020B0604030504040204" pitchFamily="34" charset="0"/>
              <a:ea typeface="+mj-ea"/>
              <a:cs typeface="+mj-cs"/>
            </a:endParaRPr>
          </a:p>
        </p:txBody>
      </p:sp>
      <p:sp>
        <p:nvSpPr>
          <p:cNvPr id="6" name="Content Placeholder 5">
            <a:extLst>
              <a:ext uri="{FF2B5EF4-FFF2-40B4-BE49-F238E27FC236}">
                <a16:creationId xmlns:a16="http://schemas.microsoft.com/office/drawing/2014/main" id="{F88195FA-5D07-E831-B65E-85ADDDBB5FDC}"/>
              </a:ext>
            </a:extLst>
          </p:cNvPr>
          <p:cNvSpPr>
            <a:spLocks noGrp="1"/>
          </p:cNvSpPr>
          <p:nvPr>
            <p:ph idx="1"/>
          </p:nvPr>
        </p:nvSpPr>
        <p:spPr>
          <a:xfrm>
            <a:off x="457200" y="1447800"/>
            <a:ext cx="5334000" cy="5181600"/>
          </a:xfrm>
        </p:spPr>
        <p:txBody>
          <a:bodyPr>
            <a:normAutofit/>
          </a:bodyPr>
          <a:lstStyle/>
          <a:p>
            <a:pPr marL="0" indent="0">
              <a:buNone/>
            </a:pPr>
            <a:r>
              <a:rPr lang="en-US" sz="1600" b="1" dirty="0"/>
              <a:t>Time Management / Organization Issues:</a:t>
            </a:r>
          </a:p>
          <a:p>
            <a:r>
              <a:rPr lang="en-US" sz="1800" dirty="0"/>
              <a:t>Make daily TO-DO lists and check items off as they are completed </a:t>
            </a:r>
          </a:p>
          <a:p>
            <a:r>
              <a:rPr lang="en-US" sz="1800" dirty="0"/>
              <a:t>Use a color-coding scheme to prioritize tasks</a:t>
            </a:r>
          </a:p>
        </p:txBody>
      </p:sp>
      <p:pic>
        <p:nvPicPr>
          <p:cNvPr id="4" name="Picture 3">
            <a:extLst>
              <a:ext uri="{FF2B5EF4-FFF2-40B4-BE49-F238E27FC236}">
                <a16:creationId xmlns:a16="http://schemas.microsoft.com/office/drawing/2014/main" id="{3622216F-BE9B-49C4-AE35-E9E595AC058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5892201" y="1710561"/>
            <a:ext cx="2895600" cy="1926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58798C35-A933-4948-A301-8F40073E8BD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l="9655" r="9655"/>
          <a:stretch/>
        </p:blipFill>
        <p:spPr>
          <a:xfrm>
            <a:off x="5892201" y="3962400"/>
            <a:ext cx="2895600" cy="2018580"/>
          </a:xfrm>
          <a:prstGeom prst="rect">
            <a:avLst/>
          </a:prstGeom>
          <a:effectLst>
            <a:softEdge rad="0"/>
          </a:effectLst>
        </p:spPr>
      </p:pic>
    </p:spTree>
    <p:extLst>
      <p:ext uri="{BB962C8B-B14F-4D97-AF65-F5344CB8AC3E}">
        <p14:creationId xmlns:p14="http://schemas.microsoft.com/office/powerpoint/2010/main" val="547146106"/>
      </p:ext>
    </p:extLst>
  </p:cSld>
  <p:clrMapOvr>
    <a:masterClrMapping/>
  </p:clrMapOvr>
</p:sld>
</file>

<file path=ppt/theme/theme1.xml><?xml version="1.0" encoding="utf-8"?>
<a:theme xmlns:a="http://schemas.openxmlformats.org/drawingml/2006/main" name="1_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979"/>
      </a:hlink>
      <a:folHlink>
        <a:srgbClr val="497C00"/>
      </a:folHlink>
    </a:clrScheme>
    <a:fontScheme name="1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5F82E7A13F5F4B97A20C425DE03F7D" ma:contentTypeVersion="19" ma:contentTypeDescription="Create a new document." ma:contentTypeScope="" ma:versionID="57ddaa7510bb2f033537543c8cb4c6cb">
  <xsd:schema xmlns:xsd="http://www.w3.org/2001/XMLSchema" xmlns:xs="http://www.w3.org/2001/XMLSchema" xmlns:p="http://schemas.microsoft.com/office/2006/metadata/properties" xmlns:ns1="http://schemas.microsoft.com/sharepoint/v3" xmlns:ns2="47eae38a-0467-4ffa-85fc-8fe3a0780a30" xmlns:ns3="baca08cd-e445-4f5f-abfa-9cfbbc844a4c" targetNamespace="http://schemas.microsoft.com/office/2006/metadata/properties" ma:root="true" ma:fieldsID="939407298a0a863b738a9f54c9293800" ns1:_="" ns2:_="" ns3:_="">
    <xsd:import namespace="http://schemas.microsoft.com/sharepoint/v3"/>
    <xsd:import namespace="47eae38a-0467-4ffa-85fc-8fe3a0780a30"/>
    <xsd:import namespace="baca08cd-e445-4f5f-abfa-9cfbbc844a4c"/>
    <xsd:element name="properties">
      <xsd:complexType>
        <xsd:sequence>
          <xsd:element name="documentManagement">
            <xsd:complexType>
              <xsd:all>
                <xsd:element ref="ns2:Category" minOccurs="0"/>
                <xsd:element ref="ns3:SharedWithUsers" minOccurs="0"/>
                <xsd:element ref="ns3:SharedWithDetails" minOccurs="0"/>
                <xsd:element ref="ns2:MediaServiceMetadata" minOccurs="0"/>
                <xsd:element ref="ns2:MediaServiceFastMetadata" minOccurs="0"/>
                <xsd:element ref="ns2:MediaServiceAutoTags" minOccurs="0"/>
                <xsd:element ref="ns2:MediaServiceOCR" minOccurs="0"/>
                <xsd:element ref="ns2:MediaServiceEventHashCode" minOccurs="0"/>
                <xsd:element ref="ns2:MediaServiceGenerationTim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2:MediaServiceLocation" minOccurs="0"/>
                <xsd:element ref="ns2:Ed" minOccurs="0"/>
                <xsd:element ref="ns2:MediaLengthInSeconds" minOccurs="0"/>
                <xsd:element ref="ns2:Notes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ma:readOnly="false">
      <xsd:simpleType>
        <xsd:restriction base="dms:Note"/>
      </xsd:simpleType>
    </xsd:element>
    <xsd:element name="_ip_UnifiedCompliancePolicyUIAction" ma:index="18"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eae38a-0467-4ffa-85fc-8fe3a0780a30" elementFormDefault="qualified">
    <xsd:import namespace="http://schemas.microsoft.com/office/2006/documentManagement/types"/>
    <xsd:import namespace="http://schemas.microsoft.com/office/infopath/2007/PartnerControls"/>
    <xsd:element name="Category" ma:index="2" nillable="true" ma:displayName="Category" ma:internalName="Category" ma:readOnly="false">
      <xsd:simpleType>
        <xsd:restriction base="dms:Text">
          <xsd:maxLength value="255"/>
        </xsd:restrictio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hidden="true" ma:internalName="MediaServiceAutoTags" ma:readOnly="true">
      <xsd:simpleType>
        <xsd:restriction base="dms:Text"/>
      </xsd:simpleType>
    </xsd:element>
    <xsd:element name="MediaServiceOCR" ma:index="13" nillable="true" ma:displayName="MediaServiceOCR" ma:hidden="true" ma:internalName="MediaServiceOCR" ma:readOnly="true">
      <xsd:simpleType>
        <xsd:restriction base="dms:Note"/>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hidden="true" ma:internalName="MediaServiceKeyPoints" ma:readOnly="true">
      <xsd:simpleType>
        <xsd:restriction base="dms:Note"/>
      </xsd:simpleType>
    </xsd:element>
    <xsd:element name="MediaServiceLocation" ma:index="22" nillable="true" ma:displayName="Location" ma:hidden="true" ma:internalName="MediaServiceLocation" ma:readOnly="true">
      <xsd:simpleType>
        <xsd:restriction base="dms:Text"/>
      </xsd:simpleType>
    </xsd:element>
    <xsd:element name="Ed" ma:index="23" nillable="true" ma:displayName="Assigned" ma:description="who is working on this file" ma:format="Dropdown" ma:list="UserInfo" ma:SharePointGroup="0" ma:internalName="Ed">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LengthInSeconds" ma:index="24" nillable="true" ma:displayName="Length (seconds)" ma:internalName="MediaLengthInSeconds" ma:readOnly="true">
      <xsd:simpleType>
        <xsd:restriction base="dms:Unknown"/>
      </xsd:simpleType>
    </xsd:element>
    <xsd:element name="Notes0" ma:index="25" nillable="true" ma:displayName="Notes" ma:internalName="Notes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ca08cd-e445-4f5f-abfa-9cfbbc844a4c" elementFormDefault="qualified">
    <xsd:import namespace="http://schemas.microsoft.com/office/2006/documentManagement/types"/>
    <xsd:import namespace="http://schemas.microsoft.com/office/infopath/2007/PartnerControls"/>
    <xsd:element name="SharedWithUsers" ma:index="8"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Category xmlns="47eae38a-0467-4ffa-85fc-8fe3a0780a30" xsi:nil="true"/>
    <Ed xmlns="47eae38a-0467-4ffa-85fc-8fe3a0780a30">
      <UserInfo>
        <DisplayName/>
        <AccountId xsi:nil="true"/>
        <AccountType/>
      </UserInfo>
    </Ed>
    <_ip_UnifiedCompliancePolicyProperties xmlns="http://schemas.microsoft.com/sharepoint/v3" xsi:nil="true"/>
    <Notes0 xmlns="47eae38a-0467-4ffa-85fc-8fe3a0780a30" xsi:nil="true"/>
  </documentManagement>
</p:properties>
</file>

<file path=customXml/itemProps1.xml><?xml version="1.0" encoding="utf-8"?>
<ds:datastoreItem xmlns:ds="http://schemas.openxmlformats.org/officeDocument/2006/customXml" ds:itemID="{76D7ECFE-7B7B-415E-ACCC-2AB2E0CA56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7eae38a-0467-4ffa-85fc-8fe3a0780a30"/>
    <ds:schemaRef ds:uri="baca08cd-e445-4f5f-abfa-9cfbbc844a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03A06D-7D66-40D5-A0A8-892DA9DF7222}">
  <ds:schemaRefs>
    <ds:schemaRef ds:uri="http://schemas.microsoft.com/sharepoint/v3/contenttype/forms"/>
  </ds:schemaRefs>
</ds:datastoreItem>
</file>

<file path=customXml/itemProps3.xml><?xml version="1.0" encoding="utf-8"?>
<ds:datastoreItem xmlns:ds="http://schemas.openxmlformats.org/officeDocument/2006/customXml" ds:itemID="{184BD0E0-A29E-401C-8FD5-61F7E594A602}">
  <ds:schemaRefs>
    <ds:schemaRef ds:uri="http://purl.org/dc/terms/"/>
    <ds:schemaRef ds:uri="90b86881-fc1d-4290-a835-12cc5ba6126b"/>
    <ds:schemaRef ds:uri="http://purl.org/dc/dcmitype/"/>
    <ds:schemaRef ds:uri="http://schemas.microsoft.com/office/infopath/2007/PartnerControls"/>
    <ds:schemaRef ds:uri="http://purl.org/dc/elements/1.1/"/>
    <ds:schemaRef ds:uri="http://schemas.microsoft.com/office/2006/metadata/properties"/>
    <ds:schemaRef ds:uri="92cbd5d2-44aa-4705-8057-18ffbd5868fc"/>
    <ds:schemaRef ds:uri="http://schemas.microsoft.com/office/2006/documentManagement/types"/>
    <ds:schemaRef ds:uri="http://schemas.openxmlformats.org/package/2006/metadata/core-properties"/>
    <ds:schemaRef ds:uri="http://www.w3.org/XML/1998/namespace"/>
    <ds:schemaRef ds:uri="http://schemas.microsoft.com/sharepoint/v3"/>
    <ds:schemaRef ds:uri="47eae38a-0467-4ffa-85fc-8fe3a0780a30"/>
  </ds:schemaRefs>
</ds:datastoreItem>
</file>

<file path=docProps/app.xml><?xml version="1.0" encoding="utf-8"?>
<Properties xmlns="http://schemas.openxmlformats.org/officeDocument/2006/extended-properties" xmlns:vt="http://schemas.openxmlformats.org/officeDocument/2006/docPropsVTypes">
  <TotalTime>7001</TotalTime>
  <Words>3922</Words>
  <Application>Microsoft Office PowerPoint</Application>
  <PresentationFormat>On-screen Show (4:3)</PresentationFormat>
  <Paragraphs>248</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Calibri Light</vt:lpstr>
      <vt:lpstr>Lato</vt:lpstr>
      <vt:lpstr>Raleway</vt:lpstr>
      <vt:lpstr>roboto</vt:lpstr>
      <vt:lpstr>Verdana</vt:lpstr>
      <vt:lpstr>Wingdings</vt:lpstr>
      <vt:lpstr>1_Default Design</vt:lpstr>
      <vt:lpstr>2_Default Design</vt:lpstr>
      <vt:lpstr>Accommodations:  Strategies   and Best Practices</vt:lpstr>
      <vt:lpstr>Overview of the American with Disabilities Act (ADA)</vt:lpstr>
      <vt:lpstr>Physical or Mental Impairment</vt:lpstr>
      <vt:lpstr>Reasonable Accommodation</vt:lpstr>
      <vt:lpstr>Steps to Reasonable Accommodation</vt:lpstr>
      <vt:lpstr>Steps to Reasonable Accommodations (Cont.)</vt:lpstr>
      <vt:lpstr>Accommodation Examples</vt:lpstr>
      <vt:lpstr>Accommodation Examples – Mental Health</vt:lpstr>
      <vt:lpstr>Accommodation Examples – Mental Health (Cont’d)</vt:lpstr>
      <vt:lpstr>Accommodation Examples - Technology &amp; Software</vt:lpstr>
      <vt:lpstr>Accommodation Research</vt:lpstr>
      <vt:lpstr>Direct Accommodation Benefits</vt:lpstr>
      <vt:lpstr>Indirect Accommodation Benefits</vt:lpstr>
      <vt:lpstr>Best Practices</vt:lpstr>
      <vt:lpstr>Manager &amp; Supervisor Strategies – Implementing Accommodations </vt:lpstr>
      <vt:lpstr>More on Reasonable Accommodations</vt:lpstr>
      <vt:lpstr>Commonwealth of Pennsylvania</vt:lpstr>
      <vt:lpstr>Summary</vt:lpstr>
      <vt:lpstr>QUESTIONS?</vt:lpstr>
      <vt:lpstr>Thank You!</vt:lpstr>
    </vt:vector>
  </TitlesOfParts>
  <Company>Office of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Accommodations and Best Practices</dc:title>
  <dc:creator>aforsman</dc:creator>
  <cp:lastModifiedBy>Strom, Ellen</cp:lastModifiedBy>
  <cp:revision>203</cp:revision>
  <cp:lastPrinted>2017-11-17T21:42:14Z</cp:lastPrinted>
  <dcterms:created xsi:type="dcterms:W3CDTF">2011-11-29T20:35:02Z</dcterms:created>
  <dcterms:modified xsi:type="dcterms:W3CDTF">2022-05-12T14:52:44Z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0x010100475F82E7A13F5F4B97A20C425DE03F7D</vt:lpwstr>
  </property>
</Properties>
</file>