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3" r:id="rId3"/>
    <p:sldId id="314" r:id="rId4"/>
    <p:sldId id="257" r:id="rId5"/>
    <p:sldId id="278" r:id="rId6"/>
    <p:sldId id="282" r:id="rId7"/>
    <p:sldId id="283" r:id="rId8"/>
    <p:sldId id="279" r:id="rId9"/>
    <p:sldId id="281" r:id="rId10"/>
    <p:sldId id="280" r:id="rId11"/>
    <p:sldId id="259" r:id="rId12"/>
    <p:sldId id="284" r:id="rId13"/>
    <p:sldId id="272" r:id="rId14"/>
    <p:sldId id="273" r:id="rId15"/>
    <p:sldId id="275" r:id="rId16"/>
    <p:sldId id="295" r:id="rId17"/>
    <p:sldId id="261" r:id="rId18"/>
    <p:sldId id="291" r:id="rId19"/>
    <p:sldId id="311" r:id="rId20"/>
    <p:sldId id="307" r:id="rId21"/>
    <p:sldId id="262" r:id="rId22"/>
    <p:sldId id="263" r:id="rId23"/>
    <p:sldId id="268" r:id="rId24"/>
    <p:sldId id="260" r:id="rId25"/>
    <p:sldId id="270" r:id="rId26"/>
    <p:sldId id="288" r:id="rId27"/>
    <p:sldId id="303" r:id="rId28"/>
    <p:sldId id="304" r:id="rId29"/>
    <p:sldId id="289" r:id="rId30"/>
    <p:sldId id="305" r:id="rId31"/>
    <p:sldId id="300" r:id="rId32"/>
    <p:sldId id="292" r:id="rId33"/>
    <p:sldId id="301" r:id="rId34"/>
    <p:sldId id="302" r:id="rId35"/>
    <p:sldId id="296" r:id="rId36"/>
    <p:sldId id="299" r:id="rId37"/>
    <p:sldId id="265" r:id="rId38"/>
    <p:sldId id="290" r:id="rId39"/>
    <p:sldId id="309" r:id="rId40"/>
    <p:sldId id="310" r:id="rId41"/>
    <p:sldId id="287" r:id="rId42"/>
    <p:sldId id="317" r:id="rId43"/>
    <p:sldId id="298" r:id="rId44"/>
    <p:sldId id="297" r:id="rId45"/>
    <p:sldId id="315" r:id="rId46"/>
    <p:sldId id="316" r:id="rId47"/>
    <p:sldId id="293" r:id="rId48"/>
    <p:sldId id="286" r:id="rId49"/>
    <p:sldId id="308" r:id="rId50"/>
    <p:sldId id="312" r:id="rId51"/>
    <p:sldId id="294" r:id="rId5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asuccio" initials="M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86397" autoAdjust="0"/>
  </p:normalViewPr>
  <p:slideViewPr>
    <p:cSldViewPr>
      <p:cViewPr>
        <p:scale>
          <a:sx n="90" d="100"/>
          <a:sy n="90" d="100"/>
        </p:scale>
        <p:origin x="-127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F1802-4800-4354-A83E-57AEE5217FDE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A26FC3E0-36E2-4B49-9C84-C5DCEA8A0ADE}">
      <dgm:prSet phldrT="[Text]"/>
      <dgm:spPr/>
      <dgm:t>
        <a:bodyPr/>
        <a:lstStyle/>
        <a:p>
          <a:r>
            <a:rPr lang="en-US" dirty="0" smtClean="0"/>
            <a:t>Business Unit</a:t>
          </a:r>
          <a:endParaRPr lang="en-US" dirty="0"/>
        </a:p>
      </dgm:t>
    </dgm:pt>
    <dgm:pt modelId="{DAEF4B8F-D60A-4C4C-A0D8-1DE125FF8982}" type="parTrans" cxnId="{B3C09DFE-834A-4900-9838-2DCD018B5999}">
      <dgm:prSet/>
      <dgm:spPr/>
      <dgm:t>
        <a:bodyPr/>
        <a:lstStyle/>
        <a:p>
          <a:endParaRPr lang="en-US"/>
        </a:p>
      </dgm:t>
    </dgm:pt>
    <dgm:pt modelId="{F58F19B5-4175-40AB-A922-CFFFB053CC24}" type="sibTrans" cxnId="{B3C09DFE-834A-4900-9838-2DCD018B5999}">
      <dgm:prSet/>
      <dgm:spPr/>
      <dgm:t>
        <a:bodyPr/>
        <a:lstStyle/>
        <a:p>
          <a:endParaRPr lang="en-US"/>
        </a:p>
      </dgm:t>
    </dgm:pt>
    <dgm:pt modelId="{60D65310-0A36-4978-A6DE-17E1C4B28B3F}">
      <dgm:prSet phldrT="[Text]"/>
      <dgm:spPr/>
      <dgm:t>
        <a:bodyPr/>
        <a:lstStyle/>
        <a:p>
          <a:r>
            <a:rPr lang="en-US" dirty="0" smtClean="0"/>
            <a:t>Origin</a:t>
          </a:r>
          <a:endParaRPr lang="en-US" dirty="0"/>
        </a:p>
      </dgm:t>
    </dgm:pt>
    <dgm:pt modelId="{37AC8AC9-7EE7-430A-91B7-7451E75D0FDA}" type="parTrans" cxnId="{44CE1306-7225-4E8E-96F9-0DECDA4A2684}">
      <dgm:prSet/>
      <dgm:spPr/>
      <dgm:t>
        <a:bodyPr/>
        <a:lstStyle/>
        <a:p>
          <a:endParaRPr lang="en-US"/>
        </a:p>
      </dgm:t>
    </dgm:pt>
    <dgm:pt modelId="{E8C20AB7-97FB-49EB-A544-89444ED821F3}" type="sibTrans" cxnId="{44CE1306-7225-4E8E-96F9-0DECDA4A2684}">
      <dgm:prSet/>
      <dgm:spPr/>
      <dgm:t>
        <a:bodyPr/>
        <a:lstStyle/>
        <a:p>
          <a:endParaRPr lang="en-US"/>
        </a:p>
      </dgm:t>
    </dgm:pt>
    <dgm:pt modelId="{7F8EB8EA-9773-4A07-8C3A-7632D3BE4A0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Control Group</a:t>
          </a:r>
          <a:endParaRPr lang="en-US" dirty="0"/>
        </a:p>
      </dgm:t>
    </dgm:pt>
    <dgm:pt modelId="{E7220C3D-A57B-4D25-8A43-8A266664C9C7}" type="parTrans" cxnId="{D99D2462-CA25-457F-9E56-FE25CB680417}">
      <dgm:prSet/>
      <dgm:spPr/>
      <dgm:t>
        <a:bodyPr/>
        <a:lstStyle/>
        <a:p>
          <a:endParaRPr lang="en-US"/>
        </a:p>
      </dgm:t>
    </dgm:pt>
    <dgm:pt modelId="{EA146539-4D5A-441D-A278-B25D1527A673}" type="sibTrans" cxnId="{D99D2462-CA25-457F-9E56-FE25CB680417}">
      <dgm:prSet/>
      <dgm:spPr/>
      <dgm:t>
        <a:bodyPr/>
        <a:lstStyle/>
        <a:p>
          <a:endParaRPr lang="en-US"/>
        </a:p>
      </dgm:t>
    </dgm:pt>
    <dgm:pt modelId="{E6DD6E1F-0361-4A0A-BE17-248195C89DD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Vendor</a:t>
          </a:r>
          <a:endParaRPr lang="en-US" dirty="0"/>
        </a:p>
      </dgm:t>
    </dgm:pt>
    <dgm:pt modelId="{B267C429-E8D9-4A87-B620-E0E37453D94D}" type="parTrans" cxnId="{AE5A4724-6EE8-4AA2-B03C-852C41B09F07}">
      <dgm:prSet/>
      <dgm:spPr/>
      <dgm:t>
        <a:bodyPr/>
        <a:lstStyle/>
        <a:p>
          <a:endParaRPr lang="en-US"/>
        </a:p>
      </dgm:t>
    </dgm:pt>
    <dgm:pt modelId="{BDBABD37-710F-4E43-A63F-3882B637777C}" type="sibTrans" cxnId="{AE5A4724-6EE8-4AA2-B03C-852C41B09F07}">
      <dgm:prSet/>
      <dgm:spPr/>
      <dgm:t>
        <a:bodyPr/>
        <a:lstStyle/>
        <a:p>
          <a:endParaRPr lang="en-US"/>
        </a:p>
      </dgm:t>
    </dgm:pt>
    <dgm:pt modelId="{B7F1E7A4-4C2B-4307-8089-7300E2EA6C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Voucher</a:t>
          </a:r>
        </a:p>
        <a:p>
          <a:endParaRPr lang="en-US" dirty="0"/>
        </a:p>
      </dgm:t>
    </dgm:pt>
    <dgm:pt modelId="{075C296B-D77B-46E6-9C75-C5BA750689C8}" type="parTrans" cxnId="{B778660F-02CB-4076-91E7-DCB3A978BDD5}">
      <dgm:prSet/>
      <dgm:spPr/>
      <dgm:t>
        <a:bodyPr/>
        <a:lstStyle/>
        <a:p>
          <a:endParaRPr lang="en-US"/>
        </a:p>
      </dgm:t>
    </dgm:pt>
    <dgm:pt modelId="{168D80BC-D6F0-48DF-AAB5-289D55779918}" type="sibTrans" cxnId="{B778660F-02CB-4076-91E7-DCB3A978BDD5}">
      <dgm:prSet/>
      <dgm:spPr/>
      <dgm:t>
        <a:bodyPr/>
        <a:lstStyle/>
        <a:p>
          <a:endParaRPr lang="en-US"/>
        </a:p>
      </dgm:t>
    </dgm:pt>
    <dgm:pt modelId="{C5833773-51C4-4C99-960C-EE2882497532}" type="pres">
      <dgm:prSet presAssocID="{8AEF1802-4800-4354-A83E-57AEE5217FDE}" presName="Name0" presStyleCnt="0">
        <dgm:presLayoutVars>
          <dgm:dir/>
          <dgm:animLvl val="lvl"/>
          <dgm:resizeHandles val="exact"/>
        </dgm:presLayoutVars>
      </dgm:prSet>
      <dgm:spPr/>
    </dgm:pt>
    <dgm:pt modelId="{08A44CE1-A5FB-4354-B0B7-12CD29D2523D}" type="pres">
      <dgm:prSet presAssocID="{A26FC3E0-36E2-4B49-9C84-C5DCEA8A0ADE}" presName="Name8" presStyleCnt="0"/>
      <dgm:spPr/>
    </dgm:pt>
    <dgm:pt modelId="{57013026-7F7B-4E4B-824B-D2B3375E4597}" type="pres">
      <dgm:prSet presAssocID="{A26FC3E0-36E2-4B49-9C84-C5DCEA8A0ADE}" presName="level" presStyleLbl="node1" presStyleIdx="0" presStyleCnt="5" custScaleY="457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7AEBB-0320-4532-828B-5C9972A30887}" type="pres">
      <dgm:prSet presAssocID="{A26FC3E0-36E2-4B49-9C84-C5DCEA8A0AD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78301-DF2B-4947-A56C-CAA3D5CA43AF}" type="pres">
      <dgm:prSet presAssocID="{60D65310-0A36-4978-A6DE-17E1C4B28B3F}" presName="Name8" presStyleCnt="0"/>
      <dgm:spPr/>
    </dgm:pt>
    <dgm:pt modelId="{17E99590-EA75-4A49-ADE4-D7F44C8AB246}" type="pres">
      <dgm:prSet presAssocID="{60D65310-0A36-4978-A6DE-17E1C4B28B3F}" presName="level" presStyleLbl="node1" presStyleIdx="1" presStyleCnt="5" custScaleY="489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3BEC-6B03-4750-B93D-FB436CE41703}" type="pres">
      <dgm:prSet presAssocID="{60D65310-0A36-4978-A6DE-17E1C4B28B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90BA1-0203-45F8-8330-501C138E9887}" type="pres">
      <dgm:prSet presAssocID="{7F8EB8EA-9773-4A07-8C3A-7632D3BE4A08}" presName="Name8" presStyleCnt="0"/>
      <dgm:spPr/>
    </dgm:pt>
    <dgm:pt modelId="{2CCC74AB-1759-41A4-8D2C-46001F02501B}" type="pres">
      <dgm:prSet presAssocID="{7F8EB8EA-9773-4A07-8C3A-7632D3BE4A08}" presName="level" presStyleLbl="node1" presStyleIdx="2" presStyleCnt="5" custScaleY="509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3C6E8-FE83-4CB1-B5F7-29BBDD5AB89C}" type="pres">
      <dgm:prSet presAssocID="{7F8EB8EA-9773-4A07-8C3A-7632D3BE4A0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F02C1-0344-4D62-BF25-3F86620901A6}" type="pres">
      <dgm:prSet presAssocID="{E6DD6E1F-0361-4A0A-BE17-248195C89DD1}" presName="Name8" presStyleCnt="0"/>
      <dgm:spPr/>
    </dgm:pt>
    <dgm:pt modelId="{B82079AE-70FE-474F-884B-59093F6FCBF7}" type="pres">
      <dgm:prSet presAssocID="{E6DD6E1F-0361-4A0A-BE17-248195C89DD1}" presName="level" presStyleLbl="node1" presStyleIdx="3" presStyleCnt="5" custScaleY="68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08778-952F-4B12-9A5A-9D75ACE9EC6A}" type="pres">
      <dgm:prSet presAssocID="{E6DD6E1F-0361-4A0A-BE17-248195C89D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331B0-D846-4212-8411-C44240C952E1}" type="pres">
      <dgm:prSet presAssocID="{B7F1E7A4-4C2B-4307-8089-7300E2EA6CB2}" presName="Name8" presStyleCnt="0"/>
      <dgm:spPr/>
    </dgm:pt>
    <dgm:pt modelId="{C5390F3E-ACF8-4D0A-903B-E4DB8F7C654E}" type="pres">
      <dgm:prSet presAssocID="{B7F1E7A4-4C2B-4307-8089-7300E2EA6CB2}" presName="level" presStyleLbl="node1" presStyleIdx="4" presStyleCnt="5" custScaleY="1100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37A00-C7AF-4F65-8132-F9604F7C9307}" type="pres">
      <dgm:prSet presAssocID="{B7F1E7A4-4C2B-4307-8089-7300E2EA6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6BC30-9DC1-44FD-A982-0F5767438ED0}" type="presOf" srcId="{E6DD6E1F-0361-4A0A-BE17-248195C89DD1}" destId="{B82079AE-70FE-474F-884B-59093F6FCBF7}" srcOrd="0" destOrd="0" presId="urn:microsoft.com/office/officeart/2005/8/layout/pyramid3"/>
    <dgm:cxn modelId="{16F514D2-96C5-4AE6-9783-EDA4006D36B9}" type="presOf" srcId="{60D65310-0A36-4978-A6DE-17E1C4B28B3F}" destId="{A93D3BEC-6B03-4750-B93D-FB436CE41703}" srcOrd="1" destOrd="0" presId="urn:microsoft.com/office/officeart/2005/8/layout/pyramid3"/>
    <dgm:cxn modelId="{7DE8EA90-73CF-4803-A210-2F3AC04C3F73}" type="presOf" srcId="{A26FC3E0-36E2-4B49-9C84-C5DCEA8A0ADE}" destId="{57013026-7F7B-4E4B-824B-D2B3375E4597}" srcOrd="0" destOrd="0" presId="urn:microsoft.com/office/officeart/2005/8/layout/pyramid3"/>
    <dgm:cxn modelId="{9EFC8D17-D2C1-4312-BAAD-C36964711851}" type="presOf" srcId="{B7F1E7A4-4C2B-4307-8089-7300E2EA6CB2}" destId="{C5390F3E-ACF8-4D0A-903B-E4DB8F7C654E}" srcOrd="0" destOrd="0" presId="urn:microsoft.com/office/officeart/2005/8/layout/pyramid3"/>
    <dgm:cxn modelId="{C0388BA1-A46D-4CE3-8F1B-7A70BC987C93}" type="presOf" srcId="{7F8EB8EA-9773-4A07-8C3A-7632D3BE4A08}" destId="{2CCC74AB-1759-41A4-8D2C-46001F02501B}" srcOrd="0" destOrd="0" presId="urn:microsoft.com/office/officeart/2005/8/layout/pyramid3"/>
    <dgm:cxn modelId="{B778660F-02CB-4076-91E7-DCB3A978BDD5}" srcId="{8AEF1802-4800-4354-A83E-57AEE5217FDE}" destId="{B7F1E7A4-4C2B-4307-8089-7300E2EA6CB2}" srcOrd="4" destOrd="0" parTransId="{075C296B-D77B-46E6-9C75-C5BA750689C8}" sibTransId="{168D80BC-D6F0-48DF-AAB5-289D55779918}"/>
    <dgm:cxn modelId="{38D61FCD-080C-4D20-90ED-7DD245E13DFE}" type="presOf" srcId="{B7F1E7A4-4C2B-4307-8089-7300E2EA6CB2}" destId="{A0137A00-C7AF-4F65-8132-F9604F7C9307}" srcOrd="1" destOrd="0" presId="urn:microsoft.com/office/officeart/2005/8/layout/pyramid3"/>
    <dgm:cxn modelId="{1562ABE0-1B3B-465F-A336-8AEC584D1595}" type="presOf" srcId="{E6DD6E1F-0361-4A0A-BE17-248195C89DD1}" destId="{FF908778-952F-4B12-9A5A-9D75ACE9EC6A}" srcOrd="1" destOrd="0" presId="urn:microsoft.com/office/officeart/2005/8/layout/pyramid3"/>
    <dgm:cxn modelId="{2BDC5561-BEE3-4219-83E3-ECCEAF10DD2F}" type="presOf" srcId="{7F8EB8EA-9773-4A07-8C3A-7632D3BE4A08}" destId="{2B23C6E8-FE83-4CB1-B5F7-29BBDD5AB89C}" srcOrd="1" destOrd="0" presId="urn:microsoft.com/office/officeart/2005/8/layout/pyramid3"/>
    <dgm:cxn modelId="{04AE2C77-620B-4634-82A6-F274076A4967}" type="presOf" srcId="{8AEF1802-4800-4354-A83E-57AEE5217FDE}" destId="{C5833773-51C4-4C99-960C-EE2882497532}" srcOrd="0" destOrd="0" presId="urn:microsoft.com/office/officeart/2005/8/layout/pyramid3"/>
    <dgm:cxn modelId="{AE5A4724-6EE8-4AA2-B03C-852C41B09F07}" srcId="{8AEF1802-4800-4354-A83E-57AEE5217FDE}" destId="{E6DD6E1F-0361-4A0A-BE17-248195C89DD1}" srcOrd="3" destOrd="0" parTransId="{B267C429-E8D9-4A87-B620-E0E37453D94D}" sibTransId="{BDBABD37-710F-4E43-A63F-3882B637777C}"/>
    <dgm:cxn modelId="{B3C09DFE-834A-4900-9838-2DCD018B5999}" srcId="{8AEF1802-4800-4354-A83E-57AEE5217FDE}" destId="{A26FC3E0-36E2-4B49-9C84-C5DCEA8A0ADE}" srcOrd="0" destOrd="0" parTransId="{DAEF4B8F-D60A-4C4C-A0D8-1DE125FF8982}" sibTransId="{F58F19B5-4175-40AB-A922-CFFFB053CC24}"/>
    <dgm:cxn modelId="{8C645F51-6DD7-475D-8780-1E433556DFB9}" type="presOf" srcId="{A26FC3E0-36E2-4B49-9C84-C5DCEA8A0ADE}" destId="{9327AEBB-0320-4532-828B-5C9972A30887}" srcOrd="1" destOrd="0" presId="urn:microsoft.com/office/officeart/2005/8/layout/pyramid3"/>
    <dgm:cxn modelId="{44CE1306-7225-4E8E-96F9-0DECDA4A2684}" srcId="{8AEF1802-4800-4354-A83E-57AEE5217FDE}" destId="{60D65310-0A36-4978-A6DE-17E1C4B28B3F}" srcOrd="1" destOrd="0" parTransId="{37AC8AC9-7EE7-430A-91B7-7451E75D0FDA}" sibTransId="{E8C20AB7-97FB-49EB-A544-89444ED821F3}"/>
    <dgm:cxn modelId="{D99D2462-CA25-457F-9E56-FE25CB680417}" srcId="{8AEF1802-4800-4354-A83E-57AEE5217FDE}" destId="{7F8EB8EA-9773-4A07-8C3A-7632D3BE4A08}" srcOrd="2" destOrd="0" parTransId="{E7220C3D-A57B-4D25-8A43-8A266664C9C7}" sibTransId="{EA146539-4D5A-441D-A278-B25D1527A673}"/>
    <dgm:cxn modelId="{52411677-6497-4F10-B1F4-D2F3A3EC00AF}" type="presOf" srcId="{60D65310-0A36-4978-A6DE-17E1C4B28B3F}" destId="{17E99590-EA75-4A49-ADE4-D7F44C8AB246}" srcOrd="0" destOrd="0" presId="urn:microsoft.com/office/officeart/2005/8/layout/pyramid3"/>
    <dgm:cxn modelId="{91F1E447-123C-41C4-8250-4F5DDBE5AA9F}" type="presParOf" srcId="{C5833773-51C4-4C99-960C-EE2882497532}" destId="{08A44CE1-A5FB-4354-B0B7-12CD29D2523D}" srcOrd="0" destOrd="0" presId="urn:microsoft.com/office/officeart/2005/8/layout/pyramid3"/>
    <dgm:cxn modelId="{CE94103C-A5C8-4C6D-BD36-F009847ACCDF}" type="presParOf" srcId="{08A44CE1-A5FB-4354-B0B7-12CD29D2523D}" destId="{57013026-7F7B-4E4B-824B-D2B3375E4597}" srcOrd="0" destOrd="0" presId="urn:microsoft.com/office/officeart/2005/8/layout/pyramid3"/>
    <dgm:cxn modelId="{43B89FA7-BA95-4C8A-9E63-79AEEB7A91BD}" type="presParOf" srcId="{08A44CE1-A5FB-4354-B0B7-12CD29D2523D}" destId="{9327AEBB-0320-4532-828B-5C9972A30887}" srcOrd="1" destOrd="0" presId="urn:microsoft.com/office/officeart/2005/8/layout/pyramid3"/>
    <dgm:cxn modelId="{D7EB339D-DF3D-491B-B792-2A903E33F74C}" type="presParOf" srcId="{C5833773-51C4-4C99-960C-EE2882497532}" destId="{E0778301-DF2B-4947-A56C-CAA3D5CA43AF}" srcOrd="1" destOrd="0" presId="urn:microsoft.com/office/officeart/2005/8/layout/pyramid3"/>
    <dgm:cxn modelId="{49A385A0-2C06-4EBD-A12E-B454EAF8E9DA}" type="presParOf" srcId="{E0778301-DF2B-4947-A56C-CAA3D5CA43AF}" destId="{17E99590-EA75-4A49-ADE4-D7F44C8AB246}" srcOrd="0" destOrd="0" presId="urn:microsoft.com/office/officeart/2005/8/layout/pyramid3"/>
    <dgm:cxn modelId="{EA78B165-7850-4DB5-9E9D-2AD86BD04050}" type="presParOf" srcId="{E0778301-DF2B-4947-A56C-CAA3D5CA43AF}" destId="{A93D3BEC-6B03-4750-B93D-FB436CE41703}" srcOrd="1" destOrd="0" presId="urn:microsoft.com/office/officeart/2005/8/layout/pyramid3"/>
    <dgm:cxn modelId="{025F9077-20A1-4530-9259-46EC23EB7DE3}" type="presParOf" srcId="{C5833773-51C4-4C99-960C-EE2882497532}" destId="{4C890BA1-0203-45F8-8330-501C138E9887}" srcOrd="2" destOrd="0" presId="urn:microsoft.com/office/officeart/2005/8/layout/pyramid3"/>
    <dgm:cxn modelId="{FDE34A19-FF5C-403A-B64A-D4A0454D8B88}" type="presParOf" srcId="{4C890BA1-0203-45F8-8330-501C138E9887}" destId="{2CCC74AB-1759-41A4-8D2C-46001F02501B}" srcOrd="0" destOrd="0" presId="urn:microsoft.com/office/officeart/2005/8/layout/pyramid3"/>
    <dgm:cxn modelId="{6995DC52-63C7-427C-AB40-7810E281182E}" type="presParOf" srcId="{4C890BA1-0203-45F8-8330-501C138E9887}" destId="{2B23C6E8-FE83-4CB1-B5F7-29BBDD5AB89C}" srcOrd="1" destOrd="0" presId="urn:microsoft.com/office/officeart/2005/8/layout/pyramid3"/>
    <dgm:cxn modelId="{064090CF-5B66-47E1-8AE1-410DED7C2079}" type="presParOf" srcId="{C5833773-51C4-4C99-960C-EE2882497532}" destId="{9B0F02C1-0344-4D62-BF25-3F86620901A6}" srcOrd="3" destOrd="0" presId="urn:microsoft.com/office/officeart/2005/8/layout/pyramid3"/>
    <dgm:cxn modelId="{935D20BB-2807-4DAD-87C3-B7B703489E5B}" type="presParOf" srcId="{9B0F02C1-0344-4D62-BF25-3F86620901A6}" destId="{B82079AE-70FE-474F-884B-59093F6FCBF7}" srcOrd="0" destOrd="0" presId="urn:microsoft.com/office/officeart/2005/8/layout/pyramid3"/>
    <dgm:cxn modelId="{401DE21F-616F-4CA3-9970-2C44D225CA55}" type="presParOf" srcId="{9B0F02C1-0344-4D62-BF25-3F86620901A6}" destId="{FF908778-952F-4B12-9A5A-9D75ACE9EC6A}" srcOrd="1" destOrd="0" presId="urn:microsoft.com/office/officeart/2005/8/layout/pyramid3"/>
    <dgm:cxn modelId="{16242F35-4F86-4BBE-9A7F-657AB21D6390}" type="presParOf" srcId="{C5833773-51C4-4C99-960C-EE2882497532}" destId="{AFB331B0-D846-4212-8411-C44240C952E1}" srcOrd="4" destOrd="0" presId="urn:microsoft.com/office/officeart/2005/8/layout/pyramid3"/>
    <dgm:cxn modelId="{95A8A64F-2101-4FC2-8821-CC327AFBC5C5}" type="presParOf" srcId="{AFB331B0-D846-4212-8411-C44240C952E1}" destId="{C5390F3E-ACF8-4D0A-903B-E4DB8F7C654E}" srcOrd="0" destOrd="0" presId="urn:microsoft.com/office/officeart/2005/8/layout/pyramid3"/>
    <dgm:cxn modelId="{FCCD5166-7E11-45E2-9ECF-B581AAFD7296}" type="presParOf" srcId="{AFB331B0-D846-4212-8411-C44240C952E1}" destId="{A0137A00-C7AF-4F65-8132-F9604F7C9307}" srcOrd="1" destOrd="0" presId="urn:microsoft.com/office/officeart/2005/8/layout/pyramid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2AED-6C9E-4A9F-9859-D24618C16AC4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19F4C-9DC6-4B5C-A668-716FB1BB9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7F28E7-F765-445D-AC59-04522D036D3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F1F4C4-46E1-4118-BA14-0FB1381A61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1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81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Document Association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Document Association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the lesser of one or the other?</a:t>
            </a:r>
          </a:p>
          <a:p>
            <a:r>
              <a:rPr lang="en-US" baseline="0" dirty="0" smtClean="0"/>
              <a:t>State purchasing guidelines   if more than this than the PO should be changed.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Finalize hyperlinks are only available if the accounting date is in a current open period.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Maybe drop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PO for 1 year service contract invoiced monthly</a:t>
            </a:r>
          </a:p>
          <a:p>
            <a:r>
              <a:rPr lang="en-US" baseline="0" dirty="0" smtClean="0"/>
              <a:t>Questions?  Discussion?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</a:t>
            </a:r>
            <a:r>
              <a:rPr lang="en-US" baseline="0" dirty="0" smtClean="0"/>
              <a:t> practice:  Wire transfers should go through AP… audit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ACH/ EFT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of you are using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of you are </a:t>
            </a:r>
            <a:r>
              <a:rPr lang="en-US" smtClean="0"/>
              <a:t>using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Maybe mention</a:t>
            </a:r>
            <a:r>
              <a:rPr lang="en-US" baseline="0" dirty="0" smtClean="0"/>
              <a:t> the month end checklist.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what a vendor</a:t>
            </a:r>
            <a:r>
              <a:rPr lang="en-US" baseline="0" dirty="0" smtClean="0"/>
              <a:t> ‘location’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this </a:t>
            </a:r>
            <a:r>
              <a:rPr lang="en-US" dirty="0" err="1" smtClean="0"/>
              <a:t>heirarchy</a:t>
            </a:r>
            <a:r>
              <a:rPr lang="en-US" dirty="0" smtClean="0"/>
              <a:t> in mind when setting values for the vendor.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Next slide shows an example.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invoices associated with a purchase order must have some sort of receiving notification in order to process.  </a:t>
            </a:r>
          </a:p>
          <a:p>
            <a:endParaRPr lang="en-US" dirty="0" smtClean="0"/>
          </a:p>
          <a:p>
            <a:r>
              <a:rPr lang="en-US" dirty="0" smtClean="0"/>
              <a:t>This may be as simple as an email from the end user who says the product was received.  </a:t>
            </a:r>
          </a:p>
          <a:p>
            <a:endParaRPr lang="en-US" dirty="0" smtClean="0"/>
          </a:p>
          <a:p>
            <a:r>
              <a:rPr lang="en-US" dirty="0" smtClean="0"/>
              <a:t>Issue Payment/Check Request is based on an assumption that the product was received by the end user.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</a:t>
            </a:r>
            <a:r>
              <a:rPr lang="en-US" baseline="0" dirty="0" smtClean="0"/>
              <a:t> Mod to require Asset from Receipt.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4C4-46E1-4118-BA14-0FB1381A61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5654-88F2-494A-A485-E16AAB09DE66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5DF-8F42-4B12-8055-DE01BCE05E61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F772-B3CA-49B6-B86D-63DD827A63D5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25C-8EAA-45FB-9A99-15880CD412ED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CDB3-3B67-4404-997A-0B2E029A49B1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CAE6-A889-4627-8D19-B0EC35B6D715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6048-6C36-46B0-A468-137B17D8EB60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981-4862-4E22-9467-5903D38CF7A0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D0CD-385E-4BDD-9378-B56F52CA6F1A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B8FF-16CF-43F9-8FCD-DD47743203E6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CA0-D411-4752-BFB5-35B9AF121ECA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DC3C-400E-4DBE-9CC2-DC0170CF5ABA}" type="datetime1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CA04-8AA2-4A2D-BAF5-A8E20D086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ordinatedlegal.com/SecretaryOfStat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gbor.wimba.com/launcher.cgi?room=PSFIN_TRNG_2010_0831_1430_53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.edu/gafirst-fin/training/archiv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sg.edu/gafirst-fin/training_docs/PO_Wimba_Slides_and_Handout.zip" TargetMode="External"/><Relationship Id="rId4" Type="http://schemas.openxmlformats.org/officeDocument/2006/relationships/hyperlink" Target="http://67.202.210.69/launcher.cgi?room=PSFIN_TRNG_2010_0323_1430_5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.edu/gafirst-fin/training/archiv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bor.wimba.com/launcher.cgi?room=PSFIN_TRNG_2010_0831_1430_53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usg.edu/gafirst-fin/documentation/job_aids/category/accounts_pay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Accounts Payable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Michael Casuccio, ITS</a:t>
            </a:r>
          </a:p>
          <a:p>
            <a:r>
              <a:rPr lang="en-US" dirty="0" smtClean="0"/>
              <a:t>Michelle McGinty, Kennesaw </a:t>
            </a:r>
            <a:r>
              <a:rPr lang="en-US" smtClean="0"/>
              <a:t>State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171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Invoice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Establish procedures for recording invoice numbers.</a:t>
            </a:r>
          </a:p>
          <a:p>
            <a:r>
              <a:rPr lang="en-US" dirty="0" smtClean="0"/>
              <a:t>No invoice number? </a:t>
            </a:r>
          </a:p>
          <a:p>
            <a:pPr lvl="1"/>
            <a:r>
              <a:rPr lang="en-US" dirty="0" smtClean="0"/>
              <a:t>Identify a method that will allow the ERP system to capture duplicate payments.</a:t>
            </a:r>
          </a:p>
          <a:p>
            <a:pPr lvl="1"/>
            <a:r>
              <a:rPr lang="en-US" dirty="0" smtClean="0"/>
              <a:t>Travel: first day of travel + letter for multiples MMDDYY  or MMDDYYA or MMDDYY-1</a:t>
            </a:r>
          </a:p>
          <a:p>
            <a:pPr lvl="1"/>
            <a:r>
              <a:rPr lang="en-US" dirty="0" smtClean="0"/>
              <a:t>Utility/Cell Phone Invoices: account number + date</a:t>
            </a:r>
          </a:p>
          <a:p>
            <a:pPr lvl="1"/>
            <a:r>
              <a:rPr lang="en-US" dirty="0" smtClean="0"/>
              <a:t>Service Contracts: date of service  MMDDYY.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45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Your Invoices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practice: have all invoices directed to Accounts Payable.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Purchase Order should specify remit address for invoices.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Statements</a:t>
            </a:r>
            <a:r>
              <a:rPr lang="en-US" dirty="0" smtClean="0"/>
              <a:t> should come to Accounts Payable to verify there are no outstanding invoices.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47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Petty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Student payments from petty cash.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independent contractor for services.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Receipts must be attached.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Sales Tax is not reimbursed.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Flyers and list of attendees are required.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Compliance with food policy.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937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Separation of Duties.  </a:t>
            </a:r>
            <a:r>
              <a:rPr lang="en-US" dirty="0" smtClean="0"/>
              <a:t>The employee who maintains the vendor files should not be able to process vouchers or issue purchase orders.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W-9</a:t>
            </a:r>
            <a:r>
              <a:rPr lang="en-US" dirty="0" smtClean="0"/>
              <a:t> should be required.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Only </a:t>
            </a:r>
            <a:r>
              <a:rPr lang="en-US" b="1" dirty="0" smtClean="0"/>
              <a:t>one vendor </a:t>
            </a:r>
            <a:r>
              <a:rPr lang="en-US" dirty="0" smtClean="0"/>
              <a:t>per W-9/FEI number. </a:t>
            </a:r>
            <a:br>
              <a:rPr lang="en-US" dirty="0" smtClean="0"/>
            </a:br>
            <a:r>
              <a:rPr lang="en-US" dirty="0" smtClean="0"/>
              <a:t>Use remit to address to handle different payment addresses.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783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– Legal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Corporate Vendors:</a:t>
            </a:r>
            <a:r>
              <a:rPr lang="en-US" dirty="0" smtClean="0"/>
              <a:t>  Verify legal status at: </a:t>
            </a:r>
            <a:r>
              <a:rPr lang="en-US" sz="2400" u="sng" dirty="0">
                <a:hlinkClick r:id="rId2"/>
              </a:rPr>
              <a:t>http://</a:t>
            </a:r>
            <a:r>
              <a:rPr lang="en-US" sz="2400" u="sng" dirty="0" smtClean="0">
                <a:hlinkClick r:id="rId2"/>
              </a:rPr>
              <a:t>www.coordinatedlegal.com/SecretaryOfState.html</a:t>
            </a:r>
            <a:r>
              <a:rPr lang="en-US" sz="2400" u="sng" dirty="0" smtClean="0"/>
              <a:t/>
            </a:r>
            <a:br>
              <a:rPr lang="en-US" sz="2400" u="sng" dirty="0" smtClean="0"/>
            </a:br>
            <a:endParaRPr lang="en-US" sz="2400" u="sng" dirty="0" smtClean="0"/>
          </a:p>
          <a:p>
            <a:r>
              <a:rPr lang="en-US" dirty="0"/>
              <a:t>If status is Active/Compliant or Active/Noncompliant - continue </a:t>
            </a:r>
            <a:r>
              <a:rPr lang="en-US" dirty="0" smtClean="0"/>
              <a:t>processing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If Admin. Dissolved, </a:t>
            </a:r>
            <a:r>
              <a:rPr lang="en-US" dirty="0" smtClean="0"/>
              <a:t>follow up with campus contact.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54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W-9 </a:t>
            </a:r>
            <a:r>
              <a:rPr lang="en-US" dirty="0"/>
              <a:t>- applies to US </a:t>
            </a:r>
            <a:r>
              <a:rPr lang="en-US" dirty="0" smtClean="0"/>
              <a:t>Citizens/Permanent Resident only.</a:t>
            </a:r>
            <a:endParaRPr lang="en-US" dirty="0"/>
          </a:p>
          <a:p>
            <a:r>
              <a:rPr lang="en-US" dirty="0"/>
              <a:t>W8BEN and Foreign National Information Form with copies of requested immigration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KSU uses the name “*****” five stars in the name2 field on the vendor master page.</a:t>
            </a:r>
          </a:p>
          <a:p>
            <a:r>
              <a:rPr lang="en-US" dirty="0" smtClean="0"/>
              <a:t>Query:  430_AP_VERIFY_INTL_VENDOR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88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PeopleBooks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Not a physical address.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default set of rules, or attributes.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Defines how you conduct business with a particular vendor.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can be multiple ‘locations’ for each vendor.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Peoplesoft</a:t>
            </a:r>
            <a:r>
              <a:rPr lang="en-US" dirty="0" smtClean="0"/>
              <a:t> Vendor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Vendor/Location/Options “Payables”</a:t>
            </a:r>
          </a:p>
          <a:p>
            <a:pPr lvl="2"/>
            <a:r>
              <a:rPr lang="en-US" dirty="0" smtClean="0"/>
              <a:t>Payment Control</a:t>
            </a:r>
          </a:p>
          <a:p>
            <a:pPr lvl="2"/>
            <a:r>
              <a:rPr lang="en-US" dirty="0" smtClean="0"/>
              <a:t>Matching/Approval Options</a:t>
            </a:r>
          </a:p>
          <a:p>
            <a:pPr lvl="2"/>
            <a:r>
              <a:rPr lang="en-US" dirty="0" smtClean="0"/>
              <a:t>EFT Options</a:t>
            </a:r>
          </a:p>
          <a:p>
            <a:pPr lvl="2"/>
            <a:r>
              <a:rPr lang="en-US" dirty="0" smtClean="0"/>
              <a:t>Fund Transfer Details</a:t>
            </a:r>
          </a:p>
          <a:p>
            <a:pPr lvl="2"/>
            <a:r>
              <a:rPr lang="en-US" dirty="0" smtClean="0"/>
              <a:t>Vendor Banking Account Options</a:t>
            </a:r>
          </a:p>
          <a:p>
            <a:pPr lvl="2"/>
            <a:r>
              <a:rPr lang="en-US" dirty="0" smtClean="0"/>
              <a:t>Vendor Type Options – EMP for Employee?</a:t>
            </a:r>
          </a:p>
          <a:p>
            <a:pPr lvl="2"/>
            <a:r>
              <a:rPr lang="en-US" dirty="0" smtClean="0"/>
              <a:t>Location Main?  Your remit to address?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44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296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108702" y="4007604"/>
            <a:ext cx="762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227678">
            <a:off x="4114800" y="3657600"/>
            <a:ext cx="1219200" cy="304800"/>
          </a:xfrm>
          <a:prstGeom prst="leftArrow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33388"/>
            <a:ext cx="74676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Business Practices</a:t>
            </a:r>
          </a:p>
          <a:p>
            <a:pPr lvl="1"/>
            <a:r>
              <a:rPr lang="en-US" dirty="0" smtClean="0"/>
              <a:t>Approvals</a:t>
            </a:r>
          </a:p>
          <a:p>
            <a:pPr lvl="1"/>
            <a:r>
              <a:rPr lang="en-US" dirty="0" smtClean="0"/>
              <a:t>Internal Controls</a:t>
            </a:r>
          </a:p>
          <a:p>
            <a:pPr lvl="1"/>
            <a:r>
              <a:rPr lang="en-US" dirty="0" smtClean="0"/>
              <a:t>Invoices</a:t>
            </a:r>
          </a:p>
          <a:p>
            <a:pPr lvl="1"/>
            <a:r>
              <a:rPr lang="en-US" dirty="0" smtClean="0"/>
              <a:t>Stipends</a:t>
            </a:r>
          </a:p>
          <a:p>
            <a:pPr lvl="1"/>
            <a:r>
              <a:rPr lang="en-US" dirty="0" smtClean="0"/>
              <a:t>Petty Cash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Payables Default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4478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Peoplesoft</a:t>
            </a:r>
            <a:r>
              <a:rPr lang="en-US" dirty="0" smtClean="0"/>
              <a:t> Vendor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Identifying Information</a:t>
            </a:r>
          </a:p>
          <a:p>
            <a:pPr lvl="2"/>
            <a:r>
              <a:rPr lang="en-US" dirty="0" smtClean="0"/>
              <a:t>Duplicate Invoice Indicator.  KSU uses “Default”</a:t>
            </a:r>
          </a:p>
          <a:p>
            <a:pPr lvl="2"/>
            <a:r>
              <a:rPr lang="en-US" dirty="0" smtClean="0"/>
              <a:t>Withholding Vendor?  </a:t>
            </a:r>
          </a:p>
          <a:p>
            <a:pPr lvl="2"/>
            <a:r>
              <a:rPr lang="en-US" dirty="0" smtClean="0"/>
              <a:t>Persistence</a:t>
            </a:r>
          </a:p>
          <a:p>
            <a:pPr lvl="3"/>
            <a:r>
              <a:rPr lang="en-US" dirty="0" smtClean="0"/>
              <a:t>Regular</a:t>
            </a:r>
          </a:p>
          <a:p>
            <a:pPr lvl="3"/>
            <a:r>
              <a:rPr lang="en-US" dirty="0" smtClean="0"/>
              <a:t>One Time – Only one payment is generated and then the system will “I” inactivate the vendor ID.  Good for International Vendors and one-time payments.</a:t>
            </a:r>
          </a:p>
          <a:p>
            <a:pPr lvl="3"/>
            <a:r>
              <a:rPr lang="en-US" dirty="0" smtClean="0"/>
              <a:t>Single Pay – Good for refunds where AP has the control to add the vendor’s address/name.  Strong Internal Controls should be used with this option.  No 1099 reportable payments.</a:t>
            </a:r>
          </a:p>
          <a:p>
            <a:r>
              <a:rPr lang="en-US" dirty="0" smtClean="0"/>
              <a:t>Contacts</a:t>
            </a:r>
          </a:p>
          <a:p>
            <a:pPr lvl="2"/>
            <a:r>
              <a:rPr lang="en-US" dirty="0" smtClean="0"/>
              <a:t>Description ACH/EFT.. Use Email ID for Remit to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9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1099 Reportable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1099 reportable activity accounts:</a:t>
            </a:r>
          </a:p>
          <a:p>
            <a:pPr lvl="2"/>
            <a:r>
              <a:rPr lang="en-US" dirty="0" smtClean="0"/>
              <a:t>7278%, 719xxx, 7481xx, 751xxx</a:t>
            </a:r>
          </a:p>
          <a:p>
            <a:pPr lvl="3"/>
            <a:r>
              <a:rPr lang="en-US" dirty="0" smtClean="0"/>
              <a:t>Royalties</a:t>
            </a:r>
          </a:p>
          <a:p>
            <a:pPr lvl="3"/>
            <a:r>
              <a:rPr lang="en-US" dirty="0" smtClean="0"/>
              <a:t>Rental of Non-Real Estate</a:t>
            </a:r>
          </a:p>
          <a:p>
            <a:pPr lvl="3"/>
            <a:r>
              <a:rPr lang="en-US" dirty="0" smtClean="0"/>
              <a:t>Real Estate Rental</a:t>
            </a:r>
          </a:p>
          <a:p>
            <a:pPr lvl="3"/>
            <a:r>
              <a:rPr lang="en-US" dirty="0" smtClean="0"/>
              <a:t>Per Diem &amp; Fees – Expense (not reimbursed expenses)</a:t>
            </a:r>
          </a:p>
          <a:p>
            <a:pPr lvl="4"/>
            <a:r>
              <a:rPr lang="en-US" dirty="0" smtClean="0"/>
              <a:t>Architect, Attorney, Consultant, Engineer, Physician, Interpreters, Veterinarian, Speaker, IT Consultant,</a:t>
            </a:r>
          </a:p>
          <a:p>
            <a:pPr lvl="4"/>
            <a:r>
              <a:rPr lang="en-US" dirty="0" smtClean="0"/>
              <a:t>752100 for Reimbursed Expenses to Consultants should be used or Non-Employee expense account 65XXXX.</a:t>
            </a:r>
          </a:p>
          <a:p>
            <a:pPr lvl="2"/>
            <a:r>
              <a:rPr lang="en-US" dirty="0" smtClean="0"/>
              <a:t>International Vendors 1042s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35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Duties (should not be performed by Accounts Payable)</a:t>
            </a:r>
          </a:p>
          <a:p>
            <a:pPr marL="1257300" lvl="2" indent="-457200"/>
            <a:r>
              <a:rPr lang="en-US" dirty="0" smtClean="0"/>
              <a:t>Approve purchase (Budget Manager)</a:t>
            </a:r>
          </a:p>
          <a:p>
            <a:pPr marL="1257300" lvl="2" indent="-457200"/>
            <a:r>
              <a:rPr lang="en-US" dirty="0" smtClean="0"/>
              <a:t>Receive ordered materials </a:t>
            </a:r>
          </a:p>
          <a:p>
            <a:pPr marL="1257300" lvl="2" indent="-457200"/>
            <a:r>
              <a:rPr lang="en-US" dirty="0" smtClean="0"/>
              <a:t>Approve invoice for payment</a:t>
            </a:r>
          </a:p>
          <a:p>
            <a:pPr marL="1257300" lvl="2" indent="-457200"/>
            <a:r>
              <a:rPr lang="en-US" dirty="0" smtClean="0"/>
              <a:t>Review and reconcile financial records.  This means that the person who can print the check should not be the one reconciling the bank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951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receipts to Invoices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PO invoices must have some sort of receiving notification. </a:t>
            </a:r>
          </a:p>
          <a:p>
            <a:pPr lvl="1"/>
            <a:r>
              <a:rPr lang="en-US" dirty="0" smtClean="0"/>
              <a:t>This may be as simple as an email from the end user who says the product was received. 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Issue Payment/Check Request is based on an assumption that the product was received by the end user.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21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Three Way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Purchase Order must be set to Receiving Required.</a:t>
            </a:r>
          </a:p>
          <a:p>
            <a:r>
              <a:rPr lang="en-US" dirty="0" smtClean="0"/>
              <a:t>Match the invoice by copying in the purchase order.</a:t>
            </a:r>
          </a:p>
          <a:p>
            <a:r>
              <a:rPr lang="en-US" dirty="0" smtClean="0"/>
              <a:t>Match exceptions will occur when there is no open receiver for the purchaser order.</a:t>
            </a:r>
          </a:p>
          <a:p>
            <a:r>
              <a:rPr lang="en-US" dirty="0" smtClean="0"/>
              <a:t>Assets must be copied in from a receipt.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8636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PO: Do Not</a:t>
                      </a:r>
                      <a:r>
                        <a:rPr lang="en-US" baseline="0" dirty="0" smtClean="0"/>
                        <a:t> Receive or 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2-way matching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Compares</a:t>
                      </a:r>
                      <a:r>
                        <a:rPr lang="en-US" baseline="0" dirty="0" smtClean="0"/>
                        <a:t> voucher to PO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Receiving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3-way matching</a:t>
                      </a:r>
                    </a:p>
                    <a:p>
                      <a:r>
                        <a:rPr lang="en-US" dirty="0" smtClean="0"/>
                        <a:t>Compares</a:t>
                      </a:r>
                      <a:r>
                        <a:rPr lang="en-US" baseline="0" dirty="0" smtClean="0"/>
                        <a:t> voucher - PO - Receipt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01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0"/>
            <a:ext cx="6600825" cy="685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01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PeopleBooks</a:t>
            </a:r>
            <a:r>
              <a:rPr lang="en-US" dirty="0" smtClean="0"/>
              <a:t> Note: </a:t>
            </a:r>
          </a:p>
          <a:p>
            <a:pPr lvl="1"/>
            <a:r>
              <a:rPr lang="en-US" dirty="0" smtClean="0"/>
              <a:t>Organizations typically correct a problem instead of overriding it. In general, it is best to rectify and reprocess incorrect associations and vendor differences rather than override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010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to identify Match Exceptions</a:t>
            </a:r>
          </a:p>
          <a:p>
            <a:pPr lvl="1"/>
            <a:r>
              <a:rPr lang="en-US" dirty="0" smtClean="0"/>
              <a:t>BOR_AP_UNPOSTED_VCHR</a:t>
            </a:r>
          </a:p>
          <a:p>
            <a:pPr lvl="1"/>
            <a:r>
              <a:rPr lang="en-US" dirty="0" smtClean="0"/>
              <a:t>Matching Workbench</a:t>
            </a:r>
          </a:p>
          <a:p>
            <a:r>
              <a:rPr lang="en-US" dirty="0" smtClean="0"/>
              <a:t>What are common Match Exceptions</a:t>
            </a:r>
          </a:p>
          <a:p>
            <a:pPr lvl="1"/>
            <a:r>
              <a:rPr lang="en-US" dirty="0" smtClean="0"/>
              <a:t>Missing Receiving</a:t>
            </a:r>
          </a:p>
          <a:p>
            <a:pPr lvl="1"/>
            <a:r>
              <a:rPr lang="en-US" dirty="0" smtClean="0"/>
              <a:t>PO set at “Receiving Required” in error.</a:t>
            </a:r>
          </a:p>
          <a:p>
            <a:pPr lvl="1"/>
            <a:r>
              <a:rPr lang="en-US" dirty="0" smtClean="0"/>
              <a:t>Receiving not equal to PO amount/Qty.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7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GeorgiaFIRST Financials – PeopleSoft</a:t>
            </a:r>
          </a:p>
          <a:p>
            <a:pPr lvl="1"/>
            <a:r>
              <a:rPr lang="en-US" dirty="0" smtClean="0"/>
              <a:t>Vendor settings</a:t>
            </a:r>
          </a:p>
          <a:p>
            <a:pPr lvl="1"/>
            <a:r>
              <a:rPr lang="en-US" dirty="0" smtClean="0"/>
              <a:t>Invoices and Voucher processing</a:t>
            </a:r>
          </a:p>
          <a:p>
            <a:pPr lvl="1"/>
            <a:r>
              <a:rPr lang="en-US" dirty="0" smtClean="0"/>
              <a:t>Payments and </a:t>
            </a:r>
            <a:r>
              <a:rPr lang="en-US" dirty="0" err="1" smtClean="0"/>
              <a:t>Paycycles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Allowable difference between a PO and Voucher</a:t>
            </a:r>
          </a:p>
          <a:p>
            <a:r>
              <a:rPr lang="en-US" dirty="0" smtClean="0"/>
              <a:t>Percentage or Amount</a:t>
            </a:r>
          </a:p>
          <a:p>
            <a:r>
              <a:rPr lang="en-US" dirty="0" smtClean="0"/>
              <a:t>Default setting by business unit</a:t>
            </a:r>
          </a:p>
          <a:p>
            <a:pPr lvl="1"/>
            <a:r>
              <a:rPr lang="en-US" dirty="0" smtClean="0"/>
              <a:t>The lesser of  $500 or 10%</a:t>
            </a:r>
          </a:p>
          <a:p>
            <a:r>
              <a:rPr lang="en-US" dirty="0" smtClean="0"/>
              <a:t>Can be changed on the PO </a:t>
            </a:r>
            <a:r>
              <a:rPr lang="en-US" dirty="0" err="1" smtClean="0"/>
              <a:t>distrib</a:t>
            </a:r>
            <a:r>
              <a:rPr lang="en-US" dirty="0" smtClean="0"/>
              <a:t> lines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78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98153"/>
            <a:ext cx="9144000" cy="545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5800" y="3048000"/>
            <a:ext cx="609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24800" y="5943600"/>
            <a:ext cx="6096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5181600"/>
            <a:ext cx="609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Finalize or Not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Finalize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Finalizes the predecessor PO line</a:t>
            </a:r>
          </a:p>
          <a:p>
            <a:pPr lvl="1"/>
            <a:r>
              <a:rPr lang="en-US" dirty="0" smtClean="0"/>
              <a:t>Final liquidation of the KK distribution line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Eliminates the need to run PO reconciliation process to determine the closing of a PO or PO line</a:t>
            </a:r>
          </a:p>
          <a:p>
            <a:pPr lvl="1"/>
            <a:r>
              <a:rPr lang="en-US" dirty="0" smtClean="0"/>
              <a:t>Quickly frees up funds.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Finalize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use it:</a:t>
            </a:r>
          </a:p>
          <a:p>
            <a:pPr lvl="1"/>
            <a:r>
              <a:rPr lang="en-US" dirty="0" smtClean="0"/>
              <a:t>Vouchering the last invoice for a PO or PO line but the amount or quantity is less than the original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not to use it:</a:t>
            </a:r>
          </a:p>
          <a:p>
            <a:pPr lvl="1"/>
            <a:r>
              <a:rPr lang="en-US" dirty="0" smtClean="0"/>
              <a:t>If you are fully vouchering a PO or PO line</a:t>
            </a:r>
          </a:p>
          <a:p>
            <a:pPr lvl="2"/>
            <a:r>
              <a:rPr lang="en-US" dirty="0" smtClean="0"/>
              <a:t>PO Close process will finalize the PO or PO line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Finalize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i="1" dirty="0" smtClean="0"/>
              <a:t>* Not necessary if you run PO close.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Invoices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Invoice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?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 </a:t>
            </a:r>
            <a:r>
              <a:rPr lang="en-US" dirty="0" err="1" smtClean="0"/>
              <a:t>vs</a:t>
            </a:r>
            <a:r>
              <a:rPr lang="en-US" dirty="0" smtClean="0"/>
              <a:t> Voucher</a:t>
            </a:r>
          </a:p>
          <a:p>
            <a:r>
              <a:rPr lang="en-US" dirty="0" smtClean="0"/>
              <a:t>Changes:</a:t>
            </a:r>
          </a:p>
          <a:p>
            <a:pPr lvl="1"/>
            <a:r>
              <a:rPr lang="en-US" dirty="0" smtClean="0"/>
              <a:t>Do NOT Change PO lines that that have been </a:t>
            </a:r>
            <a:r>
              <a:rPr lang="en-US" dirty="0" err="1" smtClean="0"/>
              <a:t>vouchered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Changing Distribution lines</a:t>
            </a:r>
          </a:p>
          <a:p>
            <a:pPr lvl="1"/>
            <a:r>
              <a:rPr lang="en-US" dirty="0" smtClean="0"/>
              <a:t>If receipts exits, the receipt must be changed, too.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post vouchers</a:t>
            </a:r>
          </a:p>
          <a:p>
            <a:pPr lvl="1"/>
            <a:r>
              <a:rPr lang="en-US" dirty="0" smtClean="0"/>
              <a:t>Verify Control Group settings</a:t>
            </a:r>
          </a:p>
          <a:p>
            <a:pPr lvl="1"/>
            <a:r>
              <a:rPr lang="en-US" dirty="0" smtClean="0"/>
              <a:t>Verify Voucher Attributes Tab on the voucher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Upload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Voucher Upload Spreadsheet </a:t>
            </a:r>
          </a:p>
          <a:p>
            <a:pPr lvl="1"/>
            <a:r>
              <a:rPr lang="en-US" dirty="0" smtClean="0"/>
              <a:t>Large volume, low dollar payments to multiple vendors.  </a:t>
            </a:r>
          </a:p>
          <a:p>
            <a:pPr lvl="1"/>
            <a:r>
              <a:rPr lang="en-US" dirty="0" smtClean="0"/>
              <a:t>One-to-one distributions such as stipends, board checks or 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6756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Method linked with Banking Information and Pay Cycles.</a:t>
            </a:r>
          </a:p>
          <a:p>
            <a:pPr lvl="1"/>
            <a:r>
              <a:rPr lang="en-US" dirty="0" smtClean="0"/>
              <a:t>MAN - Manual </a:t>
            </a:r>
            <a:r>
              <a:rPr lang="en-US" dirty="0"/>
              <a:t>payments keyed such as wires, direct debits from the bank are keyed using the </a:t>
            </a:r>
            <a:r>
              <a:rPr lang="en-US" dirty="0" smtClean="0"/>
              <a:t>“Manual” payment process.</a:t>
            </a:r>
          </a:p>
          <a:p>
            <a:pPr lvl="1"/>
            <a:r>
              <a:rPr lang="en-US" dirty="0" smtClean="0"/>
              <a:t>ACH (Commercial / Business)</a:t>
            </a:r>
          </a:p>
          <a:p>
            <a:pPr lvl="1"/>
            <a:r>
              <a:rPr lang="en-US" dirty="0" smtClean="0"/>
              <a:t>EFT (Personal)</a:t>
            </a:r>
          </a:p>
          <a:p>
            <a:pPr lvl="1"/>
            <a:r>
              <a:rPr lang="en-US" dirty="0" smtClean="0"/>
              <a:t>CHK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580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 / 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 ACH/EFT? </a:t>
            </a:r>
          </a:p>
          <a:p>
            <a:pPr lvl="1"/>
            <a:r>
              <a:rPr lang="en-US" dirty="0" smtClean="0"/>
              <a:t>Contact ITS for instructions to get started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Job Aid: </a:t>
            </a:r>
            <a:br>
              <a:rPr lang="en-US" dirty="0" smtClean="0"/>
            </a:br>
            <a:r>
              <a:rPr lang="en-US" dirty="0" smtClean="0"/>
              <a:t>RUNNING EFT/ACH PAY CYCLES </a:t>
            </a:r>
          </a:p>
          <a:p>
            <a:endParaRPr lang="en-US" dirty="0" smtClean="0"/>
          </a:p>
          <a:p>
            <a:r>
              <a:rPr lang="en-US" dirty="0" smtClean="0"/>
              <a:t>Payment Advices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5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Accountability, Authorization and Approval</a:t>
            </a:r>
          </a:p>
          <a:p>
            <a:pPr lvl="2"/>
            <a:r>
              <a:rPr lang="en-US" dirty="0" smtClean="0"/>
              <a:t>Department Table is used to determine who has authority to approve expenditures for the department.</a:t>
            </a:r>
          </a:p>
          <a:p>
            <a:pPr lvl="2"/>
            <a:r>
              <a:rPr lang="en-US" dirty="0" smtClean="0"/>
              <a:t>Project Table is used to determine who has authority to approve expenditures for the project.</a:t>
            </a:r>
          </a:p>
          <a:p>
            <a:pPr lvl="2"/>
            <a:r>
              <a:rPr lang="en-US" dirty="0" smtClean="0"/>
              <a:t>Other approvals include:</a:t>
            </a:r>
          </a:p>
          <a:p>
            <a:pPr lvl="4"/>
            <a:r>
              <a:rPr lang="en-US" dirty="0" smtClean="0"/>
              <a:t>ITS for computer purchases</a:t>
            </a:r>
          </a:p>
          <a:p>
            <a:pPr lvl="4"/>
            <a:r>
              <a:rPr lang="en-US" dirty="0" smtClean="0"/>
              <a:t>Asset Management</a:t>
            </a:r>
          </a:p>
          <a:p>
            <a:pPr lvl="4"/>
            <a:r>
              <a:rPr lang="en-US" dirty="0" smtClean="0"/>
              <a:t>Audio Visual Equipment</a:t>
            </a:r>
          </a:p>
          <a:p>
            <a:pPr lvl="4"/>
            <a:r>
              <a:rPr lang="en-US" dirty="0" smtClean="0"/>
              <a:t>Hazardous Materials</a:t>
            </a:r>
          </a:p>
          <a:p>
            <a:pPr lvl="4"/>
            <a:r>
              <a:rPr lang="en-US" dirty="0" smtClean="0"/>
              <a:t>Human Resources (on-payroll, qualified Independent Contractor status)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9445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 / 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PRENOTING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Changing the default # of wait days</a:t>
            </a:r>
          </a:p>
          <a:p>
            <a:pPr lvl="1"/>
            <a:r>
              <a:rPr lang="en-US" dirty="0" smtClean="0"/>
              <a:t>Run an ACH / EFT pay cycle to trigger the </a:t>
            </a:r>
            <a:r>
              <a:rPr lang="en-US" dirty="0" err="1" smtClean="0"/>
              <a:t>prenotes</a:t>
            </a:r>
            <a:endParaRPr lang="en-US" dirty="0" smtClean="0"/>
          </a:p>
          <a:p>
            <a:pPr lvl="1"/>
            <a:r>
              <a:rPr lang="en-US" dirty="0" smtClean="0"/>
              <a:t>Or Manually Confirm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580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Cycle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Trial Register</a:t>
            </a:r>
          </a:p>
          <a:p>
            <a:pPr lvl="1"/>
            <a:r>
              <a:rPr lang="en-US" dirty="0" smtClean="0"/>
              <a:t>Vendor Name/Address matches invoice.</a:t>
            </a:r>
          </a:p>
          <a:p>
            <a:pPr lvl="1"/>
            <a:r>
              <a:rPr lang="en-US" dirty="0" smtClean="0"/>
              <a:t>Dollar amount matches invoice.</a:t>
            </a:r>
          </a:p>
          <a:p>
            <a:pPr lvl="1"/>
            <a:r>
              <a:rPr lang="en-US" dirty="0" smtClean="0"/>
              <a:t>Invoice number keyed correctly.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Trial Register verified to Detailed Check Register </a:t>
            </a:r>
          </a:p>
          <a:p>
            <a:pPr lvl="1"/>
            <a:r>
              <a:rPr lang="en-US" dirty="0" smtClean="0"/>
              <a:t>Performed by individual who does not have vouchering/payment security (outside AP area).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265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410200"/>
            <a:ext cx="8229600" cy="944563"/>
          </a:xfrm>
        </p:spPr>
        <p:txBody>
          <a:bodyPr/>
          <a:lstStyle/>
          <a:p>
            <a:r>
              <a:rPr lang="en-US" dirty="0" smtClean="0"/>
              <a:t>Check the Pay Cycle Exceptions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"/>
            <a:ext cx="7620000" cy="506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3124200"/>
            <a:ext cx="83058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1414463"/>
            <a:ext cx="89630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7400" y="2667000"/>
            <a:ext cx="3124200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Vouchers</a:t>
            </a:r>
          </a:p>
          <a:p>
            <a:pPr lvl="1"/>
            <a:r>
              <a:rPr lang="en-US" dirty="0" smtClean="0"/>
              <a:t>Example: voucher $80 and credit </a:t>
            </a:r>
            <a:r>
              <a:rPr lang="en-US" dirty="0" err="1" smtClean="0"/>
              <a:t>vchr</a:t>
            </a:r>
            <a:r>
              <a:rPr lang="en-US" dirty="0" smtClean="0"/>
              <a:t> $100</a:t>
            </a:r>
          </a:p>
          <a:p>
            <a:pPr lvl="1"/>
            <a:r>
              <a:rPr lang="en-US" dirty="0" smtClean="0"/>
              <a:t>Option: Process When DRs &gt;= CRs</a:t>
            </a:r>
          </a:p>
          <a:p>
            <a:pPr lvl="2"/>
            <a:r>
              <a:rPr lang="en-US" dirty="0" smtClean="0"/>
              <a:t>Nothing happens because debits are not greater than credits</a:t>
            </a:r>
          </a:p>
          <a:p>
            <a:pPr lvl="1"/>
            <a:r>
              <a:rPr lang="en-US" dirty="0" smtClean="0"/>
              <a:t>Option: Process Credit Vouchers</a:t>
            </a:r>
          </a:p>
          <a:p>
            <a:pPr lvl="2"/>
            <a:r>
              <a:rPr lang="en-US" dirty="0" smtClean="0"/>
              <a:t>Voucher paid / zero $ payment row / accounting entries</a:t>
            </a:r>
          </a:p>
          <a:p>
            <a:pPr lvl="2"/>
            <a:r>
              <a:rPr lang="en-US" dirty="0" smtClean="0"/>
              <a:t>Credit / payment row $80 / remaining $20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Notifies bank of checks that will be presented for payment.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Contact ITS for assistance in getting started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Review Wimba presentation.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pay cycle ID you are using: POSPY1-9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Verify that you POSPY# runs to completion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GeorgiaFIRST Training Archives</a:t>
            </a:r>
          </a:p>
          <a:p>
            <a:r>
              <a:rPr lang="en-US" dirty="0" smtClean="0"/>
              <a:t>Wimba Session: </a:t>
            </a:r>
            <a:br>
              <a:rPr lang="en-US" dirty="0" smtClean="0"/>
            </a:br>
            <a:r>
              <a:rPr lang="en-US" dirty="0" smtClean="0"/>
              <a:t>Using Positive Payment, August 31 2010 </a:t>
            </a:r>
          </a:p>
          <a:p>
            <a:pPr lvl="1"/>
            <a:r>
              <a:rPr lang="en-US" dirty="0" smtClean="0"/>
              <a:t>Archive: </a:t>
            </a:r>
            <a:r>
              <a:rPr lang="en-US" sz="1600" dirty="0" smtClean="0">
                <a:hlinkClick r:id="rId2"/>
              </a:rPr>
              <a:t>http://gbor.wimba.com/launcher.cgi?room=PSFIN_TRNG_2010_0831_1430_53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Slides and Handout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End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Query: BOR_AP_UNPOSTED_VCHR </a:t>
            </a:r>
          </a:p>
          <a:p>
            <a:r>
              <a:rPr lang="en-US" dirty="0" smtClean="0"/>
              <a:t>Run Query: BOR_AP_UNPOSTED_PYMNTS</a:t>
            </a:r>
          </a:p>
          <a:p>
            <a:r>
              <a:rPr lang="en-US" dirty="0" smtClean="0"/>
              <a:t>Reconciling the Open Payables to the General Ledger.</a:t>
            </a:r>
          </a:p>
          <a:p>
            <a:pPr lvl="1"/>
            <a:r>
              <a:rPr lang="en-US" dirty="0" smtClean="0"/>
              <a:t>Aging Payables Report vs. 211000 GL Account</a:t>
            </a:r>
          </a:p>
          <a:p>
            <a:pPr lvl="1"/>
            <a:r>
              <a:rPr lang="en-US" dirty="0" smtClean="0"/>
              <a:t>Reconciling Items</a:t>
            </a:r>
          </a:p>
          <a:p>
            <a:pPr lvl="2"/>
            <a:r>
              <a:rPr lang="en-US" dirty="0" smtClean="0"/>
              <a:t>Match Exceptions</a:t>
            </a:r>
          </a:p>
          <a:p>
            <a:pPr lvl="2"/>
            <a:r>
              <a:rPr lang="en-US" dirty="0" smtClean="0"/>
              <a:t>Un-posted Voucher</a:t>
            </a:r>
          </a:p>
          <a:p>
            <a:pPr lvl="2"/>
            <a:r>
              <a:rPr lang="en-US" dirty="0" smtClean="0"/>
              <a:t>Budget Exceptions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6978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Resource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Georgia</a:t>
            </a:r>
            <a:r>
              <a:rPr lang="en-US" b="1" i="1" dirty="0" smtClean="0"/>
              <a:t>FIRST</a:t>
            </a:r>
            <a:r>
              <a:rPr lang="en-US" b="1" dirty="0" smtClean="0"/>
              <a:t> Training Archives </a:t>
            </a:r>
          </a:p>
          <a:p>
            <a:pPr lvl="1"/>
            <a:r>
              <a:rPr lang="en-US" sz="2000" b="1" dirty="0" smtClean="0">
                <a:hlinkClick r:id="rId3"/>
              </a:rPr>
              <a:t>http://www.usg.edu/gafirst-fin/training/archives/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>
              <a:buNone/>
            </a:pPr>
            <a:r>
              <a:rPr lang="en-US" b="1" dirty="0" smtClean="0"/>
              <a:t>Wimba Session: Using the PO Workbench and Monthly PO Cleanup Processes, March 23 2010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Archive: </a:t>
            </a:r>
            <a:r>
              <a:rPr lang="en-US" sz="1800" dirty="0" smtClean="0">
                <a:hlinkClick r:id="rId4"/>
              </a:rPr>
              <a:t>http://67.202.210.69/launcher.cgi?room=PSFIN_TRNG_2010_0323_1430_53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hlinkClick r:id="rId5" action="ppaction://hlinkfile"/>
              </a:rPr>
              <a:t>Slides and Handouts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78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in Place?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 approves payments over $5,000 and payments to individuals.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Consultant, Lecturer (Speaker) and Performance Agreements have standard templates which are approved by Legal.  The routing form allows all departments to view the agreements before they are paid.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908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Resource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Georgia</a:t>
            </a:r>
            <a:r>
              <a:rPr lang="en-US" b="1" i="1" dirty="0" smtClean="0"/>
              <a:t>FIRST</a:t>
            </a:r>
            <a:r>
              <a:rPr lang="en-US" b="1" dirty="0" smtClean="0"/>
              <a:t> Training Archives </a:t>
            </a:r>
          </a:p>
          <a:p>
            <a:pPr lvl="1"/>
            <a:r>
              <a:rPr lang="en-US" sz="2000" b="1" dirty="0" smtClean="0">
                <a:hlinkClick r:id="rId3"/>
              </a:rPr>
              <a:t>http://www.usg.edu/gafirst-fin/training/archives/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b="1" dirty="0" smtClean="0"/>
              <a:t>Wimba Session: </a:t>
            </a:r>
            <a:r>
              <a:rPr lang="en-US" dirty="0" smtClean="0"/>
              <a:t>Using Positive Payment, August 31 2010 </a:t>
            </a:r>
          </a:p>
          <a:p>
            <a:pPr lvl="1"/>
            <a:r>
              <a:rPr lang="en-US" dirty="0" smtClean="0"/>
              <a:t>Archive: </a:t>
            </a:r>
            <a:r>
              <a:rPr lang="en-US" sz="1600" dirty="0" smtClean="0">
                <a:hlinkClick r:id="rId4"/>
              </a:rPr>
              <a:t>http://gbor.wimba.com/launcher.cgi?room=PSFIN_TRNG_2010_0831_1430_53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Slides and Handout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785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hlinkClick r:id="rId2"/>
              </a:rPr>
              <a:t>http://www.usg.edu/gafirst-fin/documentation/job_aids/category/accounts_payable/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36512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Employees are never paid as a consultant, speaker or for services through AP.  This must be reviewed by HR and the payment must go through Payroll. 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Anyone, who was on payroll, needs to be paid consistently on payroll.  This includes student assistants who are paid a stipend for additional work on campus.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08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Stipends/Sponsored Funds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Stipends should include timesheets for dates worked.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Consultant or Contractors on Sponsored Fund agreements must include a statement of work and resume of the consultant/contractor.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Stipends for work performed are taxable.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16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Invoice?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Practice: </a:t>
            </a:r>
            <a:r>
              <a:rPr lang="en-US" b="1" dirty="0" smtClean="0"/>
              <a:t>valid invoice</a:t>
            </a:r>
            <a:r>
              <a:rPr lang="en-US" dirty="0" smtClean="0"/>
              <a:t> (not a quote)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Duplicate Invoice Checking</a:t>
            </a:r>
            <a:endParaRPr lang="en-US" strike="sngStrike" dirty="0" smtClean="0"/>
          </a:p>
          <a:p>
            <a:pPr lvl="1"/>
            <a:r>
              <a:rPr lang="en-US" dirty="0" smtClean="0"/>
              <a:t>Set up Financial/Supply Chain</a:t>
            </a:r>
          </a:p>
          <a:p>
            <a:pPr lvl="1"/>
            <a:r>
              <a:rPr lang="en-US" dirty="0" smtClean="0"/>
              <a:t>Business Unit Related</a:t>
            </a:r>
          </a:p>
          <a:p>
            <a:pPr lvl="1"/>
            <a:r>
              <a:rPr lang="en-US" dirty="0" smtClean="0"/>
              <a:t>Payable/Payable Options</a:t>
            </a:r>
          </a:p>
          <a:p>
            <a:pPr lvl="1"/>
            <a:r>
              <a:rPr lang="en-US" dirty="0" smtClean="0"/>
              <a:t>Vouchering Options 2 – Duplicate Invoice Checking</a:t>
            </a:r>
          </a:p>
          <a:p>
            <a:pPr lvl="2"/>
            <a:r>
              <a:rPr lang="en-US" dirty="0" smtClean="0"/>
              <a:t>Invoice Number, Business Unit, Vendor ID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6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CA04-8AA2-4A2D-BAF5-A8E20D08699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006" r="21368" b="21062"/>
          <a:stretch>
            <a:fillRect/>
          </a:stretch>
        </p:blipFill>
        <p:spPr bwMode="auto">
          <a:xfrm>
            <a:off x="0" y="228600"/>
            <a:ext cx="9158748" cy="6172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1200" y="2514600"/>
            <a:ext cx="2209800" cy="1752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009" t="36387" r="64019" b="45742"/>
          <a:stretch>
            <a:fillRect/>
          </a:stretch>
        </p:blipFill>
        <p:spPr bwMode="auto">
          <a:xfrm>
            <a:off x="4419600" y="3429000"/>
            <a:ext cx="4419600" cy="320040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548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5895</TotalTime>
  <Words>1654</Words>
  <Application>Microsoft Office PowerPoint</Application>
  <PresentationFormat>On-screen Show (4:3)</PresentationFormat>
  <Paragraphs>382</Paragraphs>
  <Slides>51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Accounts Payable Best Practices</vt:lpstr>
      <vt:lpstr>Agenda</vt:lpstr>
      <vt:lpstr>Agenda</vt:lpstr>
      <vt:lpstr>Approvals</vt:lpstr>
      <vt:lpstr>Controls in Place?</vt:lpstr>
      <vt:lpstr>Other Controls</vt:lpstr>
      <vt:lpstr>Stipends/Sponsored Funds</vt:lpstr>
      <vt:lpstr>Valid Invoice?</vt:lpstr>
      <vt:lpstr>Slide 9</vt:lpstr>
      <vt:lpstr>No Invoice Number?</vt:lpstr>
      <vt:lpstr>Where Do Your Invoices Go?</vt:lpstr>
      <vt:lpstr>Petty Cash</vt:lpstr>
      <vt:lpstr>Vendor Maintenance</vt:lpstr>
      <vt:lpstr>Vendor – Legal Status</vt:lpstr>
      <vt:lpstr>International Vendors</vt:lpstr>
      <vt:lpstr>Vendor Location</vt:lpstr>
      <vt:lpstr>Peoplesoft Vendor Options</vt:lpstr>
      <vt:lpstr>Slide 18</vt:lpstr>
      <vt:lpstr>Slide 19</vt:lpstr>
      <vt:lpstr>Payables Default Hierarchy</vt:lpstr>
      <vt:lpstr>Peoplesoft Vendor – Cont.</vt:lpstr>
      <vt:lpstr>1099 Reportable</vt:lpstr>
      <vt:lpstr>Internal Control Practices</vt:lpstr>
      <vt:lpstr>Match receipts to Invoices</vt:lpstr>
      <vt:lpstr>Automatic Three Way Matching</vt:lpstr>
      <vt:lpstr>Matching Process</vt:lpstr>
      <vt:lpstr>Slide 27</vt:lpstr>
      <vt:lpstr>Matching Exceptions</vt:lpstr>
      <vt:lpstr>Match Exceptions</vt:lpstr>
      <vt:lpstr>Document Tolerance</vt:lpstr>
      <vt:lpstr>To Finalize or Not</vt:lpstr>
      <vt:lpstr>To Finalize or Not</vt:lpstr>
      <vt:lpstr>To Finalize or Not</vt:lpstr>
      <vt:lpstr>To Finalize or Not</vt:lpstr>
      <vt:lpstr>Distribution Lines</vt:lpstr>
      <vt:lpstr>Voucher Post</vt:lpstr>
      <vt:lpstr>Voucher Upload Process</vt:lpstr>
      <vt:lpstr>Payment Method</vt:lpstr>
      <vt:lpstr>ACH / EFT</vt:lpstr>
      <vt:lpstr>ACH / EFT</vt:lpstr>
      <vt:lpstr>Pay Cycle Monitoring</vt:lpstr>
      <vt:lpstr>Slide 42</vt:lpstr>
      <vt:lpstr>Slide 43</vt:lpstr>
      <vt:lpstr>Payment Selection Criteria</vt:lpstr>
      <vt:lpstr>Positive Payment</vt:lpstr>
      <vt:lpstr>Positive Payment</vt:lpstr>
      <vt:lpstr>Positive Payment</vt:lpstr>
      <vt:lpstr>Month End Close</vt:lpstr>
      <vt:lpstr>Training Resource </vt:lpstr>
      <vt:lpstr>Training Resource </vt:lpstr>
      <vt:lpstr>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Accounts Payable Best Practices</dc:title>
  <dc:creator>MMcginty</dc:creator>
  <cp:lastModifiedBy>Allie Cox</cp:lastModifiedBy>
  <cp:revision>191</cp:revision>
  <dcterms:created xsi:type="dcterms:W3CDTF">2011-09-02T12:12:51Z</dcterms:created>
  <dcterms:modified xsi:type="dcterms:W3CDTF">2011-10-06T18:24:55Z</dcterms:modified>
</cp:coreProperties>
</file>