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matic SC"/>
      <p:regular r:id="rId14"/>
      <p:bold r:id="rId15"/>
    </p:embeddedFont>
    <p:embeddedFont>
      <p:font typeface="Source Code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www.youtube.com/watch?v=bPlKtf2E5GI"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www.youtube.com/watch?v=oyZC5GXggTw"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lvl="0">
              <a:spcBef>
                <a:spcPts val="0"/>
              </a:spcBef>
              <a:buNone/>
            </a:pPr>
            <a:r>
              <a:rPr lang="en"/>
              <a:t>ADOPTION AND THE LAW</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wrap="square" tIns="91425">
            <a:noAutofit/>
          </a:bodyPr>
          <a:lstStyle/>
          <a:p>
            <a:pPr lvl="0">
              <a:spcBef>
                <a:spcPts val="0"/>
              </a:spcBef>
              <a:buNone/>
            </a:pPr>
            <a:r>
              <a:rPr lang="en"/>
              <a:t>November 9-10, 2017</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2802750" y="802500"/>
            <a:ext cx="3538500" cy="3538500"/>
          </a:xfrm>
          <a:prstGeom prst="rect">
            <a:avLst/>
          </a:prstGeom>
        </p:spPr>
        <p:txBody>
          <a:bodyPr anchorCtr="0" anchor="ctr" bIns="91425" lIns="91425" rIns="91425" wrap="square" tIns="91425">
            <a:noAutofit/>
          </a:bodyPr>
          <a:lstStyle/>
          <a:p>
            <a:pPr lvl="0">
              <a:spcBef>
                <a:spcPts val="0"/>
              </a:spcBef>
              <a:buNone/>
            </a:pPr>
            <a:r>
              <a:rPr lang="en" u="sng"/>
              <a:t>DO NOW</a:t>
            </a:r>
            <a:r>
              <a:rPr lang="en"/>
              <a:t>:</a:t>
            </a:r>
          </a:p>
          <a:p>
            <a:pPr lvl="0">
              <a:spcBef>
                <a:spcPts val="0"/>
              </a:spcBef>
              <a:buNone/>
            </a:pPr>
            <a:r>
              <a:rPr lang="en"/>
              <a:t>Please fill out the POLL on your desk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nvSpPr>
        <p:spPr>
          <a:xfrm>
            <a:off x="2004750" y="116400"/>
            <a:ext cx="5134500" cy="5143500"/>
          </a:xfrm>
          <a:prstGeom prst="rect">
            <a:avLst/>
          </a:prstGeom>
          <a:noFill/>
          <a:ln>
            <a:noFill/>
          </a:ln>
        </p:spPr>
        <p:txBody>
          <a:bodyPr anchorCtr="0" anchor="t" bIns="91425" lIns="91425" rIns="91425" wrap="square" tIns="91425">
            <a:noAutofit/>
          </a:bodyPr>
          <a:lstStyle/>
          <a:p>
            <a:pPr lvl="0" rtl="0">
              <a:spcBef>
                <a:spcPts val="0"/>
              </a:spcBef>
              <a:buNone/>
            </a:pPr>
            <a:r>
              <a:rPr lang="en" sz="1100">
                <a:latin typeface="Trebuchet MS"/>
                <a:ea typeface="Trebuchet MS"/>
                <a:cs typeface="Trebuchet MS"/>
                <a:sym typeface="Trebuchet MS"/>
              </a:rPr>
              <a:t>1. Same-sex (gay or lesbian) couples should not be allowed to adopt children.</a:t>
            </a:r>
          </a:p>
          <a:p>
            <a:pPr lvl="0" rtl="0">
              <a:lnSpc>
                <a:spcPct val="115000"/>
              </a:lnSpc>
              <a:spcBef>
                <a:spcPts val="0"/>
              </a:spcBef>
              <a:buNone/>
            </a:pPr>
            <a:r>
              <a:rPr lang="en" sz="1100">
                <a:latin typeface="Trebuchet MS"/>
                <a:ea typeface="Trebuchet MS"/>
                <a:cs typeface="Trebuchet MS"/>
                <a:sym typeface="Trebuchet MS"/>
              </a:rPr>
              <a:t> </a:t>
            </a:r>
          </a:p>
          <a:p>
            <a:pPr lvl="0">
              <a:spcBef>
                <a:spcPts val="0"/>
              </a:spcBef>
              <a:buNone/>
            </a:pPr>
            <a:r>
              <a:rPr lang="en" sz="1100">
                <a:latin typeface="Trebuchet MS"/>
                <a:ea typeface="Trebuchet MS"/>
                <a:cs typeface="Trebuchet MS"/>
                <a:sym typeface="Trebuchet MS"/>
              </a:rPr>
              <a:t>2. Sometimes it is better for a child to live away from their family’s home, with better-suited parents.</a:t>
            </a:r>
          </a:p>
          <a:p>
            <a:pPr lvl="0" rtl="0">
              <a:spcBef>
                <a:spcPts val="0"/>
              </a:spcBef>
              <a:buNone/>
            </a:pPr>
            <a:r>
              <a:t/>
            </a:r>
            <a:endParaRPr sz="1100">
              <a:latin typeface="Trebuchet MS"/>
              <a:ea typeface="Trebuchet MS"/>
              <a:cs typeface="Trebuchet MS"/>
              <a:sym typeface="Trebuchet MS"/>
            </a:endParaRPr>
          </a:p>
          <a:p>
            <a:pPr lvl="0">
              <a:spcBef>
                <a:spcPts val="0"/>
              </a:spcBef>
              <a:buNone/>
            </a:pPr>
            <a:r>
              <a:rPr lang="en" sz="1100">
                <a:latin typeface="Trebuchet MS"/>
                <a:ea typeface="Trebuchet MS"/>
                <a:cs typeface="Trebuchet MS"/>
                <a:sym typeface="Trebuchet MS"/>
              </a:rPr>
              <a:t>3. Race of the adoptive parents and the race of the child should be one of the factors considered in adoption proceedings.</a:t>
            </a:r>
          </a:p>
          <a:p>
            <a:pPr lvl="0" rtl="0">
              <a:spcBef>
                <a:spcPts val="0"/>
              </a:spcBef>
              <a:buNone/>
            </a:pPr>
            <a:r>
              <a:t/>
            </a:r>
            <a:endParaRPr sz="1100">
              <a:latin typeface="Trebuchet MS"/>
              <a:ea typeface="Trebuchet MS"/>
              <a:cs typeface="Trebuchet MS"/>
              <a:sym typeface="Trebuchet MS"/>
            </a:endParaRPr>
          </a:p>
          <a:p>
            <a:pPr lvl="0">
              <a:spcBef>
                <a:spcPts val="0"/>
              </a:spcBef>
              <a:buNone/>
            </a:pPr>
            <a:r>
              <a:rPr lang="en" sz="1100">
                <a:latin typeface="Trebuchet MS"/>
                <a:ea typeface="Trebuchet MS"/>
                <a:cs typeface="Trebuchet MS"/>
                <a:sym typeface="Trebuchet MS"/>
              </a:rPr>
              <a:t>4. Adopted children should be able to find out the names of their birth parents (open adoptions).</a:t>
            </a:r>
          </a:p>
          <a:p>
            <a:pPr lvl="0" rtl="0">
              <a:spcBef>
                <a:spcPts val="0"/>
              </a:spcBef>
              <a:buNone/>
            </a:pPr>
            <a:r>
              <a:t/>
            </a:r>
            <a:endParaRPr i="1" sz="1100">
              <a:latin typeface="Trebuchet MS"/>
              <a:ea typeface="Trebuchet MS"/>
              <a:cs typeface="Trebuchet MS"/>
              <a:sym typeface="Trebuchet MS"/>
            </a:endParaRPr>
          </a:p>
          <a:p>
            <a:pPr lvl="0">
              <a:spcBef>
                <a:spcPts val="0"/>
              </a:spcBef>
              <a:buNone/>
            </a:pPr>
            <a:r>
              <a:rPr lang="en" sz="1100">
                <a:latin typeface="Trebuchet MS"/>
                <a:ea typeface="Trebuchet MS"/>
                <a:cs typeface="Trebuchet MS"/>
                <a:sym typeface="Trebuchet MS"/>
              </a:rPr>
              <a:t>5. Surrogates (women who carry children for couples who cannot conceive) should be entitled to parental rights.</a:t>
            </a:r>
          </a:p>
          <a:p>
            <a:pPr lvl="0" rtl="0" algn="ctr">
              <a:lnSpc>
                <a:spcPct val="115000"/>
              </a:lnSpc>
              <a:spcBef>
                <a:spcPts val="0"/>
              </a:spcBef>
              <a:buNone/>
            </a:pPr>
            <a:r>
              <a:rPr i="1" lang="en" sz="1100">
                <a:latin typeface="Trebuchet MS"/>
                <a:ea typeface="Trebuchet MS"/>
                <a:cs typeface="Trebuchet MS"/>
                <a:sym typeface="Trebuchet MS"/>
              </a:rPr>
              <a:t> </a:t>
            </a:r>
          </a:p>
          <a:p>
            <a:pPr lvl="0">
              <a:spcBef>
                <a:spcPts val="0"/>
              </a:spcBef>
              <a:buNone/>
            </a:pPr>
            <a:r>
              <a:rPr lang="en" sz="1100">
                <a:latin typeface="Trebuchet MS"/>
                <a:ea typeface="Trebuchet MS"/>
                <a:cs typeface="Trebuchet MS"/>
                <a:sym typeface="Trebuchet MS"/>
              </a:rPr>
              <a:t>6. Parents generally know what is best for their child.</a:t>
            </a:r>
          </a:p>
          <a:p>
            <a:pPr lvl="0" rtl="0" algn="ctr">
              <a:lnSpc>
                <a:spcPct val="115000"/>
              </a:lnSpc>
              <a:spcBef>
                <a:spcPts val="0"/>
              </a:spcBef>
              <a:buNone/>
            </a:pPr>
            <a:r>
              <a:rPr i="1" lang="en" sz="1100">
                <a:latin typeface="Trebuchet MS"/>
                <a:ea typeface="Trebuchet MS"/>
                <a:cs typeface="Trebuchet MS"/>
                <a:sym typeface="Trebuchet MS"/>
              </a:rPr>
              <a:t> </a:t>
            </a:r>
          </a:p>
          <a:p>
            <a:pPr lvl="0">
              <a:spcBef>
                <a:spcPts val="0"/>
              </a:spcBef>
              <a:buNone/>
            </a:pPr>
            <a:r>
              <a:rPr lang="en" sz="1100">
                <a:latin typeface="Trebuchet MS"/>
                <a:ea typeface="Trebuchet MS"/>
                <a:cs typeface="Trebuchet MS"/>
                <a:sym typeface="Trebuchet MS"/>
              </a:rPr>
              <a:t>7. Single parents should be allowed to adopt children.</a:t>
            </a:r>
          </a:p>
          <a:p>
            <a:pPr lvl="0" rtl="0">
              <a:spcBef>
                <a:spcPts val="0"/>
              </a:spcBef>
              <a:buNone/>
            </a:pPr>
            <a:r>
              <a:rPr lang="en" sz="1100">
                <a:latin typeface="Trebuchet MS"/>
                <a:ea typeface="Trebuchet MS"/>
                <a:cs typeface="Trebuchet MS"/>
                <a:sym typeface="Trebuchet MS"/>
              </a:rPr>
              <a:t> </a:t>
            </a:r>
          </a:p>
          <a:p>
            <a:pPr lvl="0" rtl="0">
              <a:spcBef>
                <a:spcPts val="0"/>
              </a:spcBef>
              <a:buNone/>
            </a:pPr>
            <a:r>
              <a:rPr lang="en" sz="1100">
                <a:latin typeface="Trebuchet MS"/>
                <a:ea typeface="Trebuchet MS"/>
                <a:cs typeface="Trebuchet MS"/>
                <a:sym typeface="Trebuchet MS"/>
              </a:rPr>
              <a:t>8. White parents will be unable to give a child of color the proper upbringing and this type of adoption can result in an identity crisis for the child that should be avoided.</a:t>
            </a:r>
          </a:p>
          <a:p>
            <a:pPr lvl="0" rtl="0" algn="ctr">
              <a:lnSpc>
                <a:spcPct val="115000"/>
              </a:lnSpc>
              <a:spcBef>
                <a:spcPts val="0"/>
              </a:spcBef>
              <a:buNone/>
            </a:pPr>
            <a:r>
              <a:rPr lang="en" sz="1100">
                <a:latin typeface="Trebuchet MS"/>
                <a:ea typeface="Trebuchet MS"/>
                <a:cs typeface="Trebuchet MS"/>
                <a:sym typeface="Trebuchet MS"/>
              </a:rPr>
              <a:t> </a:t>
            </a:r>
          </a:p>
          <a:p>
            <a:pPr lvl="0" rtl="0">
              <a:lnSpc>
                <a:spcPct val="115000"/>
              </a:lnSpc>
              <a:spcBef>
                <a:spcPts val="0"/>
              </a:spcBef>
              <a:buNone/>
            </a:pPr>
            <a:r>
              <a:rPr lang="en" sz="1100">
                <a:latin typeface="Trebuchet MS"/>
                <a:ea typeface="Trebuchet MS"/>
                <a:cs typeface="Trebuchet MS"/>
                <a:sym typeface="Trebuchet MS"/>
              </a:rPr>
              <a:t>9. People in the United States should be limited to only adopting children in our country (they should not be allowed to adopt children from overseas).</a:t>
            </a:r>
          </a:p>
          <a:p>
            <a:pPr lvl="0" rtl="0">
              <a:spcBef>
                <a:spcPts val="0"/>
              </a:spcBef>
              <a:buNone/>
            </a:pPr>
            <a:r>
              <a:rPr lang="en" sz="1100">
                <a:latin typeface="Trebuchet MS"/>
                <a:ea typeface="Trebuchet MS"/>
                <a:cs typeface="Trebuchet MS"/>
                <a:sym typeface="Trebuchet MS"/>
              </a:rPr>
              <a:t> </a:t>
            </a:r>
          </a:p>
          <a:p>
            <a:pPr lvl="0" rtl="0">
              <a:spcBef>
                <a:spcPts val="0"/>
              </a:spcBef>
              <a:buNone/>
            </a:pPr>
            <a:r>
              <a:rPr lang="en" sz="1100">
                <a:latin typeface="Trebuchet MS"/>
                <a:ea typeface="Trebuchet MS"/>
                <a:cs typeface="Trebuchet MS"/>
                <a:sym typeface="Trebuchet MS"/>
              </a:rPr>
              <a:t>10. All pregnant teens should be mandated by the government to give up their children for adoption.</a:t>
            </a:r>
          </a:p>
          <a:p>
            <a:pPr lvl="0">
              <a:spcBef>
                <a:spcPts val="0"/>
              </a:spcBef>
              <a:buNone/>
            </a:pPr>
            <a:r>
              <a:t/>
            </a:r>
            <a:endParaRPr sz="11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idx="1" type="subTitle"/>
          </p:nvPr>
        </p:nvSpPr>
        <p:spPr>
          <a:xfrm>
            <a:off x="280475" y="394953"/>
            <a:ext cx="4045200" cy="3466500"/>
          </a:xfrm>
          <a:prstGeom prst="rect">
            <a:avLst/>
          </a:prstGeom>
        </p:spPr>
        <p:txBody>
          <a:bodyPr anchorCtr="0" anchor="t" bIns="91425" lIns="91425" rIns="91425" wrap="square" tIns="91425">
            <a:noAutofit/>
          </a:bodyPr>
          <a:lstStyle/>
          <a:p>
            <a:pPr lvl="0">
              <a:spcBef>
                <a:spcPts val="0"/>
              </a:spcBef>
              <a:buNone/>
            </a:pPr>
            <a:r>
              <a:rPr lang="en"/>
              <a:t>Many parents give up their parental rights at the </a:t>
            </a:r>
            <a:r>
              <a:rPr b="1" lang="en"/>
              <a:t>child’s birth</a:t>
            </a:r>
            <a:r>
              <a:rPr lang="en"/>
              <a:t>.</a:t>
            </a:r>
          </a:p>
          <a:p>
            <a:pPr lvl="0">
              <a:spcBef>
                <a:spcPts val="0"/>
              </a:spcBef>
              <a:buNone/>
            </a:pPr>
            <a:r>
              <a:t/>
            </a:r>
            <a:endParaRPr/>
          </a:p>
          <a:p>
            <a:pPr lvl="0">
              <a:spcBef>
                <a:spcPts val="0"/>
              </a:spcBef>
              <a:buNone/>
            </a:pPr>
            <a:r>
              <a:rPr lang="en"/>
              <a:t>Otherwise, children can be taken from their birth parents through </a:t>
            </a:r>
            <a:r>
              <a:rPr b="1" lang="en"/>
              <a:t>termination of parental rights hearings.</a:t>
            </a:r>
          </a:p>
          <a:p>
            <a:pPr lvl="0">
              <a:spcBef>
                <a:spcPts val="0"/>
              </a:spcBef>
              <a:buNone/>
            </a:pPr>
            <a:r>
              <a:t/>
            </a:r>
            <a:endParaRPr b="1"/>
          </a:p>
          <a:p>
            <a:pPr lvl="0">
              <a:spcBef>
                <a:spcPts val="0"/>
              </a:spcBef>
              <a:buNone/>
            </a:pPr>
            <a:r>
              <a:rPr i="1" lang="en"/>
              <a:t>The court’s goal is reunification with family, but this is not always possible. Court may become temporary legal guardian if parent is deemed unfit. </a:t>
            </a:r>
          </a:p>
          <a:p>
            <a:pPr lvl="0">
              <a:spcBef>
                <a:spcPts val="0"/>
              </a:spcBef>
              <a:buNone/>
            </a:pPr>
            <a:r>
              <a:t/>
            </a:r>
            <a:endParaRPr b="1"/>
          </a:p>
          <a:p>
            <a:pPr lvl="0">
              <a:spcBef>
                <a:spcPts val="0"/>
              </a:spcBef>
              <a:buNone/>
            </a:pPr>
            <a:r>
              <a:t/>
            </a:r>
            <a:endParaRPr/>
          </a:p>
        </p:txBody>
      </p:sp>
      <p:sp>
        <p:nvSpPr>
          <p:cNvPr id="73" name="Shape 73"/>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a:spcBef>
                <a:spcPts val="0"/>
              </a:spcBef>
              <a:buNone/>
            </a:pPr>
            <a:r>
              <a:rPr lang="en"/>
              <a:t>These children can live with…</a:t>
            </a:r>
          </a:p>
          <a:p>
            <a:pPr lvl="0">
              <a:spcBef>
                <a:spcPts val="0"/>
              </a:spcBef>
              <a:buNone/>
            </a:pPr>
            <a:r>
              <a:rPr lang="en"/>
              <a:t>-Foster families/group homes</a:t>
            </a:r>
          </a:p>
          <a:p>
            <a:pPr lvl="0">
              <a:spcBef>
                <a:spcPts val="0"/>
              </a:spcBef>
              <a:buNone/>
            </a:pPr>
            <a:r>
              <a:rPr lang="en"/>
              <a:t>-Other relatives (aka kinship care)</a:t>
            </a:r>
          </a:p>
          <a:p>
            <a:pPr lvl="0">
              <a:spcBef>
                <a:spcPts val="0"/>
              </a:spcBef>
              <a:buNone/>
            </a:pPr>
            <a:r>
              <a:rPr lang="en"/>
              <a:t>-Formally adoptive parents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t>ADOPTION AGENCIES</a:t>
            </a:r>
          </a:p>
        </p:txBody>
      </p:sp>
      <p:sp>
        <p:nvSpPr>
          <p:cNvPr id="79" name="Shape 79"/>
          <p:cNvSpPr txBox="1"/>
          <p:nvPr>
            <p:ph idx="1" type="body"/>
          </p:nvPr>
        </p:nvSpPr>
        <p:spPr>
          <a:xfrm>
            <a:off x="311700" y="1093850"/>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Few legal restrictions</a:t>
            </a:r>
          </a:p>
          <a:p>
            <a:pPr indent="-342900" lvl="0" marL="457200" rtl="0">
              <a:spcBef>
                <a:spcPts val="0"/>
              </a:spcBef>
              <a:spcAft>
                <a:spcPts val="0"/>
              </a:spcAft>
              <a:buSzPct val="100000"/>
            </a:pPr>
            <a:r>
              <a:rPr lang="en"/>
              <a:t>BUT agencies/courts try to pair children with people “most” like them</a:t>
            </a:r>
          </a:p>
          <a:p>
            <a:pPr indent="-317500" lvl="1" marL="914400" rtl="0">
              <a:spcBef>
                <a:spcPts val="0"/>
              </a:spcBef>
              <a:spcAft>
                <a:spcPts val="0"/>
              </a:spcAft>
              <a:buSzPct val="100000"/>
            </a:pPr>
            <a:r>
              <a:rPr lang="en"/>
              <a:t>Single parents</a:t>
            </a:r>
          </a:p>
          <a:p>
            <a:pPr indent="-317500" lvl="1" marL="914400" rtl="0">
              <a:spcBef>
                <a:spcPts val="0"/>
              </a:spcBef>
              <a:spcAft>
                <a:spcPts val="0"/>
              </a:spcAft>
              <a:buClr>
                <a:schemeClr val="accent4"/>
              </a:buClr>
              <a:buSzPct val="100000"/>
            </a:pPr>
            <a:r>
              <a:rPr lang="en">
                <a:solidFill>
                  <a:schemeClr val="accent4"/>
                </a:solidFill>
              </a:rPr>
              <a:t>Different race - as of 1996, agencies receiving federal funding are NOT permitted to consider this (the rest can)</a:t>
            </a:r>
          </a:p>
          <a:p>
            <a:pPr indent="-317500" lvl="1" marL="914400" rtl="0">
              <a:spcBef>
                <a:spcPts val="0"/>
              </a:spcBef>
              <a:spcAft>
                <a:spcPts val="0"/>
              </a:spcAft>
              <a:buSzPct val="100000"/>
            </a:pPr>
            <a:r>
              <a:rPr lang="en"/>
              <a:t>Different religion</a:t>
            </a:r>
          </a:p>
          <a:p>
            <a:pPr indent="-342900" lvl="0" marL="457200" rtl="0">
              <a:spcBef>
                <a:spcPts val="0"/>
              </a:spcBef>
              <a:spcAft>
                <a:spcPts val="0"/>
              </a:spcAft>
              <a:buSzPct val="100000"/>
            </a:pPr>
            <a:r>
              <a:rPr lang="en"/>
              <a:t>Application process</a:t>
            </a:r>
          </a:p>
          <a:p>
            <a:pPr indent="-317500" lvl="1" marL="914400" rtl="0">
              <a:spcBef>
                <a:spcPts val="0"/>
              </a:spcBef>
              <a:spcAft>
                <a:spcPts val="0"/>
              </a:spcAft>
              <a:buSzPct val="100000"/>
            </a:pPr>
            <a:r>
              <a:rPr lang="en"/>
              <a:t>People wishing to adopt are evaluated</a:t>
            </a:r>
          </a:p>
          <a:p>
            <a:pPr indent="-342900" lvl="0" marL="457200" rtl="0">
              <a:spcBef>
                <a:spcPts val="0"/>
              </a:spcBef>
              <a:spcAft>
                <a:spcPts val="0"/>
              </a:spcAft>
              <a:buSzPct val="100000"/>
            </a:pPr>
            <a:r>
              <a:rPr lang="en"/>
              <a:t>Public vs. private</a:t>
            </a:r>
          </a:p>
          <a:p>
            <a:pPr indent="-342900" lvl="0" marL="457200" rtl="0">
              <a:spcBef>
                <a:spcPts val="0"/>
              </a:spcBef>
              <a:spcAft>
                <a:spcPts val="0"/>
              </a:spcAft>
              <a:buSzPct val="100000"/>
            </a:pPr>
            <a:r>
              <a:rPr lang="en"/>
              <a:t>Go-betweens </a:t>
            </a:r>
          </a:p>
          <a:p>
            <a:pPr indent="-317500" lvl="1" marL="914400" rtl="0">
              <a:spcBef>
                <a:spcPts val="0"/>
              </a:spcBef>
              <a:buSzPct val="100000"/>
            </a:pPr>
            <a:r>
              <a:rPr lang="en"/>
              <a:t>Some license this, some see as illegal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solidFill>
                  <a:schemeClr val="accent4"/>
                </a:solidFill>
              </a:rPr>
              <a:t>PUBLIC</a:t>
            </a:r>
            <a:r>
              <a:rPr lang="en"/>
              <a:t>								</a:t>
            </a:r>
            <a:r>
              <a:rPr lang="en">
                <a:solidFill>
                  <a:schemeClr val="dk1"/>
                </a:solidFill>
              </a:rPr>
              <a:t>PRIVATE</a:t>
            </a:r>
          </a:p>
        </p:txBody>
      </p:sp>
      <p:sp>
        <p:nvSpPr>
          <p:cNvPr id="85" name="Shape 85"/>
          <p:cNvSpPr txBox="1"/>
          <p:nvPr>
            <p:ph idx="1" type="body"/>
          </p:nvPr>
        </p:nvSpPr>
        <p:spPr>
          <a:xfrm>
            <a:off x="311700" y="1093850"/>
            <a:ext cx="3999900" cy="3340200"/>
          </a:xfrm>
          <a:prstGeom prst="rect">
            <a:avLst/>
          </a:prstGeom>
        </p:spPr>
        <p:txBody>
          <a:bodyPr anchorCtr="0" anchor="t" bIns="91425" lIns="91425" rIns="91425" wrap="square" tIns="91425">
            <a:noAutofit/>
          </a:bodyPr>
          <a:lstStyle/>
          <a:p>
            <a:pPr lvl="0">
              <a:spcBef>
                <a:spcPts val="0"/>
              </a:spcBef>
              <a:buNone/>
            </a:pPr>
            <a:r>
              <a:rPr lang="en">
                <a:solidFill>
                  <a:schemeClr val="accent4"/>
                </a:solidFill>
              </a:rPr>
              <a:t>Evaluation fee - little to no charge</a:t>
            </a:r>
          </a:p>
          <a:p>
            <a:pPr lvl="0">
              <a:spcBef>
                <a:spcPts val="0"/>
              </a:spcBef>
              <a:buNone/>
            </a:pPr>
            <a:r>
              <a:rPr lang="en">
                <a:solidFill>
                  <a:schemeClr val="accent4"/>
                </a:solidFill>
              </a:rPr>
              <a:t>Funding from local, state and federal offices</a:t>
            </a:r>
          </a:p>
          <a:p>
            <a:pPr lvl="0">
              <a:spcBef>
                <a:spcPts val="0"/>
              </a:spcBef>
              <a:buNone/>
            </a:pPr>
            <a:r>
              <a:rPr lang="en">
                <a:solidFill>
                  <a:schemeClr val="accent4"/>
                </a:solidFill>
              </a:rPr>
              <a:t>Children newborns to 17 y.o.</a:t>
            </a:r>
          </a:p>
          <a:p>
            <a:pPr lvl="0">
              <a:spcBef>
                <a:spcPts val="0"/>
              </a:spcBef>
              <a:buNone/>
            </a:pPr>
            <a:r>
              <a:rPr lang="en">
                <a:solidFill>
                  <a:schemeClr val="accent4"/>
                </a:solidFill>
              </a:rPr>
              <a:t>Typically associated w/ foster care, child welfare system</a:t>
            </a:r>
          </a:p>
          <a:p>
            <a:pPr lvl="0">
              <a:spcBef>
                <a:spcPts val="0"/>
              </a:spcBef>
              <a:buNone/>
            </a:pPr>
            <a:r>
              <a:rPr lang="en">
                <a:solidFill>
                  <a:schemeClr val="accent4"/>
                </a:solidFill>
              </a:rPr>
              <a:t>Want to reunite child w/ family but if not end up in adoptive homes</a:t>
            </a:r>
          </a:p>
          <a:p>
            <a:pPr lvl="0">
              <a:spcBef>
                <a:spcPts val="0"/>
              </a:spcBef>
              <a:buNone/>
            </a:pPr>
            <a:r>
              <a:rPr lang="en">
                <a:solidFill>
                  <a:schemeClr val="accent4"/>
                </a:solidFill>
              </a:rPr>
              <a:t>Adoptive families eligible for monthly stipend</a:t>
            </a:r>
          </a:p>
        </p:txBody>
      </p:sp>
      <p:sp>
        <p:nvSpPr>
          <p:cNvPr id="86" name="Shape 86"/>
          <p:cNvSpPr txBox="1"/>
          <p:nvPr>
            <p:ph idx="2" type="body"/>
          </p:nvPr>
        </p:nvSpPr>
        <p:spPr>
          <a:xfrm>
            <a:off x="4832400" y="1093850"/>
            <a:ext cx="3999900" cy="3340200"/>
          </a:xfrm>
          <a:prstGeom prst="rect">
            <a:avLst/>
          </a:prstGeom>
        </p:spPr>
        <p:txBody>
          <a:bodyPr anchorCtr="0" anchor="t" bIns="91425" lIns="91425" rIns="91425" wrap="square" tIns="91425">
            <a:noAutofit/>
          </a:bodyPr>
          <a:lstStyle/>
          <a:p>
            <a:pPr lvl="0">
              <a:spcBef>
                <a:spcPts val="0"/>
              </a:spcBef>
              <a:buNone/>
            </a:pPr>
            <a:r>
              <a:rPr lang="en">
                <a:solidFill>
                  <a:schemeClr val="dk1"/>
                </a:solidFill>
              </a:rPr>
              <a:t>Evaluation fee - quite expensive</a:t>
            </a:r>
          </a:p>
          <a:p>
            <a:pPr lvl="0">
              <a:spcBef>
                <a:spcPts val="0"/>
              </a:spcBef>
              <a:buNone/>
            </a:pPr>
            <a:r>
              <a:rPr lang="en">
                <a:solidFill>
                  <a:schemeClr val="dk1"/>
                </a:solidFill>
              </a:rPr>
              <a:t>Funded by the adopting families</a:t>
            </a:r>
          </a:p>
          <a:p>
            <a:pPr lvl="0">
              <a:spcBef>
                <a:spcPts val="0"/>
              </a:spcBef>
              <a:buNone/>
            </a:pPr>
            <a:r>
              <a:rPr lang="en">
                <a:solidFill>
                  <a:schemeClr val="dk1"/>
                </a:solidFill>
              </a:rPr>
              <a:t>Can be for-profit or non-profit</a:t>
            </a:r>
          </a:p>
          <a:p>
            <a:pPr lvl="0">
              <a:spcBef>
                <a:spcPts val="0"/>
              </a:spcBef>
              <a:buNone/>
            </a:pPr>
            <a:r>
              <a:rPr lang="en">
                <a:solidFill>
                  <a:schemeClr val="dk1"/>
                </a:solidFill>
              </a:rPr>
              <a:t>Children are typically newborns</a:t>
            </a:r>
          </a:p>
          <a:p>
            <a:pPr lvl="0">
              <a:spcBef>
                <a:spcPts val="0"/>
              </a:spcBef>
              <a:buNone/>
            </a:pPr>
            <a:r>
              <a:rPr lang="en">
                <a:solidFill>
                  <a:schemeClr val="dk1"/>
                </a:solidFill>
              </a:rPr>
              <a:t>Care relinquished directly from birth parent to adoptive parent, agency provides legal assistance for both sides</a:t>
            </a:r>
          </a:p>
          <a:p>
            <a:pPr lvl="0">
              <a:spcBef>
                <a:spcPts val="0"/>
              </a:spcBef>
              <a:buNone/>
            </a:pPr>
            <a:r>
              <a:rPr lang="en">
                <a:solidFill>
                  <a:schemeClr val="dk1"/>
                </a:solidFill>
              </a:rPr>
              <a:t>Adoption of children from other countries </a:t>
            </a:r>
          </a:p>
          <a:p>
            <a:pPr lvl="0">
              <a:spcBef>
                <a:spcPts val="0"/>
              </a:spcBef>
              <a:buNone/>
            </a:pPr>
            <a:r>
              <a:rPr lang="en">
                <a:solidFill>
                  <a:schemeClr val="dk1"/>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90250" y="526350"/>
            <a:ext cx="5618700" cy="4090800"/>
          </a:xfrm>
          <a:prstGeom prst="rect">
            <a:avLst/>
          </a:prstGeom>
        </p:spPr>
        <p:txBody>
          <a:bodyPr anchorCtr="0" anchor="ctr" bIns="91425" lIns="91425" rIns="91425" wrap="square" tIns="91425">
            <a:noAutofit/>
          </a:bodyPr>
          <a:lstStyle/>
          <a:p>
            <a:pPr lvl="0">
              <a:spcBef>
                <a:spcPts val="0"/>
              </a:spcBef>
              <a:buNone/>
            </a:pPr>
            <a:r>
              <a:t/>
            </a:r>
            <a:endParaRPr/>
          </a:p>
        </p:txBody>
      </p:sp>
      <p:sp>
        <p:nvSpPr>
          <p:cNvPr descr="Jack makes sure Randall knows how exceptional he is... and just how much he is loved. Share this moment using #ThisIsUs.  » Subscribe for More: http://bit.ly/NBCThisisUs » Watch This Is Us Tuesdays 9/8c on NBC! » Watch Full Episodes Free: http://www.nbc.com/this-is-us/episodes  THIS IS US ON SOCIAL: Like This Is Us on Facebook: https://www.facebook.com/NBCThisisUs/ Follow This Is Us on Twitter: https://twitter.com/NBCThisisUs Find This Is Us on Tumblr: http://nbcthisisus.tumblr.com/ Follow This Is Us on Instagram: https://www.instagram.com/NBCThisisUs/  NBC's new show This Is Us chronicles the Pearson family across the decades: from Jack (Milo Ventimiglia) and Rebecca (Mandy Moore) as young parents in the 1980s to their 37-year-old kids Kevin (Justin Hartley), Kate (Chrissy Metz) and Randall (Sterling K. Brown) searching for love and fulfillment in the present day.  Find This Is Us trailers, full episode highlights, previews, promos, clips, and digital exclusives here.   NBC ON SOCIAL: NBC YouTube: http://www.youtube.com/nbc Like NBC: http://Facebook.com/NBC Follow NBC: http://Twitter.com/NBC NBC Tumblr: http://NBCtv.tumblr.com/ NBC Pinterest: http://Pinterest.com/NBCtv/ NBC Google+: https://plus.google.com/+NBC NBC Instagram: http://instagram.com/nbc  ABOUT THIS IS US Everyone has a family. And every family has a story. &quot;This Is Us&quot; chronicles the Pearson family across the decades: from Jack (Milo Ventimiglia) and Rebecca (Mandy Moore) as young parents in the 1980s to their 37-year-old kids Kevin (Justin Hartley), Kate (Chrissy Metz) and Randall (Sterling K. Brown) searching for love and fulfillment in the present day. This grounded, life-affirming dramedy reveals how the tiniest events in our lives impact who we become, and how the connections we share with each other can transcend time, distance and even death. From the writer and directors of &quot;Crazy, Stupid, Love&quot; comes a smart, modern show that will welcome you into a family you feel you've known for years.  This Is Us - Embracing the Differences in Us (Episode Highlight) https://youtu.be/bPlKtf2E5GI  This Is Us https://www.youtube.com/NBCThisIsUs" id="92" name="Shape 92" title="This Is Us - Embracing the Differences in Us (Episode Highlight)">
            <a:hlinkClick r:id="rId3"/>
          </p:cNvPr>
          <p:cNvSpPr/>
          <p:nvPr/>
        </p:nvSpPr>
        <p:spPr>
          <a:xfrm>
            <a:off x="490250" y="526350"/>
            <a:ext cx="5618700" cy="4214025"/>
          </a:xfrm>
          <a:prstGeom prst="rect">
            <a:avLst/>
          </a:prstGeom>
          <a:blipFill>
            <a:blip r:embed="rId4">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90250" y="526350"/>
            <a:ext cx="5618700" cy="4090800"/>
          </a:xfrm>
          <a:prstGeom prst="rect">
            <a:avLst/>
          </a:prstGeom>
        </p:spPr>
        <p:txBody>
          <a:bodyPr anchorCtr="0" anchor="ctr" bIns="91425" lIns="91425" rIns="91425" wrap="square" tIns="91425">
            <a:noAutofit/>
          </a:bodyPr>
          <a:lstStyle/>
          <a:p>
            <a:pPr lvl="0">
              <a:spcBef>
                <a:spcPts val="0"/>
              </a:spcBef>
              <a:buNone/>
            </a:pPr>
            <a:r>
              <a:t/>
            </a:r>
            <a:endParaRPr/>
          </a:p>
        </p:txBody>
      </p:sp>
      <p:sp>
        <p:nvSpPr>
          <p:cNvPr descr="Rebecca gets advice about Randall at the pool." id="98" name="Shape 98" title="This Is Us Rebecca At The Pool">
            <a:hlinkClick r:id="rId3"/>
          </p:cNvPr>
          <p:cNvSpPr/>
          <p:nvPr/>
        </p:nvSpPr>
        <p:spPr>
          <a:xfrm>
            <a:off x="490250" y="526350"/>
            <a:ext cx="5618700" cy="4213999"/>
          </a:xfrm>
          <a:prstGeom prst="rect">
            <a:avLst/>
          </a:prstGeom>
          <a:blipFill>
            <a:blip r:embed="rId4">
              <a:alphaModFix/>
            </a:blip>
            <a:stretch>
              <a:fillRect/>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555600"/>
            <a:ext cx="2808000" cy="755700"/>
          </a:xfrm>
          <a:prstGeom prst="rect">
            <a:avLst/>
          </a:prstGeom>
        </p:spPr>
        <p:txBody>
          <a:bodyPr anchorCtr="0" anchor="b" bIns="91425" lIns="91425" rIns="91425" wrap="square" tIns="91425">
            <a:noAutofit/>
          </a:bodyPr>
          <a:lstStyle/>
          <a:p>
            <a:pPr lvl="0">
              <a:spcBef>
                <a:spcPts val="0"/>
              </a:spcBef>
              <a:buNone/>
            </a:pPr>
            <a:r>
              <a:rPr lang="en"/>
              <a:t>Group work</a:t>
            </a:r>
          </a:p>
        </p:txBody>
      </p:sp>
      <p:sp>
        <p:nvSpPr>
          <p:cNvPr id="104" name="Shape 104"/>
          <p:cNvSpPr txBox="1"/>
          <p:nvPr>
            <p:ph idx="1" type="body"/>
          </p:nvPr>
        </p:nvSpPr>
        <p:spPr>
          <a:xfrm>
            <a:off x="311700" y="2926175"/>
            <a:ext cx="2808000" cy="1642800"/>
          </a:xfrm>
          <a:prstGeom prst="rect">
            <a:avLst/>
          </a:prstGeom>
        </p:spPr>
        <p:txBody>
          <a:bodyPr anchorCtr="0" anchor="t" bIns="91425" lIns="91425" rIns="91425" wrap="square" tIns="91425">
            <a:noAutofit/>
          </a:bodyPr>
          <a:lstStyle/>
          <a:p>
            <a:pPr lvl="0">
              <a:spcBef>
                <a:spcPts val="0"/>
              </a:spcBef>
              <a:buNone/>
            </a:pPr>
            <a:r>
              <a:rPr b="1" lang="en"/>
              <a:t>GROUP 1:</a:t>
            </a:r>
          </a:p>
          <a:p>
            <a:pPr lvl="0">
              <a:spcBef>
                <a:spcPts val="0"/>
              </a:spcBef>
              <a:buNone/>
            </a:pPr>
            <a:r>
              <a:rPr b="1" lang="en"/>
              <a:t>Mia, Kahleah, Andrew, Gerardo, Johanna</a:t>
            </a:r>
          </a:p>
          <a:p>
            <a:pPr lvl="0">
              <a:spcBef>
                <a:spcPts val="0"/>
              </a:spcBef>
              <a:buNone/>
            </a:pPr>
            <a:r>
              <a:rPr b="1" lang="en" u="sng"/>
              <a:t>PROBLEM 31.3 pg. 393 on international adoptions (focus on part A for your argument)</a:t>
            </a:r>
          </a:p>
        </p:txBody>
      </p:sp>
      <p:sp>
        <p:nvSpPr>
          <p:cNvPr id="105" name="Shape 105"/>
          <p:cNvSpPr txBox="1"/>
          <p:nvPr>
            <p:ph idx="1" type="body"/>
          </p:nvPr>
        </p:nvSpPr>
        <p:spPr>
          <a:xfrm>
            <a:off x="3168000" y="2925950"/>
            <a:ext cx="2808000" cy="1642800"/>
          </a:xfrm>
          <a:prstGeom prst="rect">
            <a:avLst/>
          </a:prstGeom>
        </p:spPr>
        <p:txBody>
          <a:bodyPr anchorCtr="0" anchor="t" bIns="91425" lIns="91425" rIns="91425" wrap="square" tIns="91425">
            <a:noAutofit/>
          </a:bodyPr>
          <a:lstStyle/>
          <a:p>
            <a:pPr lvl="0" rtl="0">
              <a:spcBef>
                <a:spcPts val="0"/>
              </a:spcBef>
              <a:buNone/>
            </a:pPr>
            <a:r>
              <a:rPr b="1" lang="en">
                <a:solidFill>
                  <a:schemeClr val="accent4"/>
                </a:solidFill>
              </a:rPr>
              <a:t>GROUP 2:</a:t>
            </a:r>
          </a:p>
          <a:p>
            <a:pPr lvl="0">
              <a:spcBef>
                <a:spcPts val="0"/>
              </a:spcBef>
              <a:buNone/>
            </a:pPr>
            <a:r>
              <a:rPr b="1" lang="en">
                <a:solidFill>
                  <a:schemeClr val="accent4"/>
                </a:solidFill>
              </a:rPr>
              <a:t>Alancia, Delfi, Michael, Darrius, Jackie</a:t>
            </a:r>
          </a:p>
          <a:p>
            <a:pPr lvl="0">
              <a:spcBef>
                <a:spcPts val="0"/>
              </a:spcBef>
              <a:buNone/>
            </a:pPr>
            <a:r>
              <a:rPr b="1" lang="en" u="sng">
                <a:solidFill>
                  <a:schemeClr val="accent4"/>
                </a:solidFill>
              </a:rPr>
              <a:t>THE CASE OF SCARPETTA V. THE ADOPTION AGENCY pg. 392</a:t>
            </a:r>
          </a:p>
          <a:p>
            <a:pPr lvl="0" rtl="0">
              <a:spcBef>
                <a:spcPts val="0"/>
              </a:spcBef>
              <a:buNone/>
            </a:pPr>
            <a:r>
              <a:t/>
            </a:r>
            <a:endParaRPr b="1">
              <a:solidFill>
                <a:schemeClr val="accent4"/>
              </a:solidFill>
            </a:endParaRPr>
          </a:p>
        </p:txBody>
      </p:sp>
      <p:sp>
        <p:nvSpPr>
          <p:cNvPr id="106" name="Shape 106"/>
          <p:cNvSpPr txBox="1"/>
          <p:nvPr>
            <p:ph idx="1" type="body"/>
          </p:nvPr>
        </p:nvSpPr>
        <p:spPr>
          <a:xfrm>
            <a:off x="6117475" y="2926200"/>
            <a:ext cx="2808000" cy="1642800"/>
          </a:xfrm>
          <a:prstGeom prst="rect">
            <a:avLst/>
          </a:prstGeom>
        </p:spPr>
        <p:txBody>
          <a:bodyPr anchorCtr="0" anchor="t" bIns="91425" lIns="91425" rIns="91425" wrap="square" tIns="91425">
            <a:noAutofit/>
          </a:bodyPr>
          <a:lstStyle/>
          <a:p>
            <a:pPr lvl="0" rtl="0">
              <a:spcBef>
                <a:spcPts val="0"/>
              </a:spcBef>
              <a:buNone/>
            </a:pPr>
            <a:r>
              <a:rPr b="1" lang="en">
                <a:solidFill>
                  <a:schemeClr val="dk1"/>
                </a:solidFill>
              </a:rPr>
              <a:t>GROUP 3:</a:t>
            </a:r>
          </a:p>
          <a:p>
            <a:pPr lvl="0">
              <a:spcBef>
                <a:spcPts val="0"/>
              </a:spcBef>
              <a:buNone/>
            </a:pPr>
            <a:r>
              <a:rPr b="1" lang="en">
                <a:solidFill>
                  <a:schemeClr val="dk1"/>
                </a:solidFill>
              </a:rPr>
              <a:t>Kamryn, Alyssa, Jose, Aleaya, Dulce</a:t>
            </a:r>
          </a:p>
          <a:p>
            <a:pPr lvl="0" rtl="0">
              <a:spcBef>
                <a:spcPts val="0"/>
              </a:spcBef>
              <a:buNone/>
            </a:pPr>
            <a:r>
              <a:rPr b="1" lang="en" u="sng">
                <a:solidFill>
                  <a:schemeClr val="dk1"/>
                </a:solidFill>
              </a:rPr>
              <a:t>PROBLEM 31.1 pg. 391 on interracial adoptions (focus on part C for your argument)</a:t>
            </a:r>
          </a:p>
        </p:txBody>
      </p:sp>
      <p:sp>
        <p:nvSpPr>
          <p:cNvPr id="107" name="Shape 107"/>
          <p:cNvSpPr txBox="1"/>
          <p:nvPr/>
        </p:nvSpPr>
        <p:spPr>
          <a:xfrm>
            <a:off x="400950" y="1383875"/>
            <a:ext cx="8524500" cy="1542300"/>
          </a:xfrm>
          <a:prstGeom prst="rect">
            <a:avLst/>
          </a:prstGeom>
          <a:noFill/>
          <a:ln>
            <a:noFill/>
          </a:ln>
        </p:spPr>
        <p:txBody>
          <a:bodyPr anchorCtr="0" anchor="t" bIns="91425" lIns="91425" rIns="91425" wrap="square" tIns="91425">
            <a:noAutofit/>
          </a:bodyPr>
          <a:lstStyle/>
          <a:p>
            <a:pPr lvl="0">
              <a:spcBef>
                <a:spcPts val="0"/>
              </a:spcBef>
              <a:buNone/>
            </a:pPr>
            <a:r>
              <a:rPr lang="en">
                <a:latin typeface="Source Code Pro"/>
                <a:ea typeface="Source Code Pro"/>
                <a:cs typeface="Source Code Pro"/>
                <a:sym typeface="Source Code Pro"/>
              </a:rPr>
              <a:t>Each group will work through their problem and flesh out the best arguments on either side of the case/debate. </a:t>
            </a:r>
          </a:p>
          <a:p>
            <a:pPr lvl="0">
              <a:spcBef>
                <a:spcPts val="0"/>
              </a:spcBef>
              <a:buNone/>
            </a:pPr>
            <a:r>
              <a:t/>
            </a:r>
            <a:endParaRPr>
              <a:latin typeface="Source Code Pro"/>
              <a:ea typeface="Source Code Pro"/>
              <a:cs typeface="Source Code Pro"/>
              <a:sym typeface="Source Code Pro"/>
            </a:endParaRPr>
          </a:p>
          <a:p>
            <a:pPr lvl="0">
              <a:spcBef>
                <a:spcPts val="0"/>
              </a:spcBef>
              <a:buNone/>
            </a:pPr>
            <a:r>
              <a:rPr lang="en">
                <a:latin typeface="Source Code Pro"/>
                <a:ea typeface="Source Code Pro"/>
                <a:cs typeface="Source Code Pro"/>
                <a:sym typeface="Source Code Pro"/>
              </a:rPr>
              <a:t>One person from each group will make a closing argument or an appellate argument (depending on their facts) as if this was a real case (2 minutes/person).</a:t>
            </a: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