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2"/>
  </p:notesMasterIdLst>
  <p:sldIdLst>
    <p:sldId id="256" r:id="rId2"/>
    <p:sldId id="318" r:id="rId3"/>
    <p:sldId id="281" r:id="rId4"/>
    <p:sldId id="257" r:id="rId5"/>
    <p:sldId id="356" r:id="rId6"/>
    <p:sldId id="338" r:id="rId7"/>
    <p:sldId id="347" r:id="rId8"/>
    <p:sldId id="285" r:id="rId9"/>
    <p:sldId id="297" r:id="rId10"/>
    <p:sldId id="313" r:id="rId11"/>
    <p:sldId id="294" r:id="rId12"/>
    <p:sldId id="265" r:id="rId13"/>
    <p:sldId id="258" r:id="rId14"/>
    <p:sldId id="292" r:id="rId15"/>
    <p:sldId id="273" r:id="rId16"/>
    <p:sldId id="284" r:id="rId17"/>
    <p:sldId id="344" r:id="rId18"/>
    <p:sldId id="301" r:id="rId19"/>
    <p:sldId id="266" r:id="rId20"/>
    <p:sldId id="319" r:id="rId21"/>
    <p:sldId id="280" r:id="rId22"/>
    <p:sldId id="367" r:id="rId23"/>
    <p:sldId id="368" r:id="rId24"/>
    <p:sldId id="371" r:id="rId25"/>
    <p:sldId id="364" r:id="rId26"/>
    <p:sldId id="369" r:id="rId27"/>
    <p:sldId id="307" r:id="rId28"/>
    <p:sldId id="324" r:id="rId29"/>
    <p:sldId id="309" r:id="rId30"/>
    <p:sldId id="304" r:id="rId31"/>
    <p:sldId id="305" r:id="rId32"/>
    <p:sldId id="306" r:id="rId33"/>
    <p:sldId id="316" r:id="rId34"/>
    <p:sldId id="314" r:id="rId35"/>
    <p:sldId id="315" r:id="rId36"/>
    <p:sldId id="332" r:id="rId37"/>
    <p:sldId id="317" r:id="rId38"/>
    <p:sldId id="303" r:id="rId39"/>
    <p:sldId id="333" r:id="rId40"/>
    <p:sldId id="336" r:id="rId41"/>
    <p:sldId id="334" r:id="rId42"/>
    <p:sldId id="335" r:id="rId43"/>
    <p:sldId id="331" r:id="rId44"/>
    <p:sldId id="267" r:id="rId45"/>
    <p:sldId id="320" r:id="rId46"/>
    <p:sldId id="322" r:id="rId47"/>
    <p:sldId id="261" r:id="rId48"/>
    <p:sldId id="286" r:id="rId49"/>
    <p:sldId id="311" r:id="rId50"/>
    <p:sldId id="310" r:id="rId51"/>
    <p:sldId id="359" r:id="rId52"/>
    <p:sldId id="360" r:id="rId53"/>
    <p:sldId id="357" r:id="rId54"/>
    <p:sldId id="372" r:id="rId55"/>
    <p:sldId id="308" r:id="rId56"/>
    <p:sldId id="340" r:id="rId57"/>
    <p:sldId id="321" r:id="rId58"/>
    <p:sldId id="329" r:id="rId59"/>
    <p:sldId id="339" r:id="rId60"/>
    <p:sldId id="348" r:id="rId61"/>
    <p:sldId id="325" r:id="rId62"/>
    <p:sldId id="350" r:id="rId63"/>
    <p:sldId id="343" r:id="rId64"/>
    <p:sldId id="351" r:id="rId65"/>
    <p:sldId id="341" r:id="rId66"/>
    <p:sldId id="354" r:id="rId67"/>
    <p:sldId id="352" r:id="rId68"/>
    <p:sldId id="337" r:id="rId69"/>
    <p:sldId id="361" r:id="rId70"/>
    <p:sldId id="326" r:id="rId71"/>
  </p:sldIdLst>
  <p:sldSz cx="12192000" cy="6858000"/>
  <p:notesSz cx="7010400" cy="9296400"/>
  <p:custDataLst>
    <p:tags r:id="rId7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87" d="100"/>
          <a:sy n="87" d="100"/>
        </p:scale>
        <p:origin x="552" y="62"/>
      </p:cViewPr>
      <p:guideLst/>
    </p:cSldViewPr>
  </p:slideViewPr>
  <p:notesTextViewPr>
    <p:cViewPr>
      <p:scale>
        <a:sx n="1" d="1"/>
        <a:sy n="1" d="1"/>
      </p:scale>
      <p:origin x="0" y="0"/>
    </p:cViewPr>
  </p:notesTextViewPr>
  <p:sorterViewPr>
    <p:cViewPr varScale="1">
      <p:scale>
        <a:sx n="100" d="100"/>
        <a:sy n="100" d="100"/>
      </p:scale>
      <p:origin x="0" y="-242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F7C06100-1C10-4E12-A357-F66AD2E753D8}" type="datetimeFigureOut">
              <a:rPr lang="en-US" smtClean="0"/>
              <a:t>4/17/2018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FC4A0A6-87CE-4F35-965A-865CE1AB81CD}" type="slidenum">
              <a:rPr lang="en-US" smtClean="0"/>
              <a:t>‹#›</a:t>
            </a:fld>
            <a:endParaRPr lang="en-US"/>
          </a:p>
        </p:txBody>
      </p:sp>
    </p:spTree>
    <p:extLst>
      <p:ext uri="{BB962C8B-B14F-4D97-AF65-F5344CB8AC3E}">
        <p14:creationId xmlns:p14="http://schemas.microsoft.com/office/powerpoint/2010/main" val="388176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stock.adobe.com/images/anger-child/13521169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2ahUKEwjDiqSJmaHaAhXphlQKHQugDj0QjRx6BAgAEAU&amp;url=http://quotes.brainjobs.us/quotes-to-help-with-anxiety.py&amp;psig=AOvVaw3e4CcvMB9Z0kam0RVbwqTS&amp;ust=1522949078914167" TargetMode="External"/><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quotesgram.com/tom-stoppard-quote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mailto:neilt@aznaffa.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79269"/>
            <a:ext cx="8915399" cy="1681794"/>
          </a:xfrm>
        </p:spPr>
        <p:txBody>
          <a:bodyPr>
            <a:normAutofit fontScale="90000"/>
          </a:bodyPr>
          <a:lstStyle/>
          <a:p>
            <a:pPr algn="ctr"/>
            <a:r>
              <a:rPr lang="en-US" sz="4400" b="1" dirty="0"/>
              <a:t>Addressing Adverse Childhood Experiences in Native American Communities </a:t>
            </a:r>
          </a:p>
        </p:txBody>
      </p:sp>
      <p:sp>
        <p:nvSpPr>
          <p:cNvPr id="3" name="Subtitle 2"/>
          <p:cNvSpPr>
            <a:spLocks noGrp="1"/>
          </p:cNvSpPr>
          <p:nvPr>
            <p:ph type="subTitle" idx="1"/>
          </p:nvPr>
        </p:nvSpPr>
        <p:spPr>
          <a:xfrm>
            <a:off x="2589214" y="3070745"/>
            <a:ext cx="8915398" cy="2571773"/>
          </a:xfrm>
        </p:spPr>
        <p:txBody>
          <a:bodyPr>
            <a:noAutofit/>
          </a:bodyPr>
          <a:lstStyle/>
          <a:p>
            <a:pPr algn="ctr"/>
            <a:r>
              <a:rPr lang="en-US" sz="3600" b="1" dirty="0">
                <a:solidFill>
                  <a:schemeClr val="tx1"/>
                </a:solidFill>
              </a:rPr>
              <a:t>Understanding Impacts and Implementing Strategies </a:t>
            </a:r>
          </a:p>
        </p:txBody>
      </p:sp>
      <p:sp>
        <p:nvSpPr>
          <p:cNvPr id="4" name="TextBox 3"/>
          <p:cNvSpPr txBox="1"/>
          <p:nvPr/>
        </p:nvSpPr>
        <p:spPr>
          <a:xfrm>
            <a:off x="1438507" y="5158854"/>
            <a:ext cx="8469768" cy="1569660"/>
          </a:xfrm>
          <a:prstGeom prst="rect">
            <a:avLst/>
          </a:prstGeom>
          <a:noFill/>
        </p:spPr>
        <p:txBody>
          <a:bodyPr wrap="square" rtlCol="0">
            <a:spAutoFit/>
          </a:bodyPr>
          <a:lstStyle/>
          <a:p>
            <a:r>
              <a:rPr lang="en-US" sz="2400" b="1" dirty="0"/>
              <a:t>Neil Tift</a:t>
            </a:r>
          </a:p>
          <a:p>
            <a:r>
              <a:rPr lang="en-US" sz="2400" b="1" dirty="0"/>
              <a:t>Outreach Project Coordinator</a:t>
            </a:r>
          </a:p>
          <a:p>
            <a:r>
              <a:rPr lang="en-US" sz="2400" b="1" dirty="0"/>
              <a:t>Native American Fatherhood and Families Association (NAFFA)</a:t>
            </a:r>
          </a:p>
        </p:txBody>
      </p:sp>
    </p:spTree>
    <p:extLst>
      <p:ext uri="{BB962C8B-B14F-4D97-AF65-F5344CB8AC3E}">
        <p14:creationId xmlns:p14="http://schemas.microsoft.com/office/powerpoint/2010/main" val="282008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ACEs among Native Americans</a:t>
            </a:r>
            <a:endParaRPr lang="en-US" sz="4000" dirty="0"/>
          </a:p>
        </p:txBody>
      </p:sp>
      <p:sp>
        <p:nvSpPr>
          <p:cNvPr id="3" name="Content Placeholder 2"/>
          <p:cNvSpPr>
            <a:spLocks noGrp="1"/>
          </p:cNvSpPr>
          <p:nvPr>
            <p:ph idx="1"/>
          </p:nvPr>
        </p:nvSpPr>
        <p:spPr>
          <a:xfrm>
            <a:off x="1555845" y="1596788"/>
            <a:ext cx="9948767" cy="4314434"/>
          </a:xfrm>
        </p:spPr>
        <p:txBody>
          <a:bodyPr>
            <a:normAutofit/>
          </a:bodyPr>
          <a:lstStyle/>
          <a:p>
            <a:r>
              <a:rPr lang="en-US" sz="2800" dirty="0"/>
              <a:t>ACEs disrupt a child’s sense of safety and the nurturing they need to develop, thrive and learn. </a:t>
            </a:r>
          </a:p>
          <a:p>
            <a:r>
              <a:rPr lang="en-US" sz="2800" dirty="0"/>
              <a:t>ACEs also include being judged or treated unfairly due to their race or ethnicity and living in homes where parents have difficulty getting by on their income.  </a:t>
            </a:r>
          </a:p>
          <a:p>
            <a:r>
              <a:rPr lang="en-US" sz="2800" dirty="0"/>
              <a:t>Most children with any one ACE have at                   least one other.</a:t>
            </a:r>
          </a:p>
        </p:txBody>
      </p:sp>
      <p:pic>
        <p:nvPicPr>
          <p:cNvPr id="1026" name="Picture 2" descr="Image result for sad native children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1170" y="4891668"/>
            <a:ext cx="3340830" cy="187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3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16307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1434993" cy="6858000"/>
          </a:xfrm>
        </p:spPr>
      </p:pic>
    </p:spTree>
    <p:extLst>
      <p:ext uri="{BB962C8B-B14F-4D97-AF65-F5344CB8AC3E}">
        <p14:creationId xmlns:p14="http://schemas.microsoft.com/office/powerpoint/2010/main" val="217604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66" y="196854"/>
            <a:ext cx="11611170" cy="6661146"/>
          </a:xfrm>
        </p:spPr>
      </p:pic>
    </p:spTree>
    <p:extLst>
      <p:ext uri="{BB962C8B-B14F-4D97-AF65-F5344CB8AC3E}">
        <p14:creationId xmlns:p14="http://schemas.microsoft.com/office/powerpoint/2010/main" val="220289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4502"/>
            <a:ext cx="12192000" cy="8582297"/>
          </a:xfrm>
        </p:spPr>
      </p:pic>
    </p:spTree>
    <p:extLst>
      <p:ext uri="{BB962C8B-B14F-4D97-AF65-F5344CB8AC3E}">
        <p14:creationId xmlns:p14="http://schemas.microsoft.com/office/powerpoint/2010/main" val="23368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96" y="0"/>
            <a:ext cx="11151220" cy="7146777"/>
          </a:xfrm>
        </p:spPr>
      </p:pic>
    </p:spTree>
    <p:extLst>
      <p:ext uri="{BB962C8B-B14F-4D97-AF65-F5344CB8AC3E}">
        <p14:creationId xmlns:p14="http://schemas.microsoft.com/office/powerpoint/2010/main" val="131013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1225437" cy="6858000"/>
          </a:xfrm>
        </p:spPr>
      </p:pic>
    </p:spTree>
    <p:extLst>
      <p:ext uri="{BB962C8B-B14F-4D97-AF65-F5344CB8AC3E}">
        <p14:creationId xmlns:p14="http://schemas.microsoft.com/office/powerpoint/2010/main" val="174174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1011738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7999"/>
          </a:xfrm>
        </p:spPr>
      </p:pic>
    </p:spTree>
    <p:extLst>
      <p:ext uri="{BB962C8B-B14F-4D97-AF65-F5344CB8AC3E}">
        <p14:creationId xmlns:p14="http://schemas.microsoft.com/office/powerpoint/2010/main" val="96197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71" y="-64255"/>
            <a:ext cx="11768252" cy="6922255"/>
          </a:xfrm>
        </p:spPr>
      </p:pic>
    </p:spTree>
    <p:extLst>
      <p:ext uri="{BB962C8B-B14F-4D97-AF65-F5344CB8AC3E}">
        <p14:creationId xmlns:p14="http://schemas.microsoft.com/office/powerpoint/2010/main" val="268973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5910"/>
          </a:xfrm>
        </p:spPr>
        <p:txBody>
          <a:bodyPr>
            <a:normAutofit/>
          </a:bodyPr>
          <a:lstStyle/>
          <a:p>
            <a:r>
              <a:rPr lang="en-US" sz="4000" b="1" dirty="0"/>
              <a:t>Introduction to ACEs</a:t>
            </a:r>
          </a:p>
        </p:txBody>
      </p:sp>
      <p:sp>
        <p:nvSpPr>
          <p:cNvPr id="3" name="Content Placeholder 2"/>
          <p:cNvSpPr>
            <a:spLocks noGrp="1"/>
          </p:cNvSpPr>
          <p:nvPr>
            <p:ph idx="1"/>
          </p:nvPr>
        </p:nvSpPr>
        <p:spPr>
          <a:xfrm>
            <a:off x="1343805" y="1743307"/>
            <a:ext cx="10631605" cy="4724400"/>
          </a:xfrm>
        </p:spPr>
        <p:txBody>
          <a:bodyPr>
            <a:normAutofit/>
          </a:bodyPr>
          <a:lstStyle/>
          <a:p>
            <a:pPr marL="0" indent="0">
              <a:buNone/>
            </a:pPr>
            <a:r>
              <a:rPr lang="en-US" sz="2800" dirty="0"/>
              <a:t>The </a:t>
            </a:r>
            <a:r>
              <a:rPr lang="en-US" sz="2800" b="1" dirty="0"/>
              <a:t>Adverse</a:t>
            </a:r>
            <a:r>
              <a:rPr lang="en-US" sz="2800" dirty="0"/>
              <a:t> </a:t>
            </a:r>
            <a:r>
              <a:rPr lang="en-US" sz="2800" b="1" dirty="0"/>
              <a:t>Childhood</a:t>
            </a:r>
            <a:r>
              <a:rPr lang="en-US" sz="2800" dirty="0"/>
              <a:t> </a:t>
            </a:r>
            <a:r>
              <a:rPr lang="en-US" sz="2800" b="1" dirty="0"/>
              <a:t>Experiences</a:t>
            </a:r>
            <a:r>
              <a:rPr lang="en-US" sz="2800" dirty="0"/>
              <a:t> Study (ACE Study) is a research study conducted by the American health maintenance organization Kaiser Permanente and the Centers for Disease Control and Prevention. </a:t>
            </a:r>
          </a:p>
          <a:p>
            <a:pPr marL="0" indent="0">
              <a:buNone/>
            </a:pPr>
            <a:r>
              <a:rPr lang="en-US" sz="2800" dirty="0"/>
              <a:t>Participants were recruited to the study between 1995 and 1997 and have been in long-term follow up for health outcomes. </a:t>
            </a:r>
          </a:p>
          <a:p>
            <a:pPr marL="0" indent="0">
              <a:buNone/>
            </a:pPr>
            <a:r>
              <a:rPr lang="en-US" sz="2800" dirty="0"/>
              <a:t>The study has demonstrated a strong correlation between adverse childhood experiences (ACEs) and  significant health and social problems as an adult.</a:t>
            </a:r>
          </a:p>
        </p:txBody>
      </p:sp>
    </p:spTree>
    <p:extLst>
      <p:ext uri="{BB962C8B-B14F-4D97-AF65-F5344CB8AC3E}">
        <p14:creationId xmlns:p14="http://schemas.microsoft.com/office/powerpoint/2010/main" val="49589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5549"/>
          </a:xfrm>
        </p:spPr>
        <p:txBody>
          <a:bodyPr/>
          <a:lstStyle/>
          <a:p>
            <a:r>
              <a:rPr lang="en-US" b="1" dirty="0"/>
              <a:t>Impact of Stress upon Children</a:t>
            </a:r>
            <a:endParaRPr lang="en-US" dirty="0"/>
          </a:p>
        </p:txBody>
      </p:sp>
      <p:sp>
        <p:nvSpPr>
          <p:cNvPr id="3" name="Content Placeholder 2"/>
          <p:cNvSpPr>
            <a:spLocks noGrp="1"/>
          </p:cNvSpPr>
          <p:nvPr>
            <p:ph idx="1"/>
          </p:nvPr>
        </p:nvSpPr>
        <p:spPr>
          <a:xfrm>
            <a:off x="1637731" y="1528549"/>
            <a:ext cx="10112991" cy="5090615"/>
          </a:xfrm>
        </p:spPr>
        <p:txBody>
          <a:bodyPr>
            <a:noAutofit/>
          </a:bodyPr>
          <a:lstStyle/>
          <a:p>
            <a:r>
              <a:rPr lang="en-US" sz="2800" dirty="0"/>
              <a:t>Children who are exposed to adverse childhood experiences may become overloaded with stress hormones, leaving them in a constant state of arousal and alertness to environmental and relational threats. </a:t>
            </a:r>
          </a:p>
          <a:p>
            <a:r>
              <a:rPr lang="en-US" sz="2800" dirty="0"/>
              <a:t>As a result, they may have difficulty focusing on school work and consolidating new memory, making it harder for them to concentrate on tasks and to learn at school.</a:t>
            </a:r>
          </a:p>
          <a:p>
            <a:r>
              <a:rPr lang="en-US" sz="2800" dirty="0"/>
              <a:t>One suggestion is to assist children in helping them to distinguish between good stress and bad stress in their lives.</a:t>
            </a:r>
          </a:p>
          <a:p>
            <a:pPr marL="0" indent="0">
              <a:buNone/>
            </a:pPr>
            <a:endParaRPr lang="en-US" sz="2800" dirty="0"/>
          </a:p>
          <a:p>
            <a:pPr marL="0" indent="0">
              <a:buNone/>
            </a:pPr>
            <a:r>
              <a:rPr lang="en-US" sz="2800" dirty="0"/>
              <a:t>.</a:t>
            </a:r>
          </a:p>
        </p:txBody>
      </p:sp>
    </p:spTree>
    <p:extLst>
      <p:ext uri="{BB962C8B-B14F-4D97-AF65-F5344CB8AC3E}">
        <p14:creationId xmlns:p14="http://schemas.microsoft.com/office/powerpoint/2010/main" val="1241695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Impact of Stress upon Children</a:t>
            </a:r>
          </a:p>
        </p:txBody>
      </p:sp>
      <p:sp>
        <p:nvSpPr>
          <p:cNvPr id="3" name="Content Placeholder 2"/>
          <p:cNvSpPr>
            <a:spLocks noGrp="1"/>
          </p:cNvSpPr>
          <p:nvPr>
            <p:ph idx="1"/>
          </p:nvPr>
        </p:nvSpPr>
        <p:spPr>
          <a:xfrm>
            <a:off x="1528549" y="1502229"/>
            <a:ext cx="10476217" cy="5355771"/>
          </a:xfrm>
        </p:spPr>
        <p:txBody>
          <a:bodyPr/>
          <a:lstStyle/>
          <a:p>
            <a:r>
              <a:rPr lang="en-US" sz="2800" dirty="0"/>
              <a:t>Fight, flight or fright (freeze) response</a:t>
            </a:r>
          </a:p>
          <a:p>
            <a:r>
              <a:rPr lang="en-US" sz="2800" dirty="0"/>
              <a:t>Short attention span</a:t>
            </a:r>
          </a:p>
          <a:p>
            <a:r>
              <a:rPr lang="en-US" sz="2800" dirty="0"/>
              <a:t>Struggle learning (fall behind in school)</a:t>
            </a:r>
          </a:p>
          <a:p>
            <a:r>
              <a:rPr lang="en-US" sz="2800" dirty="0"/>
              <a:t>Respond to world as constant danger</a:t>
            </a:r>
          </a:p>
          <a:p>
            <a:r>
              <a:rPr lang="en-US" sz="2800" dirty="0"/>
              <a:t>Distrustful of adults</a:t>
            </a:r>
          </a:p>
          <a:p>
            <a:r>
              <a:rPr lang="en-US" sz="2800" dirty="0"/>
              <a:t>Unable to develop healthy peer relationships</a:t>
            </a:r>
          </a:p>
          <a:p>
            <a:endParaRPr lang="en-US" sz="2800" dirty="0"/>
          </a:p>
          <a:p>
            <a:endParaRPr lang="en-US" dirty="0"/>
          </a:p>
        </p:txBody>
      </p:sp>
      <p:pic>
        <p:nvPicPr>
          <p:cNvPr id="4" name="Picture 3" descr="anger child">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801504" y="5029201"/>
            <a:ext cx="9703108" cy="1828800"/>
          </a:xfrm>
          <a:prstGeom prst="rect">
            <a:avLst/>
          </a:prstGeom>
          <a:noFill/>
          <a:ln>
            <a:noFill/>
          </a:ln>
        </p:spPr>
      </p:pic>
    </p:spTree>
    <p:extLst>
      <p:ext uri="{BB962C8B-B14F-4D97-AF65-F5344CB8AC3E}">
        <p14:creationId xmlns:p14="http://schemas.microsoft.com/office/powerpoint/2010/main" val="478964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675" y="624110"/>
            <a:ext cx="9825937" cy="1003968"/>
          </a:xfrm>
        </p:spPr>
        <p:txBody>
          <a:bodyPr/>
          <a:lstStyle/>
          <a:p>
            <a:r>
              <a:rPr lang="en-US" b="1" dirty="0"/>
              <a:t>NAFFA’s approach to addressing ACE’s</a:t>
            </a:r>
          </a:p>
        </p:txBody>
      </p:sp>
      <p:sp>
        <p:nvSpPr>
          <p:cNvPr id="3" name="Content Placeholder 2"/>
          <p:cNvSpPr>
            <a:spLocks noGrp="1"/>
          </p:cNvSpPr>
          <p:nvPr>
            <p:ph idx="1"/>
          </p:nvPr>
        </p:nvSpPr>
        <p:spPr>
          <a:xfrm>
            <a:off x="1405054" y="1761893"/>
            <a:ext cx="10099558" cy="5096107"/>
          </a:xfrm>
        </p:spPr>
        <p:txBody>
          <a:bodyPr>
            <a:normAutofit/>
          </a:bodyPr>
          <a:lstStyle/>
          <a:p>
            <a:r>
              <a:rPr lang="en-US" sz="3200" dirty="0"/>
              <a:t>In order to permanently reduce the negative impact of adverse childhood experiences, NAFFA suggests an approach that has assisted thousands of fathers and mothers to grow happy and safe families. </a:t>
            </a:r>
          </a:p>
          <a:p>
            <a:pPr marL="0" indent="0">
              <a:buNone/>
            </a:pPr>
            <a:endParaRPr lang="en-US" sz="3200" dirty="0"/>
          </a:p>
          <a:p>
            <a:r>
              <a:rPr lang="en-US" sz="3200" dirty="0"/>
              <a:t>Utilizing the </a:t>
            </a:r>
            <a:r>
              <a:rPr lang="en-US" altLang="en-US" sz="3200" dirty="0"/>
              <a:t>Fatherhood Is Sacred™ and Motherhood Is Sacred™ program, consider applying some of these elements.</a:t>
            </a:r>
          </a:p>
          <a:p>
            <a:endParaRPr lang="en-US" sz="3200" dirty="0"/>
          </a:p>
          <a:p>
            <a:pPr marL="0" indent="0">
              <a:buNone/>
            </a:pPr>
            <a:endParaRPr lang="en-US" sz="2800" dirty="0"/>
          </a:p>
        </p:txBody>
      </p:sp>
    </p:spTree>
    <p:extLst>
      <p:ext uri="{BB962C8B-B14F-4D97-AF65-F5344CB8AC3E}">
        <p14:creationId xmlns:p14="http://schemas.microsoft.com/office/powerpoint/2010/main" val="64759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49" y="641446"/>
            <a:ext cx="9949219" cy="6494085"/>
          </a:xfrm>
          <a:prstGeom prst="rect">
            <a:avLst/>
          </a:prstGeom>
        </p:spPr>
        <p:txBody>
          <a:bodyPr wrap="square">
            <a:spAutoFit/>
          </a:bodyPr>
          <a:lstStyle/>
          <a:p>
            <a:r>
              <a:rPr lang="en-US" sz="3200" b="1" dirty="0"/>
              <a:t>The purpose of life:</a:t>
            </a:r>
          </a:p>
          <a:p>
            <a:pPr marL="571500" indent="-571500">
              <a:buFont typeface="Arial" panose="020B0604020202020204" pitchFamily="34" charset="0"/>
              <a:buChar char="•"/>
            </a:pPr>
            <a:r>
              <a:rPr lang="en-US" sz="3200" dirty="0"/>
              <a:t>To have a happy and safe family </a:t>
            </a:r>
          </a:p>
          <a:p>
            <a:endParaRPr lang="en-US" sz="3200" dirty="0"/>
          </a:p>
          <a:p>
            <a:r>
              <a:rPr lang="en-US" sz="3200" b="1" dirty="0"/>
              <a:t>The purpose of NAFFA:</a:t>
            </a:r>
          </a:p>
          <a:p>
            <a:pPr marL="457200" indent="-457200">
              <a:buFont typeface="Arial" panose="020B0604020202020204" pitchFamily="34" charset="0"/>
              <a:buChar char="•"/>
            </a:pPr>
            <a:r>
              <a:rPr lang="en-US" sz="3200" dirty="0"/>
              <a:t>To strengthen and keep families together</a:t>
            </a:r>
          </a:p>
          <a:p>
            <a:pPr marL="457200" indent="-457200">
              <a:buFont typeface="Arial" panose="020B0604020202020204" pitchFamily="34" charset="0"/>
              <a:buChar char="•"/>
            </a:pPr>
            <a:r>
              <a:rPr lang="en-US" sz="3200" dirty="0"/>
              <a:t>To promote responsible fatherhood and motherhood to bring unity to our Native Nations</a:t>
            </a:r>
          </a:p>
          <a:p>
            <a:pPr marL="457200" indent="-457200">
              <a:buFont typeface="Arial" panose="020B0604020202020204" pitchFamily="34" charset="0"/>
              <a:buChar char="•"/>
            </a:pPr>
            <a:endParaRPr lang="en-US" sz="3200" dirty="0"/>
          </a:p>
          <a:p>
            <a:pPr algn="ctr"/>
            <a:r>
              <a:rPr lang="en-US" sz="3200" b="1" i="1" dirty="0"/>
              <a:t>Everyone</a:t>
            </a:r>
            <a:r>
              <a:rPr lang="en-US" sz="3200" i="1" dirty="0"/>
              <a:t> has the power to change their attitude and behavior but no one has the power to change anyone else.</a:t>
            </a:r>
          </a:p>
          <a:p>
            <a:pPr algn="ctr"/>
            <a:endParaRPr lang="en-US" sz="3200" i="1" dirty="0"/>
          </a:p>
        </p:txBody>
      </p:sp>
    </p:spTree>
    <p:extLst>
      <p:ext uri="{BB962C8B-B14F-4D97-AF65-F5344CB8AC3E}">
        <p14:creationId xmlns:p14="http://schemas.microsoft.com/office/powerpoint/2010/main" val="2096958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3015" y="614149"/>
            <a:ext cx="10372298" cy="6309420"/>
          </a:xfrm>
          <a:prstGeom prst="rect">
            <a:avLst/>
          </a:prstGeom>
        </p:spPr>
        <p:txBody>
          <a:bodyPr wrap="square">
            <a:spAutoFit/>
          </a:bodyPr>
          <a:lstStyle/>
          <a:p>
            <a:r>
              <a:rPr lang="en-US" sz="3200" b="1" dirty="0"/>
              <a:t>Precisely, Our Method Is:</a:t>
            </a:r>
          </a:p>
          <a:p>
            <a:endParaRPr lang="en-US" b="1" dirty="0"/>
          </a:p>
          <a:p>
            <a:endParaRPr lang="en-US" b="1" dirty="0"/>
          </a:p>
          <a:p>
            <a:r>
              <a:rPr lang="en-US" altLang="en-US" sz="2800" b="1" i="1" dirty="0"/>
              <a:t>Uplifting: </a:t>
            </a:r>
            <a:r>
              <a:rPr lang="en-US" altLang="en-US" sz="2800" dirty="0"/>
              <a:t>one’s spirit, attitude, self-image, self-worth, feeling welcome, wanted, needed and special </a:t>
            </a:r>
          </a:p>
          <a:p>
            <a:endParaRPr lang="en-US" altLang="en-US" sz="2800" dirty="0">
              <a:solidFill>
                <a:srgbClr val="FFFF00"/>
              </a:solidFill>
            </a:endParaRPr>
          </a:p>
          <a:p>
            <a:r>
              <a:rPr lang="en-US" altLang="en-US" sz="2800" b="1" i="1" dirty="0"/>
              <a:t>Encouraging: </a:t>
            </a:r>
            <a:r>
              <a:rPr lang="en-US" altLang="en-US" sz="2800" dirty="0"/>
              <a:t>strengthening hope, bringing new hope, inspiring a desire for change, confidence and trust in self and others</a:t>
            </a:r>
          </a:p>
          <a:p>
            <a:endParaRPr lang="en-US" altLang="en-US" sz="2800" dirty="0">
              <a:solidFill>
                <a:srgbClr val="FFFF00"/>
              </a:solidFill>
            </a:endParaRPr>
          </a:p>
          <a:p>
            <a:r>
              <a:rPr lang="en-US" altLang="en-US" sz="2800" b="1" i="1" dirty="0"/>
              <a:t>Assisting: </a:t>
            </a:r>
            <a:r>
              <a:rPr lang="en-US" altLang="en-US" sz="2800" dirty="0"/>
              <a:t>with recognizing opportunities, identifying resources, improving life skills and problem solving abilities</a:t>
            </a:r>
          </a:p>
          <a:p>
            <a:endParaRPr lang="en-US" altLang="en-US" sz="2800" dirty="0"/>
          </a:p>
          <a:p>
            <a:r>
              <a:rPr lang="en-US" altLang="en-US" sz="2800" b="1" i="1" dirty="0"/>
              <a:t>Teaching: </a:t>
            </a:r>
            <a:r>
              <a:rPr lang="en-US" altLang="en-US" sz="2800" dirty="0"/>
              <a:t>principles, responsibilities toward family, fatherhood, motherhood, marriage, and self-control</a:t>
            </a:r>
          </a:p>
        </p:txBody>
      </p:sp>
    </p:spTree>
    <p:extLst>
      <p:ext uri="{BB962C8B-B14F-4D97-AF65-F5344CB8AC3E}">
        <p14:creationId xmlns:p14="http://schemas.microsoft.com/office/powerpoint/2010/main" val="371773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Promote Choice</a:t>
            </a:r>
          </a:p>
        </p:txBody>
      </p:sp>
      <p:sp>
        <p:nvSpPr>
          <p:cNvPr id="3" name="Content Placeholder 2"/>
          <p:cNvSpPr>
            <a:spLocks noGrp="1"/>
          </p:cNvSpPr>
          <p:nvPr>
            <p:ph idx="1"/>
          </p:nvPr>
        </p:nvSpPr>
        <p:spPr>
          <a:xfrm>
            <a:off x="1433015" y="1583140"/>
            <a:ext cx="10071597" cy="5520520"/>
          </a:xfrm>
        </p:spPr>
        <p:txBody>
          <a:bodyPr>
            <a:noAutofit/>
          </a:bodyPr>
          <a:lstStyle/>
          <a:p>
            <a:pPr marL="0" indent="0">
              <a:buNone/>
            </a:pPr>
            <a:r>
              <a:rPr lang="en-US" sz="3200" dirty="0">
                <a:solidFill>
                  <a:schemeClr val="tx1"/>
                </a:solidFill>
              </a:rPr>
              <a:t>Next to life, the greatest possession we have is the right to choose</a:t>
            </a:r>
          </a:p>
          <a:p>
            <a:pPr marL="0" indent="0">
              <a:buNone/>
            </a:pPr>
            <a:endParaRPr lang="en-US" sz="3200" dirty="0">
              <a:solidFill>
                <a:schemeClr val="tx1"/>
              </a:solidFill>
            </a:endParaRPr>
          </a:p>
          <a:p>
            <a:pPr marL="0" indent="0">
              <a:buNone/>
            </a:pPr>
            <a:r>
              <a:rPr lang="en-US" sz="3200" dirty="0">
                <a:solidFill>
                  <a:schemeClr val="tx1"/>
                </a:solidFill>
              </a:rPr>
              <a:t>Choice: freedom to act for yourself</a:t>
            </a:r>
          </a:p>
          <a:p>
            <a:pPr marL="0" indent="0">
              <a:buNone/>
            </a:pPr>
            <a:endParaRPr lang="en-US" sz="3200" dirty="0">
              <a:solidFill>
                <a:schemeClr val="tx1"/>
              </a:solidFill>
            </a:endParaRPr>
          </a:p>
          <a:p>
            <a:pPr marL="0" indent="0">
              <a:buNone/>
            </a:pPr>
            <a:r>
              <a:rPr lang="en-US" sz="3200" dirty="0">
                <a:solidFill>
                  <a:schemeClr val="tx1"/>
                </a:solidFill>
              </a:rPr>
              <a:t>Self-respect: the right to make your own choices</a:t>
            </a:r>
          </a:p>
          <a:p>
            <a:pPr marL="0" indent="0">
              <a:buNone/>
            </a:pPr>
            <a:endParaRPr lang="en-US" sz="3200" dirty="0">
              <a:solidFill>
                <a:schemeClr val="tx1"/>
              </a:solidFill>
            </a:endParaRPr>
          </a:p>
          <a:p>
            <a:pPr marL="0" indent="0">
              <a:buNone/>
            </a:pPr>
            <a:r>
              <a:rPr lang="en-US" sz="3200" dirty="0">
                <a:solidFill>
                  <a:schemeClr val="tx1"/>
                </a:solidFill>
              </a:rPr>
              <a:t>Respect for others: allowing others to make their own choices</a:t>
            </a:r>
          </a:p>
          <a:p>
            <a:endParaRPr lang="en-US" sz="3200" dirty="0"/>
          </a:p>
        </p:txBody>
      </p:sp>
    </p:spTree>
    <p:extLst>
      <p:ext uri="{BB962C8B-B14F-4D97-AF65-F5344CB8AC3E}">
        <p14:creationId xmlns:p14="http://schemas.microsoft.com/office/powerpoint/2010/main" val="2301934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58" y="573206"/>
            <a:ext cx="10549720" cy="5632311"/>
          </a:xfrm>
          <a:prstGeom prst="rect">
            <a:avLst/>
          </a:prstGeom>
        </p:spPr>
        <p:txBody>
          <a:bodyPr wrap="square">
            <a:spAutoFit/>
          </a:bodyPr>
          <a:lstStyle/>
          <a:p>
            <a:r>
              <a:rPr lang="en-US" sz="3600" b="1" dirty="0"/>
              <a:t>        Encourage Change</a:t>
            </a:r>
          </a:p>
          <a:p>
            <a:endParaRPr lang="en-US" sz="3600" b="1" dirty="0"/>
          </a:p>
          <a:p>
            <a:r>
              <a:rPr lang="en-US" sz="3200" dirty="0"/>
              <a:t>Real and lasting change must come from within through </a:t>
            </a:r>
            <a:r>
              <a:rPr lang="en-US" sz="3200" b="1" dirty="0"/>
              <a:t>feeling</a:t>
            </a:r>
            <a:endParaRPr lang="en-US" sz="3200" dirty="0"/>
          </a:p>
          <a:p>
            <a:pPr marL="457200" indent="-457200">
              <a:buFont typeface="Arial" panose="020B0604020202020204" pitchFamily="34" charset="0"/>
              <a:buChar char="•"/>
            </a:pPr>
            <a:endParaRPr lang="en-US" sz="3200" dirty="0"/>
          </a:p>
          <a:p>
            <a:r>
              <a:rPr lang="en-US" sz="3200" dirty="0"/>
              <a:t>Outside pressure rarely brings lasting change Example: knowledge, preaching, intimidation, etc.</a:t>
            </a:r>
          </a:p>
          <a:p>
            <a:pPr marL="457200" indent="-457200">
              <a:buFont typeface="Arial" panose="020B0604020202020204" pitchFamily="34" charset="0"/>
              <a:buChar char="•"/>
            </a:pPr>
            <a:endParaRPr lang="en-US" sz="3200" dirty="0"/>
          </a:p>
          <a:p>
            <a:r>
              <a:rPr lang="en-US" sz="3200" dirty="0"/>
              <a:t>Change comes by filling life with </a:t>
            </a:r>
            <a:r>
              <a:rPr lang="en-US" sz="3200" b="1" i="1" dirty="0"/>
              <a:t>hope, gratitude, &amp; understanding</a:t>
            </a:r>
            <a:r>
              <a:rPr lang="en-US" sz="3200" dirty="0"/>
              <a:t> and has a powerful affect on changing attitude and behavior</a:t>
            </a:r>
          </a:p>
        </p:txBody>
      </p:sp>
    </p:spTree>
    <p:extLst>
      <p:ext uri="{BB962C8B-B14F-4D97-AF65-F5344CB8AC3E}">
        <p14:creationId xmlns:p14="http://schemas.microsoft.com/office/powerpoint/2010/main" val="3988801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Focus upon Positives</a:t>
            </a:r>
          </a:p>
        </p:txBody>
      </p:sp>
      <p:sp>
        <p:nvSpPr>
          <p:cNvPr id="3" name="Content Placeholder 2"/>
          <p:cNvSpPr>
            <a:spLocks noGrp="1"/>
          </p:cNvSpPr>
          <p:nvPr>
            <p:ph idx="1"/>
          </p:nvPr>
        </p:nvSpPr>
        <p:spPr>
          <a:xfrm>
            <a:off x="1610436" y="1609174"/>
            <a:ext cx="10124658" cy="5248826"/>
          </a:xfrm>
        </p:spPr>
        <p:txBody>
          <a:bodyPr>
            <a:noAutofit/>
          </a:bodyPr>
          <a:lstStyle/>
          <a:p>
            <a:pPr marL="0" indent="0">
              <a:buNone/>
            </a:pPr>
            <a:r>
              <a:rPr lang="en-US" sz="3200" dirty="0"/>
              <a:t>ACE scores don't tally the positive experiences in early life that can help build resilience and protect a child from the effects of trauma. </a:t>
            </a:r>
          </a:p>
          <a:p>
            <a:endParaRPr lang="en-US" sz="3200" dirty="0"/>
          </a:p>
          <a:p>
            <a:pPr marL="0" indent="0">
              <a:buNone/>
            </a:pPr>
            <a:r>
              <a:rPr lang="en-US" sz="3200" dirty="0"/>
              <a:t>Research indicates that having a grandparent who loves you, a teacher who understands and believes in you, or a trusted friend that you can confide in may mitigate the long-term effects of early trauma.</a:t>
            </a:r>
          </a:p>
        </p:txBody>
      </p:sp>
    </p:spTree>
    <p:extLst>
      <p:ext uri="{BB962C8B-B14F-4D97-AF65-F5344CB8AC3E}">
        <p14:creationId xmlns:p14="http://schemas.microsoft.com/office/powerpoint/2010/main" val="1916112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42197" y="1596788"/>
            <a:ext cx="9962415" cy="4314434"/>
          </a:xfrm>
        </p:spPr>
        <p:txBody>
          <a:bodyPr>
            <a:normAutofit/>
          </a:bodyPr>
          <a:lstStyle/>
          <a:p>
            <a:pPr marL="0" indent="0">
              <a:buNone/>
            </a:pPr>
            <a:r>
              <a:rPr lang="en-US" sz="3200" dirty="0"/>
              <a:t>First, we must be aware of some of the most important messages from your culture, your family, your clan that you want to instill in your children? How do you want to do that?</a:t>
            </a:r>
          </a:p>
        </p:txBody>
      </p:sp>
      <p:pic>
        <p:nvPicPr>
          <p:cNvPr id="2050" name="Picture 2" descr="Image result for sad native children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56" y="4059043"/>
            <a:ext cx="2845791" cy="25870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happy native children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244" y="3802173"/>
            <a:ext cx="2416368" cy="294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642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419367" y="1673817"/>
            <a:ext cx="10331355" cy="5184183"/>
          </a:xfrm>
        </p:spPr>
        <p:txBody>
          <a:bodyPr>
            <a:normAutofit lnSpcReduction="10000"/>
          </a:bodyPr>
          <a:lstStyle/>
          <a:p>
            <a:pPr marL="0" indent="0">
              <a:buNone/>
            </a:pPr>
            <a:r>
              <a:rPr lang="en-US" sz="3200" dirty="0"/>
              <a:t>When working with children who are dealing with the impact of adverse childhood experiences, try an approach that does not focus on a skill set as much as it focuses on a mind set.</a:t>
            </a:r>
          </a:p>
          <a:p>
            <a:pPr marL="0" indent="0">
              <a:buNone/>
            </a:pPr>
            <a:endParaRPr lang="en-US" sz="3200" dirty="0"/>
          </a:p>
          <a:p>
            <a:pPr marL="0" indent="0">
              <a:buNone/>
            </a:pPr>
            <a:r>
              <a:rPr lang="en-US" sz="3200" dirty="0"/>
              <a:t>The mind set to working with Native children and adults is to try to understand and appreciate core elements of the influential messages that children receive and internalize as a result of their cultural identity, family heritage and first language.</a:t>
            </a:r>
          </a:p>
        </p:txBody>
      </p:sp>
    </p:spTree>
    <p:extLst>
      <p:ext uri="{BB962C8B-B14F-4D97-AF65-F5344CB8AC3E}">
        <p14:creationId xmlns:p14="http://schemas.microsoft.com/office/powerpoint/2010/main" val="202802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24"/>
            <a:ext cx="12024731" cy="6763912"/>
          </a:xfrm>
        </p:spPr>
      </p:pic>
    </p:spTree>
    <p:extLst>
      <p:ext uri="{BB962C8B-B14F-4D97-AF65-F5344CB8AC3E}">
        <p14:creationId xmlns:p14="http://schemas.microsoft.com/office/powerpoint/2010/main" val="3660638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96787" y="1527717"/>
            <a:ext cx="10290413" cy="5330283"/>
          </a:xfrm>
        </p:spPr>
        <p:txBody>
          <a:bodyPr>
            <a:normAutofit/>
          </a:bodyPr>
          <a:lstStyle/>
          <a:p>
            <a:r>
              <a:rPr lang="en-US" sz="2800" dirty="0"/>
              <a:t>Identify children at risk through routine screening or surveillance.</a:t>
            </a:r>
          </a:p>
          <a:p>
            <a:r>
              <a:rPr lang="en-US" sz="2800" dirty="0"/>
              <a:t>Assess family strengths and assets as well as challenges to help identify needs for specific services and/or supports in the future.</a:t>
            </a:r>
          </a:p>
          <a:p>
            <a:r>
              <a:rPr lang="en-US" sz="2800" dirty="0"/>
              <a:t>Establish relationships with community resources that address trauma in children.</a:t>
            </a:r>
          </a:p>
          <a:p>
            <a:r>
              <a:rPr lang="en-US" sz="2800" dirty="0"/>
              <a:t>Create a comprehensive list of community	resources available (local	United Way organizations	often are a good start).</a:t>
            </a:r>
          </a:p>
          <a:p>
            <a:endParaRPr lang="en-US" sz="3000" dirty="0"/>
          </a:p>
        </p:txBody>
      </p:sp>
    </p:spTree>
    <p:extLst>
      <p:ext uri="{BB962C8B-B14F-4D97-AF65-F5344CB8AC3E}">
        <p14:creationId xmlns:p14="http://schemas.microsoft.com/office/powerpoint/2010/main" val="2779097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96789" y="1520283"/>
            <a:ext cx="9907823" cy="5025484"/>
          </a:xfrm>
        </p:spPr>
        <p:txBody>
          <a:bodyPr>
            <a:normAutofit/>
          </a:bodyPr>
          <a:lstStyle/>
          <a:p>
            <a:r>
              <a:rPr lang="en-US" sz="2800" dirty="0"/>
              <a:t>Locate or develop support groups that center upon specific needs of the children, including emotional management, transitions and grief and loss.</a:t>
            </a:r>
          </a:p>
          <a:p>
            <a:pPr marL="0" indent="0">
              <a:buNone/>
            </a:pPr>
            <a:endParaRPr lang="en-US" sz="2800" dirty="0"/>
          </a:p>
          <a:p>
            <a:r>
              <a:rPr lang="en-US" sz="2800" dirty="0"/>
              <a:t>Recruit and train mentors who are older adolescents or young adults with proven skills in working with children in need.</a:t>
            </a:r>
          </a:p>
          <a:p>
            <a:pPr marL="0" indent="0">
              <a:buNone/>
            </a:pPr>
            <a:endParaRPr lang="en-US" sz="2800" dirty="0"/>
          </a:p>
          <a:p>
            <a:r>
              <a:rPr lang="en-US" sz="2800" dirty="0"/>
              <a:t>Promote investment in local programs that focus upon helping others to heal.</a:t>
            </a:r>
          </a:p>
          <a:p>
            <a:endParaRPr lang="en-US" sz="2800" dirty="0"/>
          </a:p>
          <a:p>
            <a:pPr marL="0" indent="0">
              <a:buNone/>
            </a:pPr>
            <a:endParaRPr lang="en-US" sz="2000" dirty="0"/>
          </a:p>
        </p:txBody>
      </p:sp>
    </p:spTree>
    <p:extLst>
      <p:ext uri="{BB962C8B-B14F-4D97-AF65-F5344CB8AC3E}">
        <p14:creationId xmlns:p14="http://schemas.microsoft.com/office/powerpoint/2010/main" val="1389352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610436" y="1528550"/>
            <a:ext cx="10226057" cy="5329450"/>
          </a:xfrm>
        </p:spPr>
        <p:txBody>
          <a:bodyPr>
            <a:normAutofit/>
          </a:bodyPr>
          <a:lstStyle/>
          <a:p>
            <a:r>
              <a:rPr lang="en-US" sz="3200" dirty="0"/>
              <a:t>Sponsor opportunities for children and adolescents to enhance their self-care skills.</a:t>
            </a:r>
          </a:p>
          <a:p>
            <a:pPr marL="0" indent="0">
              <a:buNone/>
            </a:pPr>
            <a:endParaRPr lang="en-US" sz="3200" dirty="0"/>
          </a:p>
          <a:p>
            <a:r>
              <a:rPr lang="en-US" sz="3200" dirty="0"/>
              <a:t> Locate and participate in culturally-based classes for children that promote protective factors.</a:t>
            </a:r>
          </a:p>
          <a:p>
            <a:endParaRPr lang="en-US" sz="3200" dirty="0"/>
          </a:p>
          <a:p>
            <a:r>
              <a:rPr lang="en-US" sz="3200" dirty="0"/>
              <a:t>Help the child develop a coping skills booklet or similar tool.</a:t>
            </a:r>
          </a:p>
          <a:p>
            <a:endParaRPr lang="en-US" sz="3200" dirty="0"/>
          </a:p>
          <a:p>
            <a:endParaRPr lang="en-US" sz="3200" dirty="0"/>
          </a:p>
          <a:p>
            <a:endParaRPr lang="en-US" sz="3200" dirty="0"/>
          </a:p>
        </p:txBody>
      </p:sp>
    </p:spTree>
    <p:extLst>
      <p:ext uri="{BB962C8B-B14F-4D97-AF65-F5344CB8AC3E}">
        <p14:creationId xmlns:p14="http://schemas.microsoft.com/office/powerpoint/2010/main" val="943271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55394" y="1596788"/>
            <a:ext cx="10222624" cy="4328082"/>
          </a:xfrm>
        </p:spPr>
        <p:txBody>
          <a:bodyPr>
            <a:normAutofit/>
          </a:bodyPr>
          <a:lstStyle/>
          <a:p>
            <a:r>
              <a:rPr lang="en-US" sz="3200" dirty="0"/>
              <a:t>Write down what is bothering the child and majestically throw it away.</a:t>
            </a:r>
          </a:p>
          <a:p>
            <a:r>
              <a:rPr lang="en-US" sz="3200" dirty="0"/>
              <a:t>Create an obstacle course or build a fort.</a:t>
            </a:r>
          </a:p>
          <a:p>
            <a:r>
              <a:rPr lang="en-US" sz="3200" dirty="0"/>
              <a:t>Talk to someone they trust</a:t>
            </a:r>
          </a:p>
          <a:p>
            <a:r>
              <a:rPr lang="en-US" sz="3200" dirty="0"/>
              <a:t>Cook or bake something good.</a:t>
            </a:r>
          </a:p>
          <a:p>
            <a:r>
              <a:rPr lang="en-US" sz="3200" dirty="0"/>
              <a:t>Offer artistic opportunities for child to express their situations in a safe manner.</a:t>
            </a:r>
          </a:p>
        </p:txBody>
      </p:sp>
    </p:spTree>
    <p:extLst>
      <p:ext uri="{BB962C8B-B14F-4D97-AF65-F5344CB8AC3E}">
        <p14:creationId xmlns:p14="http://schemas.microsoft.com/office/powerpoint/2010/main" val="858464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651379" y="1514901"/>
            <a:ext cx="9853233" cy="5343099"/>
          </a:xfrm>
        </p:spPr>
        <p:txBody>
          <a:bodyPr>
            <a:normAutofit/>
          </a:bodyPr>
          <a:lstStyle/>
          <a:p>
            <a:pPr marL="0" indent="0">
              <a:buNone/>
            </a:pPr>
            <a:r>
              <a:rPr lang="en-US" sz="3200" dirty="0"/>
              <a:t>Offer opportunities for children of all ages to enhance their coping skills, such as: </a:t>
            </a:r>
          </a:p>
          <a:p>
            <a:r>
              <a:rPr lang="en-US" sz="3200" dirty="0"/>
              <a:t>Help them give words to their feelings</a:t>
            </a:r>
          </a:p>
          <a:p>
            <a:r>
              <a:rPr lang="en-US" sz="3200" dirty="0"/>
              <a:t>Recognize the child’s triggers</a:t>
            </a:r>
          </a:p>
          <a:p>
            <a:r>
              <a:rPr lang="en-US" sz="3200" dirty="0"/>
              <a:t>Stick with what they love to do (to cope)</a:t>
            </a:r>
          </a:p>
          <a:p>
            <a:r>
              <a:rPr lang="en-US" sz="3200" dirty="0"/>
              <a:t>Model active listening</a:t>
            </a:r>
          </a:p>
          <a:p>
            <a:r>
              <a:rPr lang="en-US" sz="3200" dirty="0"/>
              <a:t>Ask open-ended questions</a:t>
            </a:r>
          </a:p>
          <a:p>
            <a:r>
              <a:rPr lang="en-US" sz="3200" dirty="0"/>
              <a:t>Help them engage the five senses</a:t>
            </a:r>
          </a:p>
        </p:txBody>
      </p:sp>
    </p:spTree>
    <p:extLst>
      <p:ext uri="{BB962C8B-B14F-4D97-AF65-F5344CB8AC3E}">
        <p14:creationId xmlns:p14="http://schemas.microsoft.com/office/powerpoint/2010/main" val="1603828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83141" y="1637731"/>
            <a:ext cx="10358650" cy="4273491"/>
          </a:xfrm>
        </p:spPr>
        <p:txBody>
          <a:bodyPr>
            <a:normAutofit lnSpcReduction="10000"/>
          </a:bodyPr>
          <a:lstStyle/>
          <a:p>
            <a:r>
              <a:rPr lang="en-US" sz="3200" dirty="0"/>
              <a:t>Decide how to help children through transitions</a:t>
            </a:r>
          </a:p>
          <a:p>
            <a:r>
              <a:rPr lang="en-US" sz="3200" dirty="0"/>
              <a:t>Be present during important times</a:t>
            </a:r>
          </a:p>
          <a:p>
            <a:r>
              <a:rPr lang="en-US" sz="3200" dirty="0"/>
              <a:t>Redirect the child during stressful times with  humor, music, reading, games, toys, sports.</a:t>
            </a:r>
          </a:p>
          <a:p>
            <a:r>
              <a:rPr lang="en-US" sz="3200" dirty="0"/>
              <a:t>Offer opportunities to express feelings through finger painting, drawing, molding clay and other physically artistic expressions.</a:t>
            </a:r>
          </a:p>
          <a:p>
            <a:r>
              <a:rPr lang="en-US" sz="3200" dirty="0"/>
              <a:t>Encourage child to play with a pet</a:t>
            </a:r>
          </a:p>
          <a:p>
            <a:pPr marL="0" indent="0">
              <a:buNone/>
            </a:pPr>
            <a:endParaRPr lang="en-US" sz="3200" dirty="0"/>
          </a:p>
        </p:txBody>
      </p:sp>
    </p:spTree>
    <p:extLst>
      <p:ext uri="{BB962C8B-B14F-4D97-AF65-F5344CB8AC3E}">
        <p14:creationId xmlns:p14="http://schemas.microsoft.com/office/powerpoint/2010/main" val="3239832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01253" y="1555845"/>
            <a:ext cx="10467833" cy="5302155"/>
          </a:xfrm>
        </p:spPr>
        <p:txBody>
          <a:bodyPr/>
          <a:lstStyle/>
          <a:p>
            <a:pPr marL="0" indent="0">
              <a:buNone/>
            </a:pPr>
            <a:r>
              <a:rPr lang="en-US" sz="3200" dirty="0"/>
              <a:t>Promote assertiveness skills. Give children ample opportunities to: </a:t>
            </a:r>
          </a:p>
          <a:p>
            <a:r>
              <a:rPr lang="en-US" sz="3200" dirty="0"/>
              <a:t>Say “no” to others</a:t>
            </a:r>
          </a:p>
          <a:p>
            <a:r>
              <a:rPr lang="en-US" sz="3200" dirty="0"/>
              <a:t>Feel and express anger in safe ways</a:t>
            </a:r>
          </a:p>
          <a:p>
            <a:r>
              <a:rPr lang="en-US" sz="3200" dirty="0"/>
              <a:t>Express their needs, thoughts, emotions and ideas</a:t>
            </a:r>
          </a:p>
          <a:p>
            <a:r>
              <a:rPr lang="en-US" sz="3200" dirty="0"/>
              <a:t>Ask for help when needed</a:t>
            </a:r>
          </a:p>
          <a:p>
            <a:r>
              <a:rPr lang="en-US" sz="3200" dirty="0"/>
              <a:t>Feel supported</a:t>
            </a:r>
          </a:p>
          <a:p>
            <a:r>
              <a:rPr lang="en-US" sz="3200" dirty="0"/>
              <a:t>Be proud of their accomplishments</a:t>
            </a:r>
          </a:p>
          <a:p>
            <a:pPr marL="0" indent="0">
              <a:buNone/>
            </a:pPr>
            <a:endParaRPr lang="en-US" sz="3200" dirty="0"/>
          </a:p>
          <a:p>
            <a:pPr marL="0" indent="0">
              <a:buNone/>
            </a:pPr>
            <a:endParaRPr lang="en-US" dirty="0"/>
          </a:p>
        </p:txBody>
      </p:sp>
    </p:spTree>
    <p:extLst>
      <p:ext uri="{BB962C8B-B14F-4D97-AF65-F5344CB8AC3E}">
        <p14:creationId xmlns:p14="http://schemas.microsoft.com/office/powerpoint/2010/main" val="1420354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42198" y="1596788"/>
            <a:ext cx="10208524" cy="5377218"/>
          </a:xfrm>
        </p:spPr>
        <p:txBody>
          <a:bodyPr>
            <a:normAutofit/>
          </a:bodyPr>
          <a:lstStyle/>
          <a:p>
            <a:r>
              <a:rPr lang="en-US" sz="3200" dirty="0"/>
              <a:t>Listen to and explore the child’s self talk. If it is primarily negative or put-downs, offer them suggestions on how to shift to more positive self talk.</a:t>
            </a:r>
          </a:p>
          <a:p>
            <a:r>
              <a:rPr lang="en-US" sz="3200" dirty="0"/>
              <a:t>Learn how to differentiate a child having a fear response from one who is just being willful or difficult. </a:t>
            </a:r>
          </a:p>
          <a:p>
            <a:r>
              <a:rPr lang="en-US" sz="3200" dirty="0"/>
              <a:t>Explore age-appropriate techniques that promote and enhance resiliency skills in children.</a:t>
            </a:r>
          </a:p>
          <a:p>
            <a:endParaRPr lang="en-US" sz="3200" dirty="0"/>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1037753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3246"/>
          </a:xfrm>
        </p:spPr>
        <p:txBody>
          <a:bodyPr/>
          <a:lstStyle/>
          <a:p>
            <a:r>
              <a:rPr lang="en-US" b="1" dirty="0"/>
              <a:t>Techniques to Help a Child</a:t>
            </a:r>
          </a:p>
        </p:txBody>
      </p:sp>
      <p:sp>
        <p:nvSpPr>
          <p:cNvPr id="3" name="Content Placeholder 2"/>
          <p:cNvSpPr>
            <a:spLocks noGrp="1"/>
          </p:cNvSpPr>
          <p:nvPr>
            <p:ph idx="1"/>
          </p:nvPr>
        </p:nvSpPr>
        <p:spPr>
          <a:xfrm>
            <a:off x="1887354" y="1839021"/>
            <a:ext cx="9927314" cy="4724400"/>
          </a:xfrm>
        </p:spPr>
        <p:txBody>
          <a:bodyPr>
            <a:normAutofit/>
          </a:bodyPr>
          <a:lstStyle/>
          <a:p>
            <a:pPr marL="0" indent="0">
              <a:buNone/>
            </a:pPr>
            <a:r>
              <a:rPr lang="en-US" sz="3200" b="1" dirty="0"/>
              <a:t>Remember, it’s not the child’s fault</a:t>
            </a:r>
          </a:p>
          <a:p>
            <a:r>
              <a:rPr lang="en-US" sz="3200" dirty="0"/>
              <a:t>Do not ask: “What’s wrong (with you)?</a:t>
            </a:r>
          </a:p>
          <a:p>
            <a:r>
              <a:rPr lang="en-US" sz="3200" dirty="0"/>
              <a:t>Rather ask: Can you tell me what happened to you?</a:t>
            </a:r>
          </a:p>
          <a:p>
            <a:endParaRPr lang="en-US" sz="3200" dirty="0"/>
          </a:p>
          <a:p>
            <a:pPr marL="0" indent="0">
              <a:buNone/>
            </a:pPr>
            <a:endParaRPr lang="en-US" sz="3200" dirty="0"/>
          </a:p>
          <a:p>
            <a:endParaRPr lang="en-US" sz="2800" dirty="0"/>
          </a:p>
          <a:p>
            <a:endParaRPr lang="en-US" sz="2800" dirty="0"/>
          </a:p>
          <a:p>
            <a:pPr lvl="7"/>
            <a:endParaRPr lang="en-US" sz="2200" dirty="0"/>
          </a:p>
        </p:txBody>
      </p:sp>
      <p:pic>
        <p:nvPicPr>
          <p:cNvPr id="3074" name="Picture 2" descr="Image result for sad modern native children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887" y="4144279"/>
            <a:ext cx="3724507" cy="220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938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83140" y="2133600"/>
            <a:ext cx="10276764" cy="4622042"/>
          </a:xfrm>
        </p:spPr>
        <p:txBody>
          <a:bodyPr>
            <a:noAutofit/>
          </a:bodyPr>
          <a:lstStyle/>
          <a:p>
            <a:pPr marL="0" indent="0">
              <a:buNone/>
            </a:pPr>
            <a:r>
              <a:rPr lang="en-US" sz="3200" dirty="0"/>
              <a:t>To overcome adversities, children draw from </a:t>
            </a:r>
            <a:r>
              <a:rPr lang="en-US" sz="3200" b="1" dirty="0"/>
              <a:t>three sources of resilience</a:t>
            </a:r>
            <a:r>
              <a:rPr lang="en-US" sz="3200" dirty="0"/>
              <a:t> features labelled: </a:t>
            </a:r>
          </a:p>
          <a:p>
            <a:pPr marL="0" indent="0">
              <a:buNone/>
            </a:pPr>
            <a:r>
              <a:rPr lang="en-US" sz="3200" dirty="0"/>
              <a:t>I HAVE</a:t>
            </a:r>
          </a:p>
          <a:p>
            <a:pPr marL="0" indent="0">
              <a:buNone/>
            </a:pPr>
            <a:r>
              <a:rPr lang="en-US" sz="3200" dirty="0"/>
              <a:t>I AM</a:t>
            </a:r>
          </a:p>
          <a:p>
            <a:pPr marL="0" indent="0">
              <a:buNone/>
            </a:pPr>
            <a:r>
              <a:rPr lang="en-US" sz="3200" dirty="0"/>
              <a:t>I CAN. </a:t>
            </a:r>
          </a:p>
          <a:p>
            <a:pPr marL="0" indent="0">
              <a:buNone/>
            </a:pPr>
            <a:endParaRPr lang="en-US" sz="3200" dirty="0"/>
          </a:p>
          <a:p>
            <a:pPr marL="0" indent="0">
              <a:buNone/>
            </a:pPr>
            <a:r>
              <a:rPr lang="en-US" sz="3200" dirty="0"/>
              <a:t>What they draw from each of the three sources may be described as follows: </a:t>
            </a:r>
          </a:p>
        </p:txBody>
      </p:sp>
    </p:spTree>
    <p:extLst>
      <p:ext uri="{BB962C8B-B14F-4D97-AF65-F5344CB8AC3E}">
        <p14:creationId xmlns:p14="http://schemas.microsoft.com/office/powerpoint/2010/main" val="260725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Tree>
    <p:extLst>
      <p:ext uri="{BB962C8B-B14F-4D97-AF65-F5344CB8AC3E}">
        <p14:creationId xmlns:p14="http://schemas.microsoft.com/office/powerpoint/2010/main" val="1479945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55845" y="2133599"/>
            <a:ext cx="9948767" cy="4990531"/>
          </a:xfrm>
        </p:spPr>
        <p:txBody>
          <a:bodyPr>
            <a:normAutofit/>
          </a:bodyPr>
          <a:lstStyle/>
          <a:p>
            <a:pPr marL="0" indent="0">
              <a:buNone/>
            </a:pPr>
            <a:r>
              <a:rPr lang="en-US" sz="2800" u="sng" dirty="0"/>
              <a:t>I HAVE </a:t>
            </a:r>
          </a:p>
          <a:p>
            <a:r>
              <a:rPr lang="en-US" sz="2800" dirty="0"/>
              <a:t>People around me I trust and who love me, no matter what </a:t>
            </a:r>
          </a:p>
          <a:p>
            <a:r>
              <a:rPr lang="en-US" sz="2800" dirty="0"/>
              <a:t>People who set limits for me so I know when to stop before there is danger or trouble </a:t>
            </a:r>
          </a:p>
          <a:p>
            <a:r>
              <a:rPr lang="en-US" sz="2800" dirty="0"/>
              <a:t>People who show me how to do things right by the way they do things </a:t>
            </a:r>
          </a:p>
          <a:p>
            <a:r>
              <a:rPr lang="en-US" sz="2800" dirty="0"/>
              <a:t>People who help me when I am sick, in danger or need to learn </a:t>
            </a:r>
          </a:p>
        </p:txBody>
      </p:sp>
    </p:spTree>
    <p:extLst>
      <p:ext uri="{BB962C8B-B14F-4D97-AF65-F5344CB8AC3E}">
        <p14:creationId xmlns:p14="http://schemas.microsoft.com/office/powerpoint/2010/main" val="1427165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637731" y="2006221"/>
            <a:ext cx="10167581" cy="4851779"/>
          </a:xfrm>
        </p:spPr>
        <p:txBody>
          <a:bodyPr/>
          <a:lstStyle/>
          <a:p>
            <a:pPr marL="0" indent="0">
              <a:buNone/>
            </a:pPr>
            <a:r>
              <a:rPr lang="en-US" sz="2800" u="sng" dirty="0"/>
              <a:t>I AM </a:t>
            </a:r>
          </a:p>
          <a:p>
            <a:r>
              <a:rPr lang="en-US" sz="2800" dirty="0"/>
              <a:t>A person people can like and love </a:t>
            </a:r>
          </a:p>
          <a:p>
            <a:r>
              <a:rPr lang="en-US" sz="2800" dirty="0"/>
              <a:t>Glad to do nice things for others and show my concern </a:t>
            </a:r>
          </a:p>
          <a:p>
            <a:r>
              <a:rPr lang="en-US" sz="2800" dirty="0"/>
              <a:t>Respectful of myself and others </a:t>
            </a:r>
          </a:p>
          <a:p>
            <a:r>
              <a:rPr lang="en-US" sz="2800" dirty="0"/>
              <a:t>Willing to be responsible for what I do </a:t>
            </a:r>
          </a:p>
          <a:p>
            <a:r>
              <a:rPr lang="en-US" sz="2800" dirty="0"/>
              <a:t>Sure things will be all right </a:t>
            </a:r>
            <a:r>
              <a:rPr lang="en-US" dirty="0"/>
              <a:t> </a:t>
            </a:r>
          </a:p>
        </p:txBody>
      </p:sp>
    </p:spTree>
    <p:extLst>
      <p:ext uri="{BB962C8B-B14F-4D97-AF65-F5344CB8AC3E}">
        <p14:creationId xmlns:p14="http://schemas.microsoft.com/office/powerpoint/2010/main" val="4153532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624084" y="2133599"/>
            <a:ext cx="10249468" cy="5031475"/>
          </a:xfrm>
        </p:spPr>
        <p:txBody>
          <a:bodyPr>
            <a:normAutofit/>
          </a:bodyPr>
          <a:lstStyle/>
          <a:p>
            <a:pPr marL="0" indent="0">
              <a:buNone/>
            </a:pPr>
            <a:r>
              <a:rPr lang="en-US" sz="2800" u="sng" dirty="0"/>
              <a:t>I CAN </a:t>
            </a:r>
          </a:p>
          <a:p>
            <a:r>
              <a:rPr lang="en-US" sz="2800" dirty="0"/>
              <a:t>Talk to others about things that frighten me or bother me </a:t>
            </a:r>
          </a:p>
          <a:p>
            <a:r>
              <a:rPr lang="en-US" sz="2800" dirty="0"/>
              <a:t>Find ways to solve problems that I face </a:t>
            </a:r>
          </a:p>
          <a:p>
            <a:r>
              <a:rPr lang="en-US" sz="2800" dirty="0"/>
              <a:t>Control myself when I feel like doing something not right or dangerous </a:t>
            </a:r>
          </a:p>
          <a:p>
            <a:r>
              <a:rPr lang="en-US" sz="2800" dirty="0"/>
              <a:t>Figure out when it is a good time to talk to someone or to take action </a:t>
            </a:r>
          </a:p>
          <a:p>
            <a:r>
              <a:rPr lang="en-US" sz="2800" dirty="0"/>
              <a:t>Find someone to help me when I need it *</a:t>
            </a:r>
          </a:p>
        </p:txBody>
      </p:sp>
    </p:spTree>
    <p:extLst>
      <p:ext uri="{BB962C8B-B14F-4D97-AF65-F5344CB8AC3E}">
        <p14:creationId xmlns:p14="http://schemas.microsoft.com/office/powerpoint/2010/main" val="2872580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4182"/>
            <a:ext cx="12192000" cy="6793818"/>
          </a:xfrm>
        </p:spPr>
      </p:pic>
    </p:spTree>
    <p:extLst>
      <p:ext uri="{BB962C8B-B14F-4D97-AF65-F5344CB8AC3E}">
        <p14:creationId xmlns:p14="http://schemas.microsoft.com/office/powerpoint/2010/main" val="1522256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949440"/>
          </a:xfrm>
        </p:spPr>
      </p:pic>
    </p:spTree>
    <p:extLst>
      <p:ext uri="{BB962C8B-B14F-4D97-AF65-F5344CB8AC3E}">
        <p14:creationId xmlns:p14="http://schemas.microsoft.com/office/powerpoint/2010/main" val="1410618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96788" y="1528549"/>
            <a:ext cx="9907824" cy="5329451"/>
          </a:xfrm>
        </p:spPr>
        <p:txBody>
          <a:bodyPr>
            <a:normAutofit/>
          </a:bodyPr>
          <a:lstStyle/>
          <a:p>
            <a:pPr marL="0" indent="0">
              <a:buNone/>
            </a:pPr>
            <a:r>
              <a:rPr lang="en-US" sz="3000" dirty="0"/>
              <a:t>To counter the impact of adverse childhood experiences, consider applications of the protective factors. These include</a:t>
            </a:r>
          </a:p>
          <a:p>
            <a:r>
              <a:rPr lang="en-US" sz="3000" dirty="0"/>
              <a:t>Knowledge of parenting and of child and youth development</a:t>
            </a:r>
          </a:p>
          <a:p>
            <a:r>
              <a:rPr lang="en-US" sz="3000" dirty="0"/>
              <a:t>Parental resilience</a:t>
            </a:r>
          </a:p>
          <a:p>
            <a:r>
              <a:rPr lang="en-US" sz="3000" dirty="0"/>
              <a:t>Social connections</a:t>
            </a:r>
          </a:p>
          <a:p>
            <a:r>
              <a:rPr lang="en-US" sz="3000" dirty="0"/>
              <a:t>Concrete supports for parents</a:t>
            </a:r>
          </a:p>
          <a:p>
            <a:r>
              <a:rPr lang="en-US" sz="3000" dirty="0"/>
              <a:t>Social and emotional competence of children</a:t>
            </a:r>
          </a:p>
          <a:p>
            <a:endParaRPr lang="en-US" sz="2800" dirty="0"/>
          </a:p>
        </p:txBody>
      </p:sp>
    </p:spTree>
    <p:extLst>
      <p:ext uri="{BB962C8B-B14F-4D97-AF65-F5344CB8AC3E}">
        <p14:creationId xmlns:p14="http://schemas.microsoft.com/office/powerpoint/2010/main" val="2994595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 Child</a:t>
            </a:r>
            <a:endParaRPr lang="en-US" dirty="0"/>
          </a:p>
        </p:txBody>
      </p:sp>
      <p:sp>
        <p:nvSpPr>
          <p:cNvPr id="3" name="Content Placeholder 2"/>
          <p:cNvSpPr>
            <a:spLocks noGrp="1"/>
          </p:cNvSpPr>
          <p:nvPr>
            <p:ph idx="1"/>
          </p:nvPr>
        </p:nvSpPr>
        <p:spPr>
          <a:xfrm>
            <a:off x="1555845" y="2133600"/>
            <a:ext cx="9948767" cy="3777622"/>
          </a:xfrm>
        </p:spPr>
        <p:txBody>
          <a:bodyPr>
            <a:normAutofit/>
          </a:bodyPr>
          <a:lstStyle/>
          <a:p>
            <a:pPr marL="0" indent="0">
              <a:buNone/>
            </a:pPr>
            <a:r>
              <a:rPr lang="en-US" sz="3200" u="sng" dirty="0"/>
              <a:t>Exercise</a:t>
            </a:r>
          </a:p>
          <a:p>
            <a:pPr marL="0" indent="0">
              <a:buNone/>
            </a:pPr>
            <a:r>
              <a:rPr lang="en-US" sz="3200" dirty="0"/>
              <a:t>In small group discussion, list several steps that you could take to enhance the application of one or more of the five protective factors in the families with whom you work</a:t>
            </a:r>
            <a:r>
              <a:rPr lang="en-US" sz="2800" dirty="0"/>
              <a:t>.</a:t>
            </a:r>
          </a:p>
        </p:txBody>
      </p:sp>
    </p:spTree>
    <p:extLst>
      <p:ext uri="{BB962C8B-B14F-4D97-AF65-F5344CB8AC3E}">
        <p14:creationId xmlns:p14="http://schemas.microsoft.com/office/powerpoint/2010/main" val="2254131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12" y="62725"/>
            <a:ext cx="11965259" cy="6795274"/>
          </a:xfrm>
        </p:spPr>
      </p:pic>
    </p:spTree>
    <p:extLst>
      <p:ext uri="{BB962C8B-B14F-4D97-AF65-F5344CB8AC3E}">
        <p14:creationId xmlns:p14="http://schemas.microsoft.com/office/powerpoint/2010/main" val="872219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426105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54920"/>
            <a:ext cx="8911687" cy="849773"/>
          </a:xfrm>
        </p:spPr>
        <p:txBody>
          <a:bodyPr/>
          <a:lstStyle/>
          <a:p>
            <a:r>
              <a:rPr lang="en-US" b="1" dirty="0"/>
              <a:t>ACEs Impact Upon Adults</a:t>
            </a:r>
          </a:p>
        </p:txBody>
      </p:sp>
      <p:sp>
        <p:nvSpPr>
          <p:cNvPr id="3" name="Content Placeholder 2"/>
          <p:cNvSpPr>
            <a:spLocks noGrp="1"/>
          </p:cNvSpPr>
          <p:nvPr>
            <p:ph idx="1"/>
          </p:nvPr>
        </p:nvSpPr>
        <p:spPr>
          <a:xfrm>
            <a:off x="1360449" y="1438507"/>
            <a:ext cx="10588744" cy="5419493"/>
          </a:xfrm>
        </p:spPr>
        <p:txBody>
          <a:bodyPr>
            <a:noAutofit/>
          </a:bodyPr>
          <a:lstStyle/>
          <a:p>
            <a:r>
              <a:rPr lang="en-US" sz="3200" dirty="0"/>
              <a:t>It is generally understood that ACE scores between 4 and 10 can explain why we have chronic disease or identify those at risk for developing chronic diseases. </a:t>
            </a:r>
          </a:p>
          <a:p>
            <a:r>
              <a:rPr lang="en-US" sz="3200" dirty="0"/>
              <a:t>Knowing our ACEs score is as important as knowing our cholesterol scores. </a:t>
            </a:r>
          </a:p>
          <a:p>
            <a:r>
              <a:rPr lang="en-US" sz="3200" dirty="0"/>
              <a:t>Knowing can help us take steps to change or prevent behavior likely to result in disease and it can help us to prevent it in our children as well to ensure their healthy development.</a:t>
            </a:r>
          </a:p>
        </p:txBody>
      </p:sp>
    </p:spTree>
    <p:extLst>
      <p:ext uri="{BB962C8B-B14F-4D97-AF65-F5344CB8AC3E}">
        <p14:creationId xmlns:p14="http://schemas.microsoft.com/office/powerpoint/2010/main" val="48755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7851"/>
          </a:xfrm>
        </p:spPr>
        <p:txBody>
          <a:bodyPr>
            <a:normAutofit/>
          </a:bodyPr>
          <a:lstStyle/>
          <a:p>
            <a:r>
              <a:rPr lang="en-US" sz="4000" b="1" dirty="0"/>
              <a:t>Introduction to ACEs</a:t>
            </a:r>
            <a:endParaRPr lang="en-US" sz="4000" dirty="0"/>
          </a:p>
        </p:txBody>
      </p:sp>
      <p:sp>
        <p:nvSpPr>
          <p:cNvPr id="3" name="Content Placeholder 2"/>
          <p:cNvSpPr>
            <a:spLocks noGrp="1"/>
          </p:cNvSpPr>
          <p:nvPr>
            <p:ph idx="1"/>
          </p:nvPr>
        </p:nvSpPr>
        <p:spPr>
          <a:xfrm>
            <a:off x="1460311" y="1650380"/>
            <a:ext cx="10249468" cy="5207620"/>
          </a:xfrm>
        </p:spPr>
        <p:txBody>
          <a:bodyPr>
            <a:normAutofit/>
          </a:bodyPr>
          <a:lstStyle/>
          <a:p>
            <a:r>
              <a:rPr lang="en-US" sz="2800" dirty="0"/>
              <a:t>Data from a 2008 survey shows that ACEs are common in Arizona. In fact, more than half (57.5%) of Arizona adults have experienced at least one ACE. </a:t>
            </a:r>
          </a:p>
          <a:p>
            <a:r>
              <a:rPr lang="en-US" sz="2800" dirty="0"/>
              <a:t>The number of ACEs is tied to income level, family structure, ethnicity, insurance status and the educational attainment of adults in the household. </a:t>
            </a:r>
          </a:p>
          <a:p>
            <a:r>
              <a:rPr lang="en-US" sz="2800" dirty="0"/>
              <a:t>A recent study found that one Arizonan in four has experienced one ACE. One in three has experienced two or more. That is to say, more Arizonans report multiple ACEs than those who report just one. </a:t>
            </a:r>
          </a:p>
          <a:p>
            <a:pPr marL="0" indent="0">
              <a:buNone/>
            </a:pPr>
            <a:endParaRPr lang="en-US" sz="2800" dirty="0"/>
          </a:p>
        </p:txBody>
      </p:sp>
    </p:spTree>
    <p:extLst>
      <p:ext uri="{BB962C8B-B14F-4D97-AF65-F5344CB8AC3E}">
        <p14:creationId xmlns:p14="http://schemas.microsoft.com/office/powerpoint/2010/main" val="1859275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ACEs Impact Upon Adults</a:t>
            </a:r>
            <a:endParaRPr lang="en-US" dirty="0"/>
          </a:p>
        </p:txBody>
      </p:sp>
      <p:sp>
        <p:nvSpPr>
          <p:cNvPr id="3" name="Content Placeholder 2"/>
          <p:cNvSpPr>
            <a:spLocks noGrp="1"/>
          </p:cNvSpPr>
          <p:nvPr>
            <p:ph idx="1"/>
          </p:nvPr>
        </p:nvSpPr>
        <p:spPr>
          <a:xfrm>
            <a:off x="1460310" y="1310185"/>
            <a:ext cx="10426890" cy="5547815"/>
          </a:xfrm>
        </p:spPr>
        <p:txBody>
          <a:bodyPr>
            <a:normAutofit/>
          </a:bodyPr>
          <a:lstStyle/>
          <a:p>
            <a:pPr marL="0" indent="0">
              <a:buNone/>
            </a:pPr>
            <a:r>
              <a:rPr lang="en-US" sz="3200" dirty="0"/>
              <a:t>In a 2015 Indian Health Service (IHS) report, “Trends in Indian Health,” finds that American Indians are 638% more likely to suffer from alcoholism compared to the rest of the U.S. population.</a:t>
            </a:r>
          </a:p>
          <a:p>
            <a:pPr marL="0" indent="0">
              <a:buNone/>
            </a:pPr>
            <a:endParaRPr lang="en-US" sz="3200" dirty="0"/>
          </a:p>
          <a:p>
            <a:pPr marL="0" indent="0">
              <a:buNone/>
            </a:pPr>
            <a:r>
              <a:rPr lang="en-US" sz="3200" dirty="0"/>
              <a:t>The impact of this addiction obviously            impacts healthy child development                       and parent child relationships.</a:t>
            </a:r>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9247" t="11938" r="14144" b="2032"/>
          <a:stretch/>
        </p:blipFill>
        <p:spPr>
          <a:xfrm>
            <a:off x="9054790" y="3522700"/>
            <a:ext cx="2798957" cy="3145729"/>
          </a:xfrm>
          <a:prstGeom prst="rect">
            <a:avLst/>
          </a:prstGeom>
        </p:spPr>
      </p:pic>
    </p:spTree>
    <p:extLst>
      <p:ext uri="{BB962C8B-B14F-4D97-AF65-F5344CB8AC3E}">
        <p14:creationId xmlns:p14="http://schemas.microsoft.com/office/powerpoint/2010/main" val="2605940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3607"/>
          </a:xfrm>
        </p:spPr>
        <p:txBody>
          <a:bodyPr/>
          <a:lstStyle/>
          <a:p>
            <a:r>
              <a:rPr lang="en-US" b="1" dirty="0"/>
              <a:t>ACEs Impact Upon Adults</a:t>
            </a:r>
            <a:endParaRPr lang="en-US" dirty="0"/>
          </a:p>
        </p:txBody>
      </p:sp>
      <p:sp>
        <p:nvSpPr>
          <p:cNvPr id="3" name="Content Placeholder 2"/>
          <p:cNvSpPr>
            <a:spLocks noGrp="1"/>
          </p:cNvSpPr>
          <p:nvPr>
            <p:ph idx="1"/>
          </p:nvPr>
        </p:nvSpPr>
        <p:spPr>
          <a:xfrm>
            <a:off x="1419367" y="1706137"/>
            <a:ext cx="10085245" cy="4471639"/>
          </a:xfrm>
        </p:spPr>
        <p:txBody>
          <a:bodyPr>
            <a:noAutofit/>
          </a:bodyPr>
          <a:lstStyle/>
          <a:p>
            <a:pPr marL="0" indent="0">
              <a:buNone/>
            </a:pPr>
            <a:r>
              <a:rPr lang="en-US" sz="3200" dirty="0"/>
              <a:t>Adults who have experienced ACEs in their early years may exhibit reduced parenting capacity or maladaptive responses to their children. </a:t>
            </a:r>
          </a:p>
          <a:p>
            <a:pPr marL="0" indent="0">
              <a:buNone/>
            </a:pPr>
            <a:endParaRPr lang="en-US" sz="3200" dirty="0"/>
          </a:p>
          <a:p>
            <a:pPr marL="0" indent="0">
              <a:buNone/>
            </a:pPr>
            <a:r>
              <a:rPr lang="en-US" sz="3200" dirty="0"/>
              <a:t>The physiological changes that have occurred to the adult’s stress response system as a result of earlier trauma can result in diminished capacity to respond to additional stressors in a healthy way.</a:t>
            </a:r>
          </a:p>
        </p:txBody>
      </p:sp>
    </p:spTree>
    <p:extLst>
      <p:ext uri="{BB962C8B-B14F-4D97-AF65-F5344CB8AC3E}">
        <p14:creationId xmlns:p14="http://schemas.microsoft.com/office/powerpoint/2010/main" val="1513483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ACEs Impact Upon Adults</a:t>
            </a:r>
            <a:endParaRPr lang="en-US" dirty="0"/>
          </a:p>
        </p:txBody>
      </p:sp>
      <p:sp>
        <p:nvSpPr>
          <p:cNvPr id="3" name="Content Placeholder 2"/>
          <p:cNvSpPr>
            <a:spLocks noGrp="1"/>
          </p:cNvSpPr>
          <p:nvPr>
            <p:ph idx="1"/>
          </p:nvPr>
        </p:nvSpPr>
        <p:spPr>
          <a:xfrm>
            <a:off x="1419367" y="1605776"/>
            <a:ext cx="10085245" cy="5252224"/>
          </a:xfrm>
        </p:spPr>
        <p:txBody>
          <a:bodyPr>
            <a:normAutofit/>
          </a:bodyPr>
          <a:lstStyle/>
          <a:p>
            <a:pPr marL="0" indent="0">
              <a:buNone/>
            </a:pPr>
            <a:r>
              <a:rPr lang="en-US" sz="3200" dirty="0"/>
              <a:t>Adverse childhood experiences increase the chance of social risk factors, mental health issues, substance abuse, intimate partner violence, and adult adoption of risky adult behaviors. </a:t>
            </a:r>
          </a:p>
          <a:p>
            <a:pPr marL="0" indent="0">
              <a:buNone/>
            </a:pPr>
            <a:endParaRPr lang="en-US" sz="3200" dirty="0"/>
          </a:p>
          <a:p>
            <a:pPr marL="0" indent="0">
              <a:buNone/>
            </a:pPr>
            <a:r>
              <a:rPr lang="en-US" sz="3200" dirty="0"/>
              <a:t>All of these can affect parenting in a negative way and perpetuate a continuing exposure to ACEs across generations to come.</a:t>
            </a:r>
          </a:p>
        </p:txBody>
      </p:sp>
    </p:spTree>
    <p:extLst>
      <p:ext uri="{BB962C8B-B14F-4D97-AF65-F5344CB8AC3E}">
        <p14:creationId xmlns:p14="http://schemas.microsoft.com/office/powerpoint/2010/main" val="20121308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ACEs Impact Upon Adults</a:t>
            </a:r>
            <a:endParaRPr lang="en-US" dirty="0"/>
          </a:p>
        </p:txBody>
      </p:sp>
      <p:sp>
        <p:nvSpPr>
          <p:cNvPr id="3" name="Content Placeholder 2"/>
          <p:cNvSpPr>
            <a:spLocks noGrp="1"/>
          </p:cNvSpPr>
          <p:nvPr>
            <p:ph idx="1"/>
          </p:nvPr>
        </p:nvSpPr>
        <p:spPr>
          <a:xfrm>
            <a:off x="1446663" y="1661532"/>
            <a:ext cx="10385946" cy="5196467"/>
          </a:xfrm>
        </p:spPr>
        <p:txBody>
          <a:bodyPr>
            <a:normAutofit/>
          </a:bodyPr>
          <a:lstStyle/>
          <a:p>
            <a:pPr marL="0" indent="0">
              <a:buNone/>
            </a:pPr>
            <a:r>
              <a:rPr lang="en-US" sz="3200" dirty="0"/>
              <a:t>Trauma not only effects those who directly experience it, but also those in the generations that follow. </a:t>
            </a:r>
          </a:p>
          <a:p>
            <a:pPr marL="0" indent="0">
              <a:buNone/>
            </a:pPr>
            <a:r>
              <a:rPr lang="en-US" sz="3200" b="1" dirty="0"/>
              <a:t>Dr. Maria Yellow Horse Brave Heart</a:t>
            </a:r>
            <a:r>
              <a:rPr lang="en-US" sz="3200" dirty="0"/>
              <a:t> describes historical trauma as the “cumulative emotional and psychological wounding across generations, including the lifespan, which emanates from massive group trauma.”</a:t>
            </a:r>
          </a:p>
        </p:txBody>
      </p:sp>
    </p:spTree>
    <p:extLst>
      <p:ext uri="{BB962C8B-B14F-4D97-AF65-F5344CB8AC3E}">
        <p14:creationId xmlns:p14="http://schemas.microsoft.com/office/powerpoint/2010/main" val="3245159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57" y="668740"/>
            <a:ext cx="10495129" cy="6124754"/>
          </a:xfrm>
          <a:prstGeom prst="rect">
            <a:avLst/>
          </a:prstGeom>
        </p:spPr>
        <p:txBody>
          <a:bodyPr wrap="square">
            <a:spAutoFit/>
          </a:bodyPr>
          <a:lstStyle/>
          <a:p>
            <a:r>
              <a:rPr lang="en-US" sz="3600" b="1" dirty="0"/>
              <a:t>       Promote and pursue healthy change </a:t>
            </a:r>
          </a:p>
          <a:p>
            <a:endParaRPr lang="en-US" sz="3600" b="1" dirty="0"/>
          </a:p>
          <a:p>
            <a:pPr marL="457200" indent="-457200">
              <a:buFont typeface="Arial" panose="020B0604020202020204" pitchFamily="34" charset="0"/>
              <a:buChar char="•"/>
            </a:pPr>
            <a:r>
              <a:rPr lang="en-US" sz="3200" dirty="0"/>
              <a:t>Real and lasting change must come from within through </a:t>
            </a:r>
            <a:r>
              <a:rPr lang="en-US" sz="3200" b="1" dirty="0"/>
              <a:t>feeling.</a:t>
            </a:r>
            <a:endParaRPr lang="en-US" sz="3200" dirty="0"/>
          </a:p>
          <a:p>
            <a:endParaRPr lang="en-US" sz="3200" dirty="0"/>
          </a:p>
          <a:p>
            <a:pPr marL="457200" indent="-457200">
              <a:buFont typeface="Arial" panose="020B0604020202020204" pitchFamily="34" charset="0"/>
              <a:buChar char="•"/>
            </a:pPr>
            <a:r>
              <a:rPr lang="en-US" sz="3200" dirty="0"/>
              <a:t>Outside pressure rarely brings lasting change Example: knowledge, preaching, intimidation, etc.</a:t>
            </a:r>
          </a:p>
          <a:p>
            <a:endParaRPr lang="en-US" sz="3200" dirty="0"/>
          </a:p>
          <a:p>
            <a:pPr marL="457200" indent="-457200">
              <a:buFont typeface="Arial" panose="020B0604020202020204" pitchFamily="34" charset="0"/>
              <a:buChar char="•"/>
            </a:pPr>
            <a:r>
              <a:rPr lang="en-US" sz="3200" dirty="0"/>
              <a:t>Change comes by filling life with </a:t>
            </a:r>
            <a:r>
              <a:rPr lang="en-US" sz="3200" b="1" i="1" dirty="0"/>
              <a:t>hope, gratitude, &amp; understanding</a:t>
            </a:r>
            <a:r>
              <a:rPr lang="en-US" sz="3200" dirty="0"/>
              <a:t> and has a powerful affect on changing attitude and behavior</a:t>
            </a:r>
          </a:p>
        </p:txBody>
      </p:sp>
    </p:spTree>
    <p:extLst>
      <p:ext uri="{BB962C8B-B14F-4D97-AF65-F5344CB8AC3E}">
        <p14:creationId xmlns:p14="http://schemas.microsoft.com/office/powerpoint/2010/main" val="3125921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an Adult </a:t>
            </a:r>
            <a:endParaRPr lang="en-US" dirty="0"/>
          </a:p>
        </p:txBody>
      </p:sp>
      <p:sp>
        <p:nvSpPr>
          <p:cNvPr id="3" name="Content Placeholder 2"/>
          <p:cNvSpPr>
            <a:spLocks noGrp="1"/>
          </p:cNvSpPr>
          <p:nvPr>
            <p:ph idx="1"/>
          </p:nvPr>
        </p:nvSpPr>
        <p:spPr>
          <a:xfrm>
            <a:off x="1555845" y="1639229"/>
            <a:ext cx="10181230" cy="5071537"/>
          </a:xfrm>
        </p:spPr>
        <p:txBody>
          <a:bodyPr>
            <a:normAutofit lnSpcReduction="10000"/>
          </a:bodyPr>
          <a:lstStyle/>
          <a:p>
            <a:r>
              <a:rPr lang="en-US" sz="2800" dirty="0"/>
              <a:t>Promote parents seek "trauma informed" therapy, which may center upon art, yoga, exercise, mindfulness training and many other options.</a:t>
            </a:r>
          </a:p>
          <a:p>
            <a:pPr marL="0" indent="0">
              <a:buNone/>
            </a:pPr>
            <a:endParaRPr lang="en-US" sz="2800" dirty="0"/>
          </a:p>
          <a:p>
            <a:r>
              <a:rPr lang="en-US" sz="2800" dirty="0"/>
              <a:t>Identify resources in the community that offer parent education classes and workshops to help parents identify and attend to their issues.</a:t>
            </a:r>
          </a:p>
          <a:p>
            <a:pPr marL="0" indent="0">
              <a:buNone/>
            </a:pPr>
            <a:endParaRPr lang="en-US" sz="2800" dirty="0"/>
          </a:p>
          <a:p>
            <a:r>
              <a:rPr lang="en-US" sz="2800" dirty="0"/>
              <a:t>Make classes and workshops available to staff and parents that promote healthy problem-solving, conflict resolution and emotional management. </a:t>
            </a:r>
          </a:p>
        </p:txBody>
      </p:sp>
    </p:spTree>
    <p:extLst>
      <p:ext uri="{BB962C8B-B14F-4D97-AF65-F5344CB8AC3E}">
        <p14:creationId xmlns:p14="http://schemas.microsoft.com/office/powerpoint/2010/main" val="2354038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an Adult </a:t>
            </a:r>
            <a:endParaRPr lang="en-US" dirty="0"/>
          </a:p>
        </p:txBody>
      </p:sp>
      <p:sp>
        <p:nvSpPr>
          <p:cNvPr id="3" name="Content Placeholder 2"/>
          <p:cNvSpPr>
            <a:spLocks noGrp="1"/>
          </p:cNvSpPr>
          <p:nvPr>
            <p:ph idx="1"/>
          </p:nvPr>
        </p:nvSpPr>
        <p:spPr>
          <a:xfrm>
            <a:off x="1596788" y="1733266"/>
            <a:ext cx="10194878" cy="5124734"/>
          </a:xfrm>
        </p:spPr>
        <p:txBody>
          <a:bodyPr>
            <a:normAutofit/>
          </a:bodyPr>
          <a:lstStyle/>
          <a:p>
            <a:r>
              <a:rPr lang="en-US" sz="3200" dirty="0"/>
              <a:t>Help parents understand the detrimental and dangerous effect of spanking and other forms of corporal punishment on their children.</a:t>
            </a:r>
          </a:p>
          <a:p>
            <a:r>
              <a:rPr lang="en-US" sz="3200" dirty="0"/>
              <a:t>When considering job placement assistance, seek employment in businesses with family-friendly policies and practices. </a:t>
            </a:r>
          </a:p>
          <a:p>
            <a:r>
              <a:rPr lang="en-US" sz="3200" dirty="0"/>
              <a:t>Locate and place children in culturally enriching child care centers and pre-school programs.</a:t>
            </a:r>
          </a:p>
          <a:p>
            <a:endParaRPr lang="en-US" sz="3200" dirty="0"/>
          </a:p>
        </p:txBody>
      </p:sp>
    </p:spTree>
    <p:extLst>
      <p:ext uri="{BB962C8B-B14F-4D97-AF65-F5344CB8AC3E}">
        <p14:creationId xmlns:p14="http://schemas.microsoft.com/office/powerpoint/2010/main" val="2475193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an Adult </a:t>
            </a:r>
            <a:endParaRPr lang="en-US" dirty="0"/>
          </a:p>
        </p:txBody>
      </p:sp>
      <p:sp>
        <p:nvSpPr>
          <p:cNvPr id="3" name="Content Placeholder 2"/>
          <p:cNvSpPr>
            <a:spLocks noGrp="1"/>
          </p:cNvSpPr>
          <p:nvPr>
            <p:ph idx="1"/>
          </p:nvPr>
        </p:nvSpPr>
        <p:spPr>
          <a:xfrm>
            <a:off x="1569493" y="1569493"/>
            <a:ext cx="9935119" cy="5076967"/>
          </a:xfrm>
        </p:spPr>
        <p:txBody>
          <a:bodyPr>
            <a:normAutofit/>
          </a:bodyPr>
          <a:lstStyle/>
          <a:p>
            <a:pPr marL="0" indent="0">
              <a:buNone/>
            </a:pPr>
            <a:r>
              <a:rPr lang="en-US" sz="3200" dirty="0"/>
              <a:t>Promote healthy assertiveness skills to;</a:t>
            </a:r>
          </a:p>
          <a:p>
            <a:r>
              <a:rPr lang="en-US" sz="3200" dirty="0"/>
              <a:t>Enhance awareness of their emotions and desires.</a:t>
            </a:r>
          </a:p>
          <a:p>
            <a:r>
              <a:rPr lang="en-US" sz="3200" dirty="0"/>
              <a:t>Identify areas where they are comfortable speaking up for themselves and where they are not.  </a:t>
            </a:r>
          </a:p>
          <a:p>
            <a:r>
              <a:rPr lang="en-US" sz="3200" dirty="0"/>
              <a:t>Face their fears and practice being assertive with moderate self-exposure.</a:t>
            </a:r>
          </a:p>
          <a:p>
            <a:endParaRPr lang="en-US" sz="2800" dirty="0"/>
          </a:p>
        </p:txBody>
      </p:sp>
    </p:spTree>
    <p:extLst>
      <p:ext uri="{BB962C8B-B14F-4D97-AF65-F5344CB8AC3E}">
        <p14:creationId xmlns:p14="http://schemas.microsoft.com/office/powerpoint/2010/main" val="403259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121405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an Adult </a:t>
            </a:r>
            <a:endParaRPr lang="en-US" dirty="0"/>
          </a:p>
        </p:txBody>
      </p:sp>
      <p:sp>
        <p:nvSpPr>
          <p:cNvPr id="3" name="Content Placeholder 2"/>
          <p:cNvSpPr>
            <a:spLocks noGrp="1"/>
          </p:cNvSpPr>
          <p:nvPr>
            <p:ph idx="1"/>
          </p:nvPr>
        </p:nvSpPr>
        <p:spPr>
          <a:xfrm>
            <a:off x="1460311" y="2133600"/>
            <a:ext cx="10044302" cy="4724400"/>
          </a:xfrm>
        </p:spPr>
        <p:txBody>
          <a:bodyPr>
            <a:normAutofit/>
          </a:bodyPr>
          <a:lstStyle/>
          <a:p>
            <a:r>
              <a:rPr lang="en-US" sz="3200" dirty="0"/>
              <a:t>Enhance healthy parenting by encouraging families to request tribal-based home visiting services.  </a:t>
            </a:r>
          </a:p>
          <a:p>
            <a:endParaRPr lang="en-US" sz="3200" dirty="0"/>
          </a:p>
          <a:p>
            <a:r>
              <a:rPr lang="en-US" sz="3200" dirty="0"/>
              <a:t>Encourage adults to seek positive inputs – like calming music, unprocessed foods, sweats and walks through nature – to stimulate their system to regulate in favorable ways. </a:t>
            </a:r>
          </a:p>
        </p:txBody>
      </p:sp>
    </p:spTree>
    <p:extLst>
      <p:ext uri="{BB962C8B-B14F-4D97-AF65-F5344CB8AC3E}">
        <p14:creationId xmlns:p14="http://schemas.microsoft.com/office/powerpoint/2010/main" val="257027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ACEs</a:t>
            </a:r>
          </a:p>
        </p:txBody>
      </p:sp>
      <p:sp>
        <p:nvSpPr>
          <p:cNvPr id="3" name="Content Placeholder 2"/>
          <p:cNvSpPr>
            <a:spLocks noGrp="1"/>
          </p:cNvSpPr>
          <p:nvPr>
            <p:ph idx="1"/>
          </p:nvPr>
        </p:nvSpPr>
        <p:spPr>
          <a:xfrm>
            <a:off x="1665027" y="2133600"/>
            <a:ext cx="9839585" cy="4724400"/>
          </a:xfrm>
        </p:spPr>
        <p:txBody>
          <a:bodyPr>
            <a:normAutofit/>
          </a:bodyPr>
          <a:lstStyle/>
          <a:p>
            <a:r>
              <a:rPr lang="en-US" sz="3200" dirty="0"/>
              <a:t>High-quality nurturing caregiving—safe, stable, nurturing relationships—can actually change the structure of children’s brains, and that is why early detection is really important.</a:t>
            </a:r>
          </a:p>
          <a:p>
            <a:pPr marL="0" indent="0">
              <a:buNone/>
            </a:pPr>
            <a:endParaRPr lang="en-US" sz="3200" dirty="0"/>
          </a:p>
          <a:p>
            <a:r>
              <a:rPr lang="en-US" sz="3200" dirty="0"/>
              <a:t>Economic hardship and divorce or separation of a parent or guardian are the most common ACEs reported nationally, and in all states.</a:t>
            </a:r>
          </a:p>
          <a:p>
            <a:endParaRPr lang="en-US" dirty="0"/>
          </a:p>
        </p:txBody>
      </p:sp>
    </p:spTree>
    <p:extLst>
      <p:ext uri="{BB962C8B-B14F-4D97-AF65-F5344CB8AC3E}">
        <p14:creationId xmlns:p14="http://schemas.microsoft.com/office/powerpoint/2010/main" val="629751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Techniques to Help an Adult </a:t>
            </a:r>
            <a:endParaRPr lang="en-US" dirty="0"/>
          </a:p>
        </p:txBody>
      </p:sp>
      <p:sp>
        <p:nvSpPr>
          <p:cNvPr id="3" name="Content Placeholder 2"/>
          <p:cNvSpPr>
            <a:spLocks noGrp="1"/>
          </p:cNvSpPr>
          <p:nvPr>
            <p:ph idx="1"/>
          </p:nvPr>
        </p:nvSpPr>
        <p:spPr>
          <a:xfrm>
            <a:off x="1433015" y="1774209"/>
            <a:ext cx="10276764" cy="5083791"/>
          </a:xfrm>
        </p:spPr>
        <p:txBody>
          <a:bodyPr>
            <a:normAutofit/>
          </a:bodyPr>
          <a:lstStyle/>
          <a:p>
            <a:r>
              <a:rPr lang="en-US" sz="3200" dirty="0"/>
              <a:t>Explore multigenerational approaches to recognize problems and pursue healing activities and attitudes.</a:t>
            </a:r>
          </a:p>
          <a:p>
            <a:r>
              <a:rPr lang="en-US" sz="3200" dirty="0"/>
              <a:t>Support programs that encourage attachment, healthy relationships and culturally-based therapeutic interventions.</a:t>
            </a:r>
          </a:p>
          <a:p>
            <a:r>
              <a:rPr lang="en-US" sz="3200" dirty="0"/>
              <a:t>Promote trauma-informed workforce, schools, and communities.</a:t>
            </a:r>
          </a:p>
        </p:txBody>
      </p:sp>
    </p:spTree>
    <p:extLst>
      <p:ext uri="{BB962C8B-B14F-4D97-AF65-F5344CB8AC3E}">
        <p14:creationId xmlns:p14="http://schemas.microsoft.com/office/powerpoint/2010/main" val="2031784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a:xfrm>
            <a:off x="1514901" y="2133600"/>
            <a:ext cx="10344589" cy="3899210"/>
          </a:xfrm>
        </p:spPr>
        <p:txBody>
          <a:bodyPr>
            <a:normAutofit/>
          </a:bodyPr>
          <a:lstStyle/>
          <a:p>
            <a:pPr marL="0" indent="0">
              <a:buNone/>
            </a:pPr>
            <a:r>
              <a:rPr lang="en-US" sz="3200" dirty="0"/>
              <a:t>As you review the content of this workshop, select three to five points raised that you want to apply to the families with whom you work.</a:t>
            </a:r>
          </a:p>
          <a:p>
            <a:pPr marL="0" indent="0">
              <a:buNone/>
            </a:pPr>
            <a:endParaRPr lang="en-US" sz="3200" dirty="0"/>
          </a:p>
          <a:p>
            <a:pPr marL="0" indent="0">
              <a:buNone/>
            </a:pPr>
            <a:r>
              <a:rPr lang="en-US" sz="3200" b="1" dirty="0"/>
              <a:t>How do you want accomplish this?</a:t>
            </a:r>
          </a:p>
        </p:txBody>
      </p:sp>
    </p:spTree>
    <p:extLst>
      <p:ext uri="{BB962C8B-B14F-4D97-AF65-F5344CB8AC3E}">
        <p14:creationId xmlns:p14="http://schemas.microsoft.com/office/powerpoint/2010/main" val="1394301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8939285"/>
          </a:xfrm>
        </p:spPr>
      </p:pic>
    </p:spTree>
    <p:extLst>
      <p:ext uri="{BB962C8B-B14F-4D97-AF65-F5344CB8AC3E}">
        <p14:creationId xmlns:p14="http://schemas.microsoft.com/office/powerpoint/2010/main" val="837592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2900" y="0"/>
            <a:ext cx="5989099" cy="6858000"/>
          </a:xfrm>
        </p:spPr>
      </p:pic>
      <p:pic>
        <p:nvPicPr>
          <p:cNvPr id="3074" name="Picture 2" descr="Image result for quotes about adverse childhood experience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202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442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8641"/>
          </a:xfrm>
        </p:spPr>
        <p:txBody>
          <a:bodyPr/>
          <a:lstStyle/>
          <a:p>
            <a:r>
              <a:rPr lang="en-US" b="1" dirty="0"/>
              <a:t>Conclusion</a:t>
            </a:r>
            <a:endParaRPr lang="en-US" dirty="0"/>
          </a:p>
        </p:txBody>
      </p:sp>
      <p:sp>
        <p:nvSpPr>
          <p:cNvPr id="3" name="Content Placeholder 2"/>
          <p:cNvSpPr>
            <a:spLocks noGrp="1"/>
          </p:cNvSpPr>
          <p:nvPr>
            <p:ph idx="1"/>
          </p:nvPr>
        </p:nvSpPr>
        <p:spPr>
          <a:xfrm>
            <a:off x="1501254" y="1473958"/>
            <a:ext cx="10385946" cy="5384042"/>
          </a:xfrm>
        </p:spPr>
        <p:txBody>
          <a:bodyPr>
            <a:noAutofit/>
          </a:bodyPr>
          <a:lstStyle/>
          <a:p>
            <a:r>
              <a:rPr lang="en-US" sz="3200" i="1" dirty="0"/>
              <a:t>“Humankind has not woven the web of life. We are but one thread within it. Whatever we do to the web, we do to ourselves. All things are bound together. All things connect.” ~</a:t>
            </a:r>
            <a:r>
              <a:rPr lang="en-US" sz="3200" dirty="0"/>
              <a:t>Chief Seattle, Duwamish</a:t>
            </a:r>
          </a:p>
          <a:p>
            <a:r>
              <a:rPr lang="en-US" sz="3200" i="1" dirty="0"/>
              <a:t>Don’t be afraid to cry. It will free your mind of sorrowful thoughts. ~Hopi</a:t>
            </a:r>
          </a:p>
          <a:p>
            <a:r>
              <a:rPr lang="en-US" sz="3200" dirty="0"/>
              <a:t> “Tell me and I’ll forget. Show me, and I may not remember. Involve me, and I’ll understand.” ~ Tribe Unknown</a:t>
            </a:r>
            <a:endParaRPr lang="en-US" sz="3200" i="1" dirty="0"/>
          </a:p>
        </p:txBody>
      </p:sp>
    </p:spTree>
    <p:extLst>
      <p:ext uri="{BB962C8B-B14F-4D97-AF65-F5344CB8AC3E}">
        <p14:creationId xmlns:p14="http://schemas.microsoft.com/office/powerpoint/2010/main" val="19733614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a:xfrm>
            <a:off x="1473959" y="1624084"/>
            <a:ext cx="10481480" cy="5233916"/>
          </a:xfrm>
        </p:spPr>
        <p:txBody>
          <a:bodyPr>
            <a:noAutofit/>
          </a:bodyPr>
          <a:lstStyle/>
          <a:p>
            <a:r>
              <a:rPr lang="en-US" sz="2800" dirty="0">
                <a:solidFill>
                  <a:schemeClr val="tx1"/>
                </a:solidFill>
              </a:rPr>
              <a:t>“The greater a child’s terror, and the earlier it is experienced, the harder it becomes to develop a strong and healthy sense of self.” ~Nathaniel Branden, Six Pillars of Self-Esteem.</a:t>
            </a:r>
          </a:p>
          <a:p>
            <a:r>
              <a:rPr lang="en-US" sz="2800" dirty="0">
                <a:solidFill>
                  <a:schemeClr val="tx1"/>
                </a:solidFill>
              </a:rPr>
              <a:t>“If the sound of happy children is grating on your ears, I don't think it's the children who need to be adjusted.” </a:t>
            </a:r>
            <a:br>
              <a:rPr lang="en-US" sz="2800" dirty="0">
                <a:solidFill>
                  <a:schemeClr val="tx1"/>
                </a:solidFill>
              </a:rPr>
            </a:br>
            <a:r>
              <a:rPr lang="en-US" sz="2800" dirty="0">
                <a:solidFill>
                  <a:schemeClr val="tx1"/>
                </a:solidFill>
              </a:rPr>
              <a:t>~Stefan </a:t>
            </a:r>
            <a:r>
              <a:rPr lang="en-US" sz="2800" dirty="0" err="1">
                <a:solidFill>
                  <a:schemeClr val="tx1"/>
                </a:solidFill>
              </a:rPr>
              <a:t>Molyneux</a:t>
            </a:r>
            <a:endParaRPr lang="en-US" sz="2800" dirty="0">
              <a:solidFill>
                <a:schemeClr val="tx1"/>
              </a:solidFill>
            </a:endParaRPr>
          </a:p>
          <a:p>
            <a:r>
              <a:rPr lang="en-US" sz="2800" dirty="0"/>
              <a:t>“If you carry your childhood with you, you never become older.” ~</a:t>
            </a:r>
            <a:r>
              <a:rPr lang="en-US" sz="2800" dirty="0">
                <a:solidFill>
                  <a:schemeClr val="tx1"/>
                </a:solidFill>
              </a:rPr>
              <a:t>Tom Stoppard</a:t>
            </a:r>
            <a:endParaRPr lang="en-US" sz="2800" dirty="0">
              <a:solidFill>
                <a:schemeClr val="tx1"/>
              </a:solidFill>
              <a:hlinkClick r:id="rId2"/>
            </a:endParaRPr>
          </a:p>
          <a:p>
            <a:pPr marL="0" indent="0">
              <a:buNone/>
            </a:pPr>
            <a:endParaRPr lang="en-US" sz="2800" dirty="0">
              <a:solidFill>
                <a:schemeClr val="tx1"/>
              </a:solidFill>
            </a:endParaRPr>
          </a:p>
          <a:p>
            <a:endParaRPr lang="en-US" sz="2800"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3553776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a:xfrm>
            <a:off x="1487606" y="1460310"/>
            <a:ext cx="10413242" cy="5397690"/>
          </a:xfrm>
        </p:spPr>
        <p:txBody>
          <a:bodyPr>
            <a:normAutofit/>
          </a:bodyPr>
          <a:lstStyle/>
          <a:p>
            <a:r>
              <a:rPr lang="en-US" sz="3200" dirty="0"/>
              <a:t>“When you were born, you cried and the world rejoiced. Live your life so that when you die, the world cries and you rejoice.” ~ Cherokee</a:t>
            </a:r>
          </a:p>
          <a:p>
            <a:r>
              <a:rPr lang="en-US" sz="3200" dirty="0"/>
              <a:t>“If we wonder often, the gift of knowledge will come.” ~ Arapaho</a:t>
            </a:r>
          </a:p>
          <a:p>
            <a:r>
              <a:rPr lang="en-US" sz="3200" dirty="0"/>
              <a:t>“Everyone who is successful must have dreamed of something.” ~ Maricopa saying</a:t>
            </a:r>
          </a:p>
          <a:p>
            <a:r>
              <a:rPr lang="en-US" sz="3200" dirty="0"/>
              <a:t>“He who would do great things should not attempt them all alone.” ~ Seneca</a:t>
            </a:r>
          </a:p>
        </p:txBody>
      </p:sp>
    </p:spTree>
    <p:extLst>
      <p:ext uri="{BB962C8B-B14F-4D97-AF65-F5344CB8AC3E}">
        <p14:creationId xmlns:p14="http://schemas.microsoft.com/office/powerpoint/2010/main" val="33087724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a:xfrm>
            <a:off x="1419367" y="1528549"/>
            <a:ext cx="10290412" cy="5329451"/>
          </a:xfrm>
        </p:spPr>
        <p:txBody>
          <a:bodyPr/>
          <a:lstStyle/>
          <a:p>
            <a:r>
              <a:rPr lang="en-US" sz="2800" dirty="0"/>
              <a:t>“</a:t>
            </a:r>
            <a:r>
              <a:rPr lang="en-US" sz="3200" dirty="0"/>
              <a:t>We will be known forever by the tracks we leave.” </a:t>
            </a:r>
            <a:r>
              <a:rPr lang="en-US" sz="3200" b="1" i="1" dirty="0"/>
              <a:t>~ </a:t>
            </a:r>
            <a:r>
              <a:rPr lang="en-US" sz="3200" i="1" dirty="0"/>
              <a:t>Dakota</a:t>
            </a:r>
            <a:endParaRPr lang="en-US" sz="3200" dirty="0"/>
          </a:p>
          <a:p>
            <a:r>
              <a:rPr lang="en-US" sz="3200" dirty="0"/>
              <a:t>“You have to look deeper, way below the anger, the hurt, the hate, the jealousy, the self-pity, way down deeper where the dreams lie, son. Find your dream. It’s the pursuit of the dream that heals you</a:t>
            </a:r>
            <a:r>
              <a:rPr lang="en-US" sz="3200" i="1" dirty="0"/>
              <a:t>.” ~ Billy Mills</a:t>
            </a:r>
          </a:p>
          <a:p>
            <a:r>
              <a:rPr lang="en-US" sz="3200" i="1" dirty="0"/>
              <a:t>“</a:t>
            </a:r>
            <a:r>
              <a:rPr lang="en-US" sz="3200" dirty="0"/>
              <a:t>You already possess everything necessary to become great.” </a:t>
            </a:r>
            <a:r>
              <a:rPr lang="en-US" sz="3200" i="1" dirty="0"/>
              <a:t>~ A Crow saying</a:t>
            </a:r>
            <a:endParaRPr lang="en-US" sz="3200" dirty="0"/>
          </a:p>
          <a:p>
            <a:endParaRPr lang="en-US" dirty="0"/>
          </a:p>
        </p:txBody>
      </p:sp>
    </p:spTree>
    <p:extLst>
      <p:ext uri="{BB962C8B-B14F-4D97-AF65-F5344CB8AC3E}">
        <p14:creationId xmlns:p14="http://schemas.microsoft.com/office/powerpoint/2010/main" val="14131904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Sources of Information</a:t>
            </a:r>
          </a:p>
        </p:txBody>
      </p:sp>
      <p:sp>
        <p:nvSpPr>
          <p:cNvPr id="3" name="Content Placeholder 2"/>
          <p:cNvSpPr>
            <a:spLocks noGrp="1"/>
          </p:cNvSpPr>
          <p:nvPr>
            <p:ph idx="1"/>
          </p:nvPr>
        </p:nvSpPr>
        <p:spPr>
          <a:xfrm>
            <a:off x="1419367" y="2133600"/>
            <a:ext cx="10672549" cy="4724400"/>
          </a:xfrm>
        </p:spPr>
        <p:txBody>
          <a:bodyPr>
            <a:normAutofit/>
          </a:bodyPr>
          <a:lstStyle/>
          <a:p>
            <a:r>
              <a:rPr lang="en-US" sz="2800" dirty="0">
                <a:solidFill>
                  <a:schemeClr val="tx1"/>
                </a:solidFill>
              </a:rPr>
              <a:t>Slides 35-37 “A Guide to Promoting Resilience in Children.” by Edith </a:t>
            </a:r>
            <a:r>
              <a:rPr lang="en-US" sz="2800" dirty="0" err="1">
                <a:solidFill>
                  <a:schemeClr val="tx1"/>
                </a:solidFill>
              </a:rPr>
              <a:t>Groberg</a:t>
            </a:r>
            <a:r>
              <a:rPr lang="en-US" sz="2800" dirty="0">
                <a:solidFill>
                  <a:schemeClr val="tx1"/>
                </a:solidFill>
              </a:rPr>
              <a:t>, Ph.D. 1995 International Resilience Project.</a:t>
            </a:r>
          </a:p>
          <a:p>
            <a:r>
              <a:rPr lang="en-US" sz="2800" dirty="0">
                <a:solidFill>
                  <a:schemeClr val="tx1"/>
                </a:solidFill>
              </a:rPr>
              <a:t>Slide 39 Henry Emmons, @partnersinresilience.com  </a:t>
            </a:r>
          </a:p>
          <a:p>
            <a:r>
              <a:rPr lang="en-US" sz="2800" dirty="0">
                <a:solidFill>
                  <a:schemeClr val="tx1"/>
                </a:solidFill>
              </a:rPr>
              <a:t>Slides 49-50  “The Impact of Historical and Intergenerational Trauma on American Indian and Alaska Native Communities, November 25, 2015.  SAMHSA</a:t>
            </a:r>
          </a:p>
          <a:p>
            <a:endParaRPr lang="en-US" sz="2800" dirty="0">
              <a:solidFill>
                <a:schemeClr val="tx1"/>
              </a:solidFill>
            </a:endParaRPr>
          </a:p>
        </p:txBody>
      </p:sp>
    </p:spTree>
    <p:extLst>
      <p:ext uri="{BB962C8B-B14F-4D97-AF65-F5344CB8AC3E}">
        <p14:creationId xmlns:p14="http://schemas.microsoft.com/office/powerpoint/2010/main" val="6852856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Sources of Information</a:t>
            </a:r>
            <a:endParaRPr lang="en-US" dirty="0"/>
          </a:p>
        </p:txBody>
      </p:sp>
      <p:sp>
        <p:nvSpPr>
          <p:cNvPr id="3" name="Content Placeholder 2"/>
          <p:cNvSpPr>
            <a:spLocks noGrp="1"/>
          </p:cNvSpPr>
          <p:nvPr>
            <p:ph idx="1"/>
          </p:nvPr>
        </p:nvSpPr>
        <p:spPr>
          <a:xfrm>
            <a:off x="1487605" y="2133600"/>
            <a:ext cx="10440538" cy="4724400"/>
          </a:xfrm>
        </p:spPr>
        <p:txBody>
          <a:bodyPr/>
          <a:lstStyle/>
          <a:p>
            <a:r>
              <a:rPr lang="en-US" sz="2800" dirty="0"/>
              <a:t>Slide 5. Injury Prevention Center, Strong Families, Phoenix Children’s Hospital</a:t>
            </a:r>
          </a:p>
          <a:p>
            <a:r>
              <a:rPr lang="en-US" sz="2800" dirty="0"/>
              <a:t>Slides 8-9. “</a:t>
            </a:r>
            <a:r>
              <a:rPr lang="en-US" sz="2800" i="1" dirty="0"/>
              <a:t>A Framework to Examine the Role of Epigenetics in Health Disparities among Native Americans</a:t>
            </a:r>
            <a:r>
              <a:rPr lang="en-US" sz="2800" dirty="0"/>
              <a:t>,” by Teresa N. </a:t>
            </a:r>
            <a:r>
              <a:rPr lang="en-US" sz="2800" dirty="0" err="1"/>
              <a:t>Brockie</a:t>
            </a:r>
            <a:r>
              <a:rPr lang="en-US" sz="2800" dirty="0"/>
              <a:t>, Morgan </a:t>
            </a:r>
            <a:r>
              <a:rPr lang="en-US" sz="2800" dirty="0" err="1"/>
              <a:t>Heinzelmann</a:t>
            </a:r>
            <a:r>
              <a:rPr lang="en-US" sz="2800" dirty="0"/>
              <a:t> and Jessica Gill, Nursing Research and Translational Science, National Institutes of Health, Bethesda, MD. 2013,</a:t>
            </a:r>
          </a:p>
          <a:p>
            <a:endParaRPr lang="en-US" dirty="0"/>
          </a:p>
        </p:txBody>
      </p:sp>
    </p:spTree>
    <p:extLst>
      <p:ext uri="{BB962C8B-B14F-4D97-AF65-F5344CB8AC3E}">
        <p14:creationId xmlns:p14="http://schemas.microsoft.com/office/powerpoint/2010/main" val="96110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5188"/>
          </a:xfrm>
        </p:spPr>
        <p:txBody>
          <a:bodyPr/>
          <a:lstStyle/>
          <a:p>
            <a:r>
              <a:rPr lang="en-US" b="1" dirty="0"/>
              <a:t>Introduction to ACEs</a:t>
            </a:r>
            <a:endParaRPr lang="en-US" dirty="0"/>
          </a:p>
        </p:txBody>
      </p:sp>
      <p:sp>
        <p:nvSpPr>
          <p:cNvPr id="3" name="Content Placeholder 2"/>
          <p:cNvSpPr>
            <a:spLocks noGrp="1"/>
          </p:cNvSpPr>
          <p:nvPr>
            <p:ph idx="1"/>
          </p:nvPr>
        </p:nvSpPr>
        <p:spPr>
          <a:xfrm>
            <a:off x="1460310" y="1583473"/>
            <a:ext cx="10181230" cy="5274527"/>
          </a:xfrm>
        </p:spPr>
        <p:txBody>
          <a:bodyPr>
            <a:normAutofit/>
          </a:bodyPr>
          <a:lstStyle/>
          <a:p>
            <a:pPr marL="0" indent="0">
              <a:buNone/>
            </a:pPr>
            <a:r>
              <a:rPr lang="en-US" sz="3200" dirty="0"/>
              <a:t>From a survival perspective, the body can respond to perceived or actual threats with the “fight or flight” stress response. </a:t>
            </a:r>
          </a:p>
          <a:p>
            <a:pPr marL="0" indent="0">
              <a:buNone/>
            </a:pPr>
            <a:endParaRPr lang="en-US" sz="3200" dirty="0"/>
          </a:p>
          <a:p>
            <a:pPr marL="0" indent="0">
              <a:buNone/>
            </a:pPr>
            <a:r>
              <a:rPr lang="en-US" sz="3200" dirty="0"/>
              <a:t>However, if this threat is constant over a prolonged period of time, the endocrine and neuron systems stay activated, which can overtax the child and prevent the body from establishing stability, centeredness and a sense of self.</a:t>
            </a:r>
          </a:p>
        </p:txBody>
      </p:sp>
    </p:spTree>
    <p:extLst>
      <p:ext uri="{BB962C8B-B14F-4D97-AF65-F5344CB8AC3E}">
        <p14:creationId xmlns:p14="http://schemas.microsoft.com/office/powerpoint/2010/main" val="2267972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8364"/>
            <a:ext cx="8911687" cy="1686636"/>
          </a:xfrm>
        </p:spPr>
        <p:txBody>
          <a:bodyPr>
            <a:normAutofit/>
          </a:bodyPr>
          <a:lstStyle/>
          <a:p>
            <a:r>
              <a:rPr lang="en-US" sz="4000" b="1" dirty="0"/>
              <a:t>                   Presenter</a:t>
            </a:r>
          </a:p>
        </p:txBody>
      </p:sp>
      <p:sp>
        <p:nvSpPr>
          <p:cNvPr id="3" name="Content Placeholder 2"/>
          <p:cNvSpPr>
            <a:spLocks noGrp="1"/>
          </p:cNvSpPr>
          <p:nvPr>
            <p:ph idx="1"/>
          </p:nvPr>
        </p:nvSpPr>
        <p:spPr>
          <a:xfrm>
            <a:off x="1501255" y="1187355"/>
            <a:ext cx="10003358" cy="5670645"/>
          </a:xfrm>
        </p:spPr>
        <p:txBody>
          <a:bodyPr>
            <a:noAutofit/>
          </a:bodyPr>
          <a:lstStyle/>
          <a:p>
            <a:pPr algn="ctr">
              <a:buNone/>
            </a:pPr>
            <a:r>
              <a:rPr lang="en-US" sz="3200" b="1" dirty="0"/>
              <a:t>Neil Tift</a:t>
            </a:r>
          </a:p>
          <a:p>
            <a:pPr algn="ctr">
              <a:buNone/>
            </a:pPr>
            <a:r>
              <a:rPr lang="en-US" sz="3200" b="1" dirty="0"/>
              <a:t>Outreach Project Coordinator</a:t>
            </a:r>
          </a:p>
          <a:p>
            <a:pPr algn="ctr">
              <a:buNone/>
            </a:pPr>
            <a:r>
              <a:rPr lang="en-US" sz="3200" b="1" dirty="0"/>
              <a:t>Native American Fatherhood and </a:t>
            </a:r>
          </a:p>
          <a:p>
            <a:pPr algn="ctr">
              <a:buNone/>
            </a:pPr>
            <a:r>
              <a:rPr lang="en-US" sz="3200" b="1" dirty="0"/>
              <a:t> Families Association  (NAFFA)</a:t>
            </a:r>
          </a:p>
          <a:p>
            <a:pPr algn="ctr">
              <a:buNone/>
            </a:pPr>
            <a:r>
              <a:rPr lang="en-US" sz="3200" b="1" dirty="0"/>
              <a:t>460 North Mesa Drive</a:t>
            </a:r>
          </a:p>
          <a:p>
            <a:pPr algn="ctr">
              <a:buNone/>
            </a:pPr>
            <a:r>
              <a:rPr lang="en-US" sz="3200" b="1" dirty="0"/>
              <a:t>Suite 115</a:t>
            </a:r>
          </a:p>
          <a:p>
            <a:pPr algn="ctr">
              <a:buNone/>
            </a:pPr>
            <a:r>
              <a:rPr lang="en-US" sz="3200" b="1" dirty="0"/>
              <a:t>Mesa, AZ. 85201</a:t>
            </a:r>
          </a:p>
          <a:p>
            <a:pPr algn="ctr">
              <a:buNone/>
            </a:pPr>
            <a:r>
              <a:rPr lang="en-US" sz="3200" b="1" dirty="0"/>
              <a:t>480.833.5007</a:t>
            </a:r>
          </a:p>
          <a:p>
            <a:pPr algn="ctr">
              <a:buNone/>
            </a:pPr>
            <a:r>
              <a:rPr lang="en-US" sz="3200" b="1" dirty="0">
                <a:solidFill>
                  <a:srgbClr val="C00000"/>
                </a:solidFill>
                <a:hlinkClick r:id="rId2"/>
              </a:rPr>
              <a:t>neilt@aznaffa.org</a:t>
            </a:r>
            <a:endParaRPr lang="en-US" sz="3200" dirty="0"/>
          </a:p>
        </p:txBody>
      </p:sp>
    </p:spTree>
    <p:extLst>
      <p:ext uri="{BB962C8B-B14F-4D97-AF65-F5344CB8AC3E}">
        <p14:creationId xmlns:p14="http://schemas.microsoft.com/office/powerpoint/2010/main" val="374556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6567" y="624110"/>
            <a:ext cx="9988046" cy="892456"/>
          </a:xfrm>
        </p:spPr>
        <p:txBody>
          <a:bodyPr>
            <a:normAutofit/>
          </a:bodyPr>
          <a:lstStyle/>
          <a:p>
            <a:pPr algn="ctr"/>
            <a:r>
              <a:rPr lang="en-US" sz="4000" b="1" dirty="0"/>
              <a:t>ACEs among Native Americans</a:t>
            </a:r>
          </a:p>
        </p:txBody>
      </p:sp>
      <p:sp>
        <p:nvSpPr>
          <p:cNvPr id="5" name="Content Placeholder 4"/>
          <p:cNvSpPr>
            <a:spLocks noGrp="1"/>
          </p:cNvSpPr>
          <p:nvPr>
            <p:ph idx="1"/>
          </p:nvPr>
        </p:nvSpPr>
        <p:spPr>
          <a:xfrm>
            <a:off x="1516566" y="1650380"/>
            <a:ext cx="9523141" cy="4505093"/>
          </a:xfrm>
        </p:spPr>
        <p:txBody>
          <a:bodyPr>
            <a:noAutofit/>
          </a:bodyPr>
          <a:lstStyle/>
          <a:p>
            <a:pPr marL="0" indent="0">
              <a:buNone/>
            </a:pPr>
            <a:r>
              <a:rPr lang="en-US" sz="2800" dirty="0"/>
              <a:t>In the report, “</a:t>
            </a:r>
            <a:r>
              <a:rPr lang="en-US" sz="2800" b="1" i="1" dirty="0"/>
              <a:t>A Framework to Examine the Role of Epigenetics in Health Disparities among Native Americans</a:t>
            </a:r>
            <a:r>
              <a:rPr lang="en-US" sz="2800" dirty="0"/>
              <a:t>,” the authors state, “Native Americans disproportionately experience ACEs and health disparities, significantly impacting long-term physical and psychological health. </a:t>
            </a:r>
          </a:p>
          <a:p>
            <a:pPr marL="0" indent="0">
              <a:buNone/>
            </a:pPr>
            <a:r>
              <a:rPr lang="en-US" sz="2800" dirty="0"/>
              <a:t>In addition to these experiences, the persistence of stress associated with discrimination and historical trauma may add immeasurably to these challenges.”</a:t>
            </a:r>
          </a:p>
          <a:p>
            <a:pPr marL="0" indent="0">
              <a:buNone/>
            </a:pPr>
            <a:r>
              <a:rPr lang="en-US" dirty="0"/>
              <a:t>  </a:t>
            </a:r>
          </a:p>
          <a:p>
            <a:pPr marL="0" indent="0">
              <a:buNone/>
            </a:pPr>
            <a:endParaRPr lang="en-US" sz="2800" dirty="0"/>
          </a:p>
        </p:txBody>
      </p:sp>
    </p:spTree>
    <p:extLst>
      <p:ext uri="{BB962C8B-B14F-4D97-AF65-F5344CB8AC3E}">
        <p14:creationId xmlns:p14="http://schemas.microsoft.com/office/powerpoint/2010/main" val="128030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2457"/>
          </a:xfrm>
        </p:spPr>
        <p:txBody>
          <a:bodyPr>
            <a:normAutofit/>
          </a:bodyPr>
          <a:lstStyle/>
          <a:p>
            <a:r>
              <a:rPr lang="en-US" sz="4000" b="1" dirty="0"/>
              <a:t>ACEs among Native Americans</a:t>
            </a:r>
            <a:endParaRPr lang="en-US" sz="4000" dirty="0"/>
          </a:p>
        </p:txBody>
      </p:sp>
      <p:sp>
        <p:nvSpPr>
          <p:cNvPr id="3" name="Content Placeholder 2"/>
          <p:cNvSpPr>
            <a:spLocks noGrp="1"/>
          </p:cNvSpPr>
          <p:nvPr>
            <p:ph idx="1"/>
          </p:nvPr>
        </p:nvSpPr>
        <p:spPr>
          <a:xfrm>
            <a:off x="1569493" y="1516567"/>
            <a:ext cx="10622507" cy="5341434"/>
          </a:xfrm>
        </p:spPr>
        <p:txBody>
          <a:bodyPr>
            <a:normAutofit/>
          </a:bodyPr>
          <a:lstStyle/>
          <a:p>
            <a:pPr marL="0" indent="0">
              <a:buNone/>
            </a:pPr>
            <a:r>
              <a:rPr lang="en-US" sz="2800" dirty="0"/>
              <a:t>Exposure to ACEs among children varies by demographic characteristics, including race and ethnicity, parental education, and income level. </a:t>
            </a:r>
          </a:p>
          <a:p>
            <a:pPr marL="0" indent="0">
              <a:buNone/>
            </a:pPr>
            <a:r>
              <a:rPr lang="en-US" sz="2800" dirty="0"/>
              <a:t>The proportion of children who had experienced two or more ACEs was highest among:</a:t>
            </a:r>
          </a:p>
          <a:p>
            <a:pPr lvl="1"/>
            <a:r>
              <a:rPr lang="en-US" sz="2600" dirty="0"/>
              <a:t> non-Hispanic American Indian/Alaska Native children, of whom two-fifths (40.3 percent) had experienced two or more of these ten life events. </a:t>
            </a:r>
          </a:p>
          <a:p>
            <a:pPr lvl="1"/>
            <a:r>
              <a:rPr lang="en-US" sz="2600" dirty="0"/>
              <a:t> non-Hispanic Black children and non-Hispanic children of multiple races, of whom about one-third had experienced such events (31.1 and 32.7 percent, respectively)</a:t>
            </a:r>
            <a:r>
              <a:rPr lang="en-US" dirty="0"/>
              <a:t>.</a:t>
            </a:r>
          </a:p>
        </p:txBody>
      </p:sp>
    </p:spTree>
    <p:extLst>
      <p:ext uri="{BB962C8B-B14F-4D97-AF65-F5344CB8AC3E}">
        <p14:creationId xmlns:p14="http://schemas.microsoft.com/office/powerpoint/2010/main" val="5124033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Addressing Adverse Childhood Experiences in Native American Communities &amp;quot;&quot;/&gt;&lt;property id=&quot;20307&quot; value=&quot;256&quot;/&gt;&lt;/object&gt;&lt;object type=&quot;3&quot; unique_id=&quot;10004&quot;&gt;&lt;property id=&quot;20148&quot; value=&quot;5&quot;/&gt;&lt;property id=&quot;20300&quot; value=&quot;Slide 2 - &amp;quot;Introduction to ACEs&amp;quot;&quot;/&gt;&lt;property id=&quot;20307&quot; value=&quot;318&quot;/&gt;&lt;/object&gt;&lt;object type=&quot;3&quot; unique_id=&quot;10005&quot;&gt;&lt;property id=&quot;20148&quot; value=&quot;5&quot;/&gt;&lt;property id=&quot;20300&quot; value=&quot;Slide 3&quot;/&gt;&lt;property id=&quot;20307&quot; value=&quot;281&quot;/&gt;&lt;/object&gt;&lt;object type=&quot;3&quot; unique_id=&quot;10006&quot;&gt;&lt;property id=&quot;20148&quot; value=&quot;5&quot;/&gt;&lt;property id=&quot;20300&quot; value=&quot;Slide 4&quot;/&gt;&lt;property id=&quot;20307&quot; value=&quot;257&quot;/&gt;&lt;/object&gt;&lt;object type=&quot;3&quot; unique_id=&quot;10007&quot;&gt;&lt;property id=&quot;20148&quot; value=&quot;5&quot;/&gt;&lt;property id=&quot;20300&quot; value=&quot;Slide 5 - &amp;quot;Introduction to ACEs&amp;quot;&quot;/&gt;&lt;property id=&quot;20307&quot; value=&quot;356&quot;/&gt;&lt;/object&gt;&lt;object type=&quot;3&quot; unique_id=&quot;10008&quot;&gt;&lt;property id=&quot;20148&quot; value=&quot;5&quot;/&gt;&lt;property id=&quot;20300&quot; value=&quot;Slide 6 - &amp;quot;Introduction to ACEs&amp;quot;&quot;/&gt;&lt;property id=&quot;20307&quot; value=&quot;338&quot;/&gt;&lt;/object&gt;&lt;object type=&quot;3&quot; unique_id=&quot;10009&quot;&gt;&lt;property id=&quot;20148&quot; value=&quot;5&quot;/&gt;&lt;property id=&quot;20300&quot; value=&quot;Slide 7 - &amp;quot;Introduction to ACEs&amp;quot;&quot;/&gt;&lt;property id=&quot;20307&quot; value=&quot;347&quot;/&gt;&lt;/object&gt;&lt;object type=&quot;3&quot; unique_id=&quot;10010&quot;&gt;&lt;property id=&quot;20148&quot; value=&quot;5&quot;/&gt;&lt;property id=&quot;20300&quot; value=&quot;Slide 8 - &amp;quot;ACEs among Native Americans&amp;quot;&quot;/&gt;&lt;property id=&quot;20307&quot; value=&quot;285&quot;/&gt;&lt;/object&gt;&lt;object type=&quot;3&quot; unique_id=&quot;10011&quot;&gt;&lt;property id=&quot;20148&quot; value=&quot;5&quot;/&gt;&lt;property id=&quot;20300&quot; value=&quot;Slide 9 - &amp;quot;ACEs among Native Americans&amp;quot;&quot;/&gt;&lt;property id=&quot;20307&quot; value=&quot;297&quot;/&gt;&lt;/object&gt;&lt;object type=&quot;3&quot; unique_id=&quot;10012&quot;&gt;&lt;property id=&quot;20148&quot; value=&quot;5&quot;/&gt;&lt;property id=&quot;20300&quot; value=&quot;Slide 10 - &amp;quot;ACEs among Native Americans&amp;quot;&quot;/&gt;&lt;property id=&quot;20307&quot; value=&quot;313&quot;/&gt;&lt;/object&gt;&lt;object type=&quot;3&quot; unique_id=&quot;10013&quot;&gt;&lt;property id=&quot;20148&quot; value=&quot;5&quot;/&gt;&lt;property id=&quot;20300&quot; value=&quot;Slide 11&quot;/&gt;&lt;property id=&quot;20307&quot; value=&quot;294&quot;/&gt;&lt;/object&gt;&lt;object type=&quot;3&quot; unique_id=&quot;10014&quot;&gt;&lt;property id=&quot;20148&quot; value=&quot;5&quot;/&gt;&lt;property id=&quot;20300&quot; value=&quot;Slide 12&quot;/&gt;&lt;property id=&quot;20307&quot; value=&quot;265&quot;/&gt;&lt;/object&gt;&lt;object type=&quot;3&quot; unique_id=&quot;10015&quot;&gt;&lt;property id=&quot;20148&quot; value=&quot;5&quot;/&gt;&lt;property id=&quot;20300&quot; value=&quot;Slide 13&quot;/&gt;&lt;property id=&quot;20307&quot; value=&quot;258&quot;/&gt;&lt;/object&gt;&lt;object type=&quot;3&quot; unique_id=&quot;10016&quot;&gt;&lt;property id=&quot;20148&quot; value=&quot;5&quot;/&gt;&lt;property id=&quot;20300&quot; value=&quot;Slide 14&quot;/&gt;&lt;property id=&quot;20307&quot; value=&quot;292&quot;/&gt;&lt;/object&gt;&lt;object type=&quot;3&quot; unique_id=&quot;10017&quot;&gt;&lt;property id=&quot;20148&quot; value=&quot;5&quot;/&gt;&lt;property id=&quot;20300&quot; value=&quot;Slide 15&quot;/&gt;&lt;property id=&quot;20307&quot; value=&quot;273&quot;/&gt;&lt;/object&gt;&lt;object type=&quot;3&quot; unique_id=&quot;10018&quot;&gt;&lt;property id=&quot;20148&quot; value=&quot;5&quot;/&gt;&lt;property id=&quot;20300&quot; value=&quot;Slide 16&quot;/&gt;&lt;property id=&quot;20307&quot; value=&quot;284&quot;/&gt;&lt;/object&gt;&lt;object type=&quot;3&quot; unique_id=&quot;10019&quot;&gt;&lt;property id=&quot;20148&quot; value=&quot;5&quot;/&gt;&lt;property id=&quot;20300&quot; value=&quot;Slide 17&quot;/&gt;&lt;property id=&quot;20307&quot; value=&quot;344&quot;/&gt;&lt;/object&gt;&lt;object type=&quot;3&quot; unique_id=&quot;10020&quot;&gt;&lt;property id=&quot;20148&quot; value=&quot;5&quot;/&gt;&lt;property id=&quot;20300&quot; value=&quot;Slide 18&quot;/&gt;&lt;property id=&quot;20307&quot; value=&quot;301&quot;/&gt;&lt;/object&gt;&lt;object type=&quot;3&quot; unique_id=&quot;10021&quot;&gt;&lt;property id=&quot;20148&quot; value=&quot;5&quot;/&gt;&lt;property id=&quot;20300&quot; value=&quot;Slide 19&quot;/&gt;&lt;property id=&quot;20307&quot; value=&quot;266&quot;/&gt;&lt;/object&gt;&lt;object type=&quot;3&quot; unique_id=&quot;10022&quot;&gt;&lt;property id=&quot;20148&quot; value=&quot;5&quot;/&gt;&lt;property id=&quot;20300&quot; value=&quot;Slide 20 - &amp;quot;Impact of Stress upon Children&amp;quot;&quot;/&gt;&lt;property id=&quot;20307&quot; value=&quot;319&quot;/&gt;&lt;/object&gt;&lt;object type=&quot;3&quot; unique_id=&quot;10023&quot;&gt;&lt;property id=&quot;20148&quot; value=&quot;5&quot;/&gt;&lt;property id=&quot;20300&quot; value=&quot;Slide 21 - &amp;quot;Impact of Stress upon Children&amp;quot;&quot;/&gt;&lt;property id=&quot;20307&quot; value=&quot;280&quot;/&gt;&lt;/object&gt;&lt;object type=&quot;3&quot; unique_id=&quot;10024&quot;&gt;&lt;property id=&quot;20148&quot; value=&quot;5&quot;/&gt;&lt;property id=&quot;20300&quot; value=&quot;Slide 22 - &amp;quot;NAFFA’s approach to addressing ACE’s&amp;quot;&quot;/&gt;&lt;property id=&quot;20307&quot; value=&quot;367&quot;/&gt;&lt;/object&gt;&lt;object type=&quot;3&quot; unique_id=&quot;10025&quot;&gt;&lt;property id=&quot;20148&quot; value=&quot;5&quot;/&gt;&lt;property id=&quot;20300&quot; value=&quot;Slide 23&quot;/&gt;&lt;property id=&quot;20307&quot; value=&quot;368&quot;/&gt;&lt;/object&gt;&lt;object type=&quot;3&quot; unique_id=&quot;10026&quot;&gt;&lt;property id=&quot;20148&quot; value=&quot;5&quot;/&gt;&lt;property id=&quot;20300&quot; value=&quot;Slide 24&quot;/&gt;&lt;property id=&quot;20307&quot; value=&quot;371&quot;/&gt;&lt;/object&gt;&lt;object type=&quot;3&quot; unique_id=&quot;10027&quot;&gt;&lt;property id=&quot;20148&quot; value=&quot;5&quot;/&gt;&lt;property id=&quot;20300&quot; value=&quot;Slide 25 - &amp;quot;Promote Choice&amp;quot;&quot;/&gt;&lt;property id=&quot;20307&quot; value=&quot;364&quot;/&gt;&lt;/object&gt;&lt;object type=&quot;3&quot; unique_id=&quot;10028&quot;&gt;&lt;property id=&quot;20148&quot; value=&quot;5&quot;/&gt;&lt;property id=&quot;20300&quot; value=&quot;Slide 26&quot;/&gt;&lt;property id=&quot;20307&quot; value=&quot;369&quot;/&gt;&lt;/object&gt;&lt;object type=&quot;3&quot; unique_id=&quot;10029&quot;&gt;&lt;property id=&quot;20148&quot; value=&quot;5&quot;/&gt;&lt;property id=&quot;20300&quot; value=&quot;Slide 27 - &amp;quot;Focus upon Positives&amp;quot;&quot;/&gt;&lt;property id=&quot;20307&quot; value=&quot;307&quot;/&gt;&lt;/object&gt;&lt;object type=&quot;3&quot; unique_id=&quot;10030&quot;&gt;&lt;property id=&quot;20148&quot; value=&quot;5&quot;/&gt;&lt;property id=&quot;20300&quot; value=&quot;Slide 28 - &amp;quot;Techniques to Help a Child&amp;quot;&quot;/&gt;&lt;property id=&quot;20307&quot; value=&quot;324&quot;/&gt;&lt;/object&gt;&lt;object type=&quot;3&quot; unique_id=&quot;10031&quot;&gt;&lt;property id=&quot;20148&quot; value=&quot;5&quot;/&gt;&lt;property id=&quot;20300&quot; value=&quot;Slide 29 - &amp;quot;Techniques to Help a Child&amp;quot;&quot;/&gt;&lt;property id=&quot;20307&quot; value=&quot;309&quot;/&gt;&lt;/object&gt;&lt;object type=&quot;3&quot; unique_id=&quot;10032&quot;&gt;&lt;property id=&quot;20148&quot; value=&quot;5&quot;/&gt;&lt;property id=&quot;20300&quot; value=&quot;Slide 30 - &amp;quot;Techniques to Help a Child&amp;quot;&quot;/&gt;&lt;property id=&quot;20307&quot; value=&quot;304&quot;/&gt;&lt;/object&gt;&lt;object type=&quot;3&quot; unique_id=&quot;10033&quot;&gt;&lt;property id=&quot;20148&quot; value=&quot;5&quot;/&gt;&lt;property id=&quot;20300&quot; value=&quot;Slide 31 - &amp;quot;Techniques to Help a Child&amp;quot;&quot;/&gt;&lt;property id=&quot;20307&quot; value=&quot;305&quot;/&gt;&lt;/object&gt;&lt;object type=&quot;3&quot; unique_id=&quot;10034&quot;&gt;&lt;property id=&quot;20148&quot; value=&quot;5&quot;/&gt;&lt;property id=&quot;20300&quot; value=&quot;Slide 32 - &amp;quot;Techniques to Help a Child&amp;quot;&quot;/&gt;&lt;property id=&quot;20307&quot; value=&quot;306&quot;/&gt;&lt;/object&gt;&lt;object type=&quot;3&quot; unique_id=&quot;10035&quot;&gt;&lt;property id=&quot;20148&quot; value=&quot;5&quot;/&gt;&lt;property id=&quot;20300&quot; value=&quot;Slide 33 - &amp;quot;Techniques to Help a Child&amp;quot;&quot;/&gt;&lt;property id=&quot;20307&quot; value=&quot;316&quot;/&gt;&lt;/object&gt;&lt;object type=&quot;3&quot; unique_id=&quot;10036&quot;&gt;&lt;property id=&quot;20148&quot; value=&quot;5&quot;/&gt;&lt;property id=&quot;20300&quot; value=&quot;Slide 34 - &amp;quot;Techniques to Help a Child&amp;quot;&quot;/&gt;&lt;property id=&quot;20307&quot; value=&quot;314&quot;/&gt;&lt;/object&gt;&lt;object type=&quot;3&quot; unique_id=&quot;10037&quot;&gt;&lt;property id=&quot;20148&quot; value=&quot;5&quot;/&gt;&lt;property id=&quot;20300&quot; value=&quot;Slide 35 - &amp;quot;Techniques to Help a Child&amp;quot;&quot;/&gt;&lt;property id=&quot;20307&quot; value=&quot;315&quot;/&gt;&lt;/object&gt;&lt;object type=&quot;3&quot; unique_id=&quot;10038&quot;&gt;&lt;property id=&quot;20148&quot; value=&quot;5&quot;/&gt;&lt;property id=&quot;20300&quot; value=&quot;Slide 36 - &amp;quot;Techniques to Help a Child&amp;quot;&quot;/&gt;&lt;property id=&quot;20307&quot; value=&quot;332&quot;/&gt;&lt;/object&gt;&lt;object type=&quot;3&quot; unique_id=&quot;10039&quot;&gt;&lt;property id=&quot;20148&quot; value=&quot;5&quot;/&gt;&lt;property id=&quot;20300&quot; value=&quot;Slide 37 - &amp;quot;Techniques to Help a Child&amp;quot;&quot;/&gt;&lt;property id=&quot;20307&quot; value=&quot;317&quot;/&gt;&lt;/object&gt;&lt;object type=&quot;3&quot; unique_id=&quot;10040&quot;&gt;&lt;property id=&quot;20148&quot; value=&quot;5&quot;/&gt;&lt;property id=&quot;20300&quot; value=&quot;Slide 38 - &amp;quot;Techniques to Help a Child&amp;quot;&quot;/&gt;&lt;property id=&quot;20307&quot; value=&quot;303&quot;/&gt;&lt;/object&gt;&lt;object type=&quot;3&quot; unique_id=&quot;10041&quot;&gt;&lt;property id=&quot;20148&quot; value=&quot;5&quot;/&gt;&lt;property id=&quot;20300&quot; value=&quot;Slide 39 - &amp;quot;Techniques to Help a Child&amp;quot;&quot;/&gt;&lt;property id=&quot;20307&quot; value=&quot;333&quot;/&gt;&lt;/object&gt;&lt;object type=&quot;3&quot; unique_id=&quot;10042&quot;&gt;&lt;property id=&quot;20148&quot; value=&quot;5&quot;/&gt;&lt;property id=&quot;20300&quot; value=&quot;Slide 40 - &amp;quot;Techniques to Help a Child&amp;quot;&quot;/&gt;&lt;property id=&quot;20307&quot; value=&quot;336&quot;/&gt;&lt;/object&gt;&lt;object type=&quot;3&quot; unique_id=&quot;10043&quot;&gt;&lt;property id=&quot;20148&quot; value=&quot;5&quot;/&gt;&lt;property id=&quot;20300&quot; value=&quot;Slide 41 - &amp;quot;Techniques to Help a Child&amp;quot;&quot;/&gt;&lt;property id=&quot;20307&quot; value=&quot;334&quot;/&gt;&lt;/object&gt;&lt;object type=&quot;3&quot; unique_id=&quot;10044&quot;&gt;&lt;property id=&quot;20148&quot; value=&quot;5&quot;/&gt;&lt;property id=&quot;20300&quot; value=&quot;Slide 42 - &amp;quot;Techniques to Help a Child&amp;quot;&quot;/&gt;&lt;property id=&quot;20307&quot; value=&quot;335&quot;/&gt;&lt;/object&gt;&lt;object type=&quot;3&quot; unique_id=&quot;10045&quot;&gt;&lt;property id=&quot;20148&quot; value=&quot;5&quot;/&gt;&lt;property id=&quot;20300&quot; value=&quot;Slide 43&quot;/&gt;&lt;property id=&quot;20307&quot; value=&quot;331&quot;/&gt;&lt;/object&gt;&lt;object type=&quot;3&quot; unique_id=&quot;10046&quot;&gt;&lt;property id=&quot;20148&quot; value=&quot;5&quot;/&gt;&lt;property id=&quot;20300&quot; value=&quot;Slide 44&quot;/&gt;&lt;property id=&quot;20307&quot; value=&quot;267&quot;/&gt;&lt;/object&gt;&lt;object type=&quot;3&quot; unique_id=&quot;10047&quot;&gt;&lt;property id=&quot;20148&quot; value=&quot;5&quot;/&gt;&lt;property id=&quot;20300&quot; value=&quot;Slide 45 - &amp;quot;Techniques to Help a Child&amp;quot;&quot;/&gt;&lt;property id=&quot;20307&quot; value=&quot;320&quot;/&gt;&lt;/object&gt;&lt;object type=&quot;3&quot; unique_id=&quot;10048&quot;&gt;&lt;property id=&quot;20148&quot; value=&quot;5&quot;/&gt;&lt;property id=&quot;20300&quot; value=&quot;Slide 46 - &amp;quot;Techniques to Help a Child&amp;quot;&quot;/&gt;&lt;property id=&quot;20307&quot; value=&quot;322&quot;/&gt;&lt;/object&gt;&lt;object type=&quot;3&quot; unique_id=&quot;10049&quot;&gt;&lt;property id=&quot;20148&quot; value=&quot;5&quot;/&gt;&lt;property id=&quot;20300&quot; value=&quot;Slide 47&quot;/&gt;&lt;property id=&quot;20307&quot; value=&quot;261&quot;/&gt;&lt;/object&gt;&lt;object type=&quot;3&quot; unique_id=&quot;10050&quot;&gt;&lt;property id=&quot;20148&quot; value=&quot;5&quot;/&gt;&lt;property id=&quot;20300&quot; value=&quot;Slide 48&quot;/&gt;&lt;property id=&quot;20307&quot; value=&quot;286&quot;/&gt;&lt;/object&gt;&lt;object type=&quot;3&quot; unique_id=&quot;10051&quot;&gt;&lt;property id=&quot;20148&quot; value=&quot;5&quot;/&gt;&lt;property id=&quot;20300&quot; value=&quot;Slide 49 - &amp;quot;ACEs Impact Upon Adults&amp;quot;&quot;/&gt;&lt;property id=&quot;20307&quot; value=&quot;311&quot;/&gt;&lt;/object&gt;&lt;object type=&quot;3&quot; unique_id=&quot;10052&quot;&gt;&lt;property id=&quot;20148&quot; value=&quot;5&quot;/&gt;&lt;property id=&quot;20300&quot; value=&quot;Slide 50 - &amp;quot;ACEs Impact Upon Adults&amp;quot;&quot;/&gt;&lt;property id=&quot;20307&quot; value=&quot;310&quot;/&gt;&lt;/object&gt;&lt;object type=&quot;3&quot; unique_id=&quot;10053&quot;&gt;&lt;property id=&quot;20148&quot; value=&quot;5&quot;/&gt;&lt;property id=&quot;20300&quot; value=&quot;Slide 51 - &amp;quot;ACEs Impact Upon Adults&amp;quot;&quot;/&gt;&lt;property id=&quot;20307&quot; value=&quot;359&quot;/&gt;&lt;/object&gt;&lt;object type=&quot;3&quot; unique_id=&quot;10054&quot;&gt;&lt;property id=&quot;20148&quot; value=&quot;5&quot;/&gt;&lt;property id=&quot;20300&quot; value=&quot;Slide 52 - &amp;quot;ACEs Impact Upon Adults&amp;quot;&quot;/&gt;&lt;property id=&quot;20307&quot; value=&quot;360&quot;/&gt;&lt;/object&gt;&lt;object type=&quot;3&quot; unique_id=&quot;10055&quot;&gt;&lt;property id=&quot;20148&quot; value=&quot;5&quot;/&gt;&lt;property id=&quot;20300&quot; value=&quot;Slide 53 - &amp;quot;ACEs Impact Upon Adults&amp;quot;&quot;/&gt;&lt;property id=&quot;20307&quot; value=&quot;357&quot;/&gt;&lt;/object&gt;&lt;object type=&quot;3&quot; unique_id=&quot;10056&quot;&gt;&lt;property id=&quot;20148&quot; value=&quot;5&quot;/&gt;&lt;property id=&quot;20300&quot; value=&quot;Slide 54&quot;/&gt;&lt;property id=&quot;20307&quot; value=&quot;372&quot;/&gt;&lt;/object&gt;&lt;object type=&quot;3&quot; unique_id=&quot;10057&quot;&gt;&lt;property id=&quot;20148&quot; value=&quot;5&quot;/&gt;&lt;property id=&quot;20300&quot; value=&quot;Slide 55 - &amp;quot;Techniques to Help an Adult &amp;quot;&quot;/&gt;&lt;property id=&quot;20307&quot; value=&quot;308&quot;/&gt;&lt;/object&gt;&lt;object type=&quot;3&quot; unique_id=&quot;10058&quot;&gt;&lt;property id=&quot;20148&quot; value=&quot;5&quot;/&gt;&lt;property id=&quot;20300&quot; value=&quot;Slide 56 - &amp;quot;Techniques to Help an Adult &amp;quot;&quot;/&gt;&lt;property id=&quot;20307&quot; value=&quot;340&quot;/&gt;&lt;/object&gt;&lt;object type=&quot;3&quot; unique_id=&quot;10059&quot;&gt;&lt;property id=&quot;20148&quot; value=&quot;5&quot;/&gt;&lt;property id=&quot;20300&quot; value=&quot;Slide 57 - &amp;quot;Techniques to Help an Adult &amp;quot;&quot;/&gt;&lt;property id=&quot;20307&quot; value=&quot;321&quot;/&gt;&lt;/object&gt;&lt;object type=&quot;3&quot; unique_id=&quot;10060&quot;&gt;&lt;property id=&quot;20148&quot; value=&quot;5&quot;/&gt;&lt;property id=&quot;20300&quot; value=&quot;Slide 58&quot;/&gt;&lt;property id=&quot;20307&quot; value=&quot;329&quot;/&gt;&lt;/object&gt;&lt;object type=&quot;3&quot; unique_id=&quot;10061&quot;&gt;&lt;property id=&quot;20148&quot; value=&quot;5&quot;/&gt;&lt;property id=&quot;20300&quot; value=&quot;Slide 59 - &amp;quot;Techniques to Help an Adult &amp;quot;&quot;/&gt;&lt;property id=&quot;20307&quot; value=&quot;339&quot;/&gt;&lt;/object&gt;&lt;object type=&quot;3&quot; unique_id=&quot;10062&quot;&gt;&lt;property id=&quot;20148&quot; value=&quot;5&quot;/&gt;&lt;property id=&quot;20300&quot; value=&quot;Slide 60 - &amp;quot;Techniques to Help an Adult &amp;quot;&quot;/&gt;&lt;property id=&quot;20307&quot; value=&quot;348&quot;/&gt;&lt;/object&gt;&lt;object type=&quot;3&quot; unique_id=&quot;10063&quot;&gt;&lt;property id=&quot;20148&quot; value=&quot;5&quot;/&gt;&lt;property id=&quot;20300&quot; value=&quot;Slide 61 - &amp;quot;Conclusion&amp;quot;&quot;/&gt;&lt;property id=&quot;20307&quot; value=&quot;325&quot;/&gt;&lt;/object&gt;&lt;object type=&quot;3&quot; unique_id=&quot;10064&quot;&gt;&lt;property id=&quot;20148&quot; value=&quot;5&quot;/&gt;&lt;property id=&quot;20300&quot; value=&quot;Slide 62&quot;/&gt;&lt;property id=&quot;20307&quot; value=&quot;350&quot;/&gt;&lt;/object&gt;&lt;object type=&quot;3&quot; unique_id=&quot;10065&quot;&gt;&lt;property id=&quot;20148&quot; value=&quot;5&quot;/&gt;&lt;property id=&quot;20300&quot; value=&quot;Slide 63&quot;/&gt;&lt;property id=&quot;20307&quot; value=&quot;343&quot;/&gt;&lt;/object&gt;&lt;object type=&quot;3&quot; unique_id=&quot;10066&quot;&gt;&lt;property id=&quot;20148&quot; value=&quot;5&quot;/&gt;&lt;property id=&quot;20300&quot; value=&quot;Slide 64 - &amp;quot;Conclusion&amp;quot;&quot;/&gt;&lt;property id=&quot;20307&quot; value=&quot;351&quot;/&gt;&lt;/object&gt;&lt;object type=&quot;3&quot; unique_id=&quot;10067&quot;&gt;&lt;property id=&quot;20148&quot; value=&quot;5&quot;/&gt;&lt;property id=&quot;20300&quot; value=&quot;Slide 65 - &amp;quot;Conclusion&amp;quot;&quot;/&gt;&lt;property id=&quot;20307&quot; value=&quot;341&quot;/&gt;&lt;/object&gt;&lt;object type=&quot;3&quot; unique_id=&quot;10068&quot;&gt;&lt;property id=&quot;20148&quot; value=&quot;5&quot;/&gt;&lt;property id=&quot;20300&quot; value=&quot;Slide 66 - &amp;quot;Conclusion&amp;quot;&quot;/&gt;&lt;property id=&quot;20307&quot; value=&quot;354&quot;/&gt;&lt;/object&gt;&lt;object type=&quot;3&quot; unique_id=&quot;10069&quot;&gt;&lt;property id=&quot;20148&quot; value=&quot;5&quot;/&gt;&lt;property id=&quot;20300&quot; value=&quot;Slide 67 - &amp;quot;Conclusion&amp;quot;&quot;/&gt;&lt;property id=&quot;20307&quot; value=&quot;352&quot;/&gt;&lt;/object&gt;&lt;object type=&quot;3&quot; unique_id=&quot;10070&quot;&gt;&lt;property id=&quot;20148&quot; value=&quot;5&quot;/&gt;&lt;property id=&quot;20300&quot; value=&quot;Slide 68 - &amp;quot;Sources of Information&amp;quot;&quot;/&gt;&lt;property id=&quot;20307&quot; value=&quot;337&quot;/&gt;&lt;/object&gt;&lt;object type=&quot;3&quot; unique_id=&quot;10071&quot;&gt;&lt;property id=&quot;20148&quot; value=&quot;5&quot;/&gt;&lt;property id=&quot;20300&quot; value=&quot;Slide 69 - &amp;quot;Sources of Information&amp;quot;&quot;/&gt;&lt;property id=&quot;20307&quot; value=&quot;361&quot;/&gt;&lt;/object&gt;&lt;object type=&quot;3&quot; unique_id=&quot;10072&quot;&gt;&lt;property id=&quot;20148&quot; value=&quot;5&quot;/&gt;&lt;property id=&quot;20300&quot; value=&quot;Slide 70 - &amp;quot;                   Presenter&amp;quot;&quot;/&gt;&lt;property id=&quot;20307&quot; value=&quot;326&quot;/&gt;&lt;/object&gt;&lt;/object&gt;&lt;object type=&quot;8&quot; unique_id=&quot;10144&quot;&gt;&lt;/object&gt;&lt;/object&gt;&lt;/database&gt;"/>
  <p:tag name="SECTOMILLISECCONVERTED" val="1"/>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39072</TotalTime>
  <Words>2948</Words>
  <Application>Microsoft Office PowerPoint</Application>
  <PresentationFormat>Widescreen</PresentationFormat>
  <Paragraphs>277</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Century Gothic</vt:lpstr>
      <vt:lpstr>Wingdings 3</vt:lpstr>
      <vt:lpstr>Wisp</vt:lpstr>
      <vt:lpstr>Addressing Adverse Childhood Experiences in Native American Communities </vt:lpstr>
      <vt:lpstr>Introduction to ACEs</vt:lpstr>
      <vt:lpstr>PowerPoint Presentation</vt:lpstr>
      <vt:lpstr>PowerPoint Presentation</vt:lpstr>
      <vt:lpstr>Introduction to ACEs</vt:lpstr>
      <vt:lpstr>Introduction to ACEs</vt:lpstr>
      <vt:lpstr>Introduction to ACEs</vt:lpstr>
      <vt:lpstr>ACEs among Native Americans</vt:lpstr>
      <vt:lpstr>ACEs among Native Americans</vt:lpstr>
      <vt:lpstr>ACEs among Native Americans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Impact of Stress upon Children</vt:lpstr>
      <vt:lpstr>Impact of Stress upon Children</vt:lpstr>
      <vt:lpstr>NAFFA’s approach to addressing ACE’s</vt:lpstr>
      <vt:lpstr>PowerPoint Presentation</vt:lpstr>
      <vt:lpstr>PowerPoint Presentation</vt:lpstr>
      <vt:lpstr>Promote Choice</vt:lpstr>
      <vt:lpstr>PowerPoint Presentation</vt:lpstr>
      <vt:lpstr>Focus upon Positives</vt:lpstr>
      <vt:lpstr>Techniques to Help a Child</vt:lpstr>
      <vt:lpstr>Techniques to Help a Child</vt:lpstr>
      <vt:lpstr>Techniques to Help a Child</vt:lpstr>
      <vt:lpstr>Techniques to Help a Child</vt:lpstr>
      <vt:lpstr>Techniques to Help a Child</vt:lpstr>
      <vt:lpstr>Techniques to Help a Child</vt:lpstr>
      <vt:lpstr>Techniques to Help a Child</vt:lpstr>
      <vt:lpstr>Techniques to Help a Child</vt:lpstr>
      <vt:lpstr>Techniques to Help a Child</vt:lpstr>
      <vt:lpstr>Techniques to Help a Child</vt:lpstr>
      <vt:lpstr>Techniques to Help a Child</vt:lpstr>
      <vt:lpstr>Techniques to Help a Child</vt:lpstr>
      <vt:lpstr>Techniques to Help a Child</vt:lpstr>
      <vt:lpstr>Techniques to Help a Child</vt:lpstr>
      <vt:lpstr>Techniques to Help a Child</vt:lpstr>
      <vt:lpstr>PowerPoint Presentation</vt:lpstr>
      <vt:lpstr>PowerPoint Presentation</vt:lpstr>
      <vt:lpstr>Techniques to Help a Child</vt:lpstr>
      <vt:lpstr>Techniques to Help a Child</vt:lpstr>
      <vt:lpstr>PowerPoint Presentation</vt:lpstr>
      <vt:lpstr>PowerPoint Presentation</vt:lpstr>
      <vt:lpstr>ACEs Impact Upon Adults</vt:lpstr>
      <vt:lpstr>ACEs Impact Upon Adults</vt:lpstr>
      <vt:lpstr>ACEs Impact Upon Adults</vt:lpstr>
      <vt:lpstr>ACEs Impact Upon Adults</vt:lpstr>
      <vt:lpstr>ACEs Impact Upon Adults</vt:lpstr>
      <vt:lpstr>PowerPoint Presentation</vt:lpstr>
      <vt:lpstr>Techniques to Help an Adult </vt:lpstr>
      <vt:lpstr>Techniques to Help an Adult </vt:lpstr>
      <vt:lpstr>Techniques to Help an Adult </vt:lpstr>
      <vt:lpstr>PowerPoint Presentation</vt:lpstr>
      <vt:lpstr>Techniques to Help an Adult </vt:lpstr>
      <vt:lpstr>Techniques to Help an Adult </vt:lpstr>
      <vt:lpstr>Conclusion</vt:lpstr>
      <vt:lpstr>PowerPoint Presentation</vt:lpstr>
      <vt:lpstr>PowerPoint Presentation</vt:lpstr>
      <vt:lpstr>Conclusion</vt:lpstr>
      <vt:lpstr>Conclusion</vt:lpstr>
      <vt:lpstr>Conclusion</vt:lpstr>
      <vt:lpstr>Conclusion</vt:lpstr>
      <vt:lpstr>Sources of Information</vt:lpstr>
      <vt:lpstr>Sources of Information</vt:lpstr>
      <vt:lpstr>                   Presenter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Adverse Childhood Experiences</dc:title>
  <dc:creator>NAFFA-01</dc:creator>
  <cp:lastModifiedBy>Zbyszinski, Lauren</cp:lastModifiedBy>
  <cp:revision>160</cp:revision>
  <cp:lastPrinted>2018-03-02T16:56:37Z</cp:lastPrinted>
  <dcterms:created xsi:type="dcterms:W3CDTF">2017-10-17T19:28:30Z</dcterms:created>
  <dcterms:modified xsi:type="dcterms:W3CDTF">2018-04-17T20:32:53Z</dcterms:modified>
</cp:coreProperties>
</file>