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77" r:id="rId4"/>
    <p:sldId id="260" r:id="rId5"/>
    <p:sldId id="268" r:id="rId6"/>
    <p:sldId id="267" r:id="rId7"/>
    <p:sldId id="269" r:id="rId8"/>
    <p:sldId id="266" r:id="rId9"/>
    <p:sldId id="261" r:id="rId10"/>
    <p:sldId id="270" r:id="rId11"/>
    <p:sldId id="258" r:id="rId12"/>
    <p:sldId id="259" r:id="rId13"/>
    <p:sldId id="276" r:id="rId14"/>
    <p:sldId id="262" r:id="rId15"/>
    <p:sldId id="272" r:id="rId16"/>
    <p:sldId id="273" r:id="rId17"/>
    <p:sldId id="271" r:id="rId18"/>
    <p:sldId id="274" r:id="rId19"/>
    <p:sldId id="275"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633"/>
    <a:srgbClr val="FFFF99"/>
    <a:srgbClr val="FFFF66"/>
    <a:srgbClr val="205081"/>
    <a:srgbClr val="C2C3C5"/>
    <a:srgbClr val="C4C5C7"/>
    <a:srgbClr val="BABBBD"/>
    <a:srgbClr val="B7B8BA"/>
    <a:srgbClr val="2E2E2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372" autoAdjust="0"/>
  </p:normalViewPr>
  <p:slideViewPr>
    <p:cSldViewPr snapToGrid="0">
      <p:cViewPr>
        <p:scale>
          <a:sx n="80" d="100"/>
          <a:sy n="80" d="100"/>
        </p:scale>
        <p:origin x="258" y="72"/>
      </p:cViewPr>
      <p:guideLst/>
    </p:cSldViewPr>
  </p:slideViewPr>
  <p:outlineViewPr>
    <p:cViewPr>
      <p:scale>
        <a:sx n="33" d="100"/>
        <a:sy n="33" d="100"/>
      </p:scale>
      <p:origin x="0" y="-51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86C676-4F2B-4700-B19D-0FF629744408}" type="doc">
      <dgm:prSet loTypeId="urn:microsoft.com/office/officeart/2005/8/layout/matrix1" loCatId="matrix" qsTypeId="urn:microsoft.com/office/officeart/2005/8/quickstyle/simple5" qsCatId="simple" csTypeId="urn:microsoft.com/office/officeart/2005/8/colors/colorful1" csCatId="colorful" phldr="1"/>
      <dgm:spPr/>
      <dgm:t>
        <a:bodyPr/>
        <a:lstStyle/>
        <a:p>
          <a:endParaRPr lang="en-US"/>
        </a:p>
      </dgm:t>
    </dgm:pt>
    <dgm:pt modelId="{AD925B95-A0AF-4D86-8F04-95217386DE4F}">
      <dgm:prSet phldrT="[Text]"/>
      <dgm:spPr/>
      <dgm:t>
        <a:bodyPr/>
        <a:lstStyle/>
        <a:p>
          <a:r>
            <a:rPr lang="en-US" dirty="0" smtClean="0"/>
            <a:t>Agile Metrics</a:t>
          </a:r>
          <a:endParaRPr lang="en-US" dirty="0"/>
        </a:p>
      </dgm:t>
    </dgm:pt>
    <dgm:pt modelId="{E37B91F4-4CFE-418C-8B6C-FCD7EFDBB8AD}" type="parTrans" cxnId="{67FE1D23-40C2-41B8-9586-39AC2E01CE26}">
      <dgm:prSet/>
      <dgm:spPr/>
      <dgm:t>
        <a:bodyPr/>
        <a:lstStyle/>
        <a:p>
          <a:endParaRPr lang="en-US"/>
        </a:p>
      </dgm:t>
    </dgm:pt>
    <dgm:pt modelId="{E6E710FD-11D7-423D-9CA1-A8FF0B75C659}" type="sibTrans" cxnId="{67FE1D23-40C2-41B8-9586-39AC2E01CE26}">
      <dgm:prSet/>
      <dgm:spPr/>
      <dgm:t>
        <a:bodyPr/>
        <a:lstStyle/>
        <a:p>
          <a:endParaRPr lang="en-US"/>
        </a:p>
      </dgm:t>
    </dgm:pt>
    <dgm:pt modelId="{09C8C0CB-E2C8-4C2C-9585-83E94D45541E}">
      <dgm:prSet phldrT="[Text]"/>
      <dgm:spPr/>
      <dgm:t>
        <a:bodyPr/>
        <a:lstStyle/>
        <a:p>
          <a:r>
            <a:rPr lang="en-US" b="1" dirty="0" smtClean="0"/>
            <a:t>Predictability</a:t>
          </a:r>
          <a:endParaRPr lang="en-US" b="1" dirty="0"/>
        </a:p>
      </dgm:t>
    </dgm:pt>
    <dgm:pt modelId="{AA0D0643-BA29-4DCE-9CAF-B26FC23D26BA}" type="parTrans" cxnId="{EDF6ECC0-7C44-4674-A284-E05989F3FC15}">
      <dgm:prSet/>
      <dgm:spPr/>
      <dgm:t>
        <a:bodyPr/>
        <a:lstStyle/>
        <a:p>
          <a:endParaRPr lang="en-US"/>
        </a:p>
      </dgm:t>
    </dgm:pt>
    <dgm:pt modelId="{2DEE07E0-C071-469E-8302-ED241AD6EAAF}" type="sibTrans" cxnId="{EDF6ECC0-7C44-4674-A284-E05989F3FC15}">
      <dgm:prSet/>
      <dgm:spPr/>
      <dgm:t>
        <a:bodyPr/>
        <a:lstStyle/>
        <a:p>
          <a:endParaRPr lang="en-US"/>
        </a:p>
      </dgm:t>
    </dgm:pt>
    <dgm:pt modelId="{3429A88E-3B64-4CB4-BFB2-E25B6CE02974}">
      <dgm:prSet phldrT="[Text]"/>
      <dgm:spPr/>
      <dgm:t>
        <a:bodyPr/>
        <a:lstStyle/>
        <a:p>
          <a:r>
            <a:rPr lang="en-US" b="1" dirty="0" smtClean="0"/>
            <a:t>Value</a:t>
          </a:r>
          <a:endParaRPr lang="en-US" b="1" dirty="0"/>
        </a:p>
      </dgm:t>
    </dgm:pt>
    <dgm:pt modelId="{78CAA647-AF48-425C-8377-850AF67A2D66}" type="parTrans" cxnId="{C3138477-DDA3-4699-8BCC-6E05291844A2}">
      <dgm:prSet/>
      <dgm:spPr/>
      <dgm:t>
        <a:bodyPr/>
        <a:lstStyle/>
        <a:p>
          <a:endParaRPr lang="en-US"/>
        </a:p>
      </dgm:t>
    </dgm:pt>
    <dgm:pt modelId="{AC9822D7-DAB2-4CCD-A3DA-C477AB1A78D8}" type="sibTrans" cxnId="{C3138477-DDA3-4699-8BCC-6E05291844A2}">
      <dgm:prSet/>
      <dgm:spPr/>
      <dgm:t>
        <a:bodyPr/>
        <a:lstStyle/>
        <a:p>
          <a:endParaRPr lang="en-US"/>
        </a:p>
      </dgm:t>
    </dgm:pt>
    <dgm:pt modelId="{F4FF50CA-2954-46A8-BF76-F246ABBC14F7}">
      <dgm:prSet phldrT="[Text]"/>
      <dgm:spPr/>
      <dgm:t>
        <a:bodyPr/>
        <a:lstStyle/>
        <a:p>
          <a:r>
            <a:rPr lang="en-US" b="1" dirty="0" smtClean="0"/>
            <a:t>Quality</a:t>
          </a:r>
          <a:endParaRPr lang="en-US" b="1" dirty="0"/>
        </a:p>
      </dgm:t>
    </dgm:pt>
    <dgm:pt modelId="{F845F600-76DE-4BB8-AB28-4CF59C534345}" type="parTrans" cxnId="{DBF13521-1E68-407A-86E5-D242E4D47101}">
      <dgm:prSet/>
      <dgm:spPr/>
      <dgm:t>
        <a:bodyPr/>
        <a:lstStyle/>
        <a:p>
          <a:endParaRPr lang="en-US"/>
        </a:p>
      </dgm:t>
    </dgm:pt>
    <dgm:pt modelId="{0F6D51D1-FEF7-453E-8132-A6B595EF8A2A}" type="sibTrans" cxnId="{DBF13521-1E68-407A-86E5-D242E4D47101}">
      <dgm:prSet/>
      <dgm:spPr/>
      <dgm:t>
        <a:bodyPr/>
        <a:lstStyle/>
        <a:p>
          <a:endParaRPr lang="en-US"/>
        </a:p>
      </dgm:t>
    </dgm:pt>
    <dgm:pt modelId="{5548F53F-F970-4D13-BC69-444F6E38B046}">
      <dgm:prSet phldrT="[Text]"/>
      <dgm:spPr/>
      <dgm:t>
        <a:bodyPr/>
        <a:lstStyle/>
        <a:p>
          <a:r>
            <a:rPr lang="en-US" b="1" dirty="0" smtClean="0"/>
            <a:t>Productivity</a:t>
          </a:r>
          <a:endParaRPr lang="en-US" b="1" dirty="0"/>
        </a:p>
      </dgm:t>
    </dgm:pt>
    <dgm:pt modelId="{28BD9F05-A18C-4759-9CA4-16C5411BC837}" type="parTrans" cxnId="{6EFBFE00-4D29-4141-8718-AE5B4F121D0A}">
      <dgm:prSet/>
      <dgm:spPr/>
      <dgm:t>
        <a:bodyPr/>
        <a:lstStyle/>
        <a:p>
          <a:endParaRPr lang="en-US"/>
        </a:p>
      </dgm:t>
    </dgm:pt>
    <dgm:pt modelId="{F2B35B6F-9826-4DF7-ACB5-6DDE33331704}" type="sibTrans" cxnId="{6EFBFE00-4D29-4141-8718-AE5B4F121D0A}">
      <dgm:prSet/>
      <dgm:spPr/>
      <dgm:t>
        <a:bodyPr/>
        <a:lstStyle/>
        <a:p>
          <a:endParaRPr lang="en-US"/>
        </a:p>
      </dgm:t>
    </dgm:pt>
    <dgm:pt modelId="{1B3A4E22-CD7C-4AA7-9DED-A0CFA4F2E5A4}" type="pres">
      <dgm:prSet presAssocID="{7286C676-4F2B-4700-B19D-0FF629744408}" presName="diagram" presStyleCnt="0">
        <dgm:presLayoutVars>
          <dgm:chMax val="1"/>
          <dgm:dir/>
          <dgm:animLvl val="ctr"/>
          <dgm:resizeHandles val="exact"/>
        </dgm:presLayoutVars>
      </dgm:prSet>
      <dgm:spPr/>
    </dgm:pt>
    <dgm:pt modelId="{F6221502-3513-406E-A1A3-6B2F3EE1CAAA}" type="pres">
      <dgm:prSet presAssocID="{7286C676-4F2B-4700-B19D-0FF629744408}" presName="matrix" presStyleCnt="0"/>
      <dgm:spPr/>
    </dgm:pt>
    <dgm:pt modelId="{AD9D6B80-66AD-45A7-B022-C50FC417FA66}" type="pres">
      <dgm:prSet presAssocID="{7286C676-4F2B-4700-B19D-0FF629744408}" presName="tile1" presStyleLbl="node1" presStyleIdx="0" presStyleCnt="4"/>
      <dgm:spPr/>
      <dgm:t>
        <a:bodyPr/>
        <a:lstStyle/>
        <a:p>
          <a:endParaRPr lang="en-US"/>
        </a:p>
      </dgm:t>
    </dgm:pt>
    <dgm:pt modelId="{D77ADCB5-C075-4EA1-8C7E-3B2F858C68BD}" type="pres">
      <dgm:prSet presAssocID="{7286C676-4F2B-4700-B19D-0FF629744408}" presName="tile1text" presStyleLbl="node1" presStyleIdx="0" presStyleCnt="4">
        <dgm:presLayoutVars>
          <dgm:chMax val="0"/>
          <dgm:chPref val="0"/>
          <dgm:bulletEnabled val="1"/>
        </dgm:presLayoutVars>
      </dgm:prSet>
      <dgm:spPr/>
      <dgm:t>
        <a:bodyPr/>
        <a:lstStyle/>
        <a:p>
          <a:endParaRPr lang="en-US"/>
        </a:p>
      </dgm:t>
    </dgm:pt>
    <dgm:pt modelId="{CD037221-EFB5-4DD1-ACAD-C8AA54A955CD}" type="pres">
      <dgm:prSet presAssocID="{7286C676-4F2B-4700-B19D-0FF629744408}" presName="tile2" presStyleLbl="node1" presStyleIdx="1" presStyleCnt="4"/>
      <dgm:spPr/>
    </dgm:pt>
    <dgm:pt modelId="{D99FA13F-0731-494B-8501-DE053C8244B8}" type="pres">
      <dgm:prSet presAssocID="{7286C676-4F2B-4700-B19D-0FF629744408}" presName="tile2text" presStyleLbl="node1" presStyleIdx="1" presStyleCnt="4">
        <dgm:presLayoutVars>
          <dgm:chMax val="0"/>
          <dgm:chPref val="0"/>
          <dgm:bulletEnabled val="1"/>
        </dgm:presLayoutVars>
      </dgm:prSet>
      <dgm:spPr/>
    </dgm:pt>
    <dgm:pt modelId="{43C8EA4F-4CE6-4F40-BE21-DF09FF006907}" type="pres">
      <dgm:prSet presAssocID="{7286C676-4F2B-4700-B19D-0FF629744408}" presName="tile3" presStyleLbl="node1" presStyleIdx="2" presStyleCnt="4"/>
      <dgm:spPr/>
    </dgm:pt>
    <dgm:pt modelId="{ABA3A931-1C16-4229-8FC6-84DA28CF3655}" type="pres">
      <dgm:prSet presAssocID="{7286C676-4F2B-4700-B19D-0FF629744408}" presName="tile3text" presStyleLbl="node1" presStyleIdx="2" presStyleCnt="4">
        <dgm:presLayoutVars>
          <dgm:chMax val="0"/>
          <dgm:chPref val="0"/>
          <dgm:bulletEnabled val="1"/>
        </dgm:presLayoutVars>
      </dgm:prSet>
      <dgm:spPr/>
    </dgm:pt>
    <dgm:pt modelId="{2142A2CE-7820-4A33-9FBF-4539BFE8F562}" type="pres">
      <dgm:prSet presAssocID="{7286C676-4F2B-4700-B19D-0FF629744408}" presName="tile4" presStyleLbl="node1" presStyleIdx="3" presStyleCnt="4"/>
      <dgm:spPr/>
    </dgm:pt>
    <dgm:pt modelId="{D04AC34D-04E7-42E5-9EBC-F0DBA3D839C7}" type="pres">
      <dgm:prSet presAssocID="{7286C676-4F2B-4700-B19D-0FF629744408}" presName="tile4text" presStyleLbl="node1" presStyleIdx="3" presStyleCnt="4">
        <dgm:presLayoutVars>
          <dgm:chMax val="0"/>
          <dgm:chPref val="0"/>
          <dgm:bulletEnabled val="1"/>
        </dgm:presLayoutVars>
      </dgm:prSet>
      <dgm:spPr/>
    </dgm:pt>
    <dgm:pt modelId="{9ED040D3-DEB4-4313-8AF3-23C187D79A90}" type="pres">
      <dgm:prSet presAssocID="{7286C676-4F2B-4700-B19D-0FF629744408}" presName="centerTile" presStyleLbl="fgShp" presStyleIdx="0" presStyleCnt="1">
        <dgm:presLayoutVars>
          <dgm:chMax val="0"/>
          <dgm:chPref val="0"/>
        </dgm:presLayoutVars>
      </dgm:prSet>
      <dgm:spPr/>
    </dgm:pt>
  </dgm:ptLst>
  <dgm:cxnLst>
    <dgm:cxn modelId="{C7F78F00-9A45-4CD7-B9F2-B2AD74F2925D}" type="presOf" srcId="{7286C676-4F2B-4700-B19D-0FF629744408}" destId="{1B3A4E22-CD7C-4AA7-9DED-A0CFA4F2E5A4}" srcOrd="0" destOrd="0" presId="urn:microsoft.com/office/officeart/2005/8/layout/matrix1"/>
    <dgm:cxn modelId="{67FE1D23-40C2-41B8-9586-39AC2E01CE26}" srcId="{7286C676-4F2B-4700-B19D-0FF629744408}" destId="{AD925B95-A0AF-4D86-8F04-95217386DE4F}" srcOrd="0" destOrd="0" parTransId="{E37B91F4-4CFE-418C-8B6C-FCD7EFDBB8AD}" sibTransId="{E6E710FD-11D7-423D-9CA1-A8FF0B75C659}"/>
    <dgm:cxn modelId="{0C2D0F38-1B69-46B3-9B77-77D69A9D3DC7}" type="presOf" srcId="{3429A88E-3B64-4CB4-BFB2-E25B6CE02974}" destId="{D99FA13F-0731-494B-8501-DE053C8244B8}" srcOrd="1" destOrd="0" presId="urn:microsoft.com/office/officeart/2005/8/layout/matrix1"/>
    <dgm:cxn modelId="{04408F28-816C-4892-B898-BCB6FB5B4569}" type="presOf" srcId="{F4FF50CA-2954-46A8-BF76-F246ABBC14F7}" destId="{ABA3A931-1C16-4229-8FC6-84DA28CF3655}" srcOrd="1" destOrd="0" presId="urn:microsoft.com/office/officeart/2005/8/layout/matrix1"/>
    <dgm:cxn modelId="{188A669C-8B8A-4919-888C-BA3F1BA543FF}" type="presOf" srcId="{AD925B95-A0AF-4D86-8F04-95217386DE4F}" destId="{9ED040D3-DEB4-4313-8AF3-23C187D79A90}" srcOrd="0" destOrd="0" presId="urn:microsoft.com/office/officeart/2005/8/layout/matrix1"/>
    <dgm:cxn modelId="{6EFBFE00-4D29-4141-8718-AE5B4F121D0A}" srcId="{AD925B95-A0AF-4D86-8F04-95217386DE4F}" destId="{5548F53F-F970-4D13-BC69-444F6E38B046}" srcOrd="3" destOrd="0" parTransId="{28BD9F05-A18C-4759-9CA4-16C5411BC837}" sibTransId="{F2B35B6F-9826-4DF7-ACB5-6DDE33331704}"/>
    <dgm:cxn modelId="{2FDA408D-BCE9-47F5-AE49-1BE5FF0F9049}" type="presOf" srcId="{5548F53F-F970-4D13-BC69-444F6E38B046}" destId="{2142A2CE-7820-4A33-9FBF-4539BFE8F562}" srcOrd="0" destOrd="0" presId="urn:microsoft.com/office/officeart/2005/8/layout/matrix1"/>
    <dgm:cxn modelId="{E8F3A57A-7ABE-42DD-80B9-DED5ED80BF6E}" type="presOf" srcId="{09C8C0CB-E2C8-4C2C-9585-83E94D45541E}" destId="{AD9D6B80-66AD-45A7-B022-C50FC417FA66}" srcOrd="0" destOrd="0" presId="urn:microsoft.com/office/officeart/2005/8/layout/matrix1"/>
    <dgm:cxn modelId="{8E5949A7-0A9D-4A17-B5C0-4786DD8792F0}" type="presOf" srcId="{3429A88E-3B64-4CB4-BFB2-E25B6CE02974}" destId="{CD037221-EFB5-4DD1-ACAD-C8AA54A955CD}" srcOrd="0" destOrd="0" presId="urn:microsoft.com/office/officeart/2005/8/layout/matrix1"/>
    <dgm:cxn modelId="{50552514-217F-44CF-AEB6-9D48CC95B07A}" type="presOf" srcId="{09C8C0CB-E2C8-4C2C-9585-83E94D45541E}" destId="{D77ADCB5-C075-4EA1-8C7E-3B2F858C68BD}" srcOrd="1" destOrd="0" presId="urn:microsoft.com/office/officeart/2005/8/layout/matrix1"/>
    <dgm:cxn modelId="{EDF6ECC0-7C44-4674-A284-E05989F3FC15}" srcId="{AD925B95-A0AF-4D86-8F04-95217386DE4F}" destId="{09C8C0CB-E2C8-4C2C-9585-83E94D45541E}" srcOrd="0" destOrd="0" parTransId="{AA0D0643-BA29-4DCE-9CAF-B26FC23D26BA}" sibTransId="{2DEE07E0-C071-469E-8302-ED241AD6EAAF}"/>
    <dgm:cxn modelId="{DBF13521-1E68-407A-86E5-D242E4D47101}" srcId="{AD925B95-A0AF-4D86-8F04-95217386DE4F}" destId="{F4FF50CA-2954-46A8-BF76-F246ABBC14F7}" srcOrd="2" destOrd="0" parTransId="{F845F600-76DE-4BB8-AB28-4CF59C534345}" sibTransId="{0F6D51D1-FEF7-453E-8132-A6B595EF8A2A}"/>
    <dgm:cxn modelId="{C3138477-DDA3-4699-8BCC-6E05291844A2}" srcId="{AD925B95-A0AF-4D86-8F04-95217386DE4F}" destId="{3429A88E-3B64-4CB4-BFB2-E25B6CE02974}" srcOrd="1" destOrd="0" parTransId="{78CAA647-AF48-425C-8377-850AF67A2D66}" sibTransId="{AC9822D7-DAB2-4CCD-A3DA-C477AB1A78D8}"/>
    <dgm:cxn modelId="{5D62F454-9234-4239-A4A5-965042304837}" type="presOf" srcId="{F4FF50CA-2954-46A8-BF76-F246ABBC14F7}" destId="{43C8EA4F-4CE6-4F40-BE21-DF09FF006907}" srcOrd="0" destOrd="0" presId="urn:microsoft.com/office/officeart/2005/8/layout/matrix1"/>
    <dgm:cxn modelId="{18333469-865E-4669-878F-B313F45F240B}" type="presOf" srcId="{5548F53F-F970-4D13-BC69-444F6E38B046}" destId="{D04AC34D-04E7-42E5-9EBC-F0DBA3D839C7}" srcOrd="1" destOrd="0" presId="urn:microsoft.com/office/officeart/2005/8/layout/matrix1"/>
    <dgm:cxn modelId="{82F4849C-5C65-4E5F-A216-743AAD887BC0}" type="presParOf" srcId="{1B3A4E22-CD7C-4AA7-9DED-A0CFA4F2E5A4}" destId="{F6221502-3513-406E-A1A3-6B2F3EE1CAAA}" srcOrd="0" destOrd="0" presId="urn:microsoft.com/office/officeart/2005/8/layout/matrix1"/>
    <dgm:cxn modelId="{689A47E7-BD80-4725-BB77-45C7EEEA5531}" type="presParOf" srcId="{F6221502-3513-406E-A1A3-6B2F3EE1CAAA}" destId="{AD9D6B80-66AD-45A7-B022-C50FC417FA66}" srcOrd="0" destOrd="0" presId="urn:microsoft.com/office/officeart/2005/8/layout/matrix1"/>
    <dgm:cxn modelId="{4B5F3844-F13B-45E4-B6A3-B4B0DF9E1CCC}" type="presParOf" srcId="{F6221502-3513-406E-A1A3-6B2F3EE1CAAA}" destId="{D77ADCB5-C075-4EA1-8C7E-3B2F858C68BD}" srcOrd="1" destOrd="0" presId="urn:microsoft.com/office/officeart/2005/8/layout/matrix1"/>
    <dgm:cxn modelId="{B1E2D45D-E452-47F8-B324-6D9C37F2D31B}" type="presParOf" srcId="{F6221502-3513-406E-A1A3-6B2F3EE1CAAA}" destId="{CD037221-EFB5-4DD1-ACAD-C8AA54A955CD}" srcOrd="2" destOrd="0" presId="urn:microsoft.com/office/officeart/2005/8/layout/matrix1"/>
    <dgm:cxn modelId="{49C591A5-20A0-4BA5-AB8B-71731A8569C7}" type="presParOf" srcId="{F6221502-3513-406E-A1A3-6B2F3EE1CAAA}" destId="{D99FA13F-0731-494B-8501-DE053C8244B8}" srcOrd="3" destOrd="0" presId="urn:microsoft.com/office/officeart/2005/8/layout/matrix1"/>
    <dgm:cxn modelId="{DEA9F3B2-ED17-44D0-BF8E-CB7F4E518E42}" type="presParOf" srcId="{F6221502-3513-406E-A1A3-6B2F3EE1CAAA}" destId="{43C8EA4F-4CE6-4F40-BE21-DF09FF006907}" srcOrd="4" destOrd="0" presId="urn:microsoft.com/office/officeart/2005/8/layout/matrix1"/>
    <dgm:cxn modelId="{4F891112-0C23-42D6-AB9F-791419C8E573}" type="presParOf" srcId="{F6221502-3513-406E-A1A3-6B2F3EE1CAAA}" destId="{ABA3A931-1C16-4229-8FC6-84DA28CF3655}" srcOrd="5" destOrd="0" presId="urn:microsoft.com/office/officeart/2005/8/layout/matrix1"/>
    <dgm:cxn modelId="{19FA713E-C8D3-4541-8A1C-D40A08811A35}" type="presParOf" srcId="{F6221502-3513-406E-A1A3-6B2F3EE1CAAA}" destId="{2142A2CE-7820-4A33-9FBF-4539BFE8F562}" srcOrd="6" destOrd="0" presId="urn:microsoft.com/office/officeart/2005/8/layout/matrix1"/>
    <dgm:cxn modelId="{4D901E4F-2D62-4781-A353-E0FE2A4528F6}" type="presParOf" srcId="{F6221502-3513-406E-A1A3-6B2F3EE1CAAA}" destId="{D04AC34D-04E7-42E5-9EBC-F0DBA3D839C7}" srcOrd="7" destOrd="0" presId="urn:microsoft.com/office/officeart/2005/8/layout/matrix1"/>
    <dgm:cxn modelId="{906AF1C7-E619-4487-B150-515635990C08}" type="presParOf" srcId="{1B3A4E22-CD7C-4AA7-9DED-A0CFA4F2E5A4}" destId="{9ED040D3-DEB4-4313-8AF3-23C187D79A9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37B528-1079-417F-90B6-A0C35B0AE718}" type="doc">
      <dgm:prSet loTypeId="urn:microsoft.com/office/officeart/2005/8/layout/venn1" loCatId="relationship" qsTypeId="urn:microsoft.com/office/officeart/2005/8/quickstyle/simple5" qsCatId="simple" csTypeId="urn:microsoft.com/office/officeart/2005/8/colors/accent1_2" csCatId="accent1" phldr="1"/>
      <dgm:spPr/>
    </dgm:pt>
    <dgm:pt modelId="{C64EB4DF-B823-454E-ADCA-F9B077B4CA3A}">
      <dgm:prSet phldrT="[Text]"/>
      <dgm:spPr/>
      <dgm:t>
        <a:bodyPr/>
        <a:lstStyle/>
        <a:p>
          <a:r>
            <a:rPr lang="en-US" i="1" dirty="0" smtClean="0"/>
            <a:t>What you can implement.</a:t>
          </a:r>
          <a:endParaRPr lang="en-US" i="1" dirty="0"/>
        </a:p>
      </dgm:t>
    </dgm:pt>
    <dgm:pt modelId="{42611346-F6B0-48B7-829F-99F5AF53FB10}" type="parTrans" cxnId="{F15CD3DA-D57A-4D8B-8AF3-DF50C6B801EE}">
      <dgm:prSet/>
      <dgm:spPr/>
      <dgm:t>
        <a:bodyPr/>
        <a:lstStyle/>
        <a:p>
          <a:endParaRPr lang="en-US"/>
        </a:p>
      </dgm:t>
    </dgm:pt>
    <dgm:pt modelId="{11C48D0D-D338-4FA6-97DE-17F186BD3BFC}" type="sibTrans" cxnId="{F15CD3DA-D57A-4D8B-8AF3-DF50C6B801EE}">
      <dgm:prSet/>
      <dgm:spPr/>
      <dgm:t>
        <a:bodyPr/>
        <a:lstStyle/>
        <a:p>
          <a:endParaRPr lang="en-US"/>
        </a:p>
      </dgm:t>
    </dgm:pt>
    <dgm:pt modelId="{49577053-A0DF-4862-A569-E5738947263D}">
      <dgm:prSet phldrT="[Text]"/>
      <dgm:spPr/>
      <dgm:t>
        <a:bodyPr/>
        <a:lstStyle/>
        <a:p>
          <a:r>
            <a:rPr lang="en-US" i="1" dirty="0" smtClean="0"/>
            <a:t>What you can “sell”.</a:t>
          </a:r>
          <a:endParaRPr lang="en-US" i="1" dirty="0"/>
        </a:p>
      </dgm:t>
    </dgm:pt>
    <dgm:pt modelId="{300A432E-65BD-47D0-AD13-8A35D21C7D1D}" type="parTrans" cxnId="{DFA87BFD-8D45-4D0A-A284-E37E12CD2F5E}">
      <dgm:prSet/>
      <dgm:spPr/>
      <dgm:t>
        <a:bodyPr/>
        <a:lstStyle/>
        <a:p>
          <a:endParaRPr lang="en-US"/>
        </a:p>
      </dgm:t>
    </dgm:pt>
    <dgm:pt modelId="{D66EFD63-EAA0-4102-8365-05E316AFA65F}" type="sibTrans" cxnId="{DFA87BFD-8D45-4D0A-A284-E37E12CD2F5E}">
      <dgm:prSet/>
      <dgm:spPr/>
      <dgm:t>
        <a:bodyPr/>
        <a:lstStyle/>
        <a:p>
          <a:endParaRPr lang="en-US"/>
        </a:p>
      </dgm:t>
    </dgm:pt>
    <dgm:pt modelId="{DBB33B3C-214D-4FCF-90E2-272C5F2D9492}">
      <dgm:prSet phldrT="[Text]"/>
      <dgm:spPr/>
      <dgm:t>
        <a:bodyPr/>
        <a:lstStyle/>
        <a:p>
          <a:r>
            <a:rPr lang="en-US" i="1" dirty="0" smtClean="0"/>
            <a:t>What you are passionate about.</a:t>
          </a:r>
          <a:endParaRPr lang="en-US" i="1" dirty="0"/>
        </a:p>
      </dgm:t>
    </dgm:pt>
    <dgm:pt modelId="{601D4133-85A1-4154-B943-BA47A873CD7B}" type="parTrans" cxnId="{465111C3-2084-4AA4-82E1-049F15FD209B}">
      <dgm:prSet/>
      <dgm:spPr/>
      <dgm:t>
        <a:bodyPr/>
        <a:lstStyle/>
        <a:p>
          <a:endParaRPr lang="en-US"/>
        </a:p>
      </dgm:t>
    </dgm:pt>
    <dgm:pt modelId="{2FB3D949-0701-4538-A28F-1F76A9439F24}" type="sibTrans" cxnId="{465111C3-2084-4AA4-82E1-049F15FD209B}">
      <dgm:prSet/>
      <dgm:spPr/>
      <dgm:t>
        <a:bodyPr/>
        <a:lstStyle/>
        <a:p>
          <a:endParaRPr lang="en-US"/>
        </a:p>
      </dgm:t>
    </dgm:pt>
    <dgm:pt modelId="{ADB5EC86-743C-4630-91FC-5EBF830343AD}" type="pres">
      <dgm:prSet presAssocID="{1737B528-1079-417F-90B6-A0C35B0AE718}" presName="compositeShape" presStyleCnt="0">
        <dgm:presLayoutVars>
          <dgm:chMax val="7"/>
          <dgm:dir/>
          <dgm:resizeHandles val="exact"/>
        </dgm:presLayoutVars>
      </dgm:prSet>
      <dgm:spPr/>
    </dgm:pt>
    <dgm:pt modelId="{9402D5B3-1793-4551-8F4D-6AC914B66528}" type="pres">
      <dgm:prSet presAssocID="{C64EB4DF-B823-454E-ADCA-F9B077B4CA3A}" presName="circ1" presStyleLbl="vennNode1" presStyleIdx="0" presStyleCnt="3"/>
      <dgm:spPr/>
      <dgm:t>
        <a:bodyPr/>
        <a:lstStyle/>
        <a:p>
          <a:endParaRPr lang="en-US"/>
        </a:p>
      </dgm:t>
    </dgm:pt>
    <dgm:pt modelId="{9CA93070-0B66-4D63-9D60-72D5C36DDAAE}" type="pres">
      <dgm:prSet presAssocID="{C64EB4DF-B823-454E-ADCA-F9B077B4CA3A}" presName="circ1Tx" presStyleLbl="revTx" presStyleIdx="0" presStyleCnt="0">
        <dgm:presLayoutVars>
          <dgm:chMax val="0"/>
          <dgm:chPref val="0"/>
          <dgm:bulletEnabled val="1"/>
        </dgm:presLayoutVars>
      </dgm:prSet>
      <dgm:spPr/>
      <dgm:t>
        <a:bodyPr/>
        <a:lstStyle/>
        <a:p>
          <a:endParaRPr lang="en-US"/>
        </a:p>
      </dgm:t>
    </dgm:pt>
    <dgm:pt modelId="{40CB54D0-C7D0-4CAD-8479-C3A7153D9C34}" type="pres">
      <dgm:prSet presAssocID="{49577053-A0DF-4862-A569-E5738947263D}" presName="circ2" presStyleLbl="vennNode1" presStyleIdx="1" presStyleCnt="3"/>
      <dgm:spPr/>
      <dgm:t>
        <a:bodyPr/>
        <a:lstStyle/>
        <a:p>
          <a:endParaRPr lang="en-US"/>
        </a:p>
      </dgm:t>
    </dgm:pt>
    <dgm:pt modelId="{C6B8AF23-246F-4CAE-B0D1-E6FC4AE220BC}" type="pres">
      <dgm:prSet presAssocID="{49577053-A0DF-4862-A569-E5738947263D}" presName="circ2Tx" presStyleLbl="revTx" presStyleIdx="0" presStyleCnt="0">
        <dgm:presLayoutVars>
          <dgm:chMax val="0"/>
          <dgm:chPref val="0"/>
          <dgm:bulletEnabled val="1"/>
        </dgm:presLayoutVars>
      </dgm:prSet>
      <dgm:spPr/>
      <dgm:t>
        <a:bodyPr/>
        <a:lstStyle/>
        <a:p>
          <a:endParaRPr lang="en-US"/>
        </a:p>
      </dgm:t>
    </dgm:pt>
    <dgm:pt modelId="{CDBC358B-E235-4121-AB75-A98508AB3B3C}" type="pres">
      <dgm:prSet presAssocID="{DBB33B3C-214D-4FCF-90E2-272C5F2D9492}" presName="circ3" presStyleLbl="vennNode1" presStyleIdx="2" presStyleCnt="3"/>
      <dgm:spPr/>
    </dgm:pt>
    <dgm:pt modelId="{EF139946-A576-4F5F-B84A-6D15007497AD}" type="pres">
      <dgm:prSet presAssocID="{DBB33B3C-214D-4FCF-90E2-272C5F2D9492}" presName="circ3Tx" presStyleLbl="revTx" presStyleIdx="0" presStyleCnt="0">
        <dgm:presLayoutVars>
          <dgm:chMax val="0"/>
          <dgm:chPref val="0"/>
          <dgm:bulletEnabled val="1"/>
        </dgm:presLayoutVars>
      </dgm:prSet>
      <dgm:spPr/>
    </dgm:pt>
  </dgm:ptLst>
  <dgm:cxnLst>
    <dgm:cxn modelId="{3076C7F9-7945-4352-B24F-2C7014F4AA51}" type="presOf" srcId="{1737B528-1079-417F-90B6-A0C35B0AE718}" destId="{ADB5EC86-743C-4630-91FC-5EBF830343AD}" srcOrd="0" destOrd="0" presId="urn:microsoft.com/office/officeart/2005/8/layout/venn1"/>
    <dgm:cxn modelId="{DFA87BFD-8D45-4D0A-A284-E37E12CD2F5E}" srcId="{1737B528-1079-417F-90B6-A0C35B0AE718}" destId="{49577053-A0DF-4862-A569-E5738947263D}" srcOrd="1" destOrd="0" parTransId="{300A432E-65BD-47D0-AD13-8A35D21C7D1D}" sibTransId="{D66EFD63-EAA0-4102-8365-05E316AFA65F}"/>
    <dgm:cxn modelId="{55DB894A-C2F5-4DE9-B011-0B899979F0D1}" type="presOf" srcId="{49577053-A0DF-4862-A569-E5738947263D}" destId="{C6B8AF23-246F-4CAE-B0D1-E6FC4AE220BC}" srcOrd="1" destOrd="0" presId="urn:microsoft.com/office/officeart/2005/8/layout/venn1"/>
    <dgm:cxn modelId="{5AB2AD18-C706-4935-A61E-773FBFFA059C}" type="presOf" srcId="{C64EB4DF-B823-454E-ADCA-F9B077B4CA3A}" destId="{9402D5B3-1793-4551-8F4D-6AC914B66528}" srcOrd="0" destOrd="0" presId="urn:microsoft.com/office/officeart/2005/8/layout/venn1"/>
    <dgm:cxn modelId="{031C2D05-A90A-4205-B6CC-C0CB2ADE3639}" type="presOf" srcId="{DBB33B3C-214D-4FCF-90E2-272C5F2D9492}" destId="{CDBC358B-E235-4121-AB75-A98508AB3B3C}" srcOrd="0" destOrd="0" presId="urn:microsoft.com/office/officeart/2005/8/layout/venn1"/>
    <dgm:cxn modelId="{F15CD3DA-D57A-4D8B-8AF3-DF50C6B801EE}" srcId="{1737B528-1079-417F-90B6-A0C35B0AE718}" destId="{C64EB4DF-B823-454E-ADCA-F9B077B4CA3A}" srcOrd="0" destOrd="0" parTransId="{42611346-F6B0-48B7-829F-99F5AF53FB10}" sibTransId="{11C48D0D-D338-4FA6-97DE-17F186BD3BFC}"/>
    <dgm:cxn modelId="{CF40B3C1-345B-41C9-B4F1-BC1738FC0A19}" type="presOf" srcId="{49577053-A0DF-4862-A569-E5738947263D}" destId="{40CB54D0-C7D0-4CAD-8479-C3A7153D9C34}" srcOrd="0" destOrd="0" presId="urn:microsoft.com/office/officeart/2005/8/layout/venn1"/>
    <dgm:cxn modelId="{2EB3E957-93E6-40B7-A536-FC7DD1A8C4A5}" type="presOf" srcId="{C64EB4DF-B823-454E-ADCA-F9B077B4CA3A}" destId="{9CA93070-0B66-4D63-9D60-72D5C36DDAAE}" srcOrd="1" destOrd="0" presId="urn:microsoft.com/office/officeart/2005/8/layout/venn1"/>
    <dgm:cxn modelId="{465111C3-2084-4AA4-82E1-049F15FD209B}" srcId="{1737B528-1079-417F-90B6-A0C35B0AE718}" destId="{DBB33B3C-214D-4FCF-90E2-272C5F2D9492}" srcOrd="2" destOrd="0" parTransId="{601D4133-85A1-4154-B943-BA47A873CD7B}" sibTransId="{2FB3D949-0701-4538-A28F-1F76A9439F24}"/>
    <dgm:cxn modelId="{D75418D6-AF47-4B51-93D9-86FE7BA3A04D}" type="presOf" srcId="{DBB33B3C-214D-4FCF-90E2-272C5F2D9492}" destId="{EF139946-A576-4F5F-B84A-6D15007497AD}" srcOrd="1" destOrd="0" presId="urn:microsoft.com/office/officeart/2005/8/layout/venn1"/>
    <dgm:cxn modelId="{6B43359C-B893-44A1-AE3D-B880D4F191B7}" type="presParOf" srcId="{ADB5EC86-743C-4630-91FC-5EBF830343AD}" destId="{9402D5B3-1793-4551-8F4D-6AC914B66528}" srcOrd="0" destOrd="0" presId="urn:microsoft.com/office/officeart/2005/8/layout/venn1"/>
    <dgm:cxn modelId="{097768E4-052C-4FB9-8934-AD7636CC7C81}" type="presParOf" srcId="{ADB5EC86-743C-4630-91FC-5EBF830343AD}" destId="{9CA93070-0B66-4D63-9D60-72D5C36DDAAE}" srcOrd="1" destOrd="0" presId="urn:microsoft.com/office/officeart/2005/8/layout/venn1"/>
    <dgm:cxn modelId="{B0DFAAD1-29AE-4287-829E-7FDBE3260647}" type="presParOf" srcId="{ADB5EC86-743C-4630-91FC-5EBF830343AD}" destId="{40CB54D0-C7D0-4CAD-8479-C3A7153D9C34}" srcOrd="2" destOrd="0" presId="urn:microsoft.com/office/officeart/2005/8/layout/venn1"/>
    <dgm:cxn modelId="{9948CE5E-6E4A-4229-B06F-68D1A703CF04}" type="presParOf" srcId="{ADB5EC86-743C-4630-91FC-5EBF830343AD}" destId="{C6B8AF23-246F-4CAE-B0D1-E6FC4AE220BC}" srcOrd="3" destOrd="0" presId="urn:microsoft.com/office/officeart/2005/8/layout/venn1"/>
    <dgm:cxn modelId="{46DC1875-653B-460A-85AE-5CAE4AB4D8D2}" type="presParOf" srcId="{ADB5EC86-743C-4630-91FC-5EBF830343AD}" destId="{CDBC358B-E235-4121-AB75-A98508AB3B3C}" srcOrd="4" destOrd="0" presId="urn:microsoft.com/office/officeart/2005/8/layout/venn1"/>
    <dgm:cxn modelId="{08DD62B0-9B4D-4CFB-A495-03AE0327B757}" type="presParOf" srcId="{ADB5EC86-743C-4630-91FC-5EBF830343AD}" destId="{EF139946-A576-4F5F-B84A-6D15007497AD}" srcOrd="5" destOrd="0" presId="urn:microsoft.com/office/officeart/2005/8/layout/venn1"/>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BCB085-8ED9-4771-AAE0-C169B9A4A10C}" type="doc">
      <dgm:prSet loTypeId="urn:microsoft.com/office/officeart/2005/8/layout/hProcess3" loCatId="process" qsTypeId="urn:microsoft.com/office/officeart/2005/8/quickstyle/simple5" qsCatId="simple" csTypeId="urn:microsoft.com/office/officeart/2005/8/colors/accent1_2" csCatId="accent1" phldr="1"/>
      <dgm:spPr/>
    </dgm:pt>
    <dgm:pt modelId="{6B0A5A40-18B5-4205-A580-3D92E774B891}">
      <dgm:prSet phldrT="[Text]"/>
      <dgm:spPr/>
      <dgm:t>
        <a:bodyPr/>
        <a:lstStyle/>
        <a:p>
          <a:r>
            <a:rPr lang="en-US" dirty="0" smtClean="0"/>
            <a:t>Desired Features</a:t>
          </a:r>
          <a:endParaRPr lang="en-US" dirty="0"/>
        </a:p>
      </dgm:t>
    </dgm:pt>
    <dgm:pt modelId="{8F90CB80-0117-4BB8-9D08-D371C15A3E67}" type="parTrans" cxnId="{BE26EFB2-4E3A-4EB6-9379-572DF7B170CC}">
      <dgm:prSet/>
      <dgm:spPr/>
      <dgm:t>
        <a:bodyPr/>
        <a:lstStyle/>
        <a:p>
          <a:endParaRPr lang="en-US"/>
        </a:p>
      </dgm:t>
    </dgm:pt>
    <dgm:pt modelId="{16BBF0A6-FBD3-4D6C-A636-408598FDB121}" type="sibTrans" cxnId="{BE26EFB2-4E3A-4EB6-9379-572DF7B170CC}">
      <dgm:prSet/>
      <dgm:spPr/>
      <dgm:t>
        <a:bodyPr/>
        <a:lstStyle/>
        <a:p>
          <a:endParaRPr lang="en-US"/>
        </a:p>
      </dgm:t>
    </dgm:pt>
    <dgm:pt modelId="{7852522D-A0CD-4A08-A6F0-29F4B5CC15FD}">
      <dgm:prSet phldrT="[Text]"/>
      <dgm:spPr/>
      <dgm:t>
        <a:bodyPr/>
        <a:lstStyle/>
        <a:p>
          <a:r>
            <a:rPr lang="en-US" dirty="0" smtClean="0"/>
            <a:t>Estimate Size</a:t>
          </a:r>
          <a:endParaRPr lang="en-US" dirty="0"/>
        </a:p>
      </dgm:t>
    </dgm:pt>
    <dgm:pt modelId="{CB52C824-D50E-4D6A-8060-FF2067A0BA71}" type="parTrans" cxnId="{4687A295-5221-47C4-B9D9-A60CC6DF6A3A}">
      <dgm:prSet/>
      <dgm:spPr/>
      <dgm:t>
        <a:bodyPr/>
        <a:lstStyle/>
        <a:p>
          <a:endParaRPr lang="en-US"/>
        </a:p>
      </dgm:t>
    </dgm:pt>
    <dgm:pt modelId="{4E8FEFC8-2DB5-47CA-8667-CE993B2CECE5}" type="sibTrans" cxnId="{4687A295-5221-47C4-B9D9-A60CC6DF6A3A}">
      <dgm:prSet/>
      <dgm:spPr/>
      <dgm:t>
        <a:bodyPr/>
        <a:lstStyle/>
        <a:p>
          <a:endParaRPr lang="en-US"/>
        </a:p>
      </dgm:t>
    </dgm:pt>
    <dgm:pt modelId="{B7AB862C-3885-4E41-AC60-380DC3EC5270}">
      <dgm:prSet phldrT="[Text]"/>
      <dgm:spPr/>
      <dgm:t>
        <a:bodyPr/>
        <a:lstStyle/>
        <a:p>
          <a:r>
            <a:rPr lang="en-US" dirty="0" smtClean="0"/>
            <a:t>Derive Duration</a:t>
          </a:r>
          <a:endParaRPr lang="en-US" dirty="0"/>
        </a:p>
      </dgm:t>
    </dgm:pt>
    <dgm:pt modelId="{9985D4B1-68E4-4384-A090-63CFDDF79A50}" type="parTrans" cxnId="{FF0D204C-98F7-40D2-9B75-BCC486E72D4C}">
      <dgm:prSet/>
      <dgm:spPr/>
      <dgm:t>
        <a:bodyPr/>
        <a:lstStyle/>
        <a:p>
          <a:endParaRPr lang="en-US"/>
        </a:p>
      </dgm:t>
    </dgm:pt>
    <dgm:pt modelId="{BF2EE951-5D33-41FF-9ED2-0723C60EBF46}" type="sibTrans" cxnId="{FF0D204C-98F7-40D2-9B75-BCC486E72D4C}">
      <dgm:prSet/>
      <dgm:spPr/>
      <dgm:t>
        <a:bodyPr/>
        <a:lstStyle/>
        <a:p>
          <a:endParaRPr lang="en-US"/>
        </a:p>
      </dgm:t>
    </dgm:pt>
    <dgm:pt modelId="{919FD967-3048-4382-B586-86D3BFCA0E67}">
      <dgm:prSet phldrT="[Text]"/>
      <dgm:spPr/>
      <dgm:t>
        <a:bodyPr/>
        <a:lstStyle/>
        <a:p>
          <a:r>
            <a:rPr lang="en-US" dirty="0" smtClean="0"/>
            <a:t>Create</a:t>
          </a:r>
        </a:p>
        <a:p>
          <a:r>
            <a:rPr lang="en-US" dirty="0" smtClean="0"/>
            <a:t>Schedule</a:t>
          </a:r>
          <a:endParaRPr lang="en-US" dirty="0"/>
        </a:p>
      </dgm:t>
    </dgm:pt>
    <dgm:pt modelId="{0D21EBE9-54A4-4F4B-ACD6-0507DF04F80A}" type="parTrans" cxnId="{A2D77565-E797-4A5E-BA7F-C75D73BA2142}">
      <dgm:prSet/>
      <dgm:spPr/>
      <dgm:t>
        <a:bodyPr/>
        <a:lstStyle/>
        <a:p>
          <a:endParaRPr lang="en-US"/>
        </a:p>
      </dgm:t>
    </dgm:pt>
    <dgm:pt modelId="{AC97271F-8A9B-41A4-9965-D87885A01657}" type="sibTrans" cxnId="{A2D77565-E797-4A5E-BA7F-C75D73BA2142}">
      <dgm:prSet/>
      <dgm:spPr/>
      <dgm:t>
        <a:bodyPr/>
        <a:lstStyle/>
        <a:p>
          <a:endParaRPr lang="en-US"/>
        </a:p>
      </dgm:t>
    </dgm:pt>
    <dgm:pt modelId="{25F1E0E7-714C-4C81-A4DF-A3FD46BAD410}">
      <dgm:prSet phldrT="[Text]"/>
      <dgm:spPr/>
      <dgm:t>
        <a:bodyPr/>
        <a:lstStyle/>
        <a:p>
          <a:r>
            <a:rPr lang="en-US" dirty="0" smtClean="0"/>
            <a:t>Determine Velocity</a:t>
          </a:r>
          <a:endParaRPr lang="en-US" dirty="0"/>
        </a:p>
      </dgm:t>
    </dgm:pt>
    <dgm:pt modelId="{EB25F50B-3566-41CC-A2C9-FAC90965B027}" type="parTrans" cxnId="{3F218126-B88E-4B84-9DAD-D0F250DA8382}">
      <dgm:prSet/>
      <dgm:spPr/>
      <dgm:t>
        <a:bodyPr/>
        <a:lstStyle/>
        <a:p>
          <a:endParaRPr lang="en-US"/>
        </a:p>
      </dgm:t>
    </dgm:pt>
    <dgm:pt modelId="{68CF5EC5-F30A-4AF1-85C7-6BDEFED643C3}" type="sibTrans" cxnId="{3F218126-B88E-4B84-9DAD-D0F250DA8382}">
      <dgm:prSet/>
      <dgm:spPr/>
      <dgm:t>
        <a:bodyPr/>
        <a:lstStyle/>
        <a:p>
          <a:endParaRPr lang="en-US"/>
        </a:p>
      </dgm:t>
    </dgm:pt>
    <dgm:pt modelId="{1326C894-6994-4E3A-A456-8C8E9A33B8FF}" type="pres">
      <dgm:prSet presAssocID="{61BCB085-8ED9-4771-AAE0-C169B9A4A10C}" presName="Name0" presStyleCnt="0">
        <dgm:presLayoutVars>
          <dgm:dir/>
          <dgm:animLvl val="lvl"/>
          <dgm:resizeHandles val="exact"/>
        </dgm:presLayoutVars>
      </dgm:prSet>
      <dgm:spPr/>
    </dgm:pt>
    <dgm:pt modelId="{4AB68C82-568F-4ABB-B47B-4690A44AAE93}" type="pres">
      <dgm:prSet presAssocID="{61BCB085-8ED9-4771-AAE0-C169B9A4A10C}" presName="dummy" presStyleCnt="0"/>
      <dgm:spPr/>
    </dgm:pt>
    <dgm:pt modelId="{3D32FDB4-5E7B-4DC8-A1DD-6DDF4EAA9521}" type="pres">
      <dgm:prSet presAssocID="{61BCB085-8ED9-4771-AAE0-C169B9A4A10C}" presName="linH" presStyleCnt="0"/>
      <dgm:spPr/>
    </dgm:pt>
    <dgm:pt modelId="{DF7AD1FE-1168-4B5C-810D-4996800AF03F}" type="pres">
      <dgm:prSet presAssocID="{61BCB085-8ED9-4771-AAE0-C169B9A4A10C}" presName="padding1" presStyleCnt="0"/>
      <dgm:spPr/>
    </dgm:pt>
    <dgm:pt modelId="{FFE9786C-3127-4FAF-9538-5967EB4CDD12}" type="pres">
      <dgm:prSet presAssocID="{6B0A5A40-18B5-4205-A580-3D92E774B891}" presName="linV" presStyleCnt="0"/>
      <dgm:spPr/>
    </dgm:pt>
    <dgm:pt modelId="{D8DDDF18-88BD-4D45-8290-AED30BDAF42D}" type="pres">
      <dgm:prSet presAssocID="{6B0A5A40-18B5-4205-A580-3D92E774B891}" presName="spVertical1" presStyleCnt="0"/>
      <dgm:spPr/>
    </dgm:pt>
    <dgm:pt modelId="{EEC16670-78B1-41B1-B2F6-D3895633DC2E}" type="pres">
      <dgm:prSet presAssocID="{6B0A5A40-18B5-4205-A580-3D92E774B891}" presName="parTx" presStyleLbl="revTx" presStyleIdx="0" presStyleCnt="5">
        <dgm:presLayoutVars>
          <dgm:chMax val="0"/>
          <dgm:chPref val="0"/>
          <dgm:bulletEnabled val="1"/>
        </dgm:presLayoutVars>
      </dgm:prSet>
      <dgm:spPr/>
    </dgm:pt>
    <dgm:pt modelId="{DC3BFAC8-72BC-4125-9865-F6724BEA8A17}" type="pres">
      <dgm:prSet presAssocID="{6B0A5A40-18B5-4205-A580-3D92E774B891}" presName="spVertical2" presStyleCnt="0"/>
      <dgm:spPr/>
    </dgm:pt>
    <dgm:pt modelId="{8D6E96CC-4B9B-4911-91B3-583BBE14124E}" type="pres">
      <dgm:prSet presAssocID="{6B0A5A40-18B5-4205-A580-3D92E774B891}" presName="spVertical3" presStyleCnt="0"/>
      <dgm:spPr/>
    </dgm:pt>
    <dgm:pt modelId="{BE172439-6ABD-436A-BBF9-4D4AA9988ACD}" type="pres">
      <dgm:prSet presAssocID="{16BBF0A6-FBD3-4D6C-A636-408598FDB121}" presName="space" presStyleCnt="0"/>
      <dgm:spPr/>
    </dgm:pt>
    <dgm:pt modelId="{890B69D6-0AAF-4ADD-88FB-482110C9C788}" type="pres">
      <dgm:prSet presAssocID="{7852522D-A0CD-4A08-A6F0-29F4B5CC15FD}" presName="linV" presStyleCnt="0"/>
      <dgm:spPr/>
    </dgm:pt>
    <dgm:pt modelId="{CBADE8D7-4D7C-4D29-802E-9A6D1158AD1F}" type="pres">
      <dgm:prSet presAssocID="{7852522D-A0CD-4A08-A6F0-29F4B5CC15FD}" presName="spVertical1" presStyleCnt="0"/>
      <dgm:spPr/>
    </dgm:pt>
    <dgm:pt modelId="{80B30DD4-682E-45C6-AA07-B755CABB0FBB}" type="pres">
      <dgm:prSet presAssocID="{7852522D-A0CD-4A08-A6F0-29F4B5CC15FD}" presName="parTx" presStyleLbl="revTx" presStyleIdx="1" presStyleCnt="5">
        <dgm:presLayoutVars>
          <dgm:chMax val="0"/>
          <dgm:chPref val="0"/>
          <dgm:bulletEnabled val="1"/>
        </dgm:presLayoutVars>
      </dgm:prSet>
      <dgm:spPr/>
    </dgm:pt>
    <dgm:pt modelId="{250437FF-9510-457B-989B-E1B85B4E54BA}" type="pres">
      <dgm:prSet presAssocID="{7852522D-A0CD-4A08-A6F0-29F4B5CC15FD}" presName="spVertical2" presStyleCnt="0"/>
      <dgm:spPr/>
    </dgm:pt>
    <dgm:pt modelId="{8AF6BE1E-CD3E-4A21-AC77-7669B496436C}" type="pres">
      <dgm:prSet presAssocID="{7852522D-A0CD-4A08-A6F0-29F4B5CC15FD}" presName="spVertical3" presStyleCnt="0"/>
      <dgm:spPr/>
    </dgm:pt>
    <dgm:pt modelId="{67F438AA-D6FC-4A08-93A1-9FCF3AC38E13}" type="pres">
      <dgm:prSet presAssocID="{4E8FEFC8-2DB5-47CA-8667-CE993B2CECE5}" presName="space" presStyleCnt="0"/>
      <dgm:spPr/>
    </dgm:pt>
    <dgm:pt modelId="{131BE92E-C456-423D-8F10-634B6C1FFB22}" type="pres">
      <dgm:prSet presAssocID="{25F1E0E7-714C-4C81-A4DF-A3FD46BAD410}" presName="linV" presStyleCnt="0"/>
      <dgm:spPr/>
    </dgm:pt>
    <dgm:pt modelId="{744F894C-26CB-4F63-A9D0-5193C00190FD}" type="pres">
      <dgm:prSet presAssocID="{25F1E0E7-714C-4C81-A4DF-A3FD46BAD410}" presName="spVertical1" presStyleCnt="0"/>
      <dgm:spPr/>
    </dgm:pt>
    <dgm:pt modelId="{E9F0C25F-0232-4E21-9231-2AD26FFB0485}" type="pres">
      <dgm:prSet presAssocID="{25F1E0E7-714C-4C81-A4DF-A3FD46BAD410}" presName="parTx" presStyleLbl="revTx" presStyleIdx="2" presStyleCnt="5">
        <dgm:presLayoutVars>
          <dgm:chMax val="0"/>
          <dgm:chPref val="0"/>
          <dgm:bulletEnabled val="1"/>
        </dgm:presLayoutVars>
      </dgm:prSet>
      <dgm:spPr/>
      <dgm:t>
        <a:bodyPr/>
        <a:lstStyle/>
        <a:p>
          <a:endParaRPr lang="en-US"/>
        </a:p>
      </dgm:t>
    </dgm:pt>
    <dgm:pt modelId="{21055F95-ECD1-4799-A9FE-FA2C55A06448}" type="pres">
      <dgm:prSet presAssocID="{25F1E0E7-714C-4C81-A4DF-A3FD46BAD410}" presName="spVertical2" presStyleCnt="0"/>
      <dgm:spPr/>
    </dgm:pt>
    <dgm:pt modelId="{5514AD42-51A7-497E-8CC5-F21D9C5EB524}" type="pres">
      <dgm:prSet presAssocID="{25F1E0E7-714C-4C81-A4DF-A3FD46BAD410}" presName="spVertical3" presStyleCnt="0"/>
      <dgm:spPr/>
    </dgm:pt>
    <dgm:pt modelId="{99622A61-3C6F-4C89-B022-3705203650CC}" type="pres">
      <dgm:prSet presAssocID="{68CF5EC5-F30A-4AF1-85C7-6BDEFED643C3}" presName="space" presStyleCnt="0"/>
      <dgm:spPr/>
    </dgm:pt>
    <dgm:pt modelId="{18CE0D98-29C6-4B38-B1AB-854BDD7E6EC5}" type="pres">
      <dgm:prSet presAssocID="{B7AB862C-3885-4E41-AC60-380DC3EC5270}" presName="linV" presStyleCnt="0"/>
      <dgm:spPr/>
    </dgm:pt>
    <dgm:pt modelId="{43BCFFE5-9B41-40CB-89AC-59B090735297}" type="pres">
      <dgm:prSet presAssocID="{B7AB862C-3885-4E41-AC60-380DC3EC5270}" presName="spVertical1" presStyleCnt="0"/>
      <dgm:spPr/>
    </dgm:pt>
    <dgm:pt modelId="{5F217776-87C1-41DE-87B6-53EB0AC3DD15}" type="pres">
      <dgm:prSet presAssocID="{B7AB862C-3885-4E41-AC60-380DC3EC5270}" presName="parTx" presStyleLbl="revTx" presStyleIdx="3" presStyleCnt="5">
        <dgm:presLayoutVars>
          <dgm:chMax val="0"/>
          <dgm:chPref val="0"/>
          <dgm:bulletEnabled val="1"/>
        </dgm:presLayoutVars>
      </dgm:prSet>
      <dgm:spPr/>
      <dgm:t>
        <a:bodyPr/>
        <a:lstStyle/>
        <a:p>
          <a:endParaRPr lang="en-US"/>
        </a:p>
      </dgm:t>
    </dgm:pt>
    <dgm:pt modelId="{A91B4EBB-EDF5-4DA5-B2B4-3A3507366608}" type="pres">
      <dgm:prSet presAssocID="{B7AB862C-3885-4E41-AC60-380DC3EC5270}" presName="spVertical2" presStyleCnt="0"/>
      <dgm:spPr/>
    </dgm:pt>
    <dgm:pt modelId="{422C453D-C35C-4251-BB09-769E173F21C7}" type="pres">
      <dgm:prSet presAssocID="{B7AB862C-3885-4E41-AC60-380DC3EC5270}" presName="spVertical3" presStyleCnt="0"/>
      <dgm:spPr/>
    </dgm:pt>
    <dgm:pt modelId="{9987AABE-5A54-491E-9042-49422F1AC2EE}" type="pres">
      <dgm:prSet presAssocID="{BF2EE951-5D33-41FF-9ED2-0723C60EBF46}" presName="space" presStyleCnt="0"/>
      <dgm:spPr/>
    </dgm:pt>
    <dgm:pt modelId="{090A4914-FFE7-433E-8150-AE32B9527818}" type="pres">
      <dgm:prSet presAssocID="{919FD967-3048-4382-B586-86D3BFCA0E67}" presName="linV" presStyleCnt="0"/>
      <dgm:spPr/>
    </dgm:pt>
    <dgm:pt modelId="{BC2CDEC8-E7E9-4DFA-8432-0A1CA039237E}" type="pres">
      <dgm:prSet presAssocID="{919FD967-3048-4382-B586-86D3BFCA0E67}" presName="spVertical1" presStyleCnt="0"/>
      <dgm:spPr/>
    </dgm:pt>
    <dgm:pt modelId="{03ADAD87-B734-4931-9806-0AF438C232DD}" type="pres">
      <dgm:prSet presAssocID="{919FD967-3048-4382-B586-86D3BFCA0E67}" presName="parTx" presStyleLbl="revTx" presStyleIdx="4" presStyleCnt="5">
        <dgm:presLayoutVars>
          <dgm:chMax val="0"/>
          <dgm:chPref val="0"/>
          <dgm:bulletEnabled val="1"/>
        </dgm:presLayoutVars>
      </dgm:prSet>
      <dgm:spPr/>
    </dgm:pt>
    <dgm:pt modelId="{26AD8A7E-8439-45AB-9F75-D3EC7EA0E81D}" type="pres">
      <dgm:prSet presAssocID="{919FD967-3048-4382-B586-86D3BFCA0E67}" presName="spVertical2" presStyleCnt="0"/>
      <dgm:spPr/>
    </dgm:pt>
    <dgm:pt modelId="{5EF2A662-4EAC-400D-9CD9-2DBEB3E691DE}" type="pres">
      <dgm:prSet presAssocID="{919FD967-3048-4382-B586-86D3BFCA0E67}" presName="spVertical3" presStyleCnt="0"/>
      <dgm:spPr/>
    </dgm:pt>
    <dgm:pt modelId="{0AE0ABB7-699C-401B-9594-DD3BFB5CA240}" type="pres">
      <dgm:prSet presAssocID="{61BCB085-8ED9-4771-AAE0-C169B9A4A10C}" presName="padding2" presStyleCnt="0"/>
      <dgm:spPr/>
    </dgm:pt>
    <dgm:pt modelId="{E7FB527E-C793-410D-B980-564329D62410}" type="pres">
      <dgm:prSet presAssocID="{61BCB085-8ED9-4771-AAE0-C169B9A4A10C}" presName="negArrow" presStyleCnt="0"/>
      <dgm:spPr/>
    </dgm:pt>
    <dgm:pt modelId="{71D22423-3AF7-4057-AD2D-C8B492C0F629}" type="pres">
      <dgm:prSet presAssocID="{61BCB085-8ED9-4771-AAE0-C169B9A4A10C}" presName="backgroundArrow" presStyleLbl="node1" presStyleIdx="0" presStyleCnt="1"/>
      <dgm:spPr/>
    </dgm:pt>
  </dgm:ptLst>
  <dgm:cxnLst>
    <dgm:cxn modelId="{FF0D204C-98F7-40D2-9B75-BCC486E72D4C}" srcId="{61BCB085-8ED9-4771-AAE0-C169B9A4A10C}" destId="{B7AB862C-3885-4E41-AC60-380DC3EC5270}" srcOrd="3" destOrd="0" parTransId="{9985D4B1-68E4-4384-A090-63CFDDF79A50}" sibTransId="{BF2EE951-5D33-41FF-9ED2-0723C60EBF46}"/>
    <dgm:cxn modelId="{526ADF7E-23EE-4288-97E7-B46F119B3EFC}" type="presOf" srcId="{61BCB085-8ED9-4771-AAE0-C169B9A4A10C}" destId="{1326C894-6994-4E3A-A456-8C8E9A33B8FF}" srcOrd="0" destOrd="0" presId="urn:microsoft.com/office/officeart/2005/8/layout/hProcess3"/>
    <dgm:cxn modelId="{BE26EFB2-4E3A-4EB6-9379-572DF7B170CC}" srcId="{61BCB085-8ED9-4771-AAE0-C169B9A4A10C}" destId="{6B0A5A40-18B5-4205-A580-3D92E774B891}" srcOrd="0" destOrd="0" parTransId="{8F90CB80-0117-4BB8-9D08-D371C15A3E67}" sibTransId="{16BBF0A6-FBD3-4D6C-A636-408598FDB121}"/>
    <dgm:cxn modelId="{3F218126-B88E-4B84-9DAD-D0F250DA8382}" srcId="{61BCB085-8ED9-4771-AAE0-C169B9A4A10C}" destId="{25F1E0E7-714C-4C81-A4DF-A3FD46BAD410}" srcOrd="2" destOrd="0" parTransId="{EB25F50B-3566-41CC-A2C9-FAC90965B027}" sibTransId="{68CF5EC5-F30A-4AF1-85C7-6BDEFED643C3}"/>
    <dgm:cxn modelId="{4687A295-5221-47C4-B9D9-A60CC6DF6A3A}" srcId="{61BCB085-8ED9-4771-AAE0-C169B9A4A10C}" destId="{7852522D-A0CD-4A08-A6F0-29F4B5CC15FD}" srcOrd="1" destOrd="0" parTransId="{CB52C824-D50E-4D6A-8060-FF2067A0BA71}" sibTransId="{4E8FEFC8-2DB5-47CA-8667-CE993B2CECE5}"/>
    <dgm:cxn modelId="{EC2C7E0A-B9FC-46C4-B1BC-DAF2F880B1CB}" type="presOf" srcId="{7852522D-A0CD-4A08-A6F0-29F4B5CC15FD}" destId="{80B30DD4-682E-45C6-AA07-B755CABB0FBB}" srcOrd="0" destOrd="0" presId="urn:microsoft.com/office/officeart/2005/8/layout/hProcess3"/>
    <dgm:cxn modelId="{2A39766E-7BA4-40E2-91DE-23F7A1A6160F}" type="presOf" srcId="{919FD967-3048-4382-B586-86D3BFCA0E67}" destId="{03ADAD87-B734-4931-9806-0AF438C232DD}" srcOrd="0" destOrd="0" presId="urn:microsoft.com/office/officeart/2005/8/layout/hProcess3"/>
    <dgm:cxn modelId="{B36F8524-60B0-4286-B506-DD865B0D7124}" type="presOf" srcId="{B7AB862C-3885-4E41-AC60-380DC3EC5270}" destId="{5F217776-87C1-41DE-87B6-53EB0AC3DD15}" srcOrd="0" destOrd="0" presId="urn:microsoft.com/office/officeart/2005/8/layout/hProcess3"/>
    <dgm:cxn modelId="{575D3CAE-85DA-4AA9-BEDA-11FA8D55ACD2}" type="presOf" srcId="{6B0A5A40-18B5-4205-A580-3D92E774B891}" destId="{EEC16670-78B1-41B1-B2F6-D3895633DC2E}" srcOrd="0" destOrd="0" presId="urn:microsoft.com/office/officeart/2005/8/layout/hProcess3"/>
    <dgm:cxn modelId="{5C67A62A-E09A-42B4-B57A-72C4482216BC}" type="presOf" srcId="{25F1E0E7-714C-4C81-A4DF-A3FD46BAD410}" destId="{E9F0C25F-0232-4E21-9231-2AD26FFB0485}" srcOrd="0" destOrd="0" presId="urn:microsoft.com/office/officeart/2005/8/layout/hProcess3"/>
    <dgm:cxn modelId="{A2D77565-E797-4A5E-BA7F-C75D73BA2142}" srcId="{61BCB085-8ED9-4771-AAE0-C169B9A4A10C}" destId="{919FD967-3048-4382-B586-86D3BFCA0E67}" srcOrd="4" destOrd="0" parTransId="{0D21EBE9-54A4-4F4B-ACD6-0507DF04F80A}" sibTransId="{AC97271F-8A9B-41A4-9965-D87885A01657}"/>
    <dgm:cxn modelId="{A64902F0-102F-406E-B20D-ABF7F2825A7A}" type="presParOf" srcId="{1326C894-6994-4E3A-A456-8C8E9A33B8FF}" destId="{4AB68C82-568F-4ABB-B47B-4690A44AAE93}" srcOrd="0" destOrd="0" presId="urn:microsoft.com/office/officeart/2005/8/layout/hProcess3"/>
    <dgm:cxn modelId="{2E930F99-46B9-4E4B-8DE0-323B41950F4E}" type="presParOf" srcId="{1326C894-6994-4E3A-A456-8C8E9A33B8FF}" destId="{3D32FDB4-5E7B-4DC8-A1DD-6DDF4EAA9521}" srcOrd="1" destOrd="0" presId="urn:microsoft.com/office/officeart/2005/8/layout/hProcess3"/>
    <dgm:cxn modelId="{00EBD568-4757-49F1-BC49-5FA061164D41}" type="presParOf" srcId="{3D32FDB4-5E7B-4DC8-A1DD-6DDF4EAA9521}" destId="{DF7AD1FE-1168-4B5C-810D-4996800AF03F}" srcOrd="0" destOrd="0" presId="urn:microsoft.com/office/officeart/2005/8/layout/hProcess3"/>
    <dgm:cxn modelId="{C5169BB6-95DE-485B-862C-7399E26FE127}" type="presParOf" srcId="{3D32FDB4-5E7B-4DC8-A1DD-6DDF4EAA9521}" destId="{FFE9786C-3127-4FAF-9538-5967EB4CDD12}" srcOrd="1" destOrd="0" presId="urn:microsoft.com/office/officeart/2005/8/layout/hProcess3"/>
    <dgm:cxn modelId="{CBC862CC-1604-4533-9FFE-63AE3BFF2F17}" type="presParOf" srcId="{FFE9786C-3127-4FAF-9538-5967EB4CDD12}" destId="{D8DDDF18-88BD-4D45-8290-AED30BDAF42D}" srcOrd="0" destOrd="0" presId="urn:microsoft.com/office/officeart/2005/8/layout/hProcess3"/>
    <dgm:cxn modelId="{005C5A3E-D3B1-4655-AE99-07006DF6536F}" type="presParOf" srcId="{FFE9786C-3127-4FAF-9538-5967EB4CDD12}" destId="{EEC16670-78B1-41B1-B2F6-D3895633DC2E}" srcOrd="1" destOrd="0" presId="urn:microsoft.com/office/officeart/2005/8/layout/hProcess3"/>
    <dgm:cxn modelId="{AF908509-44C8-4794-8FFB-30419E0DB67F}" type="presParOf" srcId="{FFE9786C-3127-4FAF-9538-5967EB4CDD12}" destId="{DC3BFAC8-72BC-4125-9865-F6724BEA8A17}" srcOrd="2" destOrd="0" presId="urn:microsoft.com/office/officeart/2005/8/layout/hProcess3"/>
    <dgm:cxn modelId="{B32BE71D-BD66-4E9B-80B9-B1A75B88874F}" type="presParOf" srcId="{FFE9786C-3127-4FAF-9538-5967EB4CDD12}" destId="{8D6E96CC-4B9B-4911-91B3-583BBE14124E}" srcOrd="3" destOrd="0" presId="urn:microsoft.com/office/officeart/2005/8/layout/hProcess3"/>
    <dgm:cxn modelId="{C4D0A35B-88F2-4A72-9F72-59D1781967D4}" type="presParOf" srcId="{3D32FDB4-5E7B-4DC8-A1DD-6DDF4EAA9521}" destId="{BE172439-6ABD-436A-BBF9-4D4AA9988ACD}" srcOrd="2" destOrd="0" presId="urn:microsoft.com/office/officeart/2005/8/layout/hProcess3"/>
    <dgm:cxn modelId="{4D6B9429-FA8E-4F85-9A26-647ECEB3CD42}" type="presParOf" srcId="{3D32FDB4-5E7B-4DC8-A1DD-6DDF4EAA9521}" destId="{890B69D6-0AAF-4ADD-88FB-482110C9C788}" srcOrd="3" destOrd="0" presId="urn:microsoft.com/office/officeart/2005/8/layout/hProcess3"/>
    <dgm:cxn modelId="{C61D7C56-856D-469E-9BE7-004546372208}" type="presParOf" srcId="{890B69D6-0AAF-4ADD-88FB-482110C9C788}" destId="{CBADE8D7-4D7C-4D29-802E-9A6D1158AD1F}" srcOrd="0" destOrd="0" presId="urn:microsoft.com/office/officeart/2005/8/layout/hProcess3"/>
    <dgm:cxn modelId="{B30F71DC-8798-4099-A18B-C438641B2FCA}" type="presParOf" srcId="{890B69D6-0AAF-4ADD-88FB-482110C9C788}" destId="{80B30DD4-682E-45C6-AA07-B755CABB0FBB}" srcOrd="1" destOrd="0" presId="urn:microsoft.com/office/officeart/2005/8/layout/hProcess3"/>
    <dgm:cxn modelId="{63ADAC57-A794-4923-A0CF-4A5E1EC53BE3}" type="presParOf" srcId="{890B69D6-0AAF-4ADD-88FB-482110C9C788}" destId="{250437FF-9510-457B-989B-E1B85B4E54BA}" srcOrd="2" destOrd="0" presId="urn:microsoft.com/office/officeart/2005/8/layout/hProcess3"/>
    <dgm:cxn modelId="{82E524AF-01FA-4FA1-A5E4-A5FB497ACF8B}" type="presParOf" srcId="{890B69D6-0AAF-4ADD-88FB-482110C9C788}" destId="{8AF6BE1E-CD3E-4A21-AC77-7669B496436C}" srcOrd="3" destOrd="0" presId="urn:microsoft.com/office/officeart/2005/8/layout/hProcess3"/>
    <dgm:cxn modelId="{120E35D3-9197-4112-87B1-D47BB5333505}" type="presParOf" srcId="{3D32FDB4-5E7B-4DC8-A1DD-6DDF4EAA9521}" destId="{67F438AA-D6FC-4A08-93A1-9FCF3AC38E13}" srcOrd="4" destOrd="0" presId="urn:microsoft.com/office/officeart/2005/8/layout/hProcess3"/>
    <dgm:cxn modelId="{D6258AEC-6B80-45A5-A90B-207FE16F6DBC}" type="presParOf" srcId="{3D32FDB4-5E7B-4DC8-A1DD-6DDF4EAA9521}" destId="{131BE92E-C456-423D-8F10-634B6C1FFB22}" srcOrd="5" destOrd="0" presId="urn:microsoft.com/office/officeart/2005/8/layout/hProcess3"/>
    <dgm:cxn modelId="{3B872521-6A8C-468D-9B2F-3A4968C35931}" type="presParOf" srcId="{131BE92E-C456-423D-8F10-634B6C1FFB22}" destId="{744F894C-26CB-4F63-A9D0-5193C00190FD}" srcOrd="0" destOrd="0" presId="urn:microsoft.com/office/officeart/2005/8/layout/hProcess3"/>
    <dgm:cxn modelId="{31D8505E-CE50-4B0E-BF47-16B155547FE7}" type="presParOf" srcId="{131BE92E-C456-423D-8F10-634B6C1FFB22}" destId="{E9F0C25F-0232-4E21-9231-2AD26FFB0485}" srcOrd="1" destOrd="0" presId="urn:microsoft.com/office/officeart/2005/8/layout/hProcess3"/>
    <dgm:cxn modelId="{C250F818-0FB9-4FDE-925B-BEAE738BAB30}" type="presParOf" srcId="{131BE92E-C456-423D-8F10-634B6C1FFB22}" destId="{21055F95-ECD1-4799-A9FE-FA2C55A06448}" srcOrd="2" destOrd="0" presId="urn:microsoft.com/office/officeart/2005/8/layout/hProcess3"/>
    <dgm:cxn modelId="{74DDEA02-CFD7-43CD-B286-56E6A156137D}" type="presParOf" srcId="{131BE92E-C456-423D-8F10-634B6C1FFB22}" destId="{5514AD42-51A7-497E-8CC5-F21D9C5EB524}" srcOrd="3" destOrd="0" presId="urn:microsoft.com/office/officeart/2005/8/layout/hProcess3"/>
    <dgm:cxn modelId="{491900AA-C508-4E08-A146-337FD02BCEEB}" type="presParOf" srcId="{3D32FDB4-5E7B-4DC8-A1DD-6DDF4EAA9521}" destId="{99622A61-3C6F-4C89-B022-3705203650CC}" srcOrd="6" destOrd="0" presId="urn:microsoft.com/office/officeart/2005/8/layout/hProcess3"/>
    <dgm:cxn modelId="{7C3ED7D1-6ED5-4A7C-886D-9267E9D5F384}" type="presParOf" srcId="{3D32FDB4-5E7B-4DC8-A1DD-6DDF4EAA9521}" destId="{18CE0D98-29C6-4B38-B1AB-854BDD7E6EC5}" srcOrd="7" destOrd="0" presId="urn:microsoft.com/office/officeart/2005/8/layout/hProcess3"/>
    <dgm:cxn modelId="{65684C40-706B-4D01-B240-84D336439E8A}" type="presParOf" srcId="{18CE0D98-29C6-4B38-B1AB-854BDD7E6EC5}" destId="{43BCFFE5-9B41-40CB-89AC-59B090735297}" srcOrd="0" destOrd="0" presId="urn:microsoft.com/office/officeart/2005/8/layout/hProcess3"/>
    <dgm:cxn modelId="{9A347372-5AE5-4845-9A02-D917F13CBB55}" type="presParOf" srcId="{18CE0D98-29C6-4B38-B1AB-854BDD7E6EC5}" destId="{5F217776-87C1-41DE-87B6-53EB0AC3DD15}" srcOrd="1" destOrd="0" presId="urn:microsoft.com/office/officeart/2005/8/layout/hProcess3"/>
    <dgm:cxn modelId="{B13C7BCA-C560-4049-A80D-C5B4285BB6EC}" type="presParOf" srcId="{18CE0D98-29C6-4B38-B1AB-854BDD7E6EC5}" destId="{A91B4EBB-EDF5-4DA5-B2B4-3A3507366608}" srcOrd="2" destOrd="0" presId="urn:microsoft.com/office/officeart/2005/8/layout/hProcess3"/>
    <dgm:cxn modelId="{F54275AD-D77E-4334-B6FE-FD4EF3818940}" type="presParOf" srcId="{18CE0D98-29C6-4B38-B1AB-854BDD7E6EC5}" destId="{422C453D-C35C-4251-BB09-769E173F21C7}" srcOrd="3" destOrd="0" presId="urn:microsoft.com/office/officeart/2005/8/layout/hProcess3"/>
    <dgm:cxn modelId="{BA9ACE87-2D20-44D3-A2A4-2682F0A214C7}" type="presParOf" srcId="{3D32FDB4-5E7B-4DC8-A1DD-6DDF4EAA9521}" destId="{9987AABE-5A54-491E-9042-49422F1AC2EE}" srcOrd="8" destOrd="0" presId="urn:microsoft.com/office/officeart/2005/8/layout/hProcess3"/>
    <dgm:cxn modelId="{F8973EF3-956C-48C0-A3ED-8B93A75AE7C3}" type="presParOf" srcId="{3D32FDB4-5E7B-4DC8-A1DD-6DDF4EAA9521}" destId="{090A4914-FFE7-433E-8150-AE32B9527818}" srcOrd="9" destOrd="0" presId="urn:microsoft.com/office/officeart/2005/8/layout/hProcess3"/>
    <dgm:cxn modelId="{21255054-1E69-44CF-9DD6-A0543A23F6A7}" type="presParOf" srcId="{090A4914-FFE7-433E-8150-AE32B9527818}" destId="{BC2CDEC8-E7E9-4DFA-8432-0A1CA039237E}" srcOrd="0" destOrd="0" presId="urn:microsoft.com/office/officeart/2005/8/layout/hProcess3"/>
    <dgm:cxn modelId="{0A3D2A57-0AF7-4118-81A7-70EDE742B8E1}" type="presParOf" srcId="{090A4914-FFE7-433E-8150-AE32B9527818}" destId="{03ADAD87-B734-4931-9806-0AF438C232DD}" srcOrd="1" destOrd="0" presId="urn:microsoft.com/office/officeart/2005/8/layout/hProcess3"/>
    <dgm:cxn modelId="{D6B729C7-3B09-451C-B838-96B36823435F}" type="presParOf" srcId="{090A4914-FFE7-433E-8150-AE32B9527818}" destId="{26AD8A7E-8439-45AB-9F75-D3EC7EA0E81D}" srcOrd="2" destOrd="0" presId="urn:microsoft.com/office/officeart/2005/8/layout/hProcess3"/>
    <dgm:cxn modelId="{6E06457D-98E4-4502-88C8-0767F39E97B7}" type="presParOf" srcId="{090A4914-FFE7-433E-8150-AE32B9527818}" destId="{5EF2A662-4EAC-400D-9CD9-2DBEB3E691DE}" srcOrd="3" destOrd="0" presId="urn:microsoft.com/office/officeart/2005/8/layout/hProcess3"/>
    <dgm:cxn modelId="{21BC0454-E877-46B7-A9E8-60FB17EE0DB6}" type="presParOf" srcId="{3D32FDB4-5E7B-4DC8-A1DD-6DDF4EAA9521}" destId="{0AE0ABB7-699C-401B-9594-DD3BFB5CA240}" srcOrd="10" destOrd="0" presId="urn:microsoft.com/office/officeart/2005/8/layout/hProcess3"/>
    <dgm:cxn modelId="{04544B6A-2903-488D-801E-AC8F4134FCF4}" type="presParOf" srcId="{3D32FDB4-5E7B-4DC8-A1DD-6DDF4EAA9521}" destId="{E7FB527E-C793-410D-B980-564329D62410}" srcOrd="11" destOrd="0" presId="urn:microsoft.com/office/officeart/2005/8/layout/hProcess3"/>
    <dgm:cxn modelId="{DA6D9114-81BA-4BB0-B2FC-133035676576}" type="presParOf" srcId="{3D32FDB4-5E7B-4DC8-A1DD-6DDF4EAA9521}" destId="{71D22423-3AF7-4057-AD2D-C8B492C0F629}" srcOrd="12" destOrd="0" presId="urn:microsoft.com/office/officeart/2005/8/layout/hProcess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D6B80-66AD-45A7-B022-C50FC417FA66}">
      <dsp:nvSpPr>
        <dsp:cNvPr id="0" name=""/>
        <dsp:cNvSpPr/>
      </dsp:nvSpPr>
      <dsp:spPr>
        <a:xfrm rot="16200000">
          <a:off x="677333" y="-677333"/>
          <a:ext cx="2709333" cy="4064000"/>
        </a:xfrm>
        <a:prstGeom prst="round1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t>Predictability</a:t>
          </a:r>
          <a:endParaRPr lang="en-US" sz="3600" b="1" kern="1200" dirty="0"/>
        </a:p>
      </dsp:txBody>
      <dsp:txXfrm rot="5400000">
        <a:off x="-1" y="1"/>
        <a:ext cx="4064000" cy="2032000"/>
      </dsp:txXfrm>
    </dsp:sp>
    <dsp:sp modelId="{CD037221-EFB5-4DD1-ACAD-C8AA54A955CD}">
      <dsp:nvSpPr>
        <dsp:cNvPr id="0" name=""/>
        <dsp:cNvSpPr/>
      </dsp:nvSpPr>
      <dsp:spPr>
        <a:xfrm>
          <a:off x="4064000" y="0"/>
          <a:ext cx="4064000" cy="2709333"/>
        </a:xfrm>
        <a:prstGeom prst="round1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t>Value</a:t>
          </a:r>
          <a:endParaRPr lang="en-US" sz="3600" b="1" kern="1200" dirty="0"/>
        </a:p>
      </dsp:txBody>
      <dsp:txXfrm>
        <a:off x="4064000" y="0"/>
        <a:ext cx="4064000" cy="2032000"/>
      </dsp:txXfrm>
    </dsp:sp>
    <dsp:sp modelId="{43C8EA4F-4CE6-4F40-BE21-DF09FF006907}">
      <dsp:nvSpPr>
        <dsp:cNvPr id="0" name=""/>
        <dsp:cNvSpPr/>
      </dsp:nvSpPr>
      <dsp:spPr>
        <a:xfrm rot="10800000">
          <a:off x="0" y="2709333"/>
          <a:ext cx="4064000" cy="2709333"/>
        </a:xfrm>
        <a:prstGeom prst="round1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t>Quality</a:t>
          </a:r>
          <a:endParaRPr lang="en-US" sz="3600" b="1" kern="1200" dirty="0"/>
        </a:p>
      </dsp:txBody>
      <dsp:txXfrm rot="10800000">
        <a:off x="0" y="3386666"/>
        <a:ext cx="4064000" cy="2032000"/>
      </dsp:txXfrm>
    </dsp:sp>
    <dsp:sp modelId="{2142A2CE-7820-4A33-9FBF-4539BFE8F562}">
      <dsp:nvSpPr>
        <dsp:cNvPr id="0" name=""/>
        <dsp:cNvSpPr/>
      </dsp:nvSpPr>
      <dsp:spPr>
        <a:xfrm rot="5400000">
          <a:off x="4741333" y="2032000"/>
          <a:ext cx="2709333" cy="4064000"/>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b="1" kern="1200" dirty="0" smtClean="0"/>
            <a:t>Productivity</a:t>
          </a:r>
          <a:endParaRPr lang="en-US" sz="3600" b="1" kern="1200" dirty="0"/>
        </a:p>
      </dsp:txBody>
      <dsp:txXfrm rot="-5400000">
        <a:off x="4063999" y="3386666"/>
        <a:ext cx="4064000" cy="2032000"/>
      </dsp:txXfrm>
    </dsp:sp>
    <dsp:sp modelId="{9ED040D3-DEB4-4313-8AF3-23C187D79A90}">
      <dsp:nvSpPr>
        <dsp:cNvPr id="0" name=""/>
        <dsp:cNvSpPr/>
      </dsp:nvSpPr>
      <dsp:spPr>
        <a:xfrm>
          <a:off x="2844799" y="2032000"/>
          <a:ext cx="2438400" cy="1354666"/>
        </a:xfrm>
        <a:prstGeom prst="roundRect">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Agile Metrics</a:t>
          </a:r>
          <a:endParaRPr lang="en-US" sz="3600" kern="1200" dirty="0"/>
        </a:p>
      </dsp:txBody>
      <dsp:txXfrm>
        <a:off x="2910928" y="2098129"/>
        <a:ext cx="2306142" cy="1222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2D5B3-1793-4551-8F4D-6AC914B66528}">
      <dsp:nvSpPr>
        <dsp:cNvPr id="0" name=""/>
        <dsp:cNvSpPr/>
      </dsp:nvSpPr>
      <dsp:spPr>
        <a:xfrm>
          <a:off x="1119187" y="56888"/>
          <a:ext cx="2730667" cy="2730667"/>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i="1" kern="1200" dirty="0" smtClean="0"/>
            <a:t>What you can implement.</a:t>
          </a:r>
          <a:endParaRPr lang="en-US" sz="2600" i="1" kern="1200" dirty="0"/>
        </a:p>
      </dsp:txBody>
      <dsp:txXfrm>
        <a:off x="1483276" y="534755"/>
        <a:ext cx="2002489" cy="1228800"/>
      </dsp:txXfrm>
    </dsp:sp>
    <dsp:sp modelId="{40CB54D0-C7D0-4CAD-8479-C3A7153D9C34}">
      <dsp:nvSpPr>
        <dsp:cNvPr id="0" name=""/>
        <dsp:cNvSpPr/>
      </dsp:nvSpPr>
      <dsp:spPr>
        <a:xfrm>
          <a:off x="2104503" y="1763555"/>
          <a:ext cx="2730667" cy="2730667"/>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i="1" kern="1200" dirty="0" smtClean="0"/>
            <a:t>What you can “sell”.</a:t>
          </a:r>
          <a:endParaRPr lang="en-US" sz="2600" i="1" kern="1200" dirty="0"/>
        </a:p>
      </dsp:txBody>
      <dsp:txXfrm>
        <a:off x="2939632" y="2468978"/>
        <a:ext cx="1638400" cy="1501866"/>
      </dsp:txXfrm>
    </dsp:sp>
    <dsp:sp modelId="{CDBC358B-E235-4121-AB75-A98508AB3B3C}">
      <dsp:nvSpPr>
        <dsp:cNvPr id="0" name=""/>
        <dsp:cNvSpPr/>
      </dsp:nvSpPr>
      <dsp:spPr>
        <a:xfrm>
          <a:off x="133871" y="1763555"/>
          <a:ext cx="2730667" cy="2730667"/>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i="1" kern="1200" dirty="0" smtClean="0"/>
            <a:t>What you are passionate about.</a:t>
          </a:r>
          <a:endParaRPr lang="en-US" sz="2600" i="1" kern="1200" dirty="0"/>
        </a:p>
      </dsp:txBody>
      <dsp:txXfrm>
        <a:off x="391009" y="2468978"/>
        <a:ext cx="1638400" cy="1501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22423-3AF7-4057-AD2D-C8B492C0F629}">
      <dsp:nvSpPr>
        <dsp:cNvPr id="0" name=""/>
        <dsp:cNvSpPr/>
      </dsp:nvSpPr>
      <dsp:spPr>
        <a:xfrm>
          <a:off x="0" y="12455"/>
          <a:ext cx="10676020" cy="2696452"/>
        </a:xfrm>
        <a:prstGeom prst="rightArrow">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3ADAD87-B734-4931-9806-0AF438C232DD}">
      <dsp:nvSpPr>
        <dsp:cNvPr id="0" name=""/>
        <dsp:cNvSpPr/>
      </dsp:nvSpPr>
      <dsp:spPr>
        <a:xfrm>
          <a:off x="8421383" y="686568"/>
          <a:ext cx="1574295" cy="134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lvl="0" algn="ctr" defTabSz="1155700">
            <a:lnSpc>
              <a:spcPct val="90000"/>
            </a:lnSpc>
            <a:spcBef>
              <a:spcPct val="0"/>
            </a:spcBef>
            <a:spcAft>
              <a:spcPct val="35000"/>
            </a:spcAft>
          </a:pPr>
          <a:r>
            <a:rPr lang="en-US" sz="2600" kern="1200" dirty="0" smtClean="0"/>
            <a:t>Create</a:t>
          </a:r>
        </a:p>
        <a:p>
          <a:pPr lvl="0" algn="ctr" defTabSz="1155700">
            <a:lnSpc>
              <a:spcPct val="90000"/>
            </a:lnSpc>
            <a:spcBef>
              <a:spcPct val="0"/>
            </a:spcBef>
            <a:spcAft>
              <a:spcPct val="35000"/>
            </a:spcAft>
          </a:pPr>
          <a:r>
            <a:rPr lang="en-US" sz="2600" kern="1200" dirty="0" smtClean="0"/>
            <a:t>Schedule</a:t>
          </a:r>
          <a:endParaRPr lang="en-US" sz="2600" kern="1200" dirty="0"/>
        </a:p>
      </dsp:txBody>
      <dsp:txXfrm>
        <a:off x="8421383" y="686568"/>
        <a:ext cx="1574295" cy="1348226"/>
      </dsp:txXfrm>
    </dsp:sp>
    <dsp:sp modelId="{5F217776-87C1-41DE-87B6-53EB0AC3DD15}">
      <dsp:nvSpPr>
        <dsp:cNvPr id="0" name=""/>
        <dsp:cNvSpPr/>
      </dsp:nvSpPr>
      <dsp:spPr>
        <a:xfrm>
          <a:off x="6532227" y="686568"/>
          <a:ext cx="1574295" cy="134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lvl="0" algn="ctr" defTabSz="1155700">
            <a:lnSpc>
              <a:spcPct val="90000"/>
            </a:lnSpc>
            <a:spcBef>
              <a:spcPct val="0"/>
            </a:spcBef>
            <a:spcAft>
              <a:spcPct val="35000"/>
            </a:spcAft>
          </a:pPr>
          <a:r>
            <a:rPr lang="en-US" sz="2600" kern="1200" dirty="0" smtClean="0"/>
            <a:t>Derive Duration</a:t>
          </a:r>
          <a:endParaRPr lang="en-US" sz="2600" kern="1200" dirty="0"/>
        </a:p>
      </dsp:txBody>
      <dsp:txXfrm>
        <a:off x="6532227" y="686568"/>
        <a:ext cx="1574295" cy="1348226"/>
      </dsp:txXfrm>
    </dsp:sp>
    <dsp:sp modelId="{E9F0C25F-0232-4E21-9231-2AD26FFB0485}">
      <dsp:nvSpPr>
        <dsp:cNvPr id="0" name=""/>
        <dsp:cNvSpPr/>
      </dsp:nvSpPr>
      <dsp:spPr>
        <a:xfrm>
          <a:off x="4643072" y="686568"/>
          <a:ext cx="1574295" cy="134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lvl="0" algn="ctr" defTabSz="1155700">
            <a:lnSpc>
              <a:spcPct val="90000"/>
            </a:lnSpc>
            <a:spcBef>
              <a:spcPct val="0"/>
            </a:spcBef>
            <a:spcAft>
              <a:spcPct val="35000"/>
            </a:spcAft>
          </a:pPr>
          <a:r>
            <a:rPr lang="en-US" sz="2600" kern="1200" dirty="0" smtClean="0"/>
            <a:t>Determine Velocity</a:t>
          </a:r>
          <a:endParaRPr lang="en-US" sz="2600" kern="1200" dirty="0"/>
        </a:p>
      </dsp:txBody>
      <dsp:txXfrm>
        <a:off x="4643072" y="686568"/>
        <a:ext cx="1574295" cy="1348226"/>
      </dsp:txXfrm>
    </dsp:sp>
    <dsp:sp modelId="{80B30DD4-682E-45C6-AA07-B755CABB0FBB}">
      <dsp:nvSpPr>
        <dsp:cNvPr id="0" name=""/>
        <dsp:cNvSpPr/>
      </dsp:nvSpPr>
      <dsp:spPr>
        <a:xfrm>
          <a:off x="2753917" y="686568"/>
          <a:ext cx="1574295" cy="134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lvl="0" algn="ctr" defTabSz="1155700">
            <a:lnSpc>
              <a:spcPct val="90000"/>
            </a:lnSpc>
            <a:spcBef>
              <a:spcPct val="0"/>
            </a:spcBef>
            <a:spcAft>
              <a:spcPct val="35000"/>
            </a:spcAft>
          </a:pPr>
          <a:r>
            <a:rPr lang="en-US" sz="2600" kern="1200" dirty="0" smtClean="0"/>
            <a:t>Estimate Size</a:t>
          </a:r>
          <a:endParaRPr lang="en-US" sz="2600" kern="1200" dirty="0"/>
        </a:p>
      </dsp:txBody>
      <dsp:txXfrm>
        <a:off x="2753917" y="686568"/>
        <a:ext cx="1574295" cy="1348226"/>
      </dsp:txXfrm>
    </dsp:sp>
    <dsp:sp modelId="{EEC16670-78B1-41B1-B2F6-D3895633DC2E}">
      <dsp:nvSpPr>
        <dsp:cNvPr id="0" name=""/>
        <dsp:cNvSpPr/>
      </dsp:nvSpPr>
      <dsp:spPr>
        <a:xfrm>
          <a:off x="864762" y="686568"/>
          <a:ext cx="1574295" cy="1348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lvl="0" algn="ctr" defTabSz="1155700">
            <a:lnSpc>
              <a:spcPct val="90000"/>
            </a:lnSpc>
            <a:spcBef>
              <a:spcPct val="0"/>
            </a:spcBef>
            <a:spcAft>
              <a:spcPct val="35000"/>
            </a:spcAft>
          </a:pPr>
          <a:r>
            <a:rPr lang="en-US" sz="2600" kern="1200" dirty="0" smtClean="0"/>
            <a:t>Desired Features</a:t>
          </a:r>
          <a:endParaRPr lang="en-US" sz="2600" kern="1200" dirty="0"/>
        </a:p>
      </dsp:txBody>
      <dsp:txXfrm>
        <a:off x="864762" y="686568"/>
        <a:ext cx="1574295" cy="1348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8CE354-5F8C-4738-9F4B-FD37865D98B4}" type="datetimeFigureOut">
              <a:rPr lang="en-US" smtClean="0"/>
              <a:t>11/14/2017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0BC6AD-0F3D-47CE-9E8A-DF2BC9245D2A}" type="slidenum">
              <a:rPr lang="en-US" smtClean="0"/>
              <a:t>‹#›</a:t>
            </a:fld>
            <a:endParaRPr lang="en-US"/>
          </a:p>
        </p:txBody>
      </p:sp>
    </p:spTree>
    <p:extLst>
      <p:ext uri="{BB962C8B-B14F-4D97-AF65-F5344CB8AC3E}">
        <p14:creationId xmlns:p14="http://schemas.microsoft.com/office/powerpoint/2010/main" val="2698435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F21A7-2D13-4C0C-9600-FC0D78E765A4}" type="datetimeFigureOut">
              <a:rPr lang="en-US" smtClean="0"/>
              <a:t>11/14/2017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8CF53-429A-4C90-B579-E91943B6D94F}" type="slidenum">
              <a:rPr lang="en-US" smtClean="0"/>
              <a:t>‹#›</a:t>
            </a:fld>
            <a:endParaRPr lang="en-US"/>
          </a:p>
        </p:txBody>
      </p:sp>
    </p:spTree>
    <p:extLst>
      <p:ext uri="{BB962C8B-B14F-4D97-AF65-F5344CB8AC3E}">
        <p14:creationId xmlns:p14="http://schemas.microsoft.com/office/powerpoint/2010/main" val="12954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endParaRPr lang="en-US" dirty="0"/>
          </a:p>
        </p:txBody>
      </p:sp>
      <p:sp>
        <p:nvSpPr>
          <p:cNvPr id="4" name="Slide Number Placeholder 3"/>
          <p:cNvSpPr>
            <a:spLocks noGrp="1"/>
          </p:cNvSpPr>
          <p:nvPr>
            <p:ph type="sldNum" sz="quarter" idx="10"/>
          </p:nvPr>
        </p:nvSpPr>
        <p:spPr/>
        <p:txBody>
          <a:bodyPr/>
          <a:lstStyle/>
          <a:p>
            <a:fld id="{BB68CF53-429A-4C90-B579-E91943B6D94F}" type="slidenum">
              <a:rPr lang="en-US" smtClean="0"/>
              <a:t>1</a:t>
            </a:fld>
            <a:endParaRPr lang="en-US"/>
          </a:p>
        </p:txBody>
      </p:sp>
    </p:spTree>
    <p:extLst>
      <p:ext uri="{BB962C8B-B14F-4D97-AF65-F5344CB8AC3E}">
        <p14:creationId xmlns:p14="http://schemas.microsoft.com/office/powerpoint/2010/main" val="65620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en-US" sz="1200" b="0" i="0" kern="1200" cap="all" dirty="0" smtClean="0">
                <a:solidFill>
                  <a:schemeClr val="tx1"/>
                </a:solidFill>
                <a:effectLst/>
                <a:latin typeface="+mn-lt"/>
                <a:ea typeface="+mn-ea"/>
                <a:cs typeface="+mn-cs"/>
              </a:rPr>
              <a:t>SETTING MEASURABLE PROJECT OBJECTIVES</a:t>
            </a:r>
          </a:p>
          <a:p>
            <a:r>
              <a:rPr lang="en-US" sz="1200" b="0" i="0" kern="1200" dirty="0" smtClean="0">
                <a:solidFill>
                  <a:schemeClr val="tx1"/>
                </a:solidFill>
                <a:effectLst/>
                <a:latin typeface="+mn-lt"/>
                <a:ea typeface="+mn-ea"/>
                <a:cs typeface="+mn-cs"/>
              </a:rPr>
              <a:t>~ By Dr. Keith Mathis</a:t>
            </a:r>
          </a:p>
          <a:p>
            <a:r>
              <a:rPr lang="en-US" sz="1200" b="0" i="0" kern="1200" dirty="0" smtClean="0">
                <a:solidFill>
                  <a:schemeClr val="tx1"/>
                </a:solidFill>
                <a:effectLst/>
                <a:latin typeface="+mn-lt"/>
                <a:ea typeface="+mn-ea"/>
                <a:cs typeface="+mn-cs"/>
              </a:rPr>
              <a:t>Examine ten projects at random, and you will see some of the worst written objectives. Project objectives are often hard to track, vague, and lacking in depth. In project objectives, people need details to help know where they are in the process, and data helps them make informed decisions. I like to recommend "DISCO" when forming objectives. "DISCO" can be spelled out to point us in the proper direction for creating project objectives and tracking their progress.</a:t>
            </a:r>
          </a:p>
          <a:p>
            <a:r>
              <a:rPr lang="en-US" sz="1200" b="0" i="0" kern="1200" dirty="0" smtClean="0">
                <a:solidFill>
                  <a:schemeClr val="tx1"/>
                </a:solidFill>
                <a:effectLst/>
                <a:latin typeface="+mn-lt"/>
                <a:ea typeface="+mn-ea"/>
                <a:cs typeface="+mn-cs"/>
              </a:rPr>
              <a:t>D - Detail Specifics</a:t>
            </a:r>
          </a:p>
          <a:p>
            <a:r>
              <a:rPr lang="en-US" sz="1200" b="0" i="0" kern="1200" dirty="0" smtClean="0">
                <a:solidFill>
                  <a:schemeClr val="tx1"/>
                </a:solidFill>
                <a:effectLst/>
                <a:latin typeface="+mn-lt"/>
                <a:ea typeface="+mn-ea"/>
                <a:cs typeface="+mn-cs"/>
              </a:rPr>
              <a:t>Give as much information as possible and make these objectives very specific. Far too many objectives have been set, which are very grey in nature and lack data to help team members understand all specifics.</a:t>
            </a:r>
          </a:p>
          <a:p>
            <a:r>
              <a:rPr lang="en-US" sz="1200" b="0" i="0" kern="1200" dirty="0" smtClean="0">
                <a:solidFill>
                  <a:schemeClr val="tx1"/>
                </a:solidFill>
                <a:effectLst/>
                <a:latin typeface="+mn-lt"/>
                <a:ea typeface="+mn-ea"/>
                <a:cs typeface="+mn-cs"/>
              </a:rPr>
              <a:t>I - Include Qualitative and Quantitative Measurements</a:t>
            </a:r>
          </a:p>
          <a:p>
            <a:r>
              <a:rPr lang="en-US" sz="1200" b="0" i="0" kern="1200" dirty="0" smtClean="0">
                <a:solidFill>
                  <a:schemeClr val="tx1"/>
                </a:solidFill>
                <a:effectLst/>
                <a:latin typeface="+mn-lt"/>
                <a:ea typeface="+mn-ea"/>
                <a:cs typeface="+mn-cs"/>
              </a:rPr>
              <a:t>Objectives must be measured. When you look at an objective, you must ask, Can we measure this? If not, it needs to be rewritten so that it can be measured and tracked for successful completion. The only way to do this is to make sure qualitative and quantitative components are set.</a:t>
            </a:r>
          </a:p>
          <a:p>
            <a:r>
              <a:rPr lang="en-US" sz="1200" b="0" i="0" kern="1200" dirty="0" smtClean="0">
                <a:solidFill>
                  <a:schemeClr val="tx1"/>
                </a:solidFill>
                <a:effectLst/>
                <a:latin typeface="+mn-lt"/>
                <a:ea typeface="+mn-ea"/>
                <a:cs typeface="+mn-cs"/>
              </a:rPr>
              <a:t>Qualitative measurements measure a project based on quality standards, quality indicators, or quality characteristics. Defect ratio, break down ratio, and improvement needs are all to be considered. Each of these can be </a:t>
            </a:r>
            <a:r>
              <a:rPr lang="en-US" sz="1200" b="0" i="0" kern="1200" dirty="0" err="1" smtClean="0">
                <a:solidFill>
                  <a:schemeClr val="tx1"/>
                </a:solidFill>
                <a:effectLst/>
                <a:latin typeface="+mn-lt"/>
                <a:ea typeface="+mn-ea"/>
                <a:cs typeface="+mn-cs"/>
              </a:rPr>
              <a:t>prioritised</a:t>
            </a:r>
            <a:r>
              <a:rPr lang="en-US" sz="1200" b="0" i="0" kern="1200" dirty="0" smtClean="0">
                <a:solidFill>
                  <a:schemeClr val="tx1"/>
                </a:solidFill>
                <a:effectLst/>
                <a:latin typeface="+mn-lt"/>
                <a:ea typeface="+mn-ea"/>
                <a:cs typeface="+mn-cs"/>
              </a:rPr>
              <a:t> and broken down into a specific tracking mechanism to follow and monitor.</a:t>
            </a:r>
          </a:p>
          <a:p>
            <a:r>
              <a:rPr lang="en-US" sz="1200" b="0" i="0" kern="1200" dirty="0" smtClean="0">
                <a:solidFill>
                  <a:schemeClr val="tx1"/>
                </a:solidFill>
                <a:effectLst/>
                <a:latin typeface="+mn-lt"/>
                <a:ea typeface="+mn-ea"/>
                <a:cs typeface="+mn-cs"/>
              </a:rPr>
              <a:t>Quantitative measurements measure the project based on numerical indicators. Some of the most common quantitative measurements are time, budget, production, work hours, process time, and development progress. Quantitative measurements normally include the need to set a series of benchmarks as a starting point to begin tracking.</a:t>
            </a:r>
          </a:p>
          <a:p>
            <a:r>
              <a:rPr lang="en-US" sz="1200" b="0" i="0" kern="1200" dirty="0" smtClean="0">
                <a:solidFill>
                  <a:schemeClr val="tx1"/>
                </a:solidFill>
                <a:effectLst/>
                <a:latin typeface="+mn-lt"/>
                <a:ea typeface="+mn-ea"/>
                <a:cs typeface="+mn-cs"/>
              </a:rPr>
              <a:t>S - Seek Consensus With the Team</a:t>
            </a:r>
          </a:p>
          <a:p>
            <a:r>
              <a:rPr lang="en-US" sz="1200" b="0" i="0" kern="1200" dirty="0" smtClean="0">
                <a:solidFill>
                  <a:schemeClr val="tx1"/>
                </a:solidFill>
                <a:effectLst/>
                <a:latin typeface="+mn-lt"/>
                <a:ea typeface="+mn-ea"/>
                <a:cs typeface="+mn-cs"/>
              </a:rPr>
              <a:t>Making sure the team agrees with the measurement is very important. Sometimes objectives are set at the beginning of the project, and they are very loose. When the team sets a standard of measurement, it will usually be detailed and understandable. It is important because the team needs to be on the same page during planning. They must agree that these standards are the best possible measurements considering the project.</a:t>
            </a:r>
          </a:p>
          <a:p>
            <a:r>
              <a:rPr lang="en-US" sz="1200" b="0" i="0" kern="1200" dirty="0" smtClean="0">
                <a:solidFill>
                  <a:schemeClr val="tx1"/>
                </a:solidFill>
                <a:effectLst/>
                <a:latin typeface="+mn-lt"/>
                <a:ea typeface="+mn-ea"/>
                <a:cs typeface="+mn-cs"/>
              </a:rPr>
              <a:t>C - Create a Reasonable Approach in Obtaining Those Objectives</a:t>
            </a:r>
          </a:p>
          <a:p>
            <a:r>
              <a:rPr lang="en-US" sz="1200" b="0" i="0" kern="1200" dirty="0" smtClean="0">
                <a:solidFill>
                  <a:schemeClr val="tx1"/>
                </a:solidFill>
                <a:effectLst/>
                <a:latin typeface="+mn-lt"/>
                <a:ea typeface="+mn-ea"/>
                <a:cs typeface="+mn-cs"/>
              </a:rPr>
              <a:t>The approach for reaching objectives is very important. Unless the approach is understood by the entire team and supported, there will be conflict in the team's processes. Conflict means you will have people going in different directions and using various methods.</a:t>
            </a:r>
          </a:p>
          <a:p>
            <a:r>
              <a:rPr lang="en-US" sz="1200" b="0" i="0" kern="1200" dirty="0" smtClean="0">
                <a:solidFill>
                  <a:schemeClr val="tx1"/>
                </a:solidFill>
                <a:effectLst/>
                <a:latin typeface="+mn-lt"/>
                <a:ea typeface="+mn-ea"/>
                <a:cs typeface="+mn-cs"/>
              </a:rPr>
              <a:t>O - Operate in a Methodical Timeframe</a:t>
            </a:r>
          </a:p>
          <a:p>
            <a:r>
              <a:rPr lang="en-US" sz="1200" b="0" i="0" kern="1200" dirty="0" smtClean="0">
                <a:solidFill>
                  <a:schemeClr val="tx1"/>
                </a:solidFill>
                <a:effectLst/>
                <a:latin typeface="+mn-lt"/>
                <a:ea typeface="+mn-ea"/>
                <a:cs typeface="+mn-cs"/>
              </a:rPr>
              <a:t>Setting up a timeline and follow it. This timeline must make sense and be publicized to the entire team. You must constantly focus on maintaining clarity.</a:t>
            </a:r>
          </a:p>
          <a:p>
            <a:r>
              <a:rPr lang="en-US" sz="1200" b="0" i="0" kern="1200" dirty="0" smtClean="0">
                <a:solidFill>
                  <a:schemeClr val="tx1"/>
                </a:solidFill>
                <a:effectLst/>
                <a:latin typeface="+mn-lt"/>
                <a:ea typeface="+mn-ea"/>
                <a:cs typeface="+mn-cs"/>
              </a:rPr>
              <a:t>An example of a great DISCO objective is, We will design 15 training courses that meet organizational development guidelines by June 30 with a budget of $483,000. We will include courses on supervision, communication, performance appraisals, and creating an optimistic workplace. DISCO objectives can be very successful in pushing the project forward and bridging the gap for communication. However, good objectives will never write themselves, nor will they track themselves.</a:t>
            </a:r>
          </a:p>
          <a:p>
            <a:endParaRPr lang="en-US" dirty="0"/>
          </a:p>
        </p:txBody>
      </p:sp>
      <p:sp>
        <p:nvSpPr>
          <p:cNvPr id="4" name="Slide Number Placeholder 3"/>
          <p:cNvSpPr>
            <a:spLocks noGrp="1"/>
          </p:cNvSpPr>
          <p:nvPr>
            <p:ph type="sldNum" sz="quarter" idx="10"/>
          </p:nvPr>
        </p:nvSpPr>
        <p:spPr/>
        <p:txBody>
          <a:bodyPr/>
          <a:lstStyle/>
          <a:p>
            <a:fld id="{BB68CF53-429A-4C90-B579-E91943B6D94F}" type="slidenum">
              <a:rPr lang="en-US" smtClean="0"/>
              <a:t>4</a:t>
            </a:fld>
            <a:endParaRPr lang="en-US"/>
          </a:p>
        </p:txBody>
      </p:sp>
    </p:spTree>
    <p:extLst>
      <p:ext uri="{BB962C8B-B14F-4D97-AF65-F5344CB8AC3E}">
        <p14:creationId xmlns:p14="http://schemas.microsoft.com/office/powerpoint/2010/main" val="93266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Sprint Goal Benefits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Supports Prioritization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Creates Focus and Facilitates Teamwork</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Helps Obtain Relevant Feedback</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Makes it Easier to Analyze the Feedback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Supports Stakeholder Communication</a:t>
            </a:r>
          </a:p>
        </p:txBody>
      </p:sp>
      <p:sp>
        <p:nvSpPr>
          <p:cNvPr id="4" name="Slide Number Placeholder 3"/>
          <p:cNvSpPr>
            <a:spLocks noGrp="1"/>
          </p:cNvSpPr>
          <p:nvPr>
            <p:ph type="sldNum" sz="quarter" idx="10"/>
          </p:nvPr>
        </p:nvSpPr>
        <p:spPr/>
        <p:txBody>
          <a:bodyPr/>
          <a:lstStyle/>
          <a:p>
            <a:fld id="{BB68CF53-429A-4C90-B579-E91943B6D94F}" type="slidenum">
              <a:rPr lang="en-US" smtClean="0"/>
              <a:t>5</a:t>
            </a:fld>
            <a:endParaRPr lang="en-US"/>
          </a:p>
        </p:txBody>
      </p:sp>
    </p:spTree>
    <p:extLst>
      <p:ext uri="{BB962C8B-B14F-4D97-AF65-F5344CB8AC3E}">
        <p14:creationId xmlns:p14="http://schemas.microsoft.com/office/powerpoint/2010/main" val="177846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8CF53-429A-4C90-B579-E91943B6D94F}" type="slidenum">
              <a:rPr lang="en-US" smtClean="0"/>
              <a:t>9</a:t>
            </a:fld>
            <a:endParaRPr lang="en-US"/>
          </a:p>
        </p:txBody>
      </p:sp>
    </p:spTree>
    <p:extLst>
      <p:ext uri="{BB962C8B-B14F-4D97-AF65-F5344CB8AC3E}">
        <p14:creationId xmlns:p14="http://schemas.microsoft.com/office/powerpoint/2010/main" val="282926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What feedback loops do you use? What are your tricks to get the most out of the inspect and adapt approach? </a:t>
            </a:r>
            <a:endParaRPr lang="en-US" dirty="0"/>
          </a:p>
        </p:txBody>
      </p:sp>
      <p:sp>
        <p:nvSpPr>
          <p:cNvPr id="4" name="Slide Number Placeholder 3"/>
          <p:cNvSpPr>
            <a:spLocks noGrp="1"/>
          </p:cNvSpPr>
          <p:nvPr>
            <p:ph type="sldNum" sz="quarter" idx="10"/>
          </p:nvPr>
        </p:nvSpPr>
        <p:spPr/>
        <p:txBody>
          <a:bodyPr/>
          <a:lstStyle/>
          <a:p>
            <a:fld id="{BB68CF53-429A-4C90-B579-E91943B6D94F}" type="slidenum">
              <a:rPr lang="en-US" smtClean="0"/>
              <a:t>10</a:t>
            </a:fld>
            <a:endParaRPr lang="en-US"/>
          </a:p>
        </p:txBody>
      </p:sp>
    </p:spTree>
    <p:extLst>
      <p:ext uri="{BB962C8B-B14F-4D97-AF65-F5344CB8AC3E}">
        <p14:creationId xmlns:p14="http://schemas.microsoft.com/office/powerpoint/2010/main" val="1947699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68CF53-429A-4C90-B579-E91943B6D94F}" type="slidenum">
              <a:rPr lang="en-US" smtClean="0"/>
              <a:t>16</a:t>
            </a:fld>
            <a:endParaRPr lang="en-US"/>
          </a:p>
        </p:txBody>
      </p:sp>
    </p:spTree>
    <p:extLst>
      <p:ext uri="{BB962C8B-B14F-4D97-AF65-F5344CB8AC3E}">
        <p14:creationId xmlns:p14="http://schemas.microsoft.com/office/powerpoint/2010/main" val="1666926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0" y="2922817"/>
            <a:ext cx="12192000" cy="2962807"/>
          </a:xfrm>
          <a:prstGeom prst="rect">
            <a:avLst/>
          </a:prstGeom>
          <a:solidFill>
            <a:srgbClr val="B70F2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itle 1"/>
          <p:cNvSpPr>
            <a:spLocks noGrp="1"/>
          </p:cNvSpPr>
          <p:nvPr>
            <p:ph type="ctrTitle"/>
          </p:nvPr>
        </p:nvSpPr>
        <p:spPr>
          <a:xfrm>
            <a:off x="1462216" y="3180408"/>
            <a:ext cx="9144000" cy="210005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2216" y="4969521"/>
            <a:ext cx="9144000" cy="52068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0" name="Rectangle 9"/>
          <p:cNvSpPr/>
          <p:nvPr userDrawn="1"/>
        </p:nvSpPr>
        <p:spPr>
          <a:xfrm>
            <a:off x="0" y="2"/>
            <a:ext cx="12192000" cy="972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descr="TheOhioStateUniversity-Horiz-RGB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08327" y="1628526"/>
            <a:ext cx="6175347" cy="895425"/>
          </a:xfrm>
          <a:prstGeom prst="rect">
            <a:avLst/>
          </a:prstGeom>
        </p:spPr>
      </p:pic>
    </p:spTree>
    <p:extLst>
      <p:ext uri="{BB962C8B-B14F-4D97-AF65-F5344CB8AC3E}">
        <p14:creationId xmlns:p14="http://schemas.microsoft.com/office/powerpoint/2010/main" val="22205528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98575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0366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963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5638984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7234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7234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58717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6162"/>
            <a:ext cx="10515600" cy="784526"/>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8462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8462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98325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48195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8394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5289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41370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3826379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52733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399"/>
            <a:ext cx="3932237" cy="41241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9478834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1058598"/>
            <a:ext cx="11060564" cy="63209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1060564" cy="474817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0" y="1"/>
            <a:ext cx="12192000" cy="910167"/>
            <a:chOff x="0" y="1040406"/>
            <a:chExt cx="12192000" cy="1213556"/>
          </a:xfrm>
          <a:effectLst>
            <a:outerShdw blurRad="50800" dist="38100" dir="2700000" algn="tl" rotWithShape="0">
              <a:prstClr val="black">
                <a:alpha val="40000"/>
              </a:prstClr>
            </a:outerShdw>
          </a:effectLst>
        </p:grpSpPr>
        <p:sp>
          <p:nvSpPr>
            <p:cNvPr id="8" name="Rectangle 7"/>
            <p:cNvSpPr/>
            <p:nvPr/>
          </p:nvSpPr>
          <p:spPr>
            <a:xfrm>
              <a:off x="0" y="1040406"/>
              <a:ext cx="12192000" cy="121355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9" name="Picture 8" descr="TheOhioStateUniversity-REV-Horiz-RGBHEX.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6917" y="1238313"/>
              <a:ext cx="2438400" cy="471424"/>
            </a:xfrm>
            <a:prstGeom prst="rect">
              <a:avLst/>
            </a:prstGeom>
          </p:spPr>
        </p:pic>
      </p:grpSp>
      <p:sp>
        <p:nvSpPr>
          <p:cNvPr id="10" name="Content Placeholder 2"/>
          <p:cNvSpPr txBox="1">
            <a:spLocks/>
          </p:cNvSpPr>
          <p:nvPr userDrawn="1"/>
        </p:nvSpPr>
        <p:spPr>
          <a:xfrm>
            <a:off x="8506558" y="214154"/>
            <a:ext cx="3392207" cy="501609"/>
          </a:xfrm>
          <a:prstGeom prst="rect">
            <a:avLst/>
          </a:prstGeom>
          <a:ln>
            <a:solidFill>
              <a:srgbClr val="BB0000"/>
            </a:solidFill>
          </a:ln>
        </p:spPr>
        <p:txBody>
          <a:bodyPr/>
          <a:lstStyle>
            <a:lvl1pPr marL="0" indent="0" algn="r" defTabSz="914400" rtl="0" eaLnBrk="1" latinLnBrk="0" hangingPunct="1">
              <a:lnSpc>
                <a:spcPts val="1640"/>
              </a:lnSpc>
              <a:spcBef>
                <a:spcPts val="0"/>
              </a:spcBef>
              <a:buFont typeface="Arial" panose="020B0604020202020204" pitchFamily="34" charset="0"/>
              <a:buNone/>
              <a:defRPr sz="1300" kern="1200" baseline="0">
                <a:solidFill>
                  <a:schemeClr val="bg1"/>
                </a:solidFill>
                <a:latin typeface="+mn-lt"/>
                <a:ea typeface="+mn-ea"/>
                <a:cs typeface="+mn-cs"/>
              </a:defRPr>
            </a:lvl1pPr>
            <a:lvl2pPr marL="0" indent="0" algn="l" defTabSz="914400" rtl="0" eaLnBrk="1" latinLnBrk="0" hangingPunct="1">
              <a:lnSpc>
                <a:spcPct val="90000"/>
              </a:lnSpc>
              <a:spcBef>
                <a:spcPts val="600"/>
              </a:spcBef>
              <a:buFont typeface="Arial" panose="020B0604020202020204" pitchFamily="34" charset="0"/>
              <a:buNone/>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4pPr>
            <a:lvl5pPr marL="502920" indent="0" algn="l" defTabSz="914400" rtl="0" eaLnBrk="1" latinLnBrk="0" hangingPunct="1">
              <a:lnSpc>
                <a:spcPct val="90000"/>
              </a:lnSpc>
              <a:spcBef>
                <a:spcPts val="35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smtClean="0"/>
              <a:t>OFFICE</a:t>
            </a:r>
            <a:r>
              <a:rPr lang="en-US" sz="1300" baseline="0" dirty="0" smtClean="0"/>
              <a:t> OF DISTANCE AND ELEARNING</a:t>
            </a:r>
            <a:endParaRPr lang="en-US" sz="1300" dirty="0" smtClean="0"/>
          </a:p>
          <a:p>
            <a:r>
              <a:rPr lang="en-US" sz="1300" dirty="0" err="1" smtClean="0"/>
              <a:t>PgMO</a:t>
            </a:r>
            <a:endParaRPr lang="en-US" sz="1300" dirty="0"/>
          </a:p>
        </p:txBody>
      </p:sp>
    </p:spTree>
    <p:extLst>
      <p:ext uri="{BB962C8B-B14F-4D97-AF65-F5344CB8AC3E}">
        <p14:creationId xmlns:p14="http://schemas.microsoft.com/office/powerpoint/2010/main" val="107921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r"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accent4">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jira.it.ohio-state.edu/secure/RapidBoard.jspa?rapidView=22&amp;projectKey=LSID&amp;view=reporting&amp;chart=burndownChart&amp;sprint=163"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01892"/>
            <a:ext cx="9144000" cy="2357644"/>
          </a:xfrm>
        </p:spPr>
        <p:txBody>
          <a:bodyPr/>
          <a:lstStyle/>
          <a:p>
            <a:r>
              <a:rPr lang="en-US" dirty="0" smtClean="0"/>
              <a:t>Agile Metrics and Reporting</a:t>
            </a:r>
            <a:endParaRPr lang="en-US" dirty="0"/>
          </a:p>
        </p:txBody>
      </p:sp>
      <p:sp>
        <p:nvSpPr>
          <p:cNvPr id="3" name="Subtitle 2"/>
          <p:cNvSpPr>
            <a:spLocks noGrp="1"/>
          </p:cNvSpPr>
          <p:nvPr>
            <p:ph type="subTitle" idx="1"/>
          </p:nvPr>
        </p:nvSpPr>
        <p:spPr/>
        <p:txBody>
          <a:bodyPr/>
          <a:lstStyle/>
          <a:p>
            <a:r>
              <a:rPr lang="en-US" dirty="0" smtClean="0"/>
              <a:t>Robin Surland</a:t>
            </a:r>
            <a:endParaRPr lang="en-US" dirty="0"/>
          </a:p>
        </p:txBody>
      </p:sp>
    </p:spTree>
    <p:extLst>
      <p:ext uri="{BB962C8B-B14F-4D97-AF65-F5344CB8AC3E}">
        <p14:creationId xmlns:p14="http://schemas.microsoft.com/office/powerpoint/2010/main" val="780660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 AND ADAPT</a:t>
            </a:r>
            <a:endParaRPr lang="en-US" dirty="0"/>
          </a:p>
        </p:txBody>
      </p:sp>
      <p:sp>
        <p:nvSpPr>
          <p:cNvPr id="3" name="Content Placeholder 2"/>
          <p:cNvSpPr>
            <a:spLocks noGrp="1"/>
          </p:cNvSpPr>
          <p:nvPr>
            <p:ph idx="1"/>
          </p:nvPr>
        </p:nvSpPr>
        <p:spPr>
          <a:xfrm>
            <a:off x="838201" y="1825625"/>
            <a:ext cx="8871283" cy="4748170"/>
          </a:xfrm>
        </p:spPr>
        <p:txBody>
          <a:bodyPr/>
          <a:lstStyle/>
          <a:p>
            <a:pPr marL="514350" indent="-514350">
              <a:buFont typeface="+mj-lt"/>
              <a:buAutoNum type="arabicPeriod"/>
            </a:pPr>
            <a:r>
              <a:rPr lang="en-US" dirty="0"/>
              <a:t>Be deliberate about </a:t>
            </a:r>
            <a:r>
              <a:rPr lang="en-US" dirty="0" smtClean="0"/>
              <a:t>inspection.</a:t>
            </a:r>
          </a:p>
          <a:p>
            <a:pPr marL="514350" indent="-514350">
              <a:buFont typeface="+mj-lt"/>
              <a:buAutoNum type="arabicPeriod"/>
            </a:pPr>
            <a:r>
              <a:rPr lang="en-US" dirty="0" smtClean="0"/>
              <a:t>Make </a:t>
            </a:r>
            <a:r>
              <a:rPr lang="en-US" dirty="0"/>
              <a:t>feedback </a:t>
            </a:r>
            <a:r>
              <a:rPr lang="en-US" dirty="0" smtClean="0"/>
              <a:t>immediate.</a:t>
            </a:r>
            <a:endParaRPr lang="en-US" dirty="0"/>
          </a:p>
          <a:p>
            <a:pPr marL="514350" indent="-514350">
              <a:buFont typeface="+mj-lt"/>
              <a:buAutoNum type="arabicPeriod"/>
            </a:pPr>
            <a:r>
              <a:rPr lang="en-US" dirty="0"/>
              <a:t>Seek feedback on </a:t>
            </a:r>
            <a:r>
              <a:rPr lang="en-US" dirty="0" smtClean="0"/>
              <a:t>three levels.</a:t>
            </a:r>
          </a:p>
          <a:p>
            <a:pPr marL="971550" lvl="1" indent="-514350">
              <a:buFont typeface="Arial" panose="020B0604020202020204" pitchFamily="34" charset="0"/>
              <a:buChar char="•"/>
            </a:pPr>
            <a:r>
              <a:rPr lang="en-US" b="1" dirty="0" smtClean="0"/>
              <a:t>Product </a:t>
            </a:r>
          </a:p>
          <a:p>
            <a:pPr marL="971550" lvl="1" indent="-514350">
              <a:buFont typeface="Arial" panose="020B0604020202020204" pitchFamily="34" charset="0"/>
              <a:buChar char="•"/>
            </a:pPr>
            <a:r>
              <a:rPr lang="en-US" b="1" dirty="0" smtClean="0"/>
              <a:t>Process </a:t>
            </a:r>
          </a:p>
          <a:p>
            <a:pPr marL="971550" lvl="1" indent="-514350">
              <a:buFont typeface="Arial" panose="020B0604020202020204" pitchFamily="34" charset="0"/>
              <a:buChar char="•"/>
            </a:pPr>
            <a:r>
              <a:rPr lang="en-US" b="1" dirty="0" smtClean="0"/>
              <a:t>Code / Technical</a:t>
            </a:r>
          </a:p>
          <a:p>
            <a:pPr marL="514350" indent="-514350">
              <a:buFont typeface="+mj-lt"/>
              <a:buAutoNum type="arabicPeriod"/>
            </a:pPr>
            <a:r>
              <a:rPr lang="en-US" dirty="0"/>
              <a:t>Find as many feedback loops as </a:t>
            </a:r>
            <a:r>
              <a:rPr lang="en-US" dirty="0" smtClean="0"/>
              <a:t>possible.</a:t>
            </a:r>
          </a:p>
          <a:p>
            <a:pPr marL="514350" indent="-514350">
              <a:buFont typeface="+mj-lt"/>
              <a:buAutoNum type="arabicPeriod"/>
            </a:pPr>
            <a:r>
              <a:rPr lang="en-US" dirty="0"/>
              <a:t>Don’t forget to </a:t>
            </a:r>
            <a:r>
              <a:rPr lang="en-US" dirty="0" smtClean="0"/>
              <a:t>adapt!</a:t>
            </a:r>
            <a:endParaRPr lang="en-US" dirty="0"/>
          </a:p>
          <a:p>
            <a:pPr marL="514350" indent="-514350">
              <a:buFont typeface="Arial" panose="020B0604020202020204" pitchFamily="34" charset="0"/>
              <a:buChar char="•"/>
            </a:pPr>
            <a:endParaRPr lang="en-US" b="1" dirty="0"/>
          </a:p>
          <a:p>
            <a:pPr marL="514350" indent="-514350">
              <a:buFont typeface="+mj-lt"/>
              <a:buAutoNum type="arabicPeriod"/>
            </a:pPr>
            <a:endParaRPr lang="en-US" b="1" dirty="0"/>
          </a:p>
          <a:p>
            <a:pPr>
              <a:buClr>
                <a:schemeClr val="tx2"/>
              </a:buClr>
            </a:pPr>
            <a:endParaRPr lang="en-US" dirty="0">
              <a:solidFill>
                <a:schemeClr val="accent4"/>
              </a:solidFill>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8588" y="1690688"/>
            <a:ext cx="2057401" cy="4114801"/>
          </a:xfrm>
          <a:prstGeom prst="rect">
            <a:avLst/>
          </a:prstGeom>
        </p:spPr>
      </p:pic>
    </p:spTree>
    <p:extLst>
      <p:ext uri="{BB962C8B-B14F-4D97-AF65-F5344CB8AC3E}">
        <p14:creationId xmlns:p14="http://schemas.microsoft.com/office/powerpoint/2010/main" val="245788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NEEDED</a:t>
            </a:r>
            <a:endParaRPr lang="en-US" dirty="0"/>
          </a:p>
        </p:txBody>
      </p:sp>
      <p:sp>
        <p:nvSpPr>
          <p:cNvPr id="3" name="Content Placeholder 2"/>
          <p:cNvSpPr>
            <a:spLocks noGrp="1"/>
          </p:cNvSpPr>
          <p:nvPr>
            <p:ph idx="1"/>
          </p:nvPr>
        </p:nvSpPr>
        <p:spPr/>
        <p:txBody>
          <a:bodyPr/>
          <a:lstStyle/>
          <a:p>
            <a:r>
              <a:rPr lang="en-US" b="1" dirty="0" smtClean="0">
                <a:solidFill>
                  <a:schemeClr val="accent4"/>
                </a:solidFill>
              </a:rPr>
              <a:t>Scope</a:t>
            </a:r>
            <a:r>
              <a:rPr lang="en-US" dirty="0" smtClean="0"/>
              <a:t> total project points over time</a:t>
            </a:r>
          </a:p>
          <a:p>
            <a:r>
              <a:rPr lang="en-US" b="1" dirty="0">
                <a:solidFill>
                  <a:schemeClr val="accent4"/>
                </a:solidFill>
              </a:rPr>
              <a:t>Velocity</a:t>
            </a:r>
            <a:r>
              <a:rPr lang="en-US" dirty="0"/>
              <a:t> the rate at which goods or services are </a:t>
            </a:r>
            <a:r>
              <a:rPr lang="en-US" dirty="0" smtClean="0"/>
              <a:t>produced                   </a:t>
            </a:r>
            <a:br>
              <a:rPr lang="en-US" dirty="0" smtClean="0"/>
            </a:br>
            <a:r>
              <a:rPr lang="en-US" i="1" dirty="0" smtClean="0"/>
              <a:t>output/time</a:t>
            </a:r>
          </a:p>
          <a:p>
            <a:r>
              <a:rPr lang="en-US" b="1" dirty="0" smtClean="0">
                <a:solidFill>
                  <a:schemeClr val="accent4"/>
                </a:solidFill>
              </a:rPr>
              <a:t>Define Team Capacity </a:t>
            </a:r>
            <a:r>
              <a:rPr lang="en-US" altLang="en-US" i="1" dirty="0" smtClean="0">
                <a:solidFill>
                  <a:schemeClr val="tx2"/>
                </a:solidFill>
              </a:rPr>
              <a:t>application </a:t>
            </a:r>
            <a:br>
              <a:rPr lang="en-US" altLang="en-US" i="1" dirty="0" smtClean="0">
                <a:solidFill>
                  <a:schemeClr val="tx2"/>
                </a:solidFill>
              </a:rPr>
            </a:br>
            <a:r>
              <a:rPr lang="en-US" altLang="en-US" i="1" dirty="0" smtClean="0">
                <a:solidFill>
                  <a:schemeClr val="tx2"/>
                </a:solidFill>
              </a:rPr>
              <a:t>&amp; </a:t>
            </a:r>
            <a:r>
              <a:rPr lang="en-US" altLang="en-US" i="1" dirty="0">
                <a:solidFill>
                  <a:schemeClr val="tx2"/>
                </a:solidFill>
              </a:rPr>
              <a:t>business </a:t>
            </a:r>
            <a:r>
              <a:rPr lang="en-US" altLang="en-US" i="1" dirty="0" smtClean="0">
                <a:solidFill>
                  <a:schemeClr val="tx2"/>
                </a:solidFill>
              </a:rPr>
              <a:t>knowledge + </a:t>
            </a:r>
            <a:br>
              <a:rPr lang="en-US" altLang="en-US" i="1" dirty="0" smtClean="0">
                <a:solidFill>
                  <a:schemeClr val="tx2"/>
                </a:solidFill>
              </a:rPr>
            </a:br>
            <a:r>
              <a:rPr lang="en-US" altLang="en-US" i="1" dirty="0" smtClean="0">
                <a:solidFill>
                  <a:schemeClr val="tx2"/>
                </a:solidFill>
              </a:rPr>
              <a:t>technical </a:t>
            </a:r>
            <a:r>
              <a:rPr lang="en-US" altLang="en-US" i="1" dirty="0">
                <a:solidFill>
                  <a:schemeClr val="tx2"/>
                </a:solidFill>
              </a:rPr>
              <a:t>knowledge &amp; </a:t>
            </a:r>
            <a:r>
              <a:rPr lang="en-US" altLang="en-US" i="1" dirty="0" smtClean="0">
                <a:solidFill>
                  <a:schemeClr val="tx2"/>
                </a:solidFill>
              </a:rPr>
              <a:t>experience</a:t>
            </a:r>
            <a:endParaRPr lang="en-US" i="1" dirty="0" smtClean="0">
              <a:solidFill>
                <a:schemeClr val="tx2"/>
              </a:solidFill>
            </a:endParaRPr>
          </a:p>
          <a:p>
            <a:r>
              <a:rPr lang="en-US" b="1" dirty="0" smtClean="0">
                <a:solidFill>
                  <a:schemeClr val="accent4"/>
                </a:solidFill>
              </a:rPr>
              <a:t>Productivity Factor</a:t>
            </a:r>
            <a:r>
              <a:rPr lang="en-US" dirty="0" smtClean="0"/>
              <a:t> </a:t>
            </a:r>
            <a:br>
              <a:rPr lang="en-US" dirty="0" smtClean="0"/>
            </a:br>
            <a:r>
              <a:rPr lang="en-US" i="1" dirty="0" smtClean="0"/>
              <a:t>points(8)/hours</a:t>
            </a:r>
          </a:p>
          <a:p>
            <a:r>
              <a:rPr lang="en-US" b="1" dirty="0" smtClean="0">
                <a:solidFill>
                  <a:schemeClr val="accent4"/>
                </a:solidFill>
              </a:rPr>
              <a:t>Customer Value </a:t>
            </a:r>
            <a:r>
              <a:rPr lang="en-US" dirty="0" smtClean="0"/>
              <a:t>quantified</a:t>
            </a:r>
            <a:endParaRPr lang="en-US" dirty="0"/>
          </a:p>
        </p:txBody>
      </p:sp>
      <p:pic>
        <p:nvPicPr>
          <p:cNvPr id="1026" name="Picture 2" descr="https://static.pexels.com/photos/577585/pexels-photo-577585.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2514" y="3314700"/>
            <a:ext cx="3810035" cy="285667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13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SIZE – DERIVE DURATION</a:t>
            </a:r>
            <a:endParaRPr lang="en-US" dirty="0"/>
          </a:p>
        </p:txBody>
      </p:sp>
      <p:sp>
        <p:nvSpPr>
          <p:cNvPr id="3" name="Content Placeholder 2"/>
          <p:cNvSpPr>
            <a:spLocks noGrp="1"/>
          </p:cNvSpPr>
          <p:nvPr>
            <p:ph idx="1"/>
          </p:nvPr>
        </p:nvSpPr>
        <p:spPr/>
        <p:txBody>
          <a:bodyPr/>
          <a:lstStyle/>
          <a:p>
            <a:r>
              <a:rPr lang="en-US" dirty="0" smtClean="0">
                <a:solidFill>
                  <a:schemeClr val="accent4"/>
                </a:solidFill>
              </a:rPr>
              <a:t>Point estimates are a way to </a:t>
            </a:r>
            <a:r>
              <a:rPr lang="en-US" b="1" i="1" dirty="0" smtClean="0"/>
              <a:t>size</a:t>
            </a:r>
            <a:r>
              <a:rPr lang="en-US" dirty="0" smtClean="0">
                <a:solidFill>
                  <a:schemeClr val="accent4"/>
                </a:solidFill>
              </a:rPr>
              <a:t> work packages.</a:t>
            </a:r>
          </a:p>
          <a:p>
            <a:r>
              <a:rPr lang="en-US" dirty="0" smtClean="0">
                <a:solidFill>
                  <a:schemeClr val="accent4"/>
                </a:solidFill>
              </a:rPr>
              <a:t>These estimations </a:t>
            </a:r>
            <a:r>
              <a:rPr lang="en-US" dirty="0">
                <a:solidFill>
                  <a:schemeClr val="accent4"/>
                </a:solidFill>
              </a:rPr>
              <a:t>are independent of </a:t>
            </a:r>
            <a:r>
              <a:rPr lang="en-US" b="1" i="1" dirty="0" smtClean="0"/>
              <a:t>how</a:t>
            </a:r>
            <a:r>
              <a:rPr lang="en-US" dirty="0" smtClean="0">
                <a:solidFill>
                  <a:schemeClr val="accent4"/>
                </a:solidFill>
              </a:rPr>
              <a:t> </a:t>
            </a:r>
            <a:r>
              <a:rPr lang="en-US" dirty="0">
                <a:solidFill>
                  <a:schemeClr val="accent4"/>
                </a:solidFill>
              </a:rPr>
              <a:t>or</a:t>
            </a:r>
            <a:r>
              <a:rPr lang="en-US" b="1" dirty="0">
                <a:solidFill>
                  <a:schemeClr val="accent4"/>
                </a:solidFill>
              </a:rPr>
              <a:t> </a:t>
            </a:r>
            <a:r>
              <a:rPr lang="en-US" b="1" i="1" dirty="0" smtClean="0"/>
              <a:t>who</a:t>
            </a:r>
            <a:r>
              <a:rPr lang="en-US" dirty="0" smtClean="0">
                <a:solidFill>
                  <a:schemeClr val="accent4"/>
                </a:solidFill>
              </a:rPr>
              <a:t>.</a:t>
            </a:r>
            <a:endParaRPr lang="en-US" dirty="0">
              <a:solidFill>
                <a:schemeClr val="accent4"/>
              </a:solidFill>
            </a:endParaRPr>
          </a:p>
          <a:p>
            <a:r>
              <a:rPr lang="en-US" dirty="0" smtClean="0">
                <a:solidFill>
                  <a:schemeClr val="accent4"/>
                </a:solidFill>
              </a:rPr>
              <a:t>Used to determine </a:t>
            </a:r>
            <a:r>
              <a:rPr lang="en-US" b="1" i="1" dirty="0" smtClean="0"/>
              <a:t>productivity</a:t>
            </a:r>
            <a:r>
              <a:rPr lang="en-US" dirty="0" smtClean="0">
                <a:solidFill>
                  <a:schemeClr val="accent4"/>
                </a:solidFill>
              </a:rPr>
              <a:t> and </a:t>
            </a:r>
            <a:r>
              <a:rPr lang="en-US" b="1" i="1" dirty="0" smtClean="0"/>
              <a:t>velocity</a:t>
            </a:r>
            <a:r>
              <a:rPr lang="en-US" dirty="0" smtClean="0">
                <a:solidFill>
                  <a:schemeClr val="accent4"/>
                </a:solidFill>
              </a:rPr>
              <a:t>. </a:t>
            </a:r>
            <a:endParaRPr lang="en-US" dirty="0">
              <a:solidFill>
                <a:schemeClr val="accent4"/>
              </a:solidFill>
            </a:endParaRPr>
          </a:p>
          <a:p>
            <a:endParaRPr lang="en-US" dirty="0"/>
          </a:p>
        </p:txBody>
      </p:sp>
      <p:graphicFrame>
        <p:nvGraphicFramePr>
          <p:cNvPr id="6" name="Diagram 5"/>
          <p:cNvGraphicFramePr/>
          <p:nvPr>
            <p:extLst>
              <p:ext uri="{D42A27DB-BD31-4B8C-83A1-F6EECF244321}">
                <p14:modId xmlns:p14="http://schemas.microsoft.com/office/powerpoint/2010/main" val="1431296248"/>
              </p:ext>
            </p:extLst>
          </p:nvPr>
        </p:nvGraphicFramePr>
        <p:xfrm>
          <a:off x="838201" y="3474900"/>
          <a:ext cx="10676020" cy="272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343527" y="5561965"/>
            <a:ext cx="8173453" cy="369332"/>
          </a:xfrm>
          <a:prstGeom prst="rect">
            <a:avLst/>
          </a:prstGeom>
        </p:spPr>
        <p:txBody>
          <a:bodyPr wrap="square">
            <a:spAutoFit/>
          </a:bodyPr>
          <a:lstStyle/>
          <a:p>
            <a:r>
              <a:rPr lang="en-US" dirty="0"/>
              <a:t>(Total Story Points / Velocity) + 1 = Number of Sprints +/- Standard Deviation</a:t>
            </a:r>
            <a:endParaRPr lang="en-US" dirty="0"/>
          </a:p>
        </p:txBody>
      </p:sp>
    </p:spTree>
    <p:extLst>
      <p:ext uri="{BB962C8B-B14F-4D97-AF65-F5344CB8AC3E}">
        <p14:creationId xmlns:p14="http://schemas.microsoft.com/office/powerpoint/2010/main" val="3729670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BURNDOWN</a:t>
            </a:r>
            <a:r>
              <a:rPr lang="en-US" dirty="0" smtClean="0"/>
              <a:t> CHARTS</a:t>
            </a:r>
            <a:endParaRPr lang="en-US" dirty="0"/>
          </a:p>
        </p:txBody>
      </p:sp>
      <p:pic>
        <p:nvPicPr>
          <p:cNvPr id="6148" name="Picture 4" descr="https://confluence.atlassian.com/jirasoftwarecloud/files/777002653/867194399/1/1484024907542/burndown-chart.png">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879" b="35399"/>
          <a:stretch/>
        </p:blipFill>
        <p:spPr bwMode="auto">
          <a:xfrm>
            <a:off x="133419" y="1528009"/>
            <a:ext cx="11584872" cy="514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23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VELOCITY</a:t>
            </a:r>
            <a:endParaRPr lang="en-US" dirty="0"/>
          </a:p>
        </p:txBody>
      </p:sp>
      <p:sp>
        <p:nvSpPr>
          <p:cNvPr id="3" name="Content Placeholder 2"/>
          <p:cNvSpPr>
            <a:spLocks noGrp="1"/>
          </p:cNvSpPr>
          <p:nvPr>
            <p:ph idx="1"/>
          </p:nvPr>
        </p:nvSpPr>
        <p:spPr/>
        <p:txBody>
          <a:bodyPr>
            <a:normAutofit lnSpcReduction="10000"/>
          </a:bodyPr>
          <a:lstStyle/>
          <a:p>
            <a:r>
              <a:rPr lang="en-US" i="1" dirty="0" smtClean="0">
                <a:solidFill>
                  <a:schemeClr val="accent4"/>
                </a:solidFill>
              </a:rPr>
              <a:t>Velocity = Average number of story points a team gets done in a sprint.  </a:t>
            </a:r>
          </a:p>
          <a:p>
            <a:endParaRPr lang="en-US" dirty="0"/>
          </a:p>
          <a:p>
            <a:r>
              <a:rPr lang="en-US" b="1" dirty="0" smtClean="0"/>
              <a:t>Predictability</a:t>
            </a:r>
          </a:p>
          <a:p>
            <a:pPr marL="457200" indent="-457200">
              <a:buClr>
                <a:schemeClr val="tx2"/>
              </a:buClr>
              <a:buFont typeface="Arial" panose="020B0604020202020204" pitchFamily="34" charset="0"/>
              <a:buChar char="•"/>
            </a:pPr>
            <a:r>
              <a:rPr lang="en-US" dirty="0" smtClean="0">
                <a:solidFill>
                  <a:schemeClr val="accent4"/>
                </a:solidFill>
              </a:rPr>
              <a:t>What can be done by a specific date?</a:t>
            </a:r>
          </a:p>
          <a:p>
            <a:pPr marL="457200" indent="-457200">
              <a:buClr>
                <a:schemeClr val="tx2"/>
              </a:buClr>
              <a:buFont typeface="Arial" panose="020B0604020202020204" pitchFamily="34" charset="0"/>
              <a:buChar char="•"/>
            </a:pPr>
            <a:r>
              <a:rPr lang="en-US" dirty="0" smtClean="0">
                <a:solidFill>
                  <a:schemeClr val="accent4"/>
                </a:solidFill>
              </a:rPr>
              <a:t>When can X be completed?</a:t>
            </a:r>
          </a:p>
          <a:p>
            <a:pPr marL="457200" indent="-457200">
              <a:buClr>
                <a:schemeClr val="tx2"/>
              </a:buClr>
              <a:buFont typeface="Arial" panose="020B0604020202020204" pitchFamily="34" charset="0"/>
              <a:buChar char="•"/>
            </a:pPr>
            <a:r>
              <a:rPr lang="en-US" dirty="0" smtClean="0">
                <a:solidFill>
                  <a:schemeClr val="accent4"/>
                </a:solidFill>
              </a:rPr>
              <a:t>How much value can a team deliver over time?</a:t>
            </a:r>
          </a:p>
          <a:p>
            <a:r>
              <a:rPr lang="en-US" b="1" dirty="0" smtClean="0"/>
              <a:t>Accuracy: </a:t>
            </a:r>
            <a:r>
              <a:rPr lang="en-US" dirty="0" smtClean="0">
                <a:solidFill>
                  <a:schemeClr val="accent4"/>
                </a:solidFill>
              </a:rPr>
              <a:t>Developing a consistent velocity allows for more accurate release and sprint planning. </a:t>
            </a:r>
            <a:endParaRPr lang="en-US" dirty="0">
              <a:solidFill>
                <a:schemeClr val="accent4"/>
              </a:solidFill>
            </a:endParaRPr>
          </a:p>
        </p:txBody>
      </p:sp>
    </p:spTree>
    <p:extLst>
      <p:ext uri="{BB962C8B-B14F-4D97-AF65-F5344CB8AC3E}">
        <p14:creationId xmlns:p14="http://schemas.microsoft.com/office/powerpoint/2010/main" val="2130062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uble Brace 14"/>
          <p:cNvSpPr/>
          <p:nvPr/>
        </p:nvSpPr>
        <p:spPr>
          <a:xfrm>
            <a:off x="4089727" y="3245860"/>
            <a:ext cx="1756611" cy="164922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Double Brace 13"/>
          <p:cNvSpPr/>
          <p:nvPr/>
        </p:nvSpPr>
        <p:spPr>
          <a:xfrm>
            <a:off x="1056768" y="3239046"/>
            <a:ext cx="1756611" cy="164922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DETERMINE VELOCITY</a:t>
            </a:r>
            <a:endParaRPr lang="en-US" dirty="0"/>
          </a:p>
        </p:txBody>
      </p:sp>
      <p:sp>
        <p:nvSpPr>
          <p:cNvPr id="3" name="Content Placeholder 2"/>
          <p:cNvSpPr>
            <a:spLocks noGrp="1"/>
          </p:cNvSpPr>
          <p:nvPr>
            <p:ph idx="1"/>
          </p:nvPr>
        </p:nvSpPr>
        <p:spPr/>
        <p:txBody>
          <a:bodyPr>
            <a:normAutofit/>
          </a:bodyPr>
          <a:lstStyle/>
          <a:p>
            <a:r>
              <a:rPr lang="en-US" i="1" dirty="0" smtClean="0">
                <a:solidFill>
                  <a:schemeClr val="accent4"/>
                </a:solidFill>
              </a:rPr>
              <a:t>Velocity is the key metric in Scrum. </a:t>
            </a:r>
          </a:p>
        </p:txBody>
      </p:sp>
      <p:sp>
        <p:nvSpPr>
          <p:cNvPr id="4" name="Rounded Rectangle 3"/>
          <p:cNvSpPr/>
          <p:nvPr/>
        </p:nvSpPr>
        <p:spPr>
          <a:xfrm>
            <a:off x="838201" y="2466473"/>
            <a:ext cx="1652336" cy="4872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Product Backlog</a:t>
            </a:r>
            <a:endParaRPr lang="en-US" dirty="0"/>
          </a:p>
        </p:txBody>
      </p:sp>
      <p:sp>
        <p:nvSpPr>
          <p:cNvPr id="5" name="Rounded Rectangle 4"/>
          <p:cNvSpPr/>
          <p:nvPr/>
        </p:nvSpPr>
        <p:spPr>
          <a:xfrm>
            <a:off x="3866155" y="2466473"/>
            <a:ext cx="1652336" cy="2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Sprint</a:t>
            </a:r>
          </a:p>
          <a:p>
            <a:pPr algn="ctr"/>
            <a:r>
              <a:rPr lang="en-US" dirty="0" smtClean="0"/>
              <a:t>Backlog</a:t>
            </a:r>
            <a:endParaRPr lang="en-US" dirty="0"/>
          </a:p>
        </p:txBody>
      </p:sp>
      <p:sp>
        <p:nvSpPr>
          <p:cNvPr id="6" name="Rounded Rectangle 5"/>
          <p:cNvSpPr/>
          <p:nvPr/>
        </p:nvSpPr>
        <p:spPr>
          <a:xfrm>
            <a:off x="1056774" y="3248527"/>
            <a:ext cx="1215189" cy="55345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8</a:t>
            </a:r>
            <a:endParaRPr lang="en-US" dirty="0"/>
          </a:p>
        </p:txBody>
      </p:sp>
      <p:sp>
        <p:nvSpPr>
          <p:cNvPr id="7" name="Rounded Rectangle 6"/>
          <p:cNvSpPr/>
          <p:nvPr/>
        </p:nvSpPr>
        <p:spPr>
          <a:xfrm>
            <a:off x="1056773" y="3834648"/>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8" name="Rounded Rectangle 7"/>
          <p:cNvSpPr/>
          <p:nvPr/>
        </p:nvSpPr>
        <p:spPr>
          <a:xfrm>
            <a:off x="1056772" y="4255754"/>
            <a:ext cx="1215189" cy="25951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9" name="Rounded Rectangle 8"/>
          <p:cNvSpPr/>
          <p:nvPr/>
        </p:nvSpPr>
        <p:spPr>
          <a:xfrm>
            <a:off x="1056771" y="4559970"/>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0" name="Rounded Rectangle 9"/>
          <p:cNvSpPr/>
          <p:nvPr/>
        </p:nvSpPr>
        <p:spPr>
          <a:xfrm>
            <a:off x="1056770" y="4981950"/>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1" name="Rounded Rectangle 10"/>
          <p:cNvSpPr/>
          <p:nvPr/>
        </p:nvSpPr>
        <p:spPr>
          <a:xfrm>
            <a:off x="1056769" y="5391024"/>
            <a:ext cx="1215189" cy="55345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8</a:t>
            </a:r>
            <a:endParaRPr lang="en-US" dirty="0"/>
          </a:p>
        </p:txBody>
      </p:sp>
      <p:sp>
        <p:nvSpPr>
          <p:cNvPr id="12" name="Rounded Rectangle 11"/>
          <p:cNvSpPr/>
          <p:nvPr/>
        </p:nvSpPr>
        <p:spPr>
          <a:xfrm>
            <a:off x="1056768" y="5974556"/>
            <a:ext cx="1215189" cy="25951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13" name="TextBox 12"/>
          <p:cNvSpPr txBox="1"/>
          <p:nvPr/>
        </p:nvSpPr>
        <p:spPr>
          <a:xfrm>
            <a:off x="3692696" y="5411272"/>
            <a:ext cx="1999253" cy="646331"/>
          </a:xfrm>
          <a:prstGeom prst="rect">
            <a:avLst/>
          </a:prstGeom>
          <a:noFill/>
        </p:spPr>
        <p:txBody>
          <a:bodyPr wrap="square" rtlCol="0">
            <a:spAutoFit/>
          </a:bodyPr>
          <a:lstStyle/>
          <a:p>
            <a:pPr algn="ctr"/>
            <a:r>
              <a:rPr lang="en-US" sz="1200" dirty="0" smtClean="0"/>
              <a:t>The team pulls their desired number of stories into the current sprint.</a:t>
            </a:r>
            <a:endParaRPr lang="en-US" sz="1200" dirty="0"/>
          </a:p>
        </p:txBody>
      </p:sp>
      <p:sp>
        <p:nvSpPr>
          <p:cNvPr id="18" name="Rounded Rectangle 17"/>
          <p:cNvSpPr/>
          <p:nvPr/>
        </p:nvSpPr>
        <p:spPr>
          <a:xfrm>
            <a:off x="1056767" y="6264441"/>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9" name="Rounded Rectangle 18"/>
          <p:cNvSpPr/>
          <p:nvPr/>
        </p:nvSpPr>
        <p:spPr>
          <a:xfrm>
            <a:off x="1056767" y="6693275"/>
            <a:ext cx="1215189" cy="25951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5120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2000" fill="hold"/>
                                        <p:tgtEl>
                                          <p:spTgt spid="6"/>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0 0 L 0.25 0 E" pathEditMode="relative" ptsTypes="">
                                      <p:cBhvr>
                                        <p:cTn id="8" dur="2000" fill="hold"/>
                                        <p:tgtEl>
                                          <p:spTgt spid="7"/>
                                        </p:tgtEl>
                                        <p:attrNameLst>
                                          <p:attrName>ppt_x</p:attrName>
                                          <p:attrName>ppt_y</p:attrName>
                                        </p:attrNameLst>
                                      </p:cBhvr>
                                    </p:animMotion>
                                  </p:childTnLst>
                                </p:cTn>
                              </p:par>
                              <p:par>
                                <p:cTn id="9" presetID="63" presetClass="path" presetSubtype="0" accel="50000" decel="50000" fill="hold" grpId="0" nodeType="withEffect">
                                  <p:stCondLst>
                                    <p:cond delay="0"/>
                                  </p:stCondLst>
                                  <p:childTnLst>
                                    <p:animMotion origin="layout" path="M 0 0 L 0.25 0 E" pathEditMode="relative" ptsTypes="">
                                      <p:cBhvr>
                                        <p:cTn id="10" dur="2000" fill="hold"/>
                                        <p:tgtEl>
                                          <p:spTgt spid="8"/>
                                        </p:tgtEl>
                                        <p:attrNameLst>
                                          <p:attrName>ppt_x</p:attrName>
                                          <p:attrName>ppt_y</p:attrName>
                                        </p:attrNameLst>
                                      </p:cBhvr>
                                    </p:animMotion>
                                  </p:childTnLst>
                                </p:cTn>
                              </p:par>
                              <p:par>
                                <p:cTn id="11" presetID="63" presetClass="path" presetSubtype="0" accel="50000" decel="50000" fill="hold" grpId="0" nodeType="withEffect">
                                  <p:stCondLst>
                                    <p:cond delay="0"/>
                                  </p:stCondLst>
                                  <p:childTnLst>
                                    <p:animMotion origin="layout" path="M 0 0 L 0.25 0 E" pathEditMode="relative" ptsTypes="">
                                      <p:cBhvr>
                                        <p:cTn id="12" dur="2000" fill="hold"/>
                                        <p:tgtEl>
                                          <p:spTgt spid="9"/>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19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7671127" y="3274220"/>
            <a:ext cx="3150301" cy="1649221"/>
            <a:chOff x="7671127" y="3274220"/>
            <a:chExt cx="3150301" cy="1649221"/>
          </a:xfrm>
        </p:grpSpPr>
        <p:sp>
          <p:nvSpPr>
            <p:cNvPr id="25" name="Double Brace 24"/>
            <p:cNvSpPr/>
            <p:nvPr/>
          </p:nvSpPr>
          <p:spPr>
            <a:xfrm>
              <a:off x="7671127" y="3274220"/>
              <a:ext cx="1756611" cy="164922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445801" y="3714318"/>
              <a:ext cx="1375627" cy="646331"/>
            </a:xfrm>
            <a:prstGeom prst="rect">
              <a:avLst/>
            </a:prstGeom>
            <a:noFill/>
          </p:spPr>
          <p:txBody>
            <a:bodyPr wrap="square" rtlCol="0">
              <a:spAutoFit/>
            </a:bodyPr>
            <a:lstStyle/>
            <a:p>
              <a:pPr algn="ctr"/>
              <a:r>
                <a:rPr lang="en-US" sz="1200" dirty="0" smtClean="0"/>
                <a:t>Actual </a:t>
              </a:r>
              <a:br>
                <a:rPr lang="en-US" sz="1200" dirty="0" smtClean="0"/>
              </a:br>
              <a:r>
                <a:rPr lang="en-US" sz="1200" dirty="0" smtClean="0"/>
                <a:t>velocity = 13 points.</a:t>
              </a:r>
              <a:endParaRPr lang="en-US" sz="1200" dirty="0"/>
            </a:p>
          </p:txBody>
        </p:sp>
      </p:grpSp>
      <p:grpSp>
        <p:nvGrpSpPr>
          <p:cNvPr id="32" name="Group 31"/>
          <p:cNvGrpSpPr/>
          <p:nvPr/>
        </p:nvGrpSpPr>
        <p:grpSpPr>
          <a:xfrm>
            <a:off x="4089727" y="3245860"/>
            <a:ext cx="3169353" cy="1649221"/>
            <a:chOff x="4089727" y="3245860"/>
            <a:chExt cx="3169353" cy="1649221"/>
          </a:xfrm>
        </p:grpSpPr>
        <p:sp>
          <p:nvSpPr>
            <p:cNvPr id="15" name="Double Brace 14"/>
            <p:cNvSpPr/>
            <p:nvPr/>
          </p:nvSpPr>
          <p:spPr>
            <a:xfrm>
              <a:off x="4089727" y="3245860"/>
              <a:ext cx="1756611" cy="164922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5883453" y="3684272"/>
              <a:ext cx="1375627" cy="646331"/>
            </a:xfrm>
            <a:prstGeom prst="rect">
              <a:avLst/>
            </a:prstGeom>
            <a:noFill/>
          </p:spPr>
          <p:txBody>
            <a:bodyPr wrap="square" rtlCol="0">
              <a:spAutoFit/>
            </a:bodyPr>
            <a:lstStyle/>
            <a:p>
              <a:pPr algn="ctr"/>
              <a:r>
                <a:rPr lang="en-US" sz="1200" dirty="0" smtClean="0"/>
                <a:t>Estimated velocity = 21 points.</a:t>
              </a:r>
              <a:endParaRPr lang="en-US" sz="1200" dirty="0"/>
            </a:p>
          </p:txBody>
        </p:sp>
      </p:grpSp>
      <p:sp>
        <p:nvSpPr>
          <p:cNvPr id="2" name="Title 1"/>
          <p:cNvSpPr>
            <a:spLocks noGrp="1"/>
          </p:cNvSpPr>
          <p:nvPr>
            <p:ph type="title"/>
          </p:nvPr>
        </p:nvSpPr>
        <p:spPr/>
        <p:txBody>
          <a:bodyPr/>
          <a:lstStyle/>
          <a:p>
            <a:r>
              <a:rPr lang="en-US" dirty="0" smtClean="0"/>
              <a:t>DETERMINE VELOCITY</a:t>
            </a:r>
            <a:endParaRPr lang="en-US" dirty="0"/>
          </a:p>
        </p:txBody>
      </p:sp>
      <p:sp>
        <p:nvSpPr>
          <p:cNvPr id="3" name="Content Placeholder 2"/>
          <p:cNvSpPr>
            <a:spLocks noGrp="1"/>
          </p:cNvSpPr>
          <p:nvPr>
            <p:ph idx="1"/>
          </p:nvPr>
        </p:nvSpPr>
        <p:spPr/>
        <p:txBody>
          <a:bodyPr>
            <a:normAutofit/>
          </a:bodyPr>
          <a:lstStyle/>
          <a:p>
            <a:r>
              <a:rPr lang="en-US" i="1" dirty="0" smtClean="0">
                <a:solidFill>
                  <a:schemeClr val="accent4"/>
                </a:solidFill>
              </a:rPr>
              <a:t>Velocity is the key metric in Scrum. </a:t>
            </a:r>
          </a:p>
        </p:txBody>
      </p:sp>
      <p:sp>
        <p:nvSpPr>
          <p:cNvPr id="4" name="Rounded Rectangle 3"/>
          <p:cNvSpPr/>
          <p:nvPr/>
        </p:nvSpPr>
        <p:spPr>
          <a:xfrm>
            <a:off x="838201" y="2466473"/>
            <a:ext cx="1652336" cy="47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Product Backlog</a:t>
            </a:r>
            <a:endParaRPr lang="en-US" dirty="0"/>
          </a:p>
        </p:txBody>
      </p:sp>
      <p:sp>
        <p:nvSpPr>
          <p:cNvPr id="5" name="Rounded Rectangle 4"/>
          <p:cNvSpPr/>
          <p:nvPr/>
        </p:nvSpPr>
        <p:spPr>
          <a:xfrm>
            <a:off x="3866155" y="2466473"/>
            <a:ext cx="1652336" cy="2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Sprint</a:t>
            </a:r>
          </a:p>
          <a:p>
            <a:pPr algn="ctr"/>
            <a:r>
              <a:rPr lang="en-US" dirty="0" smtClean="0"/>
              <a:t>Backlog</a:t>
            </a:r>
            <a:endParaRPr lang="en-US" dirty="0"/>
          </a:p>
        </p:txBody>
      </p:sp>
      <p:sp>
        <p:nvSpPr>
          <p:cNvPr id="6" name="Rounded Rectangle 5"/>
          <p:cNvSpPr/>
          <p:nvPr/>
        </p:nvSpPr>
        <p:spPr>
          <a:xfrm>
            <a:off x="4088741" y="3248527"/>
            <a:ext cx="1215189" cy="55345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8</a:t>
            </a:r>
            <a:endParaRPr lang="en-US" dirty="0"/>
          </a:p>
        </p:txBody>
      </p:sp>
      <p:sp>
        <p:nvSpPr>
          <p:cNvPr id="7" name="Rounded Rectangle 6"/>
          <p:cNvSpPr/>
          <p:nvPr/>
        </p:nvSpPr>
        <p:spPr>
          <a:xfrm>
            <a:off x="4088740" y="3834648"/>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8" name="Rounded Rectangle 7"/>
          <p:cNvSpPr/>
          <p:nvPr/>
        </p:nvSpPr>
        <p:spPr>
          <a:xfrm>
            <a:off x="4088739" y="4255754"/>
            <a:ext cx="1215189" cy="25951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9" name="Rounded Rectangle 8"/>
          <p:cNvSpPr/>
          <p:nvPr/>
        </p:nvSpPr>
        <p:spPr>
          <a:xfrm>
            <a:off x="4088738" y="4559970"/>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grpSp>
        <p:nvGrpSpPr>
          <p:cNvPr id="22" name="Group 21"/>
          <p:cNvGrpSpPr/>
          <p:nvPr/>
        </p:nvGrpSpPr>
        <p:grpSpPr>
          <a:xfrm>
            <a:off x="1056764" y="3345648"/>
            <a:ext cx="1215195" cy="3416349"/>
            <a:chOff x="1056764" y="3345648"/>
            <a:chExt cx="1215195" cy="3416349"/>
          </a:xfrm>
        </p:grpSpPr>
        <p:sp>
          <p:nvSpPr>
            <p:cNvPr id="10" name="Rounded Rectangle 9"/>
            <p:cNvSpPr/>
            <p:nvPr/>
          </p:nvSpPr>
          <p:spPr>
            <a:xfrm>
              <a:off x="1056770" y="3345648"/>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1" name="Rounded Rectangle 10"/>
            <p:cNvSpPr/>
            <p:nvPr/>
          </p:nvSpPr>
          <p:spPr>
            <a:xfrm>
              <a:off x="1056769" y="3754722"/>
              <a:ext cx="1215189" cy="55345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8</a:t>
              </a:r>
              <a:endParaRPr lang="en-US" dirty="0"/>
            </a:p>
          </p:txBody>
        </p:sp>
        <p:sp>
          <p:nvSpPr>
            <p:cNvPr id="12" name="Rounded Rectangle 11"/>
            <p:cNvSpPr/>
            <p:nvPr/>
          </p:nvSpPr>
          <p:spPr>
            <a:xfrm>
              <a:off x="1056768" y="4338254"/>
              <a:ext cx="1215189" cy="25951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17" name="Rounded Rectangle 16"/>
            <p:cNvSpPr/>
            <p:nvPr/>
          </p:nvSpPr>
          <p:spPr>
            <a:xfrm>
              <a:off x="1056768" y="4627849"/>
              <a:ext cx="1215189" cy="553452"/>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8</a:t>
              </a:r>
              <a:endParaRPr lang="en-US" dirty="0"/>
            </a:p>
          </p:txBody>
        </p:sp>
        <p:sp>
          <p:nvSpPr>
            <p:cNvPr id="18" name="Rounded Rectangle 17"/>
            <p:cNvSpPr/>
            <p:nvPr/>
          </p:nvSpPr>
          <p:spPr>
            <a:xfrm>
              <a:off x="1056767" y="5213970"/>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9" name="Rounded Rectangle 18"/>
            <p:cNvSpPr/>
            <p:nvPr/>
          </p:nvSpPr>
          <p:spPr>
            <a:xfrm>
              <a:off x="1056766" y="5635076"/>
              <a:ext cx="1215189" cy="25951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20" name="Rounded Rectangle 19"/>
            <p:cNvSpPr/>
            <p:nvPr/>
          </p:nvSpPr>
          <p:spPr>
            <a:xfrm>
              <a:off x="1056765" y="5939292"/>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21" name="Rounded Rectangle 20"/>
            <p:cNvSpPr/>
            <p:nvPr/>
          </p:nvSpPr>
          <p:spPr>
            <a:xfrm>
              <a:off x="1056764" y="6385592"/>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grpSp>
      <p:sp>
        <p:nvSpPr>
          <p:cNvPr id="35" name="TextBox 34"/>
          <p:cNvSpPr txBox="1"/>
          <p:nvPr/>
        </p:nvSpPr>
        <p:spPr>
          <a:xfrm>
            <a:off x="4088738" y="5486400"/>
            <a:ext cx="1215189" cy="646331"/>
          </a:xfrm>
          <a:prstGeom prst="rect">
            <a:avLst/>
          </a:prstGeom>
          <a:noFill/>
        </p:spPr>
        <p:txBody>
          <a:bodyPr wrap="square" rtlCol="0">
            <a:spAutoFit/>
          </a:bodyPr>
          <a:lstStyle/>
          <a:p>
            <a:pPr algn="ctr"/>
            <a:r>
              <a:rPr lang="en-US" dirty="0" smtClean="0"/>
              <a:t>Beginning of Sprint</a:t>
            </a:r>
            <a:endParaRPr lang="en-US" dirty="0"/>
          </a:p>
        </p:txBody>
      </p:sp>
      <p:grpSp>
        <p:nvGrpSpPr>
          <p:cNvPr id="37" name="Group 36"/>
          <p:cNvGrpSpPr/>
          <p:nvPr/>
        </p:nvGrpSpPr>
        <p:grpSpPr>
          <a:xfrm>
            <a:off x="7447555" y="2494833"/>
            <a:ext cx="1652336" cy="3588853"/>
            <a:chOff x="7447555" y="2494833"/>
            <a:chExt cx="1652336" cy="3588853"/>
          </a:xfrm>
        </p:grpSpPr>
        <p:grpSp>
          <p:nvGrpSpPr>
            <p:cNvPr id="33" name="Group 32"/>
            <p:cNvGrpSpPr/>
            <p:nvPr/>
          </p:nvGrpSpPr>
          <p:grpSpPr>
            <a:xfrm>
              <a:off x="7447555" y="2494833"/>
              <a:ext cx="1652336" cy="2719137"/>
              <a:chOff x="7447555" y="2494833"/>
              <a:chExt cx="1652336" cy="2719137"/>
            </a:xfrm>
          </p:grpSpPr>
          <p:sp>
            <p:nvSpPr>
              <p:cNvPr id="26" name="Rounded Rectangle 25"/>
              <p:cNvSpPr/>
              <p:nvPr/>
            </p:nvSpPr>
            <p:spPr>
              <a:xfrm>
                <a:off x="7447555" y="2494833"/>
                <a:ext cx="1652336" cy="2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Sprint</a:t>
                </a:r>
              </a:p>
              <a:p>
                <a:pPr algn="ctr"/>
                <a:r>
                  <a:rPr lang="en-US" dirty="0" smtClean="0"/>
                  <a:t>Backlog</a:t>
                </a:r>
                <a:endParaRPr lang="en-US" dirty="0"/>
              </a:p>
            </p:txBody>
          </p:sp>
          <p:sp>
            <p:nvSpPr>
              <p:cNvPr id="27" name="Rounded Rectangle 26"/>
              <p:cNvSpPr/>
              <p:nvPr/>
            </p:nvSpPr>
            <p:spPr>
              <a:xfrm>
                <a:off x="7670141" y="3276887"/>
                <a:ext cx="1215189" cy="55345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8</a:t>
                </a:r>
                <a:endParaRPr lang="en-US" dirty="0"/>
              </a:p>
            </p:txBody>
          </p:sp>
          <p:sp>
            <p:nvSpPr>
              <p:cNvPr id="28" name="Rounded Rectangle 27"/>
              <p:cNvSpPr/>
              <p:nvPr/>
            </p:nvSpPr>
            <p:spPr>
              <a:xfrm>
                <a:off x="7670140" y="3863008"/>
                <a:ext cx="1215189" cy="376405"/>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a:t>
                </a:r>
                <a:endParaRPr lang="en-US" dirty="0"/>
              </a:p>
            </p:txBody>
          </p:sp>
          <p:sp>
            <p:nvSpPr>
              <p:cNvPr id="29" name="Rounded Rectangle 28"/>
              <p:cNvSpPr/>
              <p:nvPr/>
            </p:nvSpPr>
            <p:spPr>
              <a:xfrm>
                <a:off x="7670139" y="4284114"/>
                <a:ext cx="1215189" cy="259515"/>
              </a:xfrm>
              <a:prstGeom prst="roundRect">
                <a:avLst/>
              </a:prstGeom>
              <a:solidFill>
                <a:srgbClr val="F1C63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endParaRPr lang="en-US" dirty="0"/>
              </a:p>
            </p:txBody>
          </p:sp>
          <p:sp>
            <p:nvSpPr>
              <p:cNvPr id="30" name="Rounded Rectangle 29"/>
              <p:cNvSpPr/>
              <p:nvPr/>
            </p:nvSpPr>
            <p:spPr>
              <a:xfrm>
                <a:off x="7670138" y="4588330"/>
                <a:ext cx="1215189" cy="3764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grpSp>
        <p:sp>
          <p:nvSpPr>
            <p:cNvPr id="36" name="TextBox 35"/>
            <p:cNvSpPr txBox="1"/>
            <p:nvPr/>
          </p:nvSpPr>
          <p:spPr>
            <a:xfrm>
              <a:off x="7666128" y="5437355"/>
              <a:ext cx="1215189" cy="646331"/>
            </a:xfrm>
            <a:prstGeom prst="rect">
              <a:avLst/>
            </a:prstGeom>
            <a:noFill/>
          </p:spPr>
          <p:txBody>
            <a:bodyPr wrap="square" rtlCol="0">
              <a:spAutoFit/>
            </a:bodyPr>
            <a:lstStyle/>
            <a:p>
              <a:pPr algn="ctr"/>
              <a:r>
                <a:rPr lang="en-US" dirty="0" smtClean="0"/>
                <a:t>End of Sprint</a:t>
              </a:r>
              <a:endParaRPr lang="en-US" dirty="0"/>
            </a:p>
          </p:txBody>
        </p:sp>
      </p:grpSp>
    </p:spTree>
    <p:extLst>
      <p:ext uri="{BB962C8B-B14F-4D97-AF65-F5344CB8AC3E}">
        <p14:creationId xmlns:p14="http://schemas.microsoft.com/office/powerpoint/2010/main" val="371785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1000" spd="-100000" fill="hold"/>
                                        <p:tgtEl>
                                          <p:spTgt spid="2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STANDARD DEVIATION</a:t>
            </a:r>
            <a:endParaRPr lang="en-US" dirty="0"/>
          </a:p>
        </p:txBody>
      </p:sp>
      <p:sp>
        <p:nvSpPr>
          <p:cNvPr id="3" name="Content Placeholder 2"/>
          <p:cNvSpPr>
            <a:spLocks noGrp="1"/>
          </p:cNvSpPr>
          <p:nvPr>
            <p:ph idx="1"/>
          </p:nvPr>
        </p:nvSpPr>
        <p:spPr>
          <a:xfrm>
            <a:off x="838202" y="1825625"/>
            <a:ext cx="6561220" cy="4748170"/>
          </a:xfrm>
        </p:spPr>
        <p:txBody>
          <a:bodyPr/>
          <a:lstStyle/>
          <a:p>
            <a:r>
              <a:rPr lang="en-US" b="1" dirty="0" smtClean="0"/>
              <a:t>Obtaining the Range</a:t>
            </a:r>
          </a:p>
          <a:p>
            <a:pPr marL="514350" indent="-514350">
              <a:buFont typeface="+mj-lt"/>
              <a:buAutoNum type="arabicPeriod"/>
            </a:pPr>
            <a:r>
              <a:rPr lang="en-US" dirty="0" smtClean="0">
                <a:solidFill>
                  <a:srgbClr val="222222"/>
                </a:solidFill>
                <a:latin typeface="Roboto"/>
              </a:rPr>
              <a:t>Work </a:t>
            </a:r>
            <a:r>
              <a:rPr lang="en-US" dirty="0">
                <a:solidFill>
                  <a:srgbClr val="222222"/>
                </a:solidFill>
                <a:latin typeface="Roboto"/>
              </a:rPr>
              <a:t>out the Mean (the simple average of the numbers)</a:t>
            </a:r>
          </a:p>
          <a:p>
            <a:pPr marL="514350" indent="-514350">
              <a:buFont typeface="+mj-lt"/>
              <a:buAutoNum type="arabicPeriod"/>
            </a:pPr>
            <a:r>
              <a:rPr lang="en-US" dirty="0">
                <a:solidFill>
                  <a:srgbClr val="222222"/>
                </a:solidFill>
                <a:latin typeface="Roboto"/>
              </a:rPr>
              <a:t>Then for each </a:t>
            </a:r>
            <a:r>
              <a:rPr lang="en-US" dirty="0" smtClean="0">
                <a:solidFill>
                  <a:srgbClr val="222222"/>
                </a:solidFill>
                <a:latin typeface="Roboto"/>
              </a:rPr>
              <a:t>number, subtract </a:t>
            </a:r>
            <a:r>
              <a:rPr lang="en-US" dirty="0">
                <a:solidFill>
                  <a:srgbClr val="222222"/>
                </a:solidFill>
                <a:latin typeface="Roboto"/>
              </a:rPr>
              <a:t>the Mean and square the result.</a:t>
            </a:r>
          </a:p>
          <a:p>
            <a:pPr marL="514350" indent="-514350">
              <a:buFont typeface="+mj-lt"/>
              <a:buAutoNum type="arabicPeriod"/>
            </a:pPr>
            <a:r>
              <a:rPr lang="en-US" dirty="0">
                <a:solidFill>
                  <a:srgbClr val="222222"/>
                </a:solidFill>
                <a:latin typeface="Roboto"/>
              </a:rPr>
              <a:t>Then work out the mean of those squared differences.</a:t>
            </a:r>
          </a:p>
          <a:p>
            <a:pPr marL="514350" indent="-514350">
              <a:buFont typeface="+mj-lt"/>
              <a:buAutoNum type="arabicPeriod"/>
            </a:pPr>
            <a:r>
              <a:rPr lang="en-US" dirty="0">
                <a:solidFill>
                  <a:srgbClr val="222222"/>
                </a:solidFill>
                <a:latin typeface="Roboto"/>
              </a:rPr>
              <a:t>Take the square root of that and we are done!</a:t>
            </a:r>
          </a:p>
          <a:p>
            <a:endParaRPr lang="en-US" b="1" dirty="0"/>
          </a:p>
        </p:txBody>
      </p:sp>
      <p:sp>
        <p:nvSpPr>
          <p:cNvPr id="5" name="Rectangle 4"/>
          <p:cNvSpPr/>
          <p:nvPr/>
        </p:nvSpPr>
        <p:spPr>
          <a:xfrm>
            <a:off x="7399422" y="1690688"/>
            <a:ext cx="4049698" cy="1200329"/>
          </a:xfrm>
          <a:prstGeom prst="rect">
            <a:avLst/>
          </a:prstGeom>
        </p:spPr>
        <p:txBody>
          <a:bodyPr wrap="none">
            <a:spAutoFit/>
          </a:bodyPr>
          <a:lstStyle/>
          <a:p>
            <a:r>
              <a:rPr lang="en-US" sz="7200" b="1" dirty="0" err="1">
                <a:solidFill>
                  <a:schemeClr val="tx2"/>
                </a:solidFill>
              </a:rPr>
              <a:t>STDEV.P</a:t>
            </a:r>
            <a:endParaRPr lang="en-US" sz="7200" b="1" dirty="0">
              <a:solidFill>
                <a:schemeClr val="tx2"/>
              </a:solidFill>
            </a:endParaRPr>
          </a:p>
        </p:txBody>
      </p:sp>
      <p:pic>
        <p:nvPicPr>
          <p:cNvPr id="4098" name="Picture 2" descr="https://specials-images.forbesimg.com/imageserve/697258777/960x0.jpg?fit=sca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9788" y="2815326"/>
            <a:ext cx="3748965" cy="27687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509338" y="1374643"/>
            <a:ext cx="6890084" cy="5014125"/>
            <a:chOff x="509338" y="1374643"/>
            <a:chExt cx="6890084" cy="5014125"/>
          </a:xfrm>
        </p:grpSpPr>
        <p:cxnSp>
          <p:nvCxnSpPr>
            <p:cNvPr id="7" name="Straight Connector 6"/>
            <p:cNvCxnSpPr>
              <a:stCxn id="2" idx="1"/>
            </p:cNvCxnSpPr>
            <p:nvPr/>
          </p:nvCxnSpPr>
          <p:spPr>
            <a:xfrm>
              <a:off x="838201" y="1374643"/>
              <a:ext cx="6561221" cy="5014125"/>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09338" y="1374643"/>
              <a:ext cx="6561221" cy="5014125"/>
            </a:xfrm>
            <a:prstGeom prst="line">
              <a:avLst/>
            </a:prstGeom>
            <a:ln w="1270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FORMULAS</a:t>
            </a:r>
            <a:endParaRPr lang="en-US" dirty="0"/>
          </a:p>
        </p:txBody>
      </p:sp>
      <p:sp>
        <p:nvSpPr>
          <p:cNvPr id="3" name="Content Placeholder 2"/>
          <p:cNvSpPr>
            <a:spLocks noGrp="1"/>
          </p:cNvSpPr>
          <p:nvPr>
            <p:ph idx="1"/>
          </p:nvPr>
        </p:nvSpPr>
        <p:spPr>
          <a:xfrm>
            <a:off x="838201" y="1825625"/>
            <a:ext cx="7379367" cy="4748170"/>
          </a:xfrm>
        </p:spPr>
        <p:txBody>
          <a:bodyPr/>
          <a:lstStyle/>
          <a:p>
            <a:r>
              <a:rPr lang="en-US" b="1" dirty="0" smtClean="0"/>
              <a:t>Derive Schedule</a:t>
            </a:r>
          </a:p>
          <a:p>
            <a:pPr marL="514350" indent="-514350">
              <a:buFont typeface="+mj-lt"/>
              <a:buAutoNum type="arabicPeriod"/>
            </a:pPr>
            <a:r>
              <a:rPr lang="en-US" dirty="0" smtClean="0">
                <a:solidFill>
                  <a:schemeClr val="accent4"/>
                </a:solidFill>
              </a:rPr>
              <a:t>Determine Velocity</a:t>
            </a:r>
          </a:p>
          <a:p>
            <a:pPr marL="514350" indent="-514350">
              <a:buFont typeface="+mj-lt"/>
              <a:buAutoNum type="arabicPeriod"/>
            </a:pPr>
            <a:r>
              <a:rPr lang="en-US" dirty="0" smtClean="0">
                <a:solidFill>
                  <a:schemeClr val="accent4"/>
                </a:solidFill>
              </a:rPr>
              <a:t>Apply Standard Deviation to obtain the range.</a:t>
            </a:r>
          </a:p>
          <a:p>
            <a:pPr marL="514350" indent="-514350">
              <a:buFont typeface="+mj-lt"/>
              <a:buAutoNum type="arabicPeriod"/>
            </a:pPr>
            <a:r>
              <a:rPr lang="en-US" dirty="0" smtClean="0">
                <a:solidFill>
                  <a:schemeClr val="accent4"/>
                </a:solidFill>
              </a:rPr>
              <a:t>(Total Story Points / Velocity) + 1 = Number of Sprints +/- Standard Deviation</a:t>
            </a:r>
            <a:endParaRPr lang="en-US" dirty="0">
              <a:solidFill>
                <a:schemeClr val="accent4"/>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361948" y="1913021"/>
            <a:ext cx="2358189" cy="782054"/>
          </a:xfrm>
          <a:prstGeom prst="rect">
            <a:avLst/>
          </a:prstGeom>
        </p:spPr>
      </p:pic>
    </p:spTree>
    <p:extLst>
      <p:ext uri="{BB962C8B-B14F-4D97-AF65-F5344CB8AC3E}">
        <p14:creationId xmlns:p14="http://schemas.microsoft.com/office/powerpoint/2010/main" val="3702981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FORMULAS</a:t>
            </a:r>
            <a:endParaRPr lang="en-US" dirty="0"/>
          </a:p>
        </p:txBody>
      </p:sp>
      <p:sp>
        <p:nvSpPr>
          <p:cNvPr id="3" name="Content Placeholder 2"/>
          <p:cNvSpPr>
            <a:spLocks noGrp="1"/>
          </p:cNvSpPr>
          <p:nvPr>
            <p:ph idx="1"/>
          </p:nvPr>
        </p:nvSpPr>
        <p:spPr>
          <a:xfrm>
            <a:off x="838201" y="1825625"/>
            <a:ext cx="9148010" cy="4748170"/>
          </a:xfrm>
        </p:spPr>
        <p:txBody>
          <a:bodyPr>
            <a:normAutofit/>
          </a:bodyPr>
          <a:lstStyle/>
          <a:p>
            <a:r>
              <a:rPr lang="en-US" b="1" dirty="0" smtClean="0"/>
              <a:t>Estimate Cost</a:t>
            </a:r>
          </a:p>
          <a:p>
            <a:r>
              <a:rPr lang="en-US" dirty="0" smtClean="0">
                <a:solidFill>
                  <a:schemeClr val="accent4"/>
                </a:solidFill>
              </a:rPr>
              <a:t>Number of Sprints</a:t>
            </a:r>
          </a:p>
          <a:p>
            <a:endParaRPr lang="en-US" dirty="0" smtClean="0">
              <a:solidFill>
                <a:schemeClr val="accent4"/>
              </a:solidFill>
            </a:endParaRPr>
          </a:p>
          <a:p>
            <a:r>
              <a:rPr lang="en-US" dirty="0" smtClean="0">
                <a:solidFill>
                  <a:schemeClr val="accent4"/>
                </a:solidFill>
              </a:rPr>
              <a:t>Number of Resources * % Allocation</a:t>
            </a:r>
          </a:p>
          <a:p>
            <a:r>
              <a:rPr lang="en-US" dirty="0" smtClean="0">
                <a:solidFill>
                  <a:schemeClr val="accent4"/>
                </a:solidFill>
              </a:rPr>
              <a:t>OSU “Average Labor Burden” </a:t>
            </a:r>
            <a:br>
              <a:rPr lang="en-US" dirty="0" smtClean="0">
                <a:solidFill>
                  <a:schemeClr val="accent4"/>
                </a:solidFill>
              </a:rPr>
            </a:br>
            <a:r>
              <a:rPr lang="en-US" dirty="0" smtClean="0">
                <a:solidFill>
                  <a:schemeClr val="accent4"/>
                </a:solidFill>
              </a:rPr>
              <a:t>of $100,000) / Number of Sprints Per Year</a:t>
            </a:r>
          </a:p>
          <a:p>
            <a:endParaRPr lang="en-US" dirty="0">
              <a:solidFill>
                <a:schemeClr val="accent4"/>
              </a:solidFill>
            </a:endParaRPr>
          </a:p>
          <a:p>
            <a:r>
              <a:rPr lang="en-US" dirty="0" smtClean="0">
                <a:solidFill>
                  <a:schemeClr val="accent4"/>
                </a:solidFill>
              </a:rPr>
              <a:t>= Estimated Labor Costs</a:t>
            </a:r>
          </a:p>
        </p:txBody>
      </p:sp>
      <p:pic>
        <p:nvPicPr>
          <p:cNvPr id="5122" name="Picture 2" descr="https://static.pexels.com/photos/515167/pexels-photo-515167.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3987" y="1690688"/>
            <a:ext cx="3962400" cy="2641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785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p:txBody>
          <a:bodyPr>
            <a:normAutofit/>
          </a:bodyPr>
          <a:lstStyle/>
          <a:p>
            <a:pPr marL="457200" indent="-457200">
              <a:buClr>
                <a:schemeClr val="tx2"/>
              </a:buClr>
              <a:buFont typeface="Arial" panose="020B0604020202020204" pitchFamily="34" charset="0"/>
              <a:buChar char="•"/>
            </a:pPr>
            <a:r>
              <a:rPr lang="en-US" dirty="0" smtClean="0">
                <a:solidFill>
                  <a:schemeClr val="accent4"/>
                </a:solidFill>
              </a:rPr>
              <a:t>Objectives &amp; Goals</a:t>
            </a:r>
          </a:p>
          <a:p>
            <a:pPr marL="457200" indent="-457200">
              <a:buClr>
                <a:schemeClr val="tx2"/>
              </a:buClr>
              <a:buFont typeface="Arial" panose="020B0604020202020204" pitchFamily="34" charset="0"/>
              <a:buChar char="•"/>
            </a:pPr>
            <a:r>
              <a:rPr lang="en-US" dirty="0" smtClean="0">
                <a:solidFill>
                  <a:schemeClr val="accent4"/>
                </a:solidFill>
              </a:rPr>
              <a:t>Business Value</a:t>
            </a:r>
          </a:p>
          <a:p>
            <a:pPr marL="457200" indent="-457200">
              <a:buClr>
                <a:schemeClr val="tx2"/>
              </a:buClr>
              <a:buFont typeface="Arial" panose="020B0604020202020204" pitchFamily="34" charset="0"/>
              <a:buChar char="•"/>
            </a:pPr>
            <a:r>
              <a:rPr lang="en-US" dirty="0">
                <a:solidFill>
                  <a:schemeClr val="accent4"/>
                </a:solidFill>
              </a:rPr>
              <a:t>Running Tested Features</a:t>
            </a:r>
          </a:p>
          <a:p>
            <a:pPr marL="457200" indent="-457200">
              <a:buClr>
                <a:schemeClr val="tx2"/>
              </a:buClr>
              <a:buFont typeface="Arial" panose="020B0604020202020204" pitchFamily="34" charset="0"/>
              <a:buChar char="•"/>
            </a:pPr>
            <a:r>
              <a:rPr lang="en-US" dirty="0" smtClean="0">
                <a:solidFill>
                  <a:schemeClr val="accent4"/>
                </a:solidFill>
              </a:rPr>
              <a:t>Inspect and Adapt</a:t>
            </a:r>
          </a:p>
          <a:p>
            <a:pPr marL="457200" indent="-457200">
              <a:buClr>
                <a:schemeClr val="tx2"/>
              </a:buClr>
              <a:buFont typeface="Arial" panose="020B0604020202020204" pitchFamily="34" charset="0"/>
              <a:buChar char="•"/>
            </a:pPr>
            <a:r>
              <a:rPr lang="en-US" dirty="0" smtClean="0">
                <a:solidFill>
                  <a:schemeClr val="accent4"/>
                </a:solidFill>
              </a:rPr>
              <a:t>Data Needed</a:t>
            </a:r>
          </a:p>
          <a:p>
            <a:endParaRPr lang="en-US" dirty="0" smtClean="0"/>
          </a:p>
          <a:p>
            <a:endParaRPr lang="en-US" dirty="0"/>
          </a:p>
        </p:txBody>
      </p:sp>
      <p:sp>
        <p:nvSpPr>
          <p:cNvPr id="4" name="Content Placeholder 3"/>
          <p:cNvSpPr>
            <a:spLocks noGrp="1"/>
          </p:cNvSpPr>
          <p:nvPr>
            <p:ph sz="half" idx="2"/>
          </p:nvPr>
        </p:nvSpPr>
        <p:spPr>
          <a:xfrm>
            <a:off x="6172199" y="1825625"/>
            <a:ext cx="5726565" cy="4723456"/>
          </a:xfrm>
        </p:spPr>
        <p:txBody>
          <a:bodyPr>
            <a:normAutofit/>
          </a:bodyPr>
          <a:lstStyle/>
          <a:p>
            <a:pPr marL="457200" indent="-457200">
              <a:buClr>
                <a:schemeClr val="tx2"/>
              </a:buClr>
              <a:buFont typeface="Arial" panose="020B0604020202020204" pitchFamily="34" charset="0"/>
              <a:buChar char="•"/>
            </a:pPr>
            <a:r>
              <a:rPr lang="en-US" dirty="0">
                <a:solidFill>
                  <a:schemeClr val="accent4"/>
                </a:solidFill>
              </a:rPr>
              <a:t>Estimate Size – Derive Duration</a:t>
            </a:r>
          </a:p>
          <a:p>
            <a:pPr marL="457200" indent="-457200">
              <a:buClr>
                <a:schemeClr val="tx2"/>
              </a:buClr>
              <a:buFont typeface="Arial" panose="020B0604020202020204" pitchFamily="34" charset="0"/>
              <a:buChar char="•"/>
            </a:pPr>
            <a:r>
              <a:rPr lang="en-US" dirty="0" err="1" smtClean="0">
                <a:solidFill>
                  <a:schemeClr val="accent4"/>
                </a:solidFill>
              </a:rPr>
              <a:t>Burndown</a:t>
            </a:r>
            <a:r>
              <a:rPr lang="en-US" dirty="0" smtClean="0">
                <a:solidFill>
                  <a:schemeClr val="accent4"/>
                </a:solidFill>
              </a:rPr>
              <a:t> Charts (Log)</a:t>
            </a:r>
          </a:p>
          <a:p>
            <a:pPr marL="457200" indent="-457200">
              <a:buClr>
                <a:schemeClr val="tx2"/>
              </a:buClr>
              <a:buFont typeface="Arial" panose="020B0604020202020204" pitchFamily="34" charset="0"/>
              <a:buChar char="•"/>
            </a:pPr>
            <a:r>
              <a:rPr lang="en-US" dirty="0" smtClean="0">
                <a:solidFill>
                  <a:schemeClr val="accent4"/>
                </a:solidFill>
              </a:rPr>
              <a:t>Jira Reports</a:t>
            </a:r>
          </a:p>
          <a:p>
            <a:pPr marL="457200" indent="-457200">
              <a:buClr>
                <a:schemeClr val="tx2"/>
              </a:buClr>
              <a:buFont typeface="Arial" panose="020B0604020202020204" pitchFamily="34" charset="0"/>
              <a:buChar char="•"/>
            </a:pPr>
            <a:r>
              <a:rPr lang="en-US" dirty="0" smtClean="0">
                <a:solidFill>
                  <a:schemeClr val="accent4"/>
                </a:solidFill>
              </a:rPr>
              <a:t>Velocity (Trend)</a:t>
            </a:r>
          </a:p>
          <a:p>
            <a:pPr marL="457200" indent="-457200">
              <a:buClr>
                <a:schemeClr val="tx2"/>
              </a:buClr>
              <a:buFont typeface="Arial" panose="020B0604020202020204" pitchFamily="34" charset="0"/>
              <a:buChar char="•"/>
            </a:pPr>
            <a:r>
              <a:rPr lang="en-US" dirty="0" smtClean="0">
                <a:solidFill>
                  <a:schemeClr val="accent4"/>
                </a:solidFill>
              </a:rPr>
              <a:t>Capability</a:t>
            </a:r>
            <a:endParaRPr lang="en-US" dirty="0">
              <a:solidFill>
                <a:schemeClr val="accent4"/>
              </a:solidFill>
            </a:endParaRPr>
          </a:p>
        </p:txBody>
      </p:sp>
    </p:spTree>
    <p:extLst>
      <p:ext uri="{BB962C8B-B14F-4D97-AF65-F5344CB8AC3E}">
        <p14:creationId xmlns:p14="http://schemas.microsoft.com/office/powerpoint/2010/main" val="2803327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1579384"/>
              </p:ext>
            </p:extLst>
          </p:nvPr>
        </p:nvGraphicFramePr>
        <p:xfrm>
          <a:off x="838200" y="1825625"/>
          <a:ext cx="11060112" cy="2225040"/>
        </p:xfrm>
        <a:graphic>
          <a:graphicData uri="http://schemas.openxmlformats.org/drawingml/2006/table">
            <a:tbl>
              <a:tblPr firstRow="1" bandRow="1">
                <a:tableStyleId>{00A15C55-8517-42AA-B614-E9B94910E393}</a:tableStyleId>
              </a:tblPr>
              <a:tblGrid>
                <a:gridCol w="2025770">
                  <a:extLst>
                    <a:ext uri="{9D8B030D-6E8A-4147-A177-3AD203B41FA5}">
                      <a16:colId xmlns:a16="http://schemas.microsoft.com/office/drawing/2014/main" val="1401686351"/>
                    </a:ext>
                  </a:extLst>
                </a:gridCol>
                <a:gridCol w="4517171">
                  <a:extLst>
                    <a:ext uri="{9D8B030D-6E8A-4147-A177-3AD203B41FA5}">
                      <a16:colId xmlns:a16="http://schemas.microsoft.com/office/drawing/2014/main" val="2071969492"/>
                    </a:ext>
                  </a:extLst>
                </a:gridCol>
                <a:gridCol w="4517171">
                  <a:extLst>
                    <a:ext uri="{9D8B030D-6E8A-4147-A177-3AD203B41FA5}">
                      <a16:colId xmlns:a16="http://schemas.microsoft.com/office/drawing/2014/main" val="3956160908"/>
                    </a:ext>
                  </a:extLst>
                </a:gridCol>
              </a:tblGrid>
              <a:tr h="370840">
                <a:tc>
                  <a:txBody>
                    <a:bodyPr/>
                    <a:lstStyle/>
                    <a:p>
                      <a:r>
                        <a:rPr lang="en-US" dirty="0" smtClean="0"/>
                        <a:t>Team</a:t>
                      </a:r>
                      <a:r>
                        <a:rPr lang="en-US" baseline="0" dirty="0" smtClean="0"/>
                        <a:t> Member</a:t>
                      </a:r>
                      <a:endParaRPr lang="en-US" dirty="0"/>
                    </a:p>
                  </a:txBody>
                  <a:tcPr/>
                </a:tc>
                <a:tc>
                  <a:txBody>
                    <a:bodyPr/>
                    <a:lstStyle/>
                    <a:p>
                      <a:r>
                        <a:rPr lang="en-US" dirty="0" smtClean="0"/>
                        <a:t>Application &amp; Business Knowledge</a:t>
                      </a:r>
                      <a:endParaRPr lang="en-US" dirty="0"/>
                    </a:p>
                  </a:txBody>
                  <a:tcPr/>
                </a:tc>
                <a:tc>
                  <a:txBody>
                    <a:bodyPr/>
                    <a:lstStyle/>
                    <a:p>
                      <a:r>
                        <a:rPr lang="en-US" dirty="0" smtClean="0"/>
                        <a:t>Technical Knowledge &amp; Experience</a:t>
                      </a:r>
                      <a:endParaRPr lang="en-US" dirty="0"/>
                    </a:p>
                  </a:txBody>
                  <a:tcPr/>
                </a:tc>
                <a:extLst>
                  <a:ext uri="{0D108BD9-81ED-4DB2-BD59-A6C34878D82A}">
                    <a16:rowId xmlns:a16="http://schemas.microsoft.com/office/drawing/2014/main" val="3307061891"/>
                  </a:ext>
                </a:extLst>
              </a:tr>
              <a:tr h="370840">
                <a:tc>
                  <a:txBody>
                    <a:bodyPr/>
                    <a:lstStyle/>
                    <a:p>
                      <a:r>
                        <a:rPr lang="en-US" dirty="0" smtClean="0"/>
                        <a:t>Ronnie</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4083000057"/>
                  </a:ext>
                </a:extLst>
              </a:tr>
              <a:tr h="370840">
                <a:tc>
                  <a:txBody>
                    <a:bodyPr/>
                    <a:lstStyle/>
                    <a:p>
                      <a:r>
                        <a:rPr lang="en-US" dirty="0" err="1" smtClean="0"/>
                        <a:t>Jeni</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3702827410"/>
                  </a:ext>
                </a:extLst>
              </a:tr>
              <a:tr h="370840">
                <a:tc>
                  <a:txBody>
                    <a:bodyPr/>
                    <a:lstStyle/>
                    <a:p>
                      <a:r>
                        <a:rPr lang="en-US" dirty="0" smtClean="0"/>
                        <a:t>Dante</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1872109964"/>
                  </a:ext>
                </a:extLst>
              </a:tr>
              <a:tr h="370840">
                <a:tc>
                  <a:txBody>
                    <a:bodyPr/>
                    <a:lstStyle/>
                    <a:p>
                      <a:r>
                        <a:rPr lang="en-US" dirty="0" err="1" smtClean="0"/>
                        <a:t>Leisha</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547288448"/>
                  </a:ext>
                </a:extLst>
              </a:tr>
              <a:tr h="370840">
                <a:tc>
                  <a:txBody>
                    <a:bodyPr/>
                    <a:lstStyle/>
                    <a:p>
                      <a:r>
                        <a:rPr lang="en-US" b="1" dirty="0" smtClean="0"/>
                        <a:t>Team Score:</a:t>
                      </a:r>
                      <a:endParaRPr lang="en-US" b="1" dirty="0"/>
                    </a:p>
                  </a:txBody>
                  <a:tcPr/>
                </a:tc>
                <a:tc gridSpan="2">
                  <a:txBody>
                    <a:bodyPr/>
                    <a:lstStyle/>
                    <a:p>
                      <a:pPr algn="ctr"/>
                      <a:r>
                        <a:rPr lang="en-US" b="1" dirty="0" smtClean="0"/>
                        <a:t>5.5</a:t>
                      </a:r>
                      <a:endParaRPr lang="en-US" b="1" dirty="0"/>
                    </a:p>
                  </a:txBody>
                  <a:tcPr/>
                </a:tc>
                <a:tc hMerge="1">
                  <a:txBody>
                    <a:bodyPr/>
                    <a:lstStyle/>
                    <a:p>
                      <a:endParaRPr lang="en-US" dirty="0"/>
                    </a:p>
                  </a:txBody>
                  <a:tcPr/>
                </a:tc>
                <a:extLst>
                  <a:ext uri="{0D108BD9-81ED-4DB2-BD59-A6C34878D82A}">
                    <a16:rowId xmlns:a16="http://schemas.microsoft.com/office/drawing/2014/main" val="455069133"/>
                  </a:ext>
                </a:extLst>
              </a:tr>
            </a:tbl>
          </a:graphicData>
        </a:graphic>
      </p:graphicFrame>
      <p:sp>
        <p:nvSpPr>
          <p:cNvPr id="5" name="TextBox 4"/>
          <p:cNvSpPr txBox="1"/>
          <p:nvPr/>
        </p:nvSpPr>
        <p:spPr>
          <a:xfrm>
            <a:off x="595222" y="4444393"/>
            <a:ext cx="6349042" cy="1600438"/>
          </a:xfrm>
          <a:prstGeom prst="rect">
            <a:avLst/>
          </a:prstGeom>
          <a:noFill/>
        </p:spPr>
        <p:txBody>
          <a:bodyPr wrap="square" rtlCol="0">
            <a:spAutoFit/>
          </a:bodyPr>
          <a:lstStyle/>
          <a:p>
            <a:r>
              <a:rPr lang="en-US" sz="1400" b="1" dirty="0" smtClean="0"/>
              <a:t>Application &amp; Business Knowledge</a:t>
            </a:r>
          </a:p>
          <a:p>
            <a:r>
              <a:rPr lang="en-US" sz="1200" dirty="0" smtClean="0"/>
              <a:t>0 – No experience with the application and none </a:t>
            </a:r>
            <a:br>
              <a:rPr lang="en-US" sz="1200" dirty="0" smtClean="0"/>
            </a:br>
            <a:r>
              <a:rPr lang="en-US" sz="1200" dirty="0" smtClean="0"/>
              <a:t>      (or minimal) related business knowledge. </a:t>
            </a:r>
          </a:p>
          <a:p>
            <a:r>
              <a:rPr lang="en-US" sz="1200" dirty="0" smtClean="0"/>
              <a:t>1 – Has some familiarity with the application.</a:t>
            </a:r>
          </a:p>
          <a:p>
            <a:r>
              <a:rPr lang="en-US" sz="1200" dirty="0" smtClean="0"/>
              <a:t>2 – Has worked on the application previously.</a:t>
            </a:r>
          </a:p>
          <a:p>
            <a:r>
              <a:rPr lang="en-US" sz="1200" dirty="0" smtClean="0"/>
              <a:t>3 – Has through knowledge of the application and///or business.</a:t>
            </a:r>
          </a:p>
          <a:p>
            <a:r>
              <a:rPr lang="en-US" sz="1200" dirty="0" smtClean="0"/>
              <a:t>4 – Thorough knowledge of the app and/or business and associated apps.</a:t>
            </a:r>
          </a:p>
          <a:p>
            <a:r>
              <a:rPr lang="en-US" sz="1200" dirty="0" smtClean="0"/>
              <a:t>5 – Wrote the app and have worked on it frequently over several years. </a:t>
            </a:r>
            <a:endParaRPr lang="en-US" sz="1200" dirty="0"/>
          </a:p>
        </p:txBody>
      </p:sp>
      <p:sp>
        <p:nvSpPr>
          <p:cNvPr id="6" name="TextBox 5"/>
          <p:cNvSpPr txBox="1"/>
          <p:nvPr/>
        </p:nvSpPr>
        <p:spPr>
          <a:xfrm>
            <a:off x="6026987" y="4444393"/>
            <a:ext cx="5808455" cy="1600438"/>
          </a:xfrm>
          <a:prstGeom prst="rect">
            <a:avLst/>
          </a:prstGeom>
          <a:noFill/>
        </p:spPr>
        <p:txBody>
          <a:bodyPr wrap="square" rtlCol="0">
            <a:spAutoFit/>
          </a:bodyPr>
          <a:lstStyle/>
          <a:p>
            <a:r>
              <a:rPr lang="en-US" sz="1400" b="1" dirty="0"/>
              <a:t>Technical Knowledge &amp; Experience</a:t>
            </a:r>
          </a:p>
          <a:p>
            <a:r>
              <a:rPr lang="en-US" sz="1200" dirty="0" smtClean="0"/>
              <a:t>0 – New to the technology.</a:t>
            </a:r>
          </a:p>
          <a:p>
            <a:r>
              <a:rPr lang="en-US" sz="1200" dirty="0" smtClean="0"/>
              <a:t>1 – Has had training in the technology.</a:t>
            </a:r>
          </a:p>
          <a:p>
            <a:r>
              <a:rPr lang="en-US" sz="1200" dirty="0" smtClean="0"/>
              <a:t>2 – Has done at least a couple of projects with the technology (a couple months</a:t>
            </a:r>
            <a:br>
              <a:rPr lang="en-US" sz="1200" dirty="0" smtClean="0"/>
            </a:br>
            <a:r>
              <a:rPr lang="en-US" sz="1200" dirty="0" smtClean="0"/>
              <a:t>      experience).</a:t>
            </a:r>
          </a:p>
          <a:p>
            <a:r>
              <a:rPr lang="en-US" sz="1200" dirty="0" smtClean="0"/>
              <a:t>3 – One year’s experience with technology.</a:t>
            </a:r>
          </a:p>
          <a:p>
            <a:r>
              <a:rPr lang="en-US" sz="1200" dirty="0" smtClean="0"/>
              <a:t>4 – Multiple year’s experience/lead in the technology.</a:t>
            </a:r>
          </a:p>
          <a:p>
            <a:r>
              <a:rPr lang="en-US" sz="1200" dirty="0"/>
              <a:t>5 – </a:t>
            </a:r>
            <a:r>
              <a:rPr lang="en-US" sz="1200" dirty="0" smtClean="0"/>
              <a:t>Has written a book on, defines standards, or teaches the technology. </a:t>
            </a:r>
          </a:p>
        </p:txBody>
      </p:sp>
      <p:sp>
        <p:nvSpPr>
          <p:cNvPr id="7" name="TextBox 6"/>
          <p:cNvSpPr txBox="1"/>
          <p:nvPr/>
        </p:nvSpPr>
        <p:spPr>
          <a:xfrm>
            <a:off x="8222306" y="6438559"/>
            <a:ext cx="3676006" cy="276999"/>
          </a:xfrm>
          <a:prstGeom prst="rect">
            <a:avLst/>
          </a:prstGeom>
          <a:noFill/>
        </p:spPr>
        <p:txBody>
          <a:bodyPr wrap="none" rtlCol="0">
            <a:spAutoFit/>
          </a:bodyPr>
          <a:lstStyle/>
          <a:p>
            <a:r>
              <a:rPr lang="en-US" sz="1200" i="1" dirty="0" smtClean="0">
                <a:solidFill>
                  <a:schemeClr val="accent4"/>
                </a:solidFill>
              </a:rPr>
              <a:t>Source: Fidelity National Information Services (</a:t>
            </a:r>
            <a:r>
              <a:rPr lang="en-US" sz="1200" i="1" dirty="0" err="1" smtClean="0">
                <a:solidFill>
                  <a:schemeClr val="accent4"/>
                </a:solidFill>
              </a:rPr>
              <a:t>FIS</a:t>
            </a:r>
            <a:r>
              <a:rPr lang="en-US" sz="1200" i="1" dirty="0" smtClean="0">
                <a:solidFill>
                  <a:schemeClr val="accent4"/>
                </a:solidFill>
              </a:rPr>
              <a:t>)</a:t>
            </a:r>
            <a:endParaRPr lang="en-US" sz="1200" i="1" dirty="0">
              <a:solidFill>
                <a:schemeClr val="accent4"/>
              </a:solidFill>
            </a:endParaRPr>
          </a:p>
        </p:txBody>
      </p:sp>
      <p:sp>
        <p:nvSpPr>
          <p:cNvPr id="8" name="TextBox 7"/>
          <p:cNvSpPr txBox="1"/>
          <p:nvPr/>
        </p:nvSpPr>
        <p:spPr>
          <a:xfrm>
            <a:off x="759069" y="1456293"/>
            <a:ext cx="4044697" cy="369332"/>
          </a:xfrm>
          <a:prstGeom prst="rect">
            <a:avLst/>
          </a:prstGeom>
          <a:noFill/>
        </p:spPr>
        <p:txBody>
          <a:bodyPr wrap="none" rtlCol="0">
            <a:spAutoFit/>
          </a:bodyPr>
          <a:lstStyle/>
          <a:p>
            <a:r>
              <a:rPr lang="en-US" i="1" dirty="0" smtClean="0">
                <a:solidFill>
                  <a:schemeClr val="tx2"/>
                </a:solidFill>
              </a:rPr>
              <a:t>Ideal team member would score a 10.</a:t>
            </a:r>
            <a:endParaRPr lang="en-US" i="1" dirty="0">
              <a:solidFill>
                <a:schemeClr val="tx2"/>
              </a:solidFill>
            </a:endParaRPr>
          </a:p>
        </p:txBody>
      </p:sp>
    </p:spTree>
    <p:extLst>
      <p:ext uri="{BB962C8B-B14F-4D97-AF65-F5344CB8AC3E}">
        <p14:creationId xmlns:p14="http://schemas.microsoft.com/office/powerpoint/2010/main" val="854094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032000" y="1164835"/>
            <a:ext cx="8128000" cy="5418667"/>
            <a:chOff x="287421" y="1164835"/>
            <a:chExt cx="8128000" cy="5418667"/>
          </a:xfrm>
        </p:grpSpPr>
        <p:graphicFrame>
          <p:nvGraphicFramePr>
            <p:cNvPr id="4" name="Diagram 3"/>
            <p:cNvGraphicFramePr/>
            <p:nvPr>
              <p:extLst>
                <p:ext uri="{D42A27DB-BD31-4B8C-83A1-F6EECF244321}">
                  <p14:modId xmlns:p14="http://schemas.microsoft.com/office/powerpoint/2010/main" val="3141842294"/>
                </p:ext>
              </p:extLst>
            </p:nvPr>
          </p:nvGraphicFramePr>
          <p:xfrm>
            <a:off x="287421" y="116483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23158" y="2990905"/>
              <a:ext cx="1768642" cy="461665"/>
            </a:xfrm>
            <a:prstGeom prst="rect">
              <a:avLst/>
            </a:prstGeom>
            <a:noFill/>
          </p:spPr>
          <p:txBody>
            <a:bodyPr wrap="square" rtlCol="0">
              <a:spAutoFit/>
            </a:bodyPr>
            <a:lstStyle/>
            <a:p>
              <a:r>
                <a:rPr lang="en-US" sz="2400" b="1" dirty="0" smtClean="0">
                  <a:solidFill>
                    <a:schemeClr val="bg1"/>
                  </a:solidFill>
                </a:rPr>
                <a:t>1. Velocity</a:t>
              </a:r>
              <a:endParaRPr lang="en-US" sz="2400" b="1" dirty="0">
                <a:solidFill>
                  <a:schemeClr val="bg1"/>
                </a:solidFill>
              </a:endParaRPr>
            </a:p>
          </p:txBody>
        </p:sp>
        <p:sp>
          <p:nvSpPr>
            <p:cNvPr id="6" name="TextBox 5"/>
            <p:cNvSpPr txBox="1"/>
            <p:nvPr/>
          </p:nvSpPr>
          <p:spPr>
            <a:xfrm>
              <a:off x="3025275" y="2733127"/>
              <a:ext cx="3896226" cy="461665"/>
            </a:xfrm>
            <a:prstGeom prst="rect">
              <a:avLst/>
            </a:prstGeom>
            <a:noFill/>
          </p:spPr>
          <p:txBody>
            <a:bodyPr wrap="square" rtlCol="0">
              <a:spAutoFit/>
            </a:bodyPr>
            <a:lstStyle/>
            <a:p>
              <a:r>
                <a:rPr lang="en-US" sz="2400" b="1" dirty="0" smtClean="0">
                  <a:solidFill>
                    <a:schemeClr val="bg1"/>
                  </a:solidFill>
                </a:rPr>
                <a:t>2. On Time Delivery</a:t>
              </a:r>
              <a:endParaRPr lang="en-US" sz="2400" b="1" dirty="0">
                <a:solidFill>
                  <a:schemeClr val="bg1"/>
                </a:solidFill>
              </a:endParaRPr>
            </a:p>
          </p:txBody>
        </p:sp>
        <p:sp>
          <p:nvSpPr>
            <p:cNvPr id="7" name="TextBox 6"/>
            <p:cNvSpPr txBox="1"/>
            <p:nvPr/>
          </p:nvSpPr>
          <p:spPr>
            <a:xfrm>
              <a:off x="6260867" y="2363795"/>
              <a:ext cx="2154554" cy="830997"/>
            </a:xfrm>
            <a:prstGeom prst="rect">
              <a:avLst/>
            </a:prstGeom>
            <a:noFill/>
          </p:spPr>
          <p:txBody>
            <a:bodyPr wrap="square" rtlCol="0">
              <a:spAutoFit/>
            </a:bodyPr>
            <a:lstStyle/>
            <a:p>
              <a:r>
                <a:rPr lang="en-US" sz="2400" b="1" dirty="0" smtClean="0">
                  <a:solidFill>
                    <a:schemeClr val="bg1"/>
                  </a:solidFill>
                </a:rPr>
                <a:t>3. Customer</a:t>
              </a:r>
              <a:br>
                <a:rPr lang="en-US" sz="2400" b="1" dirty="0" smtClean="0">
                  <a:solidFill>
                    <a:schemeClr val="bg1"/>
                  </a:solidFill>
                </a:rPr>
              </a:br>
              <a:r>
                <a:rPr lang="en-US" sz="2400" b="1" dirty="0" smtClean="0">
                  <a:solidFill>
                    <a:schemeClr val="bg1"/>
                  </a:solidFill>
                </a:rPr>
                <a:t>    Surveys</a:t>
              </a:r>
              <a:endParaRPr lang="en-US" sz="2400" b="1" dirty="0">
                <a:solidFill>
                  <a:schemeClr val="bg1"/>
                </a:solidFill>
              </a:endParaRPr>
            </a:p>
          </p:txBody>
        </p:sp>
        <p:sp>
          <p:nvSpPr>
            <p:cNvPr id="8" name="TextBox 7"/>
            <p:cNvSpPr txBox="1"/>
            <p:nvPr/>
          </p:nvSpPr>
          <p:spPr>
            <a:xfrm>
              <a:off x="5844224" y="3399922"/>
              <a:ext cx="2154554" cy="1200329"/>
            </a:xfrm>
            <a:prstGeom prst="rect">
              <a:avLst/>
            </a:prstGeom>
            <a:noFill/>
          </p:spPr>
          <p:txBody>
            <a:bodyPr wrap="square" rtlCol="0">
              <a:spAutoFit/>
            </a:bodyPr>
            <a:lstStyle/>
            <a:p>
              <a:r>
                <a:rPr lang="en-US" sz="2400" b="1" dirty="0" smtClean="0">
                  <a:solidFill>
                    <a:schemeClr val="bg1"/>
                  </a:solidFill>
                </a:rPr>
                <a:t>4. # Features</a:t>
              </a:r>
              <a:br>
                <a:rPr lang="en-US" sz="2400" b="1" dirty="0" smtClean="0">
                  <a:solidFill>
                    <a:schemeClr val="bg1"/>
                  </a:solidFill>
                </a:rPr>
              </a:br>
              <a:r>
                <a:rPr lang="en-US" sz="2400" b="1" dirty="0" smtClean="0">
                  <a:solidFill>
                    <a:schemeClr val="bg1"/>
                  </a:solidFill>
                </a:rPr>
                <a:t>    or Value</a:t>
              </a:r>
              <a:br>
                <a:rPr lang="en-US" sz="2400" b="1" dirty="0" smtClean="0">
                  <a:solidFill>
                    <a:schemeClr val="bg1"/>
                  </a:solidFill>
                </a:rPr>
              </a:br>
              <a:r>
                <a:rPr lang="en-US" sz="2400" b="1" dirty="0" smtClean="0">
                  <a:solidFill>
                    <a:schemeClr val="bg1"/>
                  </a:solidFill>
                </a:rPr>
                <a:t>    Delivered</a:t>
              </a:r>
              <a:endParaRPr lang="en-US" sz="2400" b="1" dirty="0">
                <a:solidFill>
                  <a:schemeClr val="bg1"/>
                </a:solidFill>
              </a:endParaRPr>
            </a:p>
          </p:txBody>
        </p:sp>
        <p:sp>
          <p:nvSpPr>
            <p:cNvPr id="9" name="TextBox 8"/>
            <p:cNvSpPr txBox="1"/>
            <p:nvPr/>
          </p:nvSpPr>
          <p:spPr>
            <a:xfrm>
              <a:off x="2531530" y="4805381"/>
              <a:ext cx="4630819" cy="461665"/>
            </a:xfrm>
            <a:prstGeom prst="rect">
              <a:avLst/>
            </a:prstGeom>
            <a:noFill/>
          </p:spPr>
          <p:txBody>
            <a:bodyPr wrap="square" rtlCol="0">
              <a:spAutoFit/>
            </a:bodyPr>
            <a:lstStyle/>
            <a:p>
              <a:r>
                <a:rPr lang="en-US" sz="2400" b="1" dirty="0" smtClean="0">
                  <a:solidFill>
                    <a:schemeClr val="bg1"/>
                  </a:solidFill>
                </a:rPr>
                <a:t>5. Running Tested Features</a:t>
              </a:r>
              <a:endParaRPr lang="en-US" sz="2400" b="1" dirty="0">
                <a:solidFill>
                  <a:schemeClr val="bg1"/>
                </a:solidFill>
              </a:endParaRPr>
            </a:p>
          </p:txBody>
        </p:sp>
        <p:sp>
          <p:nvSpPr>
            <p:cNvPr id="10" name="TextBox 9"/>
            <p:cNvSpPr txBox="1"/>
            <p:nvPr/>
          </p:nvSpPr>
          <p:spPr>
            <a:xfrm>
              <a:off x="554341" y="4172012"/>
              <a:ext cx="3163418" cy="830997"/>
            </a:xfrm>
            <a:prstGeom prst="rect">
              <a:avLst/>
            </a:prstGeom>
            <a:noFill/>
          </p:spPr>
          <p:txBody>
            <a:bodyPr wrap="square" rtlCol="0">
              <a:spAutoFit/>
            </a:bodyPr>
            <a:lstStyle/>
            <a:p>
              <a:r>
                <a:rPr lang="en-US" sz="2400" b="1" dirty="0" smtClean="0">
                  <a:solidFill>
                    <a:schemeClr val="bg1"/>
                  </a:solidFill>
                </a:rPr>
                <a:t>6. Issue Defect </a:t>
              </a:r>
              <a:br>
                <a:rPr lang="en-US" sz="2400" b="1" dirty="0" smtClean="0">
                  <a:solidFill>
                    <a:schemeClr val="bg1"/>
                  </a:solidFill>
                </a:rPr>
              </a:br>
              <a:r>
                <a:rPr lang="en-US" sz="2400" b="1" dirty="0" smtClean="0">
                  <a:solidFill>
                    <a:schemeClr val="bg1"/>
                  </a:solidFill>
                </a:rPr>
                <a:t>    Cost</a:t>
              </a:r>
              <a:endParaRPr lang="en-US" sz="2400" b="1" dirty="0">
                <a:solidFill>
                  <a:schemeClr val="bg1"/>
                </a:solidFill>
              </a:endParaRPr>
            </a:p>
          </p:txBody>
        </p:sp>
      </p:grpSp>
    </p:spTree>
    <p:extLst>
      <p:ext uri="{BB962C8B-B14F-4D97-AF65-F5344CB8AC3E}">
        <p14:creationId xmlns:p14="http://schemas.microsoft.com/office/powerpoint/2010/main" val="502197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&amp; GOALS</a:t>
            </a:r>
            <a:endParaRPr lang="en-US" dirty="0"/>
          </a:p>
        </p:txBody>
      </p:sp>
      <p:sp>
        <p:nvSpPr>
          <p:cNvPr id="3" name="Content Placeholder 2"/>
          <p:cNvSpPr>
            <a:spLocks noGrp="1"/>
          </p:cNvSpPr>
          <p:nvPr>
            <p:ph idx="1"/>
          </p:nvPr>
        </p:nvSpPr>
        <p:spPr/>
        <p:txBody>
          <a:bodyPr>
            <a:normAutofit fontScale="85000" lnSpcReduction="10000"/>
          </a:bodyPr>
          <a:lstStyle/>
          <a:p>
            <a:pPr>
              <a:lnSpc>
                <a:spcPct val="110000"/>
              </a:lnSpc>
            </a:pPr>
            <a:r>
              <a:rPr lang="en-US" sz="3800" b="1" dirty="0" smtClean="0"/>
              <a:t>Project Objectives</a:t>
            </a:r>
          </a:p>
          <a:p>
            <a:pPr marL="457200" indent="-457200">
              <a:lnSpc>
                <a:spcPct val="110000"/>
              </a:lnSpc>
              <a:buFont typeface="Arial" panose="020B0604020202020204" pitchFamily="34" charset="0"/>
              <a:buChar char="•"/>
            </a:pPr>
            <a:r>
              <a:rPr lang="en-US" b="1" dirty="0" smtClean="0">
                <a:solidFill>
                  <a:schemeClr val="accent4"/>
                </a:solidFill>
              </a:rPr>
              <a:t>D</a:t>
            </a:r>
            <a:r>
              <a:rPr lang="en-US" dirty="0" smtClean="0">
                <a:solidFill>
                  <a:schemeClr val="accent4"/>
                </a:solidFill>
              </a:rPr>
              <a:t>etail Specifics</a:t>
            </a:r>
          </a:p>
          <a:p>
            <a:pPr marL="457200" indent="-457200">
              <a:lnSpc>
                <a:spcPct val="110000"/>
              </a:lnSpc>
              <a:buFont typeface="Arial" panose="020B0604020202020204" pitchFamily="34" charset="0"/>
              <a:buChar char="•"/>
            </a:pPr>
            <a:r>
              <a:rPr lang="en-US" b="1" dirty="0" smtClean="0">
                <a:solidFill>
                  <a:schemeClr val="accent4"/>
                </a:solidFill>
              </a:rPr>
              <a:t>I</a:t>
            </a:r>
            <a:r>
              <a:rPr lang="en-US" dirty="0" smtClean="0">
                <a:solidFill>
                  <a:schemeClr val="accent4"/>
                </a:solidFill>
              </a:rPr>
              <a:t>nclude </a:t>
            </a:r>
            <a:r>
              <a:rPr lang="en-US" dirty="0">
                <a:solidFill>
                  <a:schemeClr val="accent4"/>
                </a:solidFill>
              </a:rPr>
              <a:t>Qualitative and Quantitative </a:t>
            </a:r>
            <a:r>
              <a:rPr lang="en-US" dirty="0" smtClean="0">
                <a:solidFill>
                  <a:schemeClr val="accent4"/>
                </a:solidFill>
              </a:rPr>
              <a:t>Measurements</a:t>
            </a:r>
          </a:p>
          <a:p>
            <a:pPr marL="457200" indent="-457200">
              <a:lnSpc>
                <a:spcPct val="110000"/>
              </a:lnSpc>
              <a:buFont typeface="Arial" panose="020B0604020202020204" pitchFamily="34" charset="0"/>
              <a:buChar char="•"/>
            </a:pPr>
            <a:r>
              <a:rPr lang="en-US" b="1" dirty="0">
                <a:solidFill>
                  <a:schemeClr val="accent4"/>
                </a:solidFill>
              </a:rPr>
              <a:t>S</a:t>
            </a:r>
            <a:r>
              <a:rPr lang="en-US" dirty="0">
                <a:solidFill>
                  <a:schemeClr val="accent4"/>
                </a:solidFill>
              </a:rPr>
              <a:t>eek Consensus With the </a:t>
            </a:r>
            <a:r>
              <a:rPr lang="en-US" dirty="0" smtClean="0">
                <a:solidFill>
                  <a:schemeClr val="accent4"/>
                </a:solidFill>
              </a:rPr>
              <a:t>Team</a:t>
            </a:r>
          </a:p>
          <a:p>
            <a:pPr marL="457200" indent="-457200">
              <a:lnSpc>
                <a:spcPct val="110000"/>
              </a:lnSpc>
              <a:buFont typeface="Arial" panose="020B0604020202020204" pitchFamily="34" charset="0"/>
              <a:buChar char="•"/>
            </a:pPr>
            <a:r>
              <a:rPr lang="en-US" b="1" dirty="0">
                <a:solidFill>
                  <a:schemeClr val="accent4"/>
                </a:solidFill>
              </a:rPr>
              <a:t>C</a:t>
            </a:r>
            <a:r>
              <a:rPr lang="en-US" dirty="0">
                <a:solidFill>
                  <a:schemeClr val="accent4"/>
                </a:solidFill>
              </a:rPr>
              <a:t>reate a Reasonable Approach in Obtaining Those </a:t>
            </a:r>
            <a:r>
              <a:rPr lang="en-US" dirty="0" smtClean="0">
                <a:solidFill>
                  <a:schemeClr val="accent4"/>
                </a:solidFill>
              </a:rPr>
              <a:t>Objectives</a:t>
            </a:r>
          </a:p>
          <a:p>
            <a:pPr marL="457200" indent="-457200">
              <a:lnSpc>
                <a:spcPct val="110000"/>
              </a:lnSpc>
              <a:buFont typeface="Arial" panose="020B0604020202020204" pitchFamily="34" charset="0"/>
              <a:buChar char="•"/>
            </a:pPr>
            <a:r>
              <a:rPr lang="en-US" b="1" dirty="0">
                <a:solidFill>
                  <a:schemeClr val="accent4"/>
                </a:solidFill>
              </a:rPr>
              <a:t>O</a:t>
            </a:r>
            <a:r>
              <a:rPr lang="en-US" dirty="0">
                <a:solidFill>
                  <a:schemeClr val="accent4"/>
                </a:solidFill>
              </a:rPr>
              <a:t>perate in a Methodical </a:t>
            </a:r>
            <a:r>
              <a:rPr lang="en-US" dirty="0" smtClean="0">
                <a:solidFill>
                  <a:schemeClr val="accent4"/>
                </a:solidFill>
              </a:rPr>
              <a:t>Timeframe</a:t>
            </a:r>
          </a:p>
          <a:p>
            <a:pPr>
              <a:lnSpc>
                <a:spcPct val="110000"/>
              </a:lnSpc>
            </a:pPr>
            <a:r>
              <a:rPr lang="en-US" sz="2600" b="1" dirty="0" smtClean="0"/>
              <a:t>Example: </a:t>
            </a:r>
            <a:r>
              <a:rPr lang="en-US" sz="2600" dirty="0" smtClean="0"/>
              <a:t>We </a:t>
            </a:r>
            <a:r>
              <a:rPr lang="en-US" sz="2600" dirty="0"/>
              <a:t>will design 15 training courses that meet </a:t>
            </a:r>
            <a:r>
              <a:rPr lang="en-US" sz="2600" dirty="0" smtClean="0"/>
              <a:t>organizational </a:t>
            </a:r>
            <a:r>
              <a:rPr lang="en-US" sz="2600" dirty="0"/>
              <a:t>development guidelines by June 30 with a budget of $483,000. We will include courses on supervision, communication, performance appraisals, and creating an optimistic workplace.</a:t>
            </a:r>
          </a:p>
        </p:txBody>
      </p:sp>
    </p:spTree>
    <p:extLst>
      <p:ext uri="{BB962C8B-B14F-4D97-AF65-F5344CB8AC3E}">
        <p14:creationId xmlns:p14="http://schemas.microsoft.com/office/powerpoint/2010/main" val="2173914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&amp; GOALS</a:t>
            </a:r>
            <a:endParaRPr lang="en-US" dirty="0"/>
          </a:p>
        </p:txBody>
      </p:sp>
      <p:sp>
        <p:nvSpPr>
          <p:cNvPr id="3" name="Content Placeholder 2"/>
          <p:cNvSpPr>
            <a:spLocks noGrp="1"/>
          </p:cNvSpPr>
          <p:nvPr>
            <p:ph idx="1"/>
          </p:nvPr>
        </p:nvSpPr>
        <p:spPr>
          <a:xfrm>
            <a:off x="838201" y="1825625"/>
            <a:ext cx="6043862" cy="4748170"/>
          </a:xfrm>
        </p:spPr>
        <p:txBody>
          <a:bodyPr>
            <a:normAutofit fontScale="85000" lnSpcReduction="20000"/>
          </a:bodyPr>
          <a:lstStyle/>
          <a:p>
            <a:pPr>
              <a:lnSpc>
                <a:spcPct val="110000"/>
              </a:lnSpc>
            </a:pPr>
            <a:r>
              <a:rPr lang="en-US" sz="3800" b="1" dirty="0" smtClean="0"/>
              <a:t>Sprint Goals</a:t>
            </a:r>
          </a:p>
          <a:p>
            <a:pPr>
              <a:lnSpc>
                <a:spcPct val="110000"/>
              </a:lnSpc>
            </a:pPr>
            <a:r>
              <a:rPr lang="en-US" dirty="0">
                <a:solidFill>
                  <a:schemeClr val="accent4"/>
                </a:solidFill>
              </a:rPr>
              <a:t>A sprint goal describes the </a:t>
            </a:r>
            <a:r>
              <a:rPr lang="en-US" dirty="0"/>
              <a:t>purpose of a sprint</a:t>
            </a:r>
            <a:r>
              <a:rPr lang="en-US" dirty="0">
                <a:solidFill>
                  <a:schemeClr val="accent4"/>
                </a:solidFill>
              </a:rPr>
              <a:t>. It provides a </a:t>
            </a:r>
            <a:r>
              <a:rPr lang="en-US" dirty="0"/>
              <a:t>shared objective</a:t>
            </a:r>
            <a:r>
              <a:rPr lang="en-US" dirty="0">
                <a:solidFill>
                  <a:schemeClr val="accent4"/>
                </a:solidFill>
              </a:rPr>
              <a:t>, and states </a:t>
            </a:r>
            <a:r>
              <a:rPr lang="en-US" dirty="0"/>
              <a:t>why it’s worthwhile </a:t>
            </a:r>
            <a:r>
              <a:rPr lang="en-US" dirty="0">
                <a:solidFill>
                  <a:schemeClr val="accent4"/>
                </a:solidFill>
              </a:rPr>
              <a:t>undertaking the sprint. </a:t>
            </a:r>
            <a:endParaRPr lang="en-US" dirty="0" smtClean="0">
              <a:solidFill>
                <a:schemeClr val="accent4"/>
              </a:solidFill>
            </a:endParaRPr>
          </a:p>
          <a:p>
            <a:pPr>
              <a:lnSpc>
                <a:spcPct val="110000"/>
              </a:lnSpc>
            </a:pPr>
            <a:r>
              <a:rPr lang="en-US" i="1" dirty="0" smtClean="0">
                <a:solidFill>
                  <a:schemeClr val="accent4"/>
                </a:solidFill>
              </a:rPr>
              <a:t>Examples: </a:t>
            </a:r>
          </a:p>
          <a:p>
            <a:pPr marL="514350" indent="-514350">
              <a:lnSpc>
                <a:spcPct val="110000"/>
              </a:lnSpc>
              <a:buFont typeface="+mj-lt"/>
              <a:buAutoNum type="arabicPeriod"/>
            </a:pPr>
            <a:r>
              <a:rPr lang="en-US" dirty="0" smtClean="0">
                <a:solidFill>
                  <a:schemeClr val="accent4"/>
                </a:solidFill>
              </a:rPr>
              <a:t>Learn </a:t>
            </a:r>
            <a:r>
              <a:rPr lang="en-US" dirty="0">
                <a:solidFill>
                  <a:schemeClr val="accent4"/>
                </a:solidFill>
              </a:rPr>
              <a:t>about the right user interaction for the registration </a:t>
            </a:r>
            <a:r>
              <a:rPr lang="en-US" dirty="0" smtClean="0">
                <a:solidFill>
                  <a:schemeClr val="accent4"/>
                </a:solidFill>
              </a:rPr>
              <a:t>feature.</a:t>
            </a:r>
          </a:p>
          <a:p>
            <a:pPr marL="514350" indent="-514350">
              <a:lnSpc>
                <a:spcPct val="110000"/>
              </a:lnSpc>
              <a:buFont typeface="+mj-lt"/>
              <a:buAutoNum type="arabicPeriod"/>
            </a:pPr>
            <a:r>
              <a:rPr lang="en-US" dirty="0" smtClean="0">
                <a:solidFill>
                  <a:schemeClr val="accent4"/>
                </a:solidFill>
              </a:rPr>
              <a:t>Make </a:t>
            </a:r>
            <a:r>
              <a:rPr lang="en-US" dirty="0">
                <a:solidFill>
                  <a:schemeClr val="accent4"/>
                </a:solidFill>
              </a:rPr>
              <a:t>the reporting feature available to the </a:t>
            </a:r>
            <a:r>
              <a:rPr lang="en-US" dirty="0" smtClean="0">
                <a:solidFill>
                  <a:schemeClr val="accent4"/>
                </a:solidFill>
              </a:rPr>
              <a:t>users</a:t>
            </a:r>
            <a:r>
              <a:rPr lang="en-US" dirty="0">
                <a:solidFill>
                  <a:schemeClr val="accent4"/>
                </a:solidFill>
              </a:rPr>
              <a:t>.</a:t>
            </a:r>
            <a:endParaRPr lang="en-US" b="1" dirty="0">
              <a:solidFill>
                <a:schemeClr val="accent4"/>
              </a:solidFill>
            </a:endParaRPr>
          </a:p>
        </p:txBody>
      </p:sp>
      <p:pic>
        <p:nvPicPr>
          <p:cNvPr id="4" name="Picture 3"/>
          <p:cNvPicPr>
            <a:picLocks noChangeAspect="1"/>
          </p:cNvPicPr>
          <p:nvPr/>
        </p:nvPicPr>
        <p:blipFill>
          <a:blip r:embed="rId3"/>
          <a:stretch>
            <a:fillRect/>
          </a:stretch>
        </p:blipFill>
        <p:spPr>
          <a:xfrm>
            <a:off x="7191375" y="1825625"/>
            <a:ext cx="4599573" cy="4652781"/>
          </a:xfrm>
          <a:prstGeom prst="rect">
            <a:avLst/>
          </a:prstGeom>
        </p:spPr>
      </p:pic>
      <p:sp>
        <p:nvSpPr>
          <p:cNvPr id="5" name="Rectangle 4"/>
          <p:cNvSpPr/>
          <p:nvPr/>
        </p:nvSpPr>
        <p:spPr>
          <a:xfrm>
            <a:off x="8129922" y="6478406"/>
            <a:ext cx="2722477" cy="276999"/>
          </a:xfrm>
          <a:prstGeom prst="rect">
            <a:avLst/>
          </a:prstGeom>
        </p:spPr>
        <p:txBody>
          <a:bodyPr wrap="none">
            <a:spAutoFit/>
          </a:bodyPr>
          <a:lstStyle/>
          <a:p>
            <a:r>
              <a:rPr lang="en-US" sz="1200" i="1" dirty="0" smtClean="0"/>
              <a:t>Source: http</a:t>
            </a:r>
            <a:r>
              <a:rPr lang="en-US" sz="1200" i="1" dirty="0"/>
              <a:t>://www.romanpichler.com</a:t>
            </a:r>
          </a:p>
        </p:txBody>
      </p:sp>
    </p:spTree>
    <p:extLst>
      <p:ext uri="{BB962C8B-B14F-4D97-AF65-F5344CB8AC3E}">
        <p14:creationId xmlns:p14="http://schemas.microsoft.com/office/powerpoint/2010/main" val="893636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a:t>
            </a:r>
            <a:endParaRPr lang="en-US" dirty="0"/>
          </a:p>
        </p:txBody>
      </p:sp>
      <p:sp>
        <p:nvSpPr>
          <p:cNvPr id="3" name="Content Placeholder 2"/>
          <p:cNvSpPr>
            <a:spLocks noGrp="1"/>
          </p:cNvSpPr>
          <p:nvPr>
            <p:ph idx="1"/>
          </p:nvPr>
        </p:nvSpPr>
        <p:spPr>
          <a:xfrm>
            <a:off x="838201" y="1825625"/>
            <a:ext cx="5743073" cy="4748170"/>
          </a:xfrm>
        </p:spPr>
        <p:txBody>
          <a:bodyPr/>
          <a:lstStyle/>
          <a:p>
            <a:r>
              <a:rPr lang="en-US" b="1" dirty="0" smtClean="0"/>
              <a:t>What is business value?</a:t>
            </a:r>
          </a:p>
          <a:p>
            <a:pPr marL="514350" indent="-514350">
              <a:buClr>
                <a:schemeClr val="tx2"/>
              </a:buClr>
              <a:buFont typeface="+mj-lt"/>
              <a:buAutoNum type="arabicPeriod"/>
            </a:pPr>
            <a:r>
              <a:rPr lang="en-US" dirty="0">
                <a:solidFill>
                  <a:schemeClr val="accent4"/>
                </a:solidFill>
              </a:rPr>
              <a:t>What you can implement successfully and </a:t>
            </a:r>
            <a:r>
              <a:rPr lang="en-US" dirty="0" smtClean="0">
                <a:solidFill>
                  <a:schemeClr val="accent4"/>
                </a:solidFill>
              </a:rPr>
              <a:t>sustainably. </a:t>
            </a:r>
          </a:p>
          <a:p>
            <a:pPr marL="514350" indent="-514350">
              <a:buClr>
                <a:schemeClr val="tx2"/>
              </a:buClr>
              <a:buFont typeface="+mj-lt"/>
              <a:buAutoNum type="arabicPeriod"/>
            </a:pPr>
            <a:r>
              <a:rPr lang="en-US" dirty="0" smtClean="0">
                <a:solidFill>
                  <a:schemeClr val="accent4"/>
                </a:solidFill>
              </a:rPr>
              <a:t>What </a:t>
            </a:r>
            <a:r>
              <a:rPr lang="en-US" dirty="0">
                <a:solidFill>
                  <a:schemeClr val="accent4"/>
                </a:solidFill>
              </a:rPr>
              <a:t>your customers want and will </a:t>
            </a:r>
            <a:r>
              <a:rPr lang="en-US" dirty="0" smtClean="0">
                <a:solidFill>
                  <a:schemeClr val="accent4"/>
                </a:solidFill>
              </a:rPr>
              <a:t>use/buy </a:t>
            </a:r>
            <a:r>
              <a:rPr lang="en-US" dirty="0">
                <a:solidFill>
                  <a:schemeClr val="accent4"/>
                </a:solidFill>
              </a:rPr>
              <a:t>(even if they don’t know it yet</a:t>
            </a:r>
            <a:r>
              <a:rPr lang="en-US" dirty="0" smtClean="0">
                <a:solidFill>
                  <a:schemeClr val="accent4"/>
                </a:solidFill>
              </a:rPr>
              <a:t>).</a:t>
            </a:r>
          </a:p>
          <a:p>
            <a:pPr marL="514350" indent="-514350">
              <a:buClr>
                <a:schemeClr val="tx2"/>
              </a:buClr>
              <a:buFont typeface="+mj-lt"/>
              <a:buAutoNum type="arabicPeriod"/>
            </a:pPr>
            <a:r>
              <a:rPr lang="en-US" dirty="0" smtClean="0">
                <a:solidFill>
                  <a:schemeClr val="accent4"/>
                </a:solidFill>
              </a:rPr>
              <a:t>What </a:t>
            </a:r>
            <a:r>
              <a:rPr lang="en-US" dirty="0">
                <a:solidFill>
                  <a:schemeClr val="accent4"/>
                </a:solidFill>
              </a:rPr>
              <a:t>your team is excited about </a:t>
            </a:r>
            <a:r>
              <a:rPr lang="en-US" dirty="0" smtClean="0">
                <a:solidFill>
                  <a:schemeClr val="accent4"/>
                </a:solidFill>
              </a:rPr>
              <a:t>creating. </a:t>
            </a:r>
            <a:endParaRPr lang="en-US" dirty="0">
              <a:solidFill>
                <a:schemeClr val="accent4"/>
              </a:solidFill>
            </a:endParaRPr>
          </a:p>
        </p:txBody>
      </p:sp>
      <p:graphicFrame>
        <p:nvGraphicFramePr>
          <p:cNvPr id="4" name="Diagram 3"/>
          <p:cNvGraphicFramePr/>
          <p:nvPr>
            <p:extLst>
              <p:ext uri="{D42A27DB-BD31-4B8C-83A1-F6EECF244321}">
                <p14:modId xmlns:p14="http://schemas.microsoft.com/office/powerpoint/2010/main" val="2548364204"/>
              </p:ext>
            </p:extLst>
          </p:nvPr>
        </p:nvGraphicFramePr>
        <p:xfrm>
          <a:off x="6761747" y="1825625"/>
          <a:ext cx="4969042" cy="4551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3184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VALUE</a:t>
            </a:r>
          </a:p>
        </p:txBody>
      </p:sp>
      <p:sp>
        <p:nvSpPr>
          <p:cNvPr id="3" name="Content Placeholder 2"/>
          <p:cNvSpPr>
            <a:spLocks noGrp="1"/>
          </p:cNvSpPr>
          <p:nvPr>
            <p:ph idx="1"/>
          </p:nvPr>
        </p:nvSpPr>
        <p:spPr/>
        <p:txBody>
          <a:bodyPr>
            <a:normAutofit lnSpcReduction="10000"/>
          </a:bodyPr>
          <a:lstStyle/>
          <a:p>
            <a:r>
              <a:rPr lang="en-US" b="1" dirty="0" smtClean="0">
                <a:solidFill>
                  <a:schemeClr val="accent4"/>
                </a:solidFill>
              </a:rPr>
              <a:t>Sources of Business Value</a:t>
            </a:r>
          </a:p>
          <a:p>
            <a:pPr marL="457200" indent="-457200">
              <a:buClr>
                <a:schemeClr val="tx2"/>
              </a:buClr>
              <a:buFont typeface="Arial" panose="020B0604020202020204" pitchFamily="34" charset="0"/>
              <a:buChar char="•"/>
            </a:pPr>
            <a:r>
              <a:rPr lang="en-US" dirty="0" smtClean="0">
                <a:solidFill>
                  <a:schemeClr val="accent4"/>
                </a:solidFill>
              </a:rPr>
              <a:t>Market Value</a:t>
            </a:r>
          </a:p>
          <a:p>
            <a:pPr marL="914400" lvl="1" indent="-457200">
              <a:buClr>
                <a:schemeClr val="tx2"/>
              </a:buClr>
              <a:buFont typeface="Arial" panose="020B0604020202020204" pitchFamily="34" charset="0"/>
              <a:buChar char="•"/>
            </a:pPr>
            <a:r>
              <a:rPr lang="en-US" dirty="0" smtClean="0">
                <a:solidFill>
                  <a:schemeClr val="tx2"/>
                </a:solidFill>
              </a:rPr>
              <a:t>Sell More</a:t>
            </a:r>
          </a:p>
          <a:p>
            <a:pPr marL="914400" lvl="1" indent="-457200">
              <a:buClr>
                <a:schemeClr val="tx2"/>
              </a:buClr>
              <a:buFont typeface="Arial" panose="020B0604020202020204" pitchFamily="34" charset="0"/>
              <a:buChar char="•"/>
            </a:pPr>
            <a:r>
              <a:rPr lang="en-US" dirty="0" smtClean="0">
                <a:solidFill>
                  <a:schemeClr val="tx2"/>
                </a:solidFill>
              </a:rPr>
              <a:t>Charge More</a:t>
            </a:r>
          </a:p>
          <a:p>
            <a:pPr marL="914400" lvl="1" indent="-457200">
              <a:buClr>
                <a:schemeClr val="tx2"/>
              </a:buClr>
              <a:buFont typeface="Arial" panose="020B0604020202020204" pitchFamily="34" charset="0"/>
              <a:buChar char="•"/>
            </a:pPr>
            <a:r>
              <a:rPr lang="en-US" dirty="0" smtClean="0">
                <a:solidFill>
                  <a:schemeClr val="tx2"/>
                </a:solidFill>
              </a:rPr>
              <a:t>Reduce Cost</a:t>
            </a:r>
          </a:p>
          <a:p>
            <a:pPr marL="457200" indent="-457200">
              <a:buClr>
                <a:schemeClr val="tx2"/>
              </a:buClr>
              <a:buFont typeface="Arial" panose="020B0604020202020204" pitchFamily="34" charset="0"/>
              <a:buChar char="•"/>
            </a:pPr>
            <a:r>
              <a:rPr lang="en-US" dirty="0" smtClean="0">
                <a:solidFill>
                  <a:schemeClr val="accent4"/>
                </a:solidFill>
              </a:rPr>
              <a:t>Risk Reduction</a:t>
            </a:r>
          </a:p>
          <a:p>
            <a:pPr marL="914400" lvl="1" indent="-457200">
              <a:buClr>
                <a:schemeClr val="tx2"/>
              </a:buClr>
              <a:buFont typeface="Arial" panose="020B0604020202020204" pitchFamily="34" charset="0"/>
              <a:buChar char="•"/>
            </a:pPr>
            <a:r>
              <a:rPr lang="en-US" dirty="0" smtClean="0">
                <a:solidFill>
                  <a:schemeClr val="tx2"/>
                </a:solidFill>
              </a:rPr>
              <a:t>Develop or Refine </a:t>
            </a:r>
            <a:r>
              <a:rPr lang="en-US" dirty="0">
                <a:solidFill>
                  <a:schemeClr val="tx2"/>
                </a:solidFill>
              </a:rPr>
              <a:t>H</a:t>
            </a:r>
            <a:r>
              <a:rPr lang="en-US" dirty="0" smtClean="0">
                <a:solidFill>
                  <a:schemeClr val="tx2"/>
                </a:solidFill>
              </a:rPr>
              <a:t>ypotheses</a:t>
            </a:r>
          </a:p>
          <a:p>
            <a:pPr marL="914400" lvl="1" indent="-457200">
              <a:buClr>
                <a:schemeClr val="tx2"/>
              </a:buClr>
              <a:buFont typeface="Arial" panose="020B0604020202020204" pitchFamily="34" charset="0"/>
              <a:buChar char="•"/>
            </a:pPr>
            <a:r>
              <a:rPr lang="en-US" dirty="0" smtClean="0">
                <a:solidFill>
                  <a:schemeClr val="tx2"/>
                </a:solidFill>
              </a:rPr>
              <a:t>Prove Technical Assumptions</a:t>
            </a:r>
          </a:p>
          <a:p>
            <a:pPr marL="457200" indent="-457200">
              <a:buClr>
                <a:schemeClr val="tx2"/>
              </a:buClr>
              <a:buFont typeface="Arial" panose="020B0604020202020204" pitchFamily="34" charset="0"/>
              <a:buChar char="•"/>
            </a:pPr>
            <a:r>
              <a:rPr lang="en-US" dirty="0" smtClean="0">
                <a:solidFill>
                  <a:schemeClr val="accent4"/>
                </a:solidFill>
              </a:rPr>
              <a:t>Capability Building</a:t>
            </a:r>
          </a:p>
          <a:p>
            <a:pPr marL="914400" lvl="1" indent="-457200">
              <a:buClr>
                <a:schemeClr val="tx2"/>
              </a:buClr>
              <a:buFont typeface="Arial" panose="020B0604020202020204" pitchFamily="34" charset="0"/>
              <a:buChar char="•"/>
            </a:pPr>
            <a:r>
              <a:rPr lang="en-US" dirty="0" smtClean="0">
                <a:solidFill>
                  <a:schemeClr val="tx2"/>
                </a:solidFill>
              </a:rPr>
              <a:t>Do Something We Couldn’t Do Before</a:t>
            </a:r>
          </a:p>
          <a:p>
            <a:pPr marL="914400" lvl="1" indent="-457200">
              <a:buClr>
                <a:schemeClr val="tx2"/>
              </a:buClr>
              <a:buFont typeface="Arial" panose="020B0604020202020204" pitchFamily="34" charset="0"/>
              <a:buChar char="•"/>
            </a:pPr>
            <a:r>
              <a:rPr lang="en-US" dirty="0" smtClean="0">
                <a:solidFill>
                  <a:schemeClr val="tx2"/>
                </a:solidFill>
              </a:rPr>
              <a:t>Reduce Need for Low-Value Work</a:t>
            </a:r>
            <a:endParaRPr lang="en-US" dirty="0">
              <a:solidFill>
                <a:schemeClr val="tx2"/>
              </a:solidFill>
            </a:endParaRPr>
          </a:p>
        </p:txBody>
      </p:sp>
      <p:pic>
        <p:nvPicPr>
          <p:cNvPr id="3074" name="Picture 2" descr="https://static.pexels.com/photos/128867/coins-currency-investment-insurance-128867.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1976241"/>
            <a:ext cx="3994017" cy="2662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605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TESTED FEATURES</a:t>
            </a:r>
            <a:endParaRPr lang="en-US" dirty="0"/>
          </a:p>
        </p:txBody>
      </p:sp>
      <p:sp>
        <p:nvSpPr>
          <p:cNvPr id="3" name="Content Placeholder 2"/>
          <p:cNvSpPr>
            <a:spLocks noGrp="1"/>
          </p:cNvSpPr>
          <p:nvPr>
            <p:ph idx="1"/>
          </p:nvPr>
        </p:nvSpPr>
        <p:spPr>
          <a:xfrm>
            <a:off x="838201" y="1825625"/>
            <a:ext cx="10591799" cy="4748170"/>
          </a:xfrm>
        </p:spPr>
        <p:txBody>
          <a:bodyPr>
            <a:normAutofit fontScale="92500" lnSpcReduction="20000"/>
          </a:bodyPr>
          <a:lstStyle/>
          <a:p>
            <a:pPr>
              <a:lnSpc>
                <a:spcPct val="120000"/>
              </a:lnSpc>
            </a:pPr>
            <a:r>
              <a:rPr lang="en-US" dirty="0" smtClean="0">
                <a:solidFill>
                  <a:schemeClr val="accent4"/>
                </a:solidFill>
              </a:rPr>
              <a:t>Shorn </a:t>
            </a:r>
            <a:r>
              <a:rPr lang="en-US" dirty="0">
                <a:solidFill>
                  <a:schemeClr val="accent4"/>
                </a:solidFill>
              </a:rPr>
              <a:t>of all technical details, </a:t>
            </a:r>
            <a:r>
              <a:rPr lang="en-US" dirty="0" smtClean="0">
                <a:solidFill>
                  <a:schemeClr val="accent4"/>
                </a:solidFill>
              </a:rPr>
              <a:t>running tested features </a:t>
            </a:r>
            <a:r>
              <a:rPr lang="en-US" dirty="0">
                <a:solidFill>
                  <a:schemeClr val="accent4"/>
                </a:solidFill>
              </a:rPr>
              <a:t>may be described as a measure to determine and </a:t>
            </a:r>
            <a:r>
              <a:rPr lang="en-US" dirty="0" smtClean="0">
                <a:solidFill>
                  <a:schemeClr val="accent4"/>
                </a:solidFill>
              </a:rPr>
              <a:t>quantify </a:t>
            </a:r>
            <a:r>
              <a:rPr lang="en-US" b="1" dirty="0"/>
              <a:t>how much progress of real business value has been </a:t>
            </a:r>
            <a:r>
              <a:rPr lang="en-US" b="1" dirty="0" smtClean="0"/>
              <a:t>accomplished.</a:t>
            </a:r>
            <a:r>
              <a:rPr lang="en-US" dirty="0" smtClean="0">
                <a:solidFill>
                  <a:schemeClr val="accent4"/>
                </a:solidFill>
              </a:rPr>
              <a:t> </a:t>
            </a:r>
            <a:r>
              <a:rPr lang="en-US" dirty="0">
                <a:solidFill>
                  <a:schemeClr val="accent4"/>
                </a:solidFill>
              </a:rPr>
              <a:t>In terms of measuring productivity, RTF is indisputably an easy and a healthy method and Agile team should be able to consistently deliver. </a:t>
            </a:r>
            <a:endParaRPr lang="en-US" dirty="0" smtClean="0">
              <a:solidFill>
                <a:schemeClr val="accent4"/>
              </a:solidFill>
            </a:endParaRPr>
          </a:p>
          <a:p>
            <a:pPr>
              <a:lnSpc>
                <a:spcPct val="120000"/>
              </a:lnSpc>
            </a:pPr>
            <a:endParaRPr lang="en-US" sz="900" dirty="0">
              <a:solidFill>
                <a:schemeClr val="accent4"/>
              </a:solidFill>
            </a:endParaRPr>
          </a:p>
          <a:p>
            <a:pPr>
              <a:lnSpc>
                <a:spcPct val="120000"/>
              </a:lnSpc>
            </a:pPr>
            <a:r>
              <a:rPr lang="en-US" dirty="0" smtClean="0">
                <a:solidFill>
                  <a:schemeClr val="accent4"/>
                </a:solidFill>
              </a:rPr>
              <a:t>The </a:t>
            </a:r>
            <a:r>
              <a:rPr lang="en-US" dirty="0">
                <a:solidFill>
                  <a:schemeClr val="accent4"/>
                </a:solidFill>
              </a:rPr>
              <a:t>chief advantage is that this metric offers </a:t>
            </a:r>
            <a:r>
              <a:rPr lang="en-US" b="1" dirty="0"/>
              <a:t>adequate time to react </a:t>
            </a:r>
            <a:r>
              <a:rPr lang="en-US" dirty="0">
                <a:solidFill>
                  <a:schemeClr val="accent4"/>
                </a:solidFill>
              </a:rPr>
              <a:t>to project-centric problems before they adversely affect the project.</a:t>
            </a:r>
          </a:p>
        </p:txBody>
      </p:sp>
    </p:spTree>
    <p:extLst>
      <p:ext uri="{BB962C8B-B14F-4D97-AF65-F5344CB8AC3E}">
        <p14:creationId xmlns:p14="http://schemas.microsoft.com/office/powerpoint/2010/main" val="716304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8790" y="3097632"/>
            <a:ext cx="4881613" cy="3760368"/>
          </a:xfrm>
          <a:prstGeom prst="rect">
            <a:avLst/>
          </a:prstGeom>
        </p:spPr>
      </p:pic>
      <p:sp>
        <p:nvSpPr>
          <p:cNvPr id="2" name="Title 1"/>
          <p:cNvSpPr>
            <a:spLocks noGrp="1"/>
          </p:cNvSpPr>
          <p:nvPr>
            <p:ph type="title"/>
          </p:nvPr>
        </p:nvSpPr>
        <p:spPr/>
        <p:txBody>
          <a:bodyPr/>
          <a:lstStyle/>
          <a:p>
            <a:r>
              <a:rPr lang="en-US" dirty="0" smtClean="0"/>
              <a:t>INSPECT AND ADAPT</a:t>
            </a:r>
            <a:endParaRPr lang="en-US" dirty="0"/>
          </a:p>
        </p:txBody>
      </p:sp>
      <p:sp>
        <p:nvSpPr>
          <p:cNvPr id="3" name="Content Placeholder 2"/>
          <p:cNvSpPr>
            <a:spLocks noGrp="1"/>
          </p:cNvSpPr>
          <p:nvPr>
            <p:ph idx="1"/>
          </p:nvPr>
        </p:nvSpPr>
        <p:spPr>
          <a:xfrm>
            <a:off x="838201" y="1825625"/>
            <a:ext cx="10784304" cy="4748170"/>
          </a:xfrm>
        </p:spPr>
        <p:txBody>
          <a:bodyPr/>
          <a:lstStyle/>
          <a:p>
            <a:r>
              <a:rPr lang="en-US" b="1" dirty="0" smtClean="0"/>
              <a:t>Transparency</a:t>
            </a:r>
          </a:p>
          <a:p>
            <a:pPr marL="457200" indent="-457200">
              <a:buClr>
                <a:schemeClr val="tx2"/>
              </a:buClr>
              <a:buFont typeface="Arial" panose="020B0604020202020204" pitchFamily="34" charset="0"/>
              <a:buChar char="•"/>
            </a:pPr>
            <a:r>
              <a:rPr lang="en-US" dirty="0">
                <a:solidFill>
                  <a:schemeClr val="accent4"/>
                </a:solidFill>
              </a:rPr>
              <a:t>Transparency allows the deeper use of </a:t>
            </a:r>
            <a:r>
              <a:rPr lang="en-US" dirty="0"/>
              <a:t>systemic thinking </a:t>
            </a:r>
            <a:r>
              <a:rPr lang="en-US" dirty="0">
                <a:solidFill>
                  <a:schemeClr val="accent4"/>
                </a:solidFill>
              </a:rPr>
              <a:t>tools, </a:t>
            </a:r>
            <a:r>
              <a:rPr lang="en-US" dirty="0" smtClean="0">
                <a:solidFill>
                  <a:schemeClr val="accent4"/>
                </a:solidFill>
              </a:rPr>
              <a:t>like the five whys.</a:t>
            </a:r>
            <a:endParaRPr lang="en-US" dirty="0">
              <a:solidFill>
                <a:schemeClr val="accent4"/>
              </a:solidFill>
            </a:endParaRPr>
          </a:p>
          <a:p>
            <a:pPr marL="457200" indent="-457200">
              <a:buClr>
                <a:schemeClr val="tx2"/>
              </a:buClr>
              <a:buFont typeface="Arial" panose="020B0604020202020204" pitchFamily="34" charset="0"/>
              <a:buChar char="•"/>
            </a:pPr>
            <a:r>
              <a:rPr lang="en-US" dirty="0">
                <a:solidFill>
                  <a:schemeClr val="accent4"/>
                </a:solidFill>
              </a:rPr>
              <a:t>Transparency facilitates </a:t>
            </a:r>
            <a:r>
              <a:rPr lang="en-US" dirty="0"/>
              <a:t>team </a:t>
            </a:r>
            <a:r>
              <a:rPr lang="en-US" dirty="0" smtClean="0"/>
              <a:t/>
            </a:r>
            <a:br>
              <a:rPr lang="en-US" dirty="0" smtClean="0"/>
            </a:br>
            <a:r>
              <a:rPr lang="en-US" dirty="0" smtClean="0"/>
              <a:t>learning</a:t>
            </a:r>
            <a:r>
              <a:rPr lang="en-US" dirty="0" smtClean="0">
                <a:solidFill>
                  <a:schemeClr val="accent4"/>
                </a:solidFill>
              </a:rPr>
              <a:t>.</a:t>
            </a:r>
            <a:endParaRPr lang="en-US" dirty="0">
              <a:solidFill>
                <a:schemeClr val="accent4"/>
              </a:solidFill>
            </a:endParaRPr>
          </a:p>
          <a:p>
            <a:pPr marL="457200" indent="-457200">
              <a:buClr>
                <a:schemeClr val="tx2"/>
              </a:buClr>
              <a:buFont typeface="Arial" panose="020B0604020202020204" pitchFamily="34" charset="0"/>
              <a:buChar char="•"/>
            </a:pPr>
            <a:r>
              <a:rPr lang="en-US" dirty="0">
                <a:solidFill>
                  <a:schemeClr val="accent4"/>
                </a:solidFill>
              </a:rPr>
              <a:t>Transparency enables </a:t>
            </a:r>
            <a:r>
              <a:rPr lang="en-US" dirty="0"/>
              <a:t>positive </a:t>
            </a:r>
            <a:r>
              <a:rPr lang="en-US" dirty="0" smtClean="0"/>
              <a:t/>
            </a:r>
            <a:br>
              <a:rPr lang="en-US" dirty="0" smtClean="0"/>
            </a:br>
            <a:r>
              <a:rPr lang="en-US" dirty="0" smtClean="0"/>
              <a:t>management </a:t>
            </a:r>
            <a:r>
              <a:rPr lang="en-US" dirty="0"/>
              <a:t>involvement </a:t>
            </a:r>
            <a:r>
              <a:rPr lang="en-US" dirty="0">
                <a:solidFill>
                  <a:schemeClr val="accent4"/>
                </a:solidFill>
              </a:rPr>
              <a:t>and </a:t>
            </a:r>
            <a:r>
              <a:rPr lang="en-US" dirty="0" smtClean="0">
                <a:solidFill>
                  <a:schemeClr val="accent4"/>
                </a:solidFill>
              </a:rPr>
              <a:t/>
            </a:r>
            <a:br>
              <a:rPr lang="en-US" dirty="0" smtClean="0">
                <a:solidFill>
                  <a:schemeClr val="accent4"/>
                </a:solidFill>
              </a:rPr>
            </a:br>
            <a:r>
              <a:rPr lang="en-US" dirty="0" smtClean="0">
                <a:solidFill>
                  <a:schemeClr val="accent4"/>
                </a:solidFill>
              </a:rPr>
              <a:t>self-curtails </a:t>
            </a:r>
            <a:r>
              <a:rPr lang="en-US" dirty="0">
                <a:solidFill>
                  <a:schemeClr val="accent4"/>
                </a:solidFill>
              </a:rPr>
              <a:t>adverse </a:t>
            </a:r>
            <a:r>
              <a:rPr lang="en-US" dirty="0" smtClean="0">
                <a:solidFill>
                  <a:schemeClr val="accent4"/>
                </a:solidFill>
              </a:rPr>
              <a:t/>
            </a:r>
            <a:br>
              <a:rPr lang="en-US" dirty="0" smtClean="0">
                <a:solidFill>
                  <a:schemeClr val="accent4"/>
                </a:solidFill>
              </a:rPr>
            </a:br>
            <a:r>
              <a:rPr lang="en-US" dirty="0" smtClean="0">
                <a:solidFill>
                  <a:schemeClr val="accent4"/>
                </a:solidFill>
              </a:rPr>
              <a:t>management interference.</a:t>
            </a:r>
          </a:p>
          <a:p>
            <a:pPr>
              <a:buClr>
                <a:schemeClr val="tx2"/>
              </a:buClr>
            </a:pPr>
            <a:endParaRPr lang="en-US" dirty="0">
              <a:solidFill>
                <a:schemeClr val="accent4"/>
              </a:solidFill>
            </a:endParaRPr>
          </a:p>
          <a:p>
            <a:endParaRPr lang="en-US" dirty="0"/>
          </a:p>
        </p:txBody>
      </p:sp>
    </p:spTree>
    <p:extLst>
      <p:ext uri="{BB962C8B-B14F-4D97-AF65-F5344CB8AC3E}">
        <p14:creationId xmlns:p14="http://schemas.microsoft.com/office/powerpoint/2010/main" val="482924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DEE 3">
      <a:dk1>
        <a:srgbClr val="262626"/>
      </a:dk1>
      <a:lt1>
        <a:sysClr val="window" lastClr="FFFFFF"/>
      </a:lt1>
      <a:dk2>
        <a:srgbClr val="B80811"/>
      </a:dk2>
      <a:lt2>
        <a:srgbClr val="E8E8E8"/>
      </a:lt2>
      <a:accent1>
        <a:srgbClr val="24B0D6"/>
      </a:accent1>
      <a:accent2>
        <a:srgbClr val="BDCF34"/>
      </a:accent2>
      <a:accent3>
        <a:srgbClr val="FA5E27"/>
      </a:accent3>
      <a:accent4>
        <a:srgbClr val="535353"/>
      </a:accent4>
      <a:accent5>
        <a:srgbClr val="1B85A1"/>
      </a:accent5>
      <a:accent6>
        <a:srgbClr val="96A627"/>
      </a:accent6>
      <a:hlink>
        <a:srgbClr val="B80811"/>
      </a:hlink>
      <a:folHlink>
        <a:srgbClr val="B8081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SU-TEMPLATE.potx" id="{4FE9D880-4DD1-45CF-A712-0546BB945CB4}" vid="{6A6CF234-59E9-4F5C-8048-A0B2274AC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27448</TotalTime>
  <Words>1014</Words>
  <Application>Microsoft Office PowerPoint</Application>
  <PresentationFormat>Widescreen</PresentationFormat>
  <Paragraphs>231</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Roboto</vt:lpstr>
      <vt:lpstr>Office Theme</vt:lpstr>
      <vt:lpstr>Agile Metrics and Reporting</vt:lpstr>
      <vt:lpstr>AGENDA</vt:lpstr>
      <vt:lpstr>PowerPoint Presentation</vt:lpstr>
      <vt:lpstr>OBJECTIVES &amp; GOALS</vt:lpstr>
      <vt:lpstr>OBJECTIVES &amp; GOALS</vt:lpstr>
      <vt:lpstr>BUSINESS VALUE</vt:lpstr>
      <vt:lpstr>BUSINESS VALUE</vt:lpstr>
      <vt:lpstr>RUNNING TESTED FEATURES</vt:lpstr>
      <vt:lpstr>INSPECT AND ADAPT</vt:lpstr>
      <vt:lpstr>INSPECT AND ADAPT</vt:lpstr>
      <vt:lpstr>DATA NEEDED</vt:lpstr>
      <vt:lpstr>ESTIMATE SIZE – DERIVE DURATION</vt:lpstr>
      <vt:lpstr>BURNDOWN CHARTS</vt:lpstr>
      <vt:lpstr>WHY VELOCITY</vt:lpstr>
      <vt:lpstr>DETERMINE VELOCITY</vt:lpstr>
      <vt:lpstr>DETERMINE VELOCITY</vt:lpstr>
      <vt:lpstr>APPLY STANDARD DEVIATION</vt:lpstr>
      <vt:lpstr>FORECASTING FORMULAS</vt:lpstr>
      <vt:lpstr>FORECASTING FORMULAS</vt:lpstr>
      <vt:lpstr>CAPABILITY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Metrics and Reporting</dc:title>
  <dc:creator>ODEE PgMO</dc:creator>
  <cp:keywords>The Ohio State University</cp:keywords>
  <cp:lastModifiedBy>Robin Surland</cp:lastModifiedBy>
  <cp:revision>438</cp:revision>
  <dcterms:created xsi:type="dcterms:W3CDTF">2017-08-03T12:37:05Z</dcterms:created>
  <dcterms:modified xsi:type="dcterms:W3CDTF">2017-11-17T19:00:21Z</dcterms:modified>
</cp:coreProperties>
</file>