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79" r:id="rId6"/>
    <p:sldId id="280" r:id="rId7"/>
    <p:sldId id="284" r:id="rId8"/>
    <p:sldId id="287" r:id="rId9"/>
    <p:sldId id="299" r:id="rId10"/>
    <p:sldId id="301" r:id="rId11"/>
    <p:sldId id="302" r:id="rId12"/>
    <p:sldId id="303" r:id="rId13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6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1F25"/>
    <a:srgbClr val="E7EFF7"/>
    <a:srgbClr val="D9D9D9"/>
    <a:srgbClr val="CCDDEE"/>
    <a:srgbClr val="62777F"/>
    <a:srgbClr val="FBB92F"/>
    <a:srgbClr val="77BD2A"/>
    <a:srgbClr val="6FA943"/>
    <a:srgbClr val="B9D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8" autoAdjust="0"/>
    <p:restoredTop sz="89965" autoAdjust="0"/>
  </p:normalViewPr>
  <p:slideViewPr>
    <p:cSldViewPr>
      <p:cViewPr varScale="1">
        <p:scale>
          <a:sx n="109" d="100"/>
          <a:sy n="109" d="100"/>
        </p:scale>
        <p:origin x="206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0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4981"/>
          </a:xfrm>
          <a:prstGeom prst="rect">
            <a:avLst/>
          </a:prstGeom>
        </p:spPr>
        <p:txBody>
          <a:bodyPr vert="horz" lIns="92114" tIns="46057" rIns="92114" bIns="460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4981"/>
          </a:xfrm>
          <a:prstGeom prst="rect">
            <a:avLst/>
          </a:prstGeom>
        </p:spPr>
        <p:txBody>
          <a:bodyPr vert="horz" lIns="92114" tIns="46057" rIns="92114" bIns="46057" rtlCol="0"/>
          <a:lstStyle>
            <a:lvl1pPr algn="r">
              <a:defRPr sz="1300"/>
            </a:lvl1pPr>
          </a:lstStyle>
          <a:p>
            <a:fld id="{F87AAE7F-D37E-4830-9F5E-F36A5F18017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2"/>
            <a:ext cx="3037627" cy="464981"/>
          </a:xfrm>
          <a:prstGeom prst="rect">
            <a:avLst/>
          </a:prstGeom>
        </p:spPr>
        <p:txBody>
          <a:bodyPr vert="horz" lIns="92114" tIns="46057" rIns="92114" bIns="460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2"/>
            <a:ext cx="3037627" cy="464981"/>
          </a:xfrm>
          <a:prstGeom prst="rect">
            <a:avLst/>
          </a:prstGeom>
        </p:spPr>
        <p:txBody>
          <a:bodyPr vert="horz" lIns="92114" tIns="46057" rIns="92114" bIns="46057" rtlCol="0" anchor="b"/>
          <a:lstStyle>
            <a:lvl1pPr algn="r">
              <a:defRPr sz="1300"/>
            </a:lvl1pPr>
          </a:lstStyle>
          <a:p>
            <a:fld id="{8FE02180-CD27-4473-AA37-00085480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>
              <a:defRPr sz="1300"/>
            </a:lvl1pPr>
          </a:lstStyle>
          <a:p>
            <a:fld id="{9EDDEDB6-CD57-44C2-AB19-AC7D3BB8FF8E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3" tIns="46587" rIns="93173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>
              <a:defRPr sz="1300"/>
            </a:lvl1pPr>
          </a:lstStyle>
          <a:p>
            <a:fld id="{530677A1-BB48-42A6-9D40-5F3F87EA9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77A1-BB48-42A6-9D40-5F3F87EA9D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iso-ne.com/about/news-media/newswire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2" Type="http://schemas.openxmlformats.org/officeDocument/2006/relationships/hyperlink" Target="http://www.iso-ne.com/about/news-media/tweets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so-ne.com/about/news-media/iso-to-go" TargetMode="External"/><Relationship Id="rId11" Type="http://schemas.openxmlformats.org/officeDocument/2006/relationships/hyperlink" Target="https://itunes.apple.com/us/app/iso-to-go/id555114876" TargetMode="External"/><Relationship Id="rId5" Type="http://schemas.openxmlformats.org/officeDocument/2006/relationships/image" Target="../media/image4.jpeg"/><Relationship Id="rId15" Type="http://schemas.openxmlformats.org/officeDocument/2006/relationships/hyperlink" Target="https://twitter.com/isonewengland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isonewswire.com/" TargetMode="External"/><Relationship Id="rId9" Type="http://schemas.openxmlformats.org/officeDocument/2006/relationships/hyperlink" Target="https://play.google.com/store/apps/details?id=com.isone.iso.to.go&amp;feature=search_result" TargetMode="External"/><Relationship Id="rId14" Type="http://schemas.openxmlformats.org/officeDocument/2006/relationships/hyperlink" Target="http://www.iso-ne.com/isoexpress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and loc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289002" y="262268"/>
            <a:ext cx="5559552" cy="304800"/>
          </a:xfrm>
        </p:spPr>
        <p:txBody>
          <a:bodyPr anchor="ctr">
            <a:noAutofit/>
          </a:bodyPr>
          <a:lstStyle>
            <a:lvl1pPr algn="r">
              <a:buNone/>
              <a:defRPr sz="1100" kern="0" cap="all" spc="300" baseline="0">
                <a:solidFill>
                  <a:srgbClr val="000000"/>
                </a:solidFill>
              </a:defRPr>
            </a:lvl1pPr>
            <a:lvl2pPr>
              <a:buNone/>
              <a:defRPr sz="1800">
                <a:solidFill>
                  <a:schemeClr val="bg1"/>
                </a:solidFill>
              </a:defRPr>
            </a:lvl2pPr>
            <a:lvl3pPr>
              <a:buNone/>
              <a:defRPr sz="1800">
                <a:solidFill>
                  <a:schemeClr val="bg1"/>
                </a:solidFill>
              </a:defRPr>
            </a:lvl3pPr>
            <a:lvl4pPr>
              <a:buNone/>
              <a:defRPr sz="1800">
                <a:solidFill>
                  <a:schemeClr val="bg1"/>
                </a:solidFill>
              </a:defRPr>
            </a:lvl4pPr>
            <a:lvl5pPr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ALL CAPS  |   LOCATION ALL CAPS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03533" y="3247660"/>
            <a:ext cx="555955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289002" y="5114264"/>
            <a:ext cx="5559552" cy="381000"/>
          </a:xfrm>
        </p:spPr>
        <p:txBody>
          <a:bodyPr wrap="none" lIns="0" tIns="0" rIns="0" bIns="0">
            <a:normAutofit/>
          </a:bodyPr>
          <a:lstStyle>
            <a:lvl1pPr algn="r">
              <a:buNone/>
              <a:defRPr sz="2400" i="0" baseline="0">
                <a:solidFill>
                  <a:schemeClr val="accent1"/>
                </a:solidFill>
              </a:defRPr>
            </a:lvl1pPr>
            <a:lvl2pPr algn="l">
              <a:buNone/>
              <a:defRPr/>
            </a:lvl2pPr>
            <a:lvl3pPr algn="l">
              <a:buNone/>
              <a:defRPr/>
            </a:lvl3pPr>
            <a:lvl4pPr algn="l">
              <a:buNone/>
              <a:defRPr/>
            </a:lvl4pPr>
            <a:lvl5pPr algn="l">
              <a:buNone/>
              <a:defRPr/>
            </a:lvl5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3289002" y="5582097"/>
            <a:ext cx="5559552" cy="381000"/>
          </a:xfrm>
        </p:spPr>
        <p:txBody>
          <a:bodyPr wrap="none" lIns="0" tIns="0" rIns="0" bIns="0">
            <a:normAutofit/>
          </a:bodyPr>
          <a:lstStyle>
            <a:lvl1pPr algn="r">
              <a:buNone/>
              <a:defRPr sz="1050" i="0" kern="0" cap="all" spc="300" baseline="0">
                <a:solidFill>
                  <a:srgbClr val="000000"/>
                </a:solidFill>
              </a:defRPr>
            </a:lvl1pPr>
            <a:lvl2pPr algn="l">
              <a:buNone/>
              <a:defRPr/>
            </a:lvl2pPr>
            <a:lvl3pPr algn="l">
              <a:buNone/>
              <a:defRPr/>
            </a:lvl3pPr>
            <a:lvl4pPr algn="l">
              <a:buNone/>
              <a:defRPr/>
            </a:lvl4pPr>
            <a:lvl5pPr algn="l">
              <a:buNone/>
              <a:defRPr/>
            </a:lvl5pPr>
          </a:lstStyle>
          <a:p>
            <a:pPr lvl="0"/>
            <a:r>
              <a:rPr lang="en-US" dirty="0" smtClean="0"/>
              <a:t>PRESENTER TITLE ALL CAPS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979" y="2523277"/>
            <a:ext cx="2586158" cy="1220048"/>
          </a:xfrm>
          <a:prstGeom prst="rect">
            <a:avLst/>
          </a:prstGeom>
        </p:spPr>
      </p:pic>
      <p:sp>
        <p:nvSpPr>
          <p:cNvPr id="17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289002" y="3475680"/>
            <a:ext cx="5559552" cy="867720"/>
          </a:xfrm>
        </p:spPr>
        <p:txBody>
          <a:bodyPr wrap="square" lIns="0" tIns="0" rIns="0" bIns="0">
            <a:normAutofit/>
          </a:bodyPr>
          <a:lstStyle>
            <a:lvl1pPr marL="0" indent="0" algn="l">
              <a:buNone/>
              <a:defRPr sz="2400" i="1" baseline="0">
                <a:solidFill>
                  <a:srgbClr val="000000"/>
                </a:solidFill>
                <a:latin typeface="+mj-lt"/>
              </a:defRPr>
            </a:lvl1pPr>
            <a:lvl2pPr algn="l">
              <a:buNone/>
              <a:defRPr/>
            </a:lvl2pPr>
            <a:lvl3pPr algn="l">
              <a:buNone/>
              <a:defRPr/>
            </a:lvl3pPr>
            <a:lvl4pPr algn="l">
              <a:buNone/>
              <a:defRPr/>
            </a:lvl4pPr>
            <a:lvl5pPr algn="l">
              <a:buNone/>
              <a:defRPr/>
            </a:lvl5pPr>
          </a:lstStyle>
          <a:p>
            <a:pPr lvl="0"/>
            <a:r>
              <a:rPr lang="en-US" dirty="0" smtClean="0"/>
              <a:t>Subtitle of Presentation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276600" y="1419439"/>
            <a:ext cx="5562600" cy="1600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4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Title of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content (L) &amp; chart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8176"/>
            <a:ext cx="4038600" cy="476569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645152" y="1408176"/>
            <a:ext cx="4041648" cy="4764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chart (L) &amp; content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1435608"/>
            <a:ext cx="4038600" cy="4767072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57200" y="1435608"/>
            <a:ext cx="4041648" cy="476539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content (L) &amp; table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8176"/>
            <a:ext cx="4038600" cy="476673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645152" y="1408176"/>
            <a:ext cx="4041648" cy="47670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table (L) &amp; content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1408176"/>
            <a:ext cx="4038600" cy="4767072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408176"/>
            <a:ext cx="4041648" cy="476740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533400"/>
          </a:xfrm>
        </p:spPr>
        <p:txBody>
          <a:bodyPr/>
          <a:lstStyle>
            <a:lvl1pPr>
              <a:defRPr i="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8D59-7AC8-45AE-9F52-DBA89AEC6E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14400"/>
            <a:ext cx="8229600" cy="457200"/>
          </a:xfrm>
        </p:spPr>
        <p:txBody>
          <a:bodyPr/>
          <a:lstStyle>
            <a:lvl1pPr marL="0" indent="0">
              <a:buNone/>
              <a:defRPr sz="2400" b="1" i="1"/>
            </a:lvl1pPr>
          </a:lstStyle>
          <a:p>
            <a:pPr lvl="0"/>
            <a:r>
              <a:rPr lang="en-US" dirty="0" smtClean="0"/>
              <a:t>Click to add sub-title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tle WMPP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485899" y="18288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6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77984141"/>
              </p:ext>
            </p:extLst>
          </p:nvPr>
        </p:nvGraphicFramePr>
        <p:xfrm>
          <a:off x="457200" y="533400"/>
          <a:ext cx="8077200" cy="115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852">
                <a:tc>
                  <a:txBody>
                    <a:bodyPr/>
                    <a:lstStyle/>
                    <a:p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58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3608" y="609600"/>
            <a:ext cx="6096000" cy="3810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Project Title: Summary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010400" y="533400"/>
            <a:ext cx="1524000" cy="685800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WMPP ID: XX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5899" y="1371600"/>
            <a:ext cx="7896101" cy="304800"/>
          </a:xfrm>
        </p:spPr>
        <p:txBody>
          <a:bodyPr>
            <a:noAutofit/>
          </a:bodyPr>
          <a:lstStyle>
            <a:lvl1pPr marL="0" indent="0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Proposed Effective Date: [Color When Recently Changed]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85775" y="1981200"/>
            <a:ext cx="8229600" cy="42672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91440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58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transitional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400"/>
            <a:ext cx="7772400" cy="1362075"/>
          </a:xfrm>
        </p:spPr>
        <p:txBody>
          <a:bodyPr anchor="b"/>
          <a:lstStyle>
            <a:lvl1pPr algn="l"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transitional slide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3429000"/>
            <a:ext cx="7772400" cy="1500187"/>
          </a:xfrm>
        </p:spPr>
        <p:txBody>
          <a:bodyPr anchor="t"/>
          <a:lstStyle>
            <a:lvl1pPr marL="0" indent="0">
              <a:buNone/>
              <a:defRPr sz="2400" i="1" baseline="0">
                <a:solidFill>
                  <a:srgbClr val="000000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Transitional Slide Subtitle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for more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/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twitter-icon.png">
            <a:hlinkClick r:id="rId2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34200" y="381000"/>
            <a:ext cx="1752600" cy="1752600"/>
          </a:xfrm>
          <a:prstGeom prst="rect">
            <a:avLst/>
          </a:prstGeom>
        </p:spPr>
      </p:pic>
      <p:pic>
        <p:nvPicPr>
          <p:cNvPr id="6" name="Picture 4" descr="ISO Newswire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81000"/>
            <a:ext cx="1752599" cy="1752600"/>
          </a:xfrm>
          <a:prstGeom prst="rect">
            <a:avLst/>
          </a:prstGeom>
          <a:noFill/>
        </p:spPr>
      </p:pic>
      <p:pic>
        <p:nvPicPr>
          <p:cNvPr id="7" name="Picture 6" descr="iso-to-go-screenshot-1.jpg">
            <a:hlinkClick r:id="rId6"/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105400" y="2362200"/>
            <a:ext cx="2228850" cy="3205205"/>
          </a:xfrm>
          <a:prstGeom prst="rect">
            <a:avLst/>
          </a:prstGeom>
        </p:spPr>
      </p:pic>
      <p:pic>
        <p:nvPicPr>
          <p:cNvPr id="8" name="Picture 7" descr="iso-to-go-screenshot-6.jpg">
            <a:hlinkClick r:id="rId6"/>
          </p:cNvPr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324600" y="2971800"/>
            <a:ext cx="2228850" cy="3205205"/>
          </a:xfrm>
          <a:prstGeom prst="rect">
            <a:avLst/>
          </a:prstGeom>
        </p:spPr>
      </p:pic>
      <p:pic>
        <p:nvPicPr>
          <p:cNvPr id="9" name="Picture 8" descr="google-play-badge.png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066800" y="5619750"/>
            <a:ext cx="1238250" cy="409575"/>
          </a:xfrm>
          <a:prstGeom prst="rect">
            <a:avLst/>
          </a:prstGeom>
        </p:spPr>
      </p:pic>
      <p:pic>
        <p:nvPicPr>
          <p:cNvPr id="10" name="Picture 9" descr="app-store-badge.png">
            <a:hlinkClick r:id="rId11"/>
          </p:cNvPr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2667000" y="5619750"/>
            <a:ext cx="1276350" cy="40957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57200" y="1457325"/>
            <a:ext cx="4495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Subscribe to the </a:t>
            </a:r>
            <a:r>
              <a:rPr lang="en-US" sz="2000" b="1" i="1" dirty="0" smtClean="0">
                <a:solidFill>
                  <a:srgbClr val="000000"/>
                </a:solidFill>
              </a:rPr>
              <a:t>ISO Newswire</a:t>
            </a:r>
            <a:endParaRPr lang="en-US" sz="1400" b="1" i="0" dirty="0" smtClean="0">
              <a:solidFill>
                <a:srgbClr val="000000"/>
              </a:solidFill>
            </a:endParaRPr>
          </a:p>
          <a:p>
            <a:pPr marL="742950" lvl="1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</a:pP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13"/>
              </a:rPr>
              <a:t>ISO Newswire</a:t>
            </a: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i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is your source for regular news about ISO New England and the wholesale electricity industry within the six-state region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Log on to </a:t>
            </a:r>
            <a:r>
              <a:rPr lang="en-US" sz="2000" b="1" dirty="0" smtClean="0">
                <a:solidFill>
                  <a:srgbClr val="000000"/>
                </a:solidFill>
              </a:rPr>
              <a:t>ISO Express </a:t>
            </a:r>
          </a:p>
          <a:p>
            <a:pPr marL="742950" lvl="1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</a:pP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14"/>
              </a:rPr>
              <a:t>ISO Express</a:t>
            </a: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i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provides real-time data on New England’s wholesale electricity markets and power system operations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Follow the ISO on </a:t>
            </a:r>
            <a:r>
              <a:rPr lang="en-US" sz="2000" b="1" dirty="0" smtClean="0">
                <a:solidFill>
                  <a:srgbClr val="000000"/>
                </a:solidFill>
              </a:rPr>
              <a:t>Twitter</a:t>
            </a:r>
          </a:p>
          <a:p>
            <a:pPr marL="742950" lvl="1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</a:pP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15"/>
              </a:rPr>
              <a:t>@</a:t>
            </a:r>
            <a:r>
              <a:rPr lang="en-US" sz="1400" i="1" kern="1200" baseline="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15"/>
              </a:rPr>
              <a:t>isonewengland</a:t>
            </a:r>
            <a:endParaRPr lang="en-US" sz="1400" i="1" kern="1200" baseline="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Download the </a:t>
            </a:r>
            <a:r>
              <a:rPr lang="en-US" sz="2000" b="1" dirty="0" smtClean="0">
                <a:solidFill>
                  <a:srgbClr val="000000"/>
                </a:solidFill>
              </a:rPr>
              <a:t>ISO to Go App</a:t>
            </a:r>
          </a:p>
          <a:p>
            <a:pPr marL="742950" lvl="1" indent="-28575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</a:pP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6"/>
              </a:rPr>
              <a:t>ISO to Go</a:t>
            </a:r>
            <a:r>
              <a:rPr lang="en-US" sz="1400" i="1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i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is a free mobile application that puts real-time wholesale electricity pricing and power grid information in the palm of your hand </a:t>
            </a:r>
          </a:p>
          <a:p>
            <a:pPr lvl="1"/>
            <a:endParaRPr 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358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+mj-lt"/>
              </a:rPr>
              <a:t>For More Information…</a:t>
            </a:r>
            <a:endParaRPr lang="en-US" sz="32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61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75855"/>
            <a:ext cx="5334000" cy="5334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9" y="3200400"/>
            <a:ext cx="3880514" cy="84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5128"/>
            <a:ext cx="4038600" cy="4767072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5128"/>
            <a:ext cx="4038600" cy="47670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s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817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274"/>
            <a:ext cx="4040188" cy="4098925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0817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274"/>
            <a:ext cx="4041775" cy="409892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/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the Master Slide Font for MC template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1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6290650"/>
            <a:ext cx="9143992" cy="56735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65882"/>
            <a:ext cx="381000" cy="26351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0C7F894-2A36-495D-AB7C-1055F7AC0F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0856" y="6329046"/>
            <a:ext cx="134228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ISO-NE PUBLIC</a:t>
            </a:r>
            <a:endParaRPr lang="en-US" sz="700" b="1" dirty="0">
              <a:solidFill>
                <a:schemeClr val="accent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1" r:id="rId2"/>
    <p:sldLayoutId id="2147483683" r:id="rId3"/>
    <p:sldLayoutId id="2147483664" r:id="rId4"/>
    <p:sldLayoutId id="2147483720" r:id="rId5"/>
    <p:sldLayoutId id="2147483684" r:id="rId6"/>
    <p:sldLayoutId id="2147483687" r:id="rId7"/>
    <p:sldLayoutId id="2147483688" r:id="rId8"/>
    <p:sldLayoutId id="2147483689" r:id="rId9"/>
    <p:sldLayoutId id="2147483694" r:id="rId10"/>
    <p:sldLayoutId id="2147483695" r:id="rId11"/>
    <p:sldLayoutId id="2147483696" r:id="rId12"/>
    <p:sldLayoutId id="2147483697" r:id="rId13"/>
    <p:sldLayoutId id="214748374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Char char="»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10, 2022 | MC TELECONFERNCE</a:t>
            </a:r>
            <a:endParaRPr lang="en-US" strike="sngStrik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Doug Smith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Technical manager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Proposed change to expand options for storage resources to utilize the CSF model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Improve Continuous Storage Facility (CSF)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365875"/>
            <a:ext cx="381000" cy="263525"/>
          </a:xfrm>
        </p:spPr>
        <p:txBody>
          <a:bodyPr/>
          <a:lstStyle/>
          <a:p>
            <a:fld id="{10C7F894-2A36-495D-AB7C-1055F7AC0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F894-2A36-495D-AB7C-1055F7AC0F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513608" y="609600"/>
            <a:ext cx="6344392" cy="381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CSF Model Improvement</a:t>
            </a:r>
            <a:endParaRPr lang="en-US" sz="200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WMPP ID: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165</a:t>
            </a:r>
            <a:endParaRPr lang="en-US" sz="20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Proposed Effective Date: November 1, 2022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ISO proposes to improve the CSF model to accommodate storage resources that inject energy into the grid, but do not consume energy from the grid</a:t>
            </a:r>
            <a:endParaRPr lang="en-US" strike="sngStrike" dirty="0" smtClean="0"/>
          </a:p>
          <a:p>
            <a:pPr lvl="1"/>
            <a:r>
              <a:rPr lang="en-US" dirty="0" smtClean="0"/>
              <a:t>These new storage resource configurations emerged after the CSF rules were originally developed</a:t>
            </a:r>
          </a:p>
          <a:p>
            <a:pPr lvl="1"/>
            <a:r>
              <a:rPr lang="en-US" dirty="0" smtClean="0"/>
              <a:t>The current </a:t>
            </a:r>
            <a:r>
              <a:rPr lang="en-US" dirty="0"/>
              <a:t>T</a:t>
            </a:r>
            <a:r>
              <a:rPr lang="en-US" dirty="0" smtClean="0"/>
              <a:t>ariff rules do not allow these resources to use CSF model</a:t>
            </a:r>
          </a:p>
          <a:p>
            <a:r>
              <a:rPr lang="en-US" dirty="0" smtClean="0"/>
              <a:t>The goal of this project is to allow storage resources with an inject-only configuration the option of participating as a CSF</a:t>
            </a:r>
          </a:p>
          <a:p>
            <a:r>
              <a:rPr lang="en-US" dirty="0" smtClean="0"/>
              <a:t>This is the first Markets Committee Meeting</a:t>
            </a:r>
          </a:p>
          <a:p>
            <a:pPr lvl="1"/>
            <a:r>
              <a:rPr lang="en-US" dirty="0" smtClean="0"/>
              <a:t>This presentation introduces the problem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31346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894-2A36-495D-AB7C-1055F7AC0F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CSF rules currently limit participation to resources that are capable of consuming energy from </a:t>
            </a:r>
            <a:r>
              <a:rPr lang="en-US" i="1" dirty="0" smtClean="0"/>
              <a:t>and</a:t>
            </a:r>
            <a:r>
              <a:rPr lang="en-US" dirty="0" smtClean="0"/>
              <a:t> injecting energy into the ISO administered bulk electric system (BES)</a:t>
            </a:r>
            <a:endParaRPr lang="en-US" strike="sngStrike" dirty="0"/>
          </a:p>
          <a:p>
            <a:r>
              <a:rPr lang="en-US" dirty="0" smtClean="0"/>
              <a:t>Some new resource configurations </a:t>
            </a:r>
            <a:r>
              <a:rPr lang="en-US" dirty="0"/>
              <a:t>consisting of storage plus intermittent generation are not capable of consuming energy from the </a:t>
            </a:r>
            <a:r>
              <a:rPr lang="en-US" dirty="0" smtClean="0"/>
              <a:t>BES because </a:t>
            </a:r>
            <a:r>
              <a:rPr lang="en-US" dirty="0"/>
              <a:t>they </a:t>
            </a:r>
            <a:r>
              <a:rPr lang="en-US" dirty="0" smtClean="0"/>
              <a:t>must </a:t>
            </a:r>
            <a:r>
              <a:rPr lang="en-US" dirty="0"/>
              <a:t>charge their storage from the on-site </a:t>
            </a:r>
            <a:r>
              <a:rPr lang="en-US" dirty="0" smtClean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2983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894-2A36-495D-AB7C-1055F7AC0F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address the issue, we propose tariff changes to III.1.10.6 that would allow storage resources to register and operate as a CSF even if they cannot consume charging energy from the grid </a:t>
            </a:r>
          </a:p>
          <a:p>
            <a:r>
              <a:rPr lang="en-US" dirty="0" smtClean="0"/>
              <a:t>These tariff changes will allow storage resources in the above-mentioned configuration to use the CSF model to provide all wholesale market services they are capable of providing</a:t>
            </a:r>
          </a:p>
          <a:p>
            <a:r>
              <a:rPr lang="en-US" dirty="0" smtClean="0"/>
              <a:t>In </a:t>
            </a:r>
            <a:r>
              <a:rPr lang="en-US" dirty="0"/>
              <a:t>many cases, the CSF model </a:t>
            </a:r>
            <a:r>
              <a:rPr lang="en-US" dirty="0" smtClean="0"/>
              <a:t>is superior </a:t>
            </a:r>
            <a:r>
              <a:rPr lang="en-US" dirty="0"/>
              <a:t>to alternative options for registering an inject-only storage resource</a:t>
            </a:r>
          </a:p>
          <a:p>
            <a:pPr lvl="1"/>
            <a:r>
              <a:rPr lang="en-US" dirty="0"/>
              <a:t>The CSF model allows the ISO greater visibility and dispatch control</a:t>
            </a:r>
          </a:p>
          <a:p>
            <a:pPr lvl="1"/>
            <a:r>
              <a:rPr lang="en-US" dirty="0"/>
              <a:t>The CSF model allows the participant comprehensive access to all markets as a single </a:t>
            </a:r>
            <a:r>
              <a:rPr lang="en-US" dirty="0" smtClean="0"/>
              <a:t>asset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8D59-7AC8-45AE-9F52-DBA89AEC6E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Proposed Tariff Changes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4973087"/>
              </p:ext>
            </p:extLst>
          </p:nvPr>
        </p:nvGraphicFramePr>
        <p:xfrm>
          <a:off x="491197" y="1219200"/>
          <a:ext cx="8229600" cy="410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Tariff Section</a:t>
                      </a:r>
                      <a:endParaRPr lang="en-US" dirty="0"/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r>
                        <a:rPr lang="en-US" kern="100" baseline="0" dirty="0" smtClean="0"/>
                        <a:t>Tariff Change</a:t>
                      </a:r>
                      <a:endParaRPr lang="en-US" kern="100" baseline="0" dirty="0"/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 for Change</a:t>
                      </a:r>
                      <a:endParaRPr lang="en-US" dirty="0"/>
                    </a:p>
                  </a:txBody>
                  <a:tcPr marL="92728" marR="92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76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III.1.10.6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R="1160" algn="l" rtl="0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 storage facility is a facility that is capable of receiving electricity </a:t>
                      </a:r>
                      <a:r>
                        <a:rPr lang="en-US" sz="1600" b="0" i="0" u="none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from the grid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and storing the energy for later injection of electricity </a:t>
                      </a:r>
                      <a:r>
                        <a:rPr lang="en-US" sz="1600" b="0" i="0" u="none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back</a:t>
                      </a:r>
                      <a:r>
                        <a:rPr lang="en-US" sz="1600" b="0" i="0" u="none" strike="no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in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to the grid. A storage facility may participate in the New England Markets as described below.</a:t>
                      </a: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The description of a storage facility in III.1.10.6 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</a:rPr>
                        <a:t>is broadened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to include facilities that cannot receive electricity from the grid.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2728" marR="92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4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III.1.10.6(a)(ii)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(An Electric Storage Facility shall:)…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ii. have the ability to inject at least 0.1 MW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and, except for those facilities described in subsection (c) below, </a:t>
                      </a:r>
                      <a:r>
                        <a:rPr lang="en-US" sz="1600" b="0" i="0" u="none" strike="sngStrike" kern="1200" baseline="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consume at least 0.1 MW;</a:t>
                      </a:r>
                      <a:endParaRPr lang="en-US" sz="1600" dirty="0"/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Allow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storage facilities that cannot charge their energy storage from the grid to use the CSF model that is described in III.1.10.6(c)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2728" marR="92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8D59-7AC8-45AE-9F52-DBA89AEC6E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ISO proposes to </a:t>
            </a:r>
            <a:r>
              <a:rPr lang="en-US" dirty="0"/>
              <a:t>improve the CSF model by allowing it to be used by </a:t>
            </a:r>
            <a:r>
              <a:rPr lang="en-US" dirty="0" smtClean="0"/>
              <a:t>storage </a:t>
            </a:r>
            <a:r>
              <a:rPr lang="en-US" dirty="0"/>
              <a:t>resources </a:t>
            </a:r>
            <a:r>
              <a:rPr lang="en-US" dirty="0" smtClean="0"/>
              <a:t>that </a:t>
            </a:r>
            <a:r>
              <a:rPr lang="en-US" dirty="0"/>
              <a:t>inject energy into the grid, but do not consume energy from the grid</a:t>
            </a:r>
          </a:p>
          <a:p>
            <a:r>
              <a:rPr lang="en-US" dirty="0" smtClean="0"/>
              <a:t>The proposed effective date is November 1,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8D59-7AC8-45AE-9F52-DBA89AEC6EE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898305150"/>
              </p:ext>
            </p:extLst>
          </p:nvPr>
        </p:nvGraphicFramePr>
        <p:xfrm>
          <a:off x="458372" y="1371600"/>
          <a:ext cx="8229600" cy="2834640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Stakeholder</a:t>
                      </a:r>
                      <a:r>
                        <a:rPr lang="en-US" sz="1800" baseline="0" dirty="0" smtClean="0"/>
                        <a:t> Committee and Date</a:t>
                      </a:r>
                      <a:endParaRPr lang="en-US" sz="1800" dirty="0"/>
                    </a:p>
                  </a:txBody>
                  <a:tcPr marL="89777" marR="89777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Scheduled Project Milestone</a:t>
                      </a:r>
                      <a:endParaRPr lang="en-US" dirty="0"/>
                    </a:p>
                  </a:txBody>
                  <a:tcPr marL="89777" marR="8977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7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Markets Committee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May 10, 2022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89777" marR="8977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Introduce problem and proposed solution</a:t>
                      </a:r>
                    </a:p>
                  </a:txBody>
                  <a:tcPr marL="89777" marR="8977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Markets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</a:rPr>
                        <a:t> Committee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</a:rPr>
                        <a:t>June 7-8, 2022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89777" marR="89777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</a:rPr>
                        <a:t>Additional committee discussion</a:t>
                      </a:r>
                    </a:p>
                  </a:txBody>
                  <a:tcPr marL="89777" marR="89777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Markets Committee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July 12-14, 2022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89777" marR="89777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Vote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9777" marR="89777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Participants Committee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August 4,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</a:rPr>
                        <a:t> 2022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89777" marR="89777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Vote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89777" marR="89777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7F894-2A36-495D-AB7C-1055F7AC0F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7"/>
          <p:cNvSpPr txBox="1">
            <a:spLocks/>
          </p:cNvSpPr>
          <p:nvPr/>
        </p:nvSpPr>
        <p:spPr>
          <a:xfrm>
            <a:off x="1066800" y="4800600"/>
            <a:ext cx="5105400" cy="3810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400" i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Doug Smith</a:t>
            </a:r>
          </a:p>
        </p:txBody>
      </p:sp>
      <p:sp>
        <p:nvSpPr>
          <p:cNvPr id="4" name="Text Placeholder 27"/>
          <p:cNvSpPr txBox="1">
            <a:spLocks/>
          </p:cNvSpPr>
          <p:nvPr/>
        </p:nvSpPr>
        <p:spPr>
          <a:xfrm>
            <a:off x="1066800" y="5201478"/>
            <a:ext cx="5105400" cy="3810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1050" i="0" u="none" kern="0" cap="all" spc="3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(413) 540-4176 | dlsmith@iso-ne.com</a:t>
            </a:r>
          </a:p>
        </p:txBody>
      </p:sp>
    </p:spTree>
    <p:extLst>
      <p:ext uri="{BB962C8B-B14F-4D97-AF65-F5344CB8AC3E}">
        <p14:creationId xmlns:p14="http://schemas.microsoft.com/office/powerpoint/2010/main" val="35504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rkets Committee PowerPoint Presentation Template 2017">
  <a:themeElements>
    <a:clrScheme name="ISO-NE">
      <a:dk1>
        <a:srgbClr val="62777F"/>
      </a:dk1>
      <a:lt1>
        <a:srgbClr val="FFFFFF"/>
      </a:lt1>
      <a:dk2>
        <a:srgbClr val="1E6A9A"/>
      </a:dk2>
      <a:lt2>
        <a:srgbClr val="6DCFF6"/>
      </a:lt2>
      <a:accent1>
        <a:srgbClr val="1795D2"/>
      </a:accent1>
      <a:accent2>
        <a:srgbClr val="8555A1"/>
      </a:accent2>
      <a:accent3>
        <a:srgbClr val="77BD2A"/>
      </a:accent3>
      <a:accent4>
        <a:srgbClr val="FBB92F"/>
      </a:accent4>
      <a:accent5>
        <a:srgbClr val="F68920"/>
      </a:accent5>
      <a:accent6>
        <a:srgbClr val="EC1F25"/>
      </a:accent6>
      <a:hlink>
        <a:srgbClr val="1795D2"/>
      </a:hlink>
      <a:folHlink>
        <a:srgbClr val="8555A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DDCB5AE5B344985566B2E9E5FEEB6" ma:contentTypeVersion="12" ma:contentTypeDescription="Create a new document." ma:contentTypeScope="" ma:versionID="e9d284e700f1fa2d8065ad5bcc56411b">
  <xsd:schema xmlns:xsd="http://www.w3.org/2001/XMLSchema" xmlns:xs="http://www.w3.org/2001/XMLSchema" xmlns:p="http://schemas.microsoft.com/office/2006/metadata/properties" xmlns:ns1="http://schemas.microsoft.com/sharepoint/v3" xmlns:ns2="8d09ca49-12dd-4b18-837e-9a56db4c3206" targetNamespace="http://schemas.microsoft.com/office/2006/metadata/properties" ma:root="true" ma:fieldsID="a62fa6ca151881bb03b3aecccfbac40a" ns1:_="" ns2:_="">
    <xsd:import namespace="http://schemas.microsoft.com/sharepoint/v3"/>
    <xsd:import namespace="8d09ca49-12dd-4b18-837e-9a56db4c32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false" ma:percentage="FALS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false" ma:percentage="FALS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9ca49-12dd-4b18-837e-9a56db4c32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dlc_DocIdPersistId xmlns="8d09ca49-12dd-4b18-837e-9a56db4c3206" xsi:nil="true"/>
    <Ratings xmlns="http://schemas.microsoft.com/sharepoint/v3" xsi:nil="true"/>
    <RatingCount xmlns="http://schemas.microsoft.com/sharepoint/v3" xsi:nil="true"/>
    <LikedBy xmlns="http://schemas.microsoft.com/sharepoint/v3">
      <UserInfo>
        <DisplayName/>
        <AccountId xsi:nil="true"/>
        <AccountType/>
      </UserInfo>
    </LikedBy>
    <AverageRating xmlns="http://schemas.microsoft.com/sharepoint/v3" xsi:nil="true"/>
    <RatedBy xmlns="http://schemas.microsoft.com/sharepoint/v3">
      <UserInfo>
        <DisplayName/>
        <AccountId xsi:nil="true"/>
        <AccountType/>
      </UserInfo>
    </RatedBy>
    <_dlc_DocId xmlns="8d09ca49-12dd-4b18-837e-9a56db4c3206">YUNHWM7W3KQU-1523862676-1054</_dlc_DocId>
    <_dlc_DocIdUrl xmlns="8d09ca49-12dd-4b18-837e-9a56db4c3206">
      <Url>https://sharepoint.iso-ne.com/sites/nr/_layouts/15/DocIdRedir.aspx?ID=YUNHWM7W3KQU-1523862676-1054</Url>
      <Description>YUNHWM7W3KQU-1523862676-1054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C8528F-F298-41E6-BBDA-FD363E9FEFF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5667C8D-4DB8-465E-8BA2-B93EA7442E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09ca49-12dd-4b18-837e-9a56db4c3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350DAC-07DA-4271-9C11-71F42E691F7E}">
  <ds:schemaRefs>
    <ds:schemaRef ds:uri="8d09ca49-12dd-4b18-837e-9a56db4c3206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3545839-8AF7-477B-AB55-5793B3D674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Markets Committee PowerPoint Presentation Template 2017</vt:lpstr>
      <vt:lpstr>PowerPoint Presentation</vt:lpstr>
      <vt:lpstr>PowerPoint Presentation</vt:lpstr>
      <vt:lpstr>Problem Statement</vt:lpstr>
      <vt:lpstr>Proposal</vt:lpstr>
      <vt:lpstr>Summary of Proposed Tariff Changes</vt:lpstr>
      <vt:lpstr>Conclusion</vt:lpstr>
      <vt:lpstr>Stakeholder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2020-07-16T20:26:09Z</dcterms:created>
  <dcterms:modified xsi:type="dcterms:W3CDTF">2022-05-02T17:02:03Z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LDocumentType">
    <vt:lpwstr>55;#Related Documents|aa635bbc-fb65-4d4e-af35-3a8ef5c942f8</vt:lpwstr>
  </property>
  <property fmtid="{D5CDD505-2E9C-101B-9397-08002B2CF9AE}" pid="3" name="EDLArea">
    <vt:lpwstr>31;#Business Process|447b9937-20ef-4a42-8981-e3e74b245359</vt:lpwstr>
  </property>
  <property fmtid="{D5CDD505-2E9C-101B-9397-08002B2CF9AE}" pid="4" name="ContentTypeId">
    <vt:lpwstr>0x0101001A3DDCB5AE5B344985566B2E9E5FEEB6</vt:lpwstr>
  </property>
  <property fmtid="{D5CDD505-2E9C-101B-9397-08002B2CF9AE}" pid="5" name="EDLBusinessProcessArea">
    <vt:lpwstr>50;#Serving Participants|180477b9-ab28-4905-af85-b6212aa9100c</vt:lpwstr>
  </property>
  <property fmtid="{D5CDD505-2E9C-101B-9397-08002B2CF9AE}" pid="6" name="EDLDepartment">
    <vt:lpwstr>71;#NEPOOL Relations|301b64a0-2d16-4b11-bd29-1d9eb848b751</vt:lpwstr>
  </property>
  <property fmtid="{D5CDD505-2E9C-101B-9397-08002B2CF9AE}" pid="7" name="_dlc_DocIdItemGuid">
    <vt:lpwstr>5f82aacc-7859-424f-837b-b96c993062b8</vt:lpwstr>
  </property>
</Properties>
</file>