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1"/>
  </p:sldMasterIdLst>
  <p:notesMasterIdLst>
    <p:notesMasterId r:id="rId21"/>
  </p:notesMasterIdLst>
  <p:handoutMasterIdLst>
    <p:handoutMasterId r:id="rId22"/>
  </p:handoutMasterIdLst>
  <p:sldIdLst>
    <p:sldId id="279" r:id="rId2"/>
    <p:sldId id="756" r:id="rId3"/>
    <p:sldId id="777" r:id="rId4"/>
    <p:sldId id="773" r:id="rId5"/>
    <p:sldId id="688" r:id="rId6"/>
    <p:sldId id="760" r:id="rId7"/>
    <p:sldId id="705" r:id="rId8"/>
    <p:sldId id="712" r:id="rId9"/>
    <p:sldId id="624" r:id="rId10"/>
    <p:sldId id="761" r:id="rId11"/>
    <p:sldId id="750" r:id="rId12"/>
    <p:sldId id="774" r:id="rId13"/>
    <p:sldId id="772" r:id="rId14"/>
    <p:sldId id="752" r:id="rId15"/>
    <p:sldId id="762" r:id="rId16"/>
    <p:sldId id="763" r:id="rId17"/>
    <p:sldId id="775" r:id="rId18"/>
    <p:sldId id="776" r:id="rId19"/>
    <p:sldId id="771" r:id="rId20"/>
  </p:sldIdLst>
  <p:sldSz cx="9144000" cy="6858000" type="screen4x3"/>
  <p:notesSz cx="6950075" cy="9236075"/>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9" userDrawn="1">
          <p15:clr>
            <a:srgbClr val="A4A3A4"/>
          </p15:clr>
        </p15:guide>
        <p15:guide id="2" pos="2189"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605"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6FA943"/>
    <a:srgbClr val="1E6A9A"/>
    <a:srgbClr val="8555A1"/>
    <a:srgbClr val="EC1F25"/>
    <a:srgbClr val="62777F"/>
    <a:srgbClr val="FBB92F"/>
    <a:srgbClr val="77BD2A"/>
    <a:srgbClr val="B9D257"/>
    <a:srgbClr val="F689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88" autoAdjust="0"/>
    <p:restoredTop sz="86359" autoAdjust="0"/>
  </p:normalViewPr>
  <p:slideViewPr>
    <p:cSldViewPr>
      <p:cViewPr varScale="1">
        <p:scale>
          <a:sx n="70" d="100"/>
          <a:sy n="70" d="100"/>
        </p:scale>
        <p:origin x="240" y="56"/>
      </p:cViewPr>
      <p:guideLst>
        <p:guide orient="horz" pos="2160"/>
        <p:guide pos="2880"/>
      </p:guideLst>
    </p:cSldViewPr>
  </p:slideViewPr>
  <p:outlineViewPr>
    <p:cViewPr>
      <p:scale>
        <a:sx n="33" d="100"/>
        <a:sy n="33" d="100"/>
      </p:scale>
      <p:origin x="0" y="16320"/>
    </p:cViewPr>
  </p:outlineViewPr>
  <p:notesTextViewPr>
    <p:cViewPr>
      <p:scale>
        <a:sx n="100" d="100"/>
        <a:sy n="100" d="100"/>
      </p:scale>
      <p:origin x="0" y="0"/>
    </p:cViewPr>
  </p:notesTextViewPr>
  <p:sorterViewPr>
    <p:cViewPr>
      <p:scale>
        <a:sx n="124" d="100"/>
        <a:sy n="124" d="100"/>
      </p:scale>
      <p:origin x="0" y="9192"/>
    </p:cViewPr>
  </p:sorterViewPr>
  <p:notesViewPr>
    <p:cSldViewPr>
      <p:cViewPr varScale="1">
        <p:scale>
          <a:sx n="80" d="100"/>
          <a:sy n="80" d="100"/>
        </p:scale>
        <p:origin x="-1206" y="-84"/>
      </p:cViewPr>
      <p:guideLst>
        <p:guide orient="horz" pos="2909"/>
        <p:guide pos="218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011488" cy="461965"/>
          </a:xfrm>
          <a:prstGeom prst="rect">
            <a:avLst/>
          </a:prstGeom>
        </p:spPr>
        <p:txBody>
          <a:bodyPr vert="horz" lIns="91402" tIns="45699" rIns="91402" bIns="45699" rtlCol="0"/>
          <a:lstStyle>
            <a:lvl1pPr algn="l">
              <a:defRPr sz="1300"/>
            </a:lvl1pPr>
          </a:lstStyle>
          <a:p>
            <a:endParaRPr lang="en-US"/>
          </a:p>
        </p:txBody>
      </p:sp>
      <p:sp>
        <p:nvSpPr>
          <p:cNvPr id="3" name="Date Placeholder 2"/>
          <p:cNvSpPr>
            <a:spLocks noGrp="1"/>
          </p:cNvSpPr>
          <p:nvPr>
            <p:ph type="dt" sz="quarter" idx="1"/>
          </p:nvPr>
        </p:nvSpPr>
        <p:spPr>
          <a:xfrm>
            <a:off x="3937000" y="2"/>
            <a:ext cx="3011488" cy="461965"/>
          </a:xfrm>
          <a:prstGeom prst="rect">
            <a:avLst/>
          </a:prstGeom>
        </p:spPr>
        <p:txBody>
          <a:bodyPr vert="horz" lIns="91402" tIns="45699" rIns="91402" bIns="45699" rtlCol="0"/>
          <a:lstStyle>
            <a:lvl1pPr algn="r">
              <a:defRPr sz="1300"/>
            </a:lvl1pPr>
          </a:lstStyle>
          <a:p>
            <a:fld id="{F87AAE7F-D37E-4830-9F5E-F36A5F180179}" type="datetimeFigureOut">
              <a:rPr lang="en-US" smtClean="0"/>
              <a:t>1/5/2021</a:t>
            </a:fld>
            <a:endParaRPr lang="en-US"/>
          </a:p>
        </p:txBody>
      </p:sp>
      <p:sp>
        <p:nvSpPr>
          <p:cNvPr id="4" name="Footer Placeholder 3"/>
          <p:cNvSpPr>
            <a:spLocks noGrp="1"/>
          </p:cNvSpPr>
          <p:nvPr>
            <p:ph type="ftr" sz="quarter" idx="2"/>
          </p:nvPr>
        </p:nvSpPr>
        <p:spPr>
          <a:xfrm>
            <a:off x="0" y="8772526"/>
            <a:ext cx="3011488" cy="461965"/>
          </a:xfrm>
          <a:prstGeom prst="rect">
            <a:avLst/>
          </a:prstGeom>
        </p:spPr>
        <p:txBody>
          <a:bodyPr vert="horz" lIns="91402" tIns="45699" rIns="91402" bIns="45699" rtlCol="0" anchor="b"/>
          <a:lstStyle>
            <a:lvl1pPr algn="l">
              <a:defRPr sz="1300"/>
            </a:lvl1pPr>
          </a:lstStyle>
          <a:p>
            <a:endParaRPr lang="en-US"/>
          </a:p>
        </p:txBody>
      </p:sp>
      <p:sp>
        <p:nvSpPr>
          <p:cNvPr id="5" name="Slide Number Placeholder 4"/>
          <p:cNvSpPr>
            <a:spLocks noGrp="1"/>
          </p:cNvSpPr>
          <p:nvPr>
            <p:ph type="sldNum" sz="quarter" idx="3"/>
          </p:nvPr>
        </p:nvSpPr>
        <p:spPr>
          <a:xfrm>
            <a:off x="3937000" y="8772526"/>
            <a:ext cx="3011488" cy="461965"/>
          </a:xfrm>
          <a:prstGeom prst="rect">
            <a:avLst/>
          </a:prstGeom>
        </p:spPr>
        <p:txBody>
          <a:bodyPr vert="horz" lIns="91402" tIns="45699" rIns="91402" bIns="45699" rtlCol="0" anchor="b"/>
          <a:lstStyle>
            <a:lvl1pPr algn="r">
              <a:defRPr sz="1300"/>
            </a:lvl1pPr>
          </a:lstStyle>
          <a:p>
            <a:fld id="{8FE02180-CD27-4473-AA37-00085480B5FA}" type="slidenum">
              <a:rPr lang="en-US" smtClean="0"/>
              <a:t>‹#›</a:t>
            </a:fld>
            <a:endParaRPr lang="en-US"/>
          </a:p>
        </p:txBody>
      </p:sp>
    </p:spTree>
    <p:extLst>
      <p:ext uri="{BB962C8B-B14F-4D97-AF65-F5344CB8AC3E}">
        <p14:creationId xmlns:p14="http://schemas.microsoft.com/office/powerpoint/2010/main" val="15061113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53" tIns="46226" rIns="92453" bIns="46226" rtlCol="0"/>
          <a:lstStyle>
            <a:lvl1pPr algn="l">
              <a:defRPr sz="1300"/>
            </a:lvl1pPr>
          </a:lstStyle>
          <a:p>
            <a:endParaRPr lang="en-US"/>
          </a:p>
        </p:txBody>
      </p:sp>
      <p:sp>
        <p:nvSpPr>
          <p:cNvPr id="3" name="Date Placeholder 2"/>
          <p:cNvSpPr>
            <a:spLocks noGrp="1"/>
          </p:cNvSpPr>
          <p:nvPr>
            <p:ph type="dt" idx="1"/>
          </p:nvPr>
        </p:nvSpPr>
        <p:spPr>
          <a:xfrm>
            <a:off x="3936771" y="0"/>
            <a:ext cx="3011699" cy="461804"/>
          </a:xfrm>
          <a:prstGeom prst="rect">
            <a:avLst/>
          </a:prstGeom>
        </p:spPr>
        <p:txBody>
          <a:bodyPr vert="horz" lIns="92453" tIns="46226" rIns="92453" bIns="46226" rtlCol="0"/>
          <a:lstStyle>
            <a:lvl1pPr algn="r">
              <a:defRPr sz="1300"/>
            </a:lvl1pPr>
          </a:lstStyle>
          <a:p>
            <a:fld id="{9EDDEDB6-CD57-44C2-AB19-AC7D3BB8FF8E}" type="datetimeFigureOut">
              <a:rPr lang="en-US" smtClean="0"/>
              <a:pPr/>
              <a:t>1/5/2021</a:t>
            </a:fld>
            <a:endParaRPr lang="en-US"/>
          </a:p>
        </p:txBody>
      </p:sp>
      <p:sp>
        <p:nvSpPr>
          <p:cNvPr id="4" name="Slide Image Placeholder 3"/>
          <p:cNvSpPr>
            <a:spLocks noGrp="1" noRot="1" noChangeAspect="1"/>
          </p:cNvSpPr>
          <p:nvPr>
            <p:ph type="sldImg" idx="2"/>
          </p:nvPr>
        </p:nvSpPr>
        <p:spPr>
          <a:xfrm>
            <a:off x="1166813" y="692150"/>
            <a:ext cx="4616450" cy="3463925"/>
          </a:xfrm>
          <a:prstGeom prst="rect">
            <a:avLst/>
          </a:prstGeom>
          <a:noFill/>
          <a:ln w="12700">
            <a:solidFill>
              <a:prstClr val="black"/>
            </a:solidFill>
          </a:ln>
        </p:spPr>
        <p:txBody>
          <a:bodyPr vert="horz" lIns="92453" tIns="46226" rIns="92453" bIns="46226" rtlCol="0" anchor="ctr"/>
          <a:lstStyle/>
          <a:p>
            <a:endParaRPr lang="en-US"/>
          </a:p>
        </p:txBody>
      </p:sp>
      <p:sp>
        <p:nvSpPr>
          <p:cNvPr id="5" name="Notes Placeholder 4"/>
          <p:cNvSpPr>
            <a:spLocks noGrp="1"/>
          </p:cNvSpPr>
          <p:nvPr>
            <p:ph type="body" sz="quarter" idx="3"/>
          </p:nvPr>
        </p:nvSpPr>
        <p:spPr>
          <a:xfrm>
            <a:off x="695008" y="4387136"/>
            <a:ext cx="5560060" cy="4156234"/>
          </a:xfrm>
          <a:prstGeom prst="rect">
            <a:avLst/>
          </a:prstGeom>
        </p:spPr>
        <p:txBody>
          <a:bodyPr vert="horz" lIns="92453" tIns="46226" rIns="92453" bIns="4622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2668"/>
            <a:ext cx="3011699" cy="461804"/>
          </a:xfrm>
          <a:prstGeom prst="rect">
            <a:avLst/>
          </a:prstGeom>
        </p:spPr>
        <p:txBody>
          <a:bodyPr vert="horz" lIns="92453" tIns="46226" rIns="92453" bIns="46226" rtlCol="0" anchor="b"/>
          <a:lstStyle>
            <a:lvl1pPr algn="l">
              <a:defRPr sz="1300"/>
            </a:lvl1pPr>
          </a:lstStyle>
          <a:p>
            <a:endParaRPr lang="en-US" dirty="0"/>
          </a:p>
        </p:txBody>
      </p:sp>
      <p:sp>
        <p:nvSpPr>
          <p:cNvPr id="7" name="Slide Number Placeholder 6"/>
          <p:cNvSpPr>
            <a:spLocks noGrp="1"/>
          </p:cNvSpPr>
          <p:nvPr>
            <p:ph type="sldNum" sz="quarter" idx="5"/>
          </p:nvPr>
        </p:nvSpPr>
        <p:spPr>
          <a:xfrm>
            <a:off x="3936771" y="8772668"/>
            <a:ext cx="3011699" cy="461804"/>
          </a:xfrm>
          <a:prstGeom prst="rect">
            <a:avLst/>
          </a:prstGeom>
        </p:spPr>
        <p:txBody>
          <a:bodyPr vert="horz" lIns="92453" tIns="46226" rIns="92453" bIns="46226" rtlCol="0" anchor="b"/>
          <a:lstStyle>
            <a:lvl1pPr algn="r">
              <a:defRPr sz="1300"/>
            </a:lvl1pPr>
          </a:lstStyle>
          <a:p>
            <a:fld id="{530677A1-BB48-42A6-9D40-5F3F87EA9D2F}" type="slidenum">
              <a:rPr lang="en-US" smtClean="0"/>
              <a:pPr/>
              <a:t>‹#›</a:t>
            </a:fld>
            <a:endParaRPr lang="en-US" dirty="0"/>
          </a:p>
        </p:txBody>
      </p:sp>
    </p:spTree>
    <p:extLst>
      <p:ext uri="{BB962C8B-B14F-4D97-AF65-F5344CB8AC3E}">
        <p14:creationId xmlns:p14="http://schemas.microsoft.com/office/powerpoint/2010/main" val="2874805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0677A1-BB48-42A6-9D40-5F3F87EA9D2F}" type="slidenum">
              <a:rPr lang="en-US" smtClean="0"/>
              <a:pPr/>
              <a:t>8</a:t>
            </a:fld>
            <a:endParaRPr lang="en-US"/>
          </a:p>
        </p:txBody>
      </p:sp>
    </p:spTree>
    <p:extLst>
      <p:ext uri="{BB962C8B-B14F-4D97-AF65-F5344CB8AC3E}">
        <p14:creationId xmlns:p14="http://schemas.microsoft.com/office/powerpoint/2010/main" val="30217575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hyperlink" Target="http://www.iso-ne.com/about/news-media/newswire" TargetMode="External"/><Relationship Id="rId3" Type="http://schemas.openxmlformats.org/officeDocument/2006/relationships/image" Target="../media/image3.png"/><Relationship Id="rId7" Type="http://schemas.openxmlformats.org/officeDocument/2006/relationships/image" Target="../media/image5.jpeg"/><Relationship Id="rId12" Type="http://schemas.openxmlformats.org/officeDocument/2006/relationships/image" Target="../media/image8.png"/><Relationship Id="rId2" Type="http://schemas.openxmlformats.org/officeDocument/2006/relationships/hyperlink" Target="http://www.iso-ne.com/about/news-media/tweets" TargetMode="External"/><Relationship Id="rId1" Type="http://schemas.openxmlformats.org/officeDocument/2006/relationships/slideMaster" Target="../slideMasters/slideMaster1.xml"/><Relationship Id="rId6" Type="http://schemas.openxmlformats.org/officeDocument/2006/relationships/hyperlink" Target="http://www.iso-ne.com/about/news-media/iso-to-go" TargetMode="External"/><Relationship Id="rId11" Type="http://schemas.openxmlformats.org/officeDocument/2006/relationships/hyperlink" Target="https://itunes.apple.com/us/app/iso-to-go/id555114876" TargetMode="External"/><Relationship Id="rId5" Type="http://schemas.openxmlformats.org/officeDocument/2006/relationships/image" Target="../media/image4.jpeg"/><Relationship Id="rId15" Type="http://schemas.openxmlformats.org/officeDocument/2006/relationships/hyperlink" Target="https://twitter.com/isonewengland" TargetMode="External"/><Relationship Id="rId10" Type="http://schemas.openxmlformats.org/officeDocument/2006/relationships/image" Target="../media/image7.png"/><Relationship Id="rId4" Type="http://schemas.openxmlformats.org/officeDocument/2006/relationships/hyperlink" Target="http://www.isonewswire.com/" TargetMode="External"/><Relationship Id="rId9" Type="http://schemas.openxmlformats.org/officeDocument/2006/relationships/hyperlink" Target="https://play.google.com/store/apps/details?id=com.isone.iso.to.go&amp;feature=search_result" TargetMode="External"/><Relationship Id="rId14" Type="http://schemas.openxmlformats.org/officeDocument/2006/relationships/hyperlink" Target="http://www.iso-ne.com/isoexpress/" TargetMode="Externa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gi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so title">
    <p:spTree>
      <p:nvGrpSpPr>
        <p:cNvPr id="1" name=""/>
        <p:cNvGrpSpPr/>
        <p:nvPr/>
      </p:nvGrpSpPr>
      <p:grpSpPr>
        <a:xfrm>
          <a:off x="0" y="0"/>
          <a:ext cx="0" cy="0"/>
          <a:chOff x="0" y="0"/>
          <a:chExt cx="0" cy="0"/>
        </a:xfrm>
      </p:grpSpPr>
      <p:sp>
        <p:nvSpPr>
          <p:cNvPr id="12" name="date and location"/>
          <p:cNvSpPr>
            <a:spLocks noGrp="1"/>
          </p:cNvSpPr>
          <p:nvPr>
            <p:ph type="body" sz="quarter" idx="13" hasCustomPrompt="1"/>
          </p:nvPr>
        </p:nvSpPr>
        <p:spPr>
          <a:xfrm>
            <a:off x="3289002" y="262268"/>
            <a:ext cx="5559552" cy="304800"/>
          </a:xfrm>
        </p:spPr>
        <p:txBody>
          <a:bodyPr anchor="ctr">
            <a:noAutofit/>
          </a:bodyPr>
          <a:lstStyle>
            <a:lvl1pPr algn="r">
              <a:buNone/>
              <a:defRPr sz="1100" kern="0" cap="all" spc="300" baseline="0">
                <a:solidFill>
                  <a:srgbClr val="000000"/>
                </a:solidFill>
              </a:defRPr>
            </a:lvl1pPr>
            <a:lvl2pPr>
              <a:buNone/>
              <a:defRPr sz="1800">
                <a:solidFill>
                  <a:schemeClr val="bg1"/>
                </a:solidFill>
              </a:defRPr>
            </a:lvl2pPr>
            <a:lvl3pPr>
              <a:buNone/>
              <a:defRPr sz="1800">
                <a:solidFill>
                  <a:schemeClr val="bg1"/>
                </a:solidFill>
              </a:defRPr>
            </a:lvl3pPr>
            <a:lvl4pPr>
              <a:buNone/>
              <a:defRPr sz="1800">
                <a:solidFill>
                  <a:schemeClr val="bg1"/>
                </a:solidFill>
              </a:defRPr>
            </a:lvl4pPr>
            <a:lvl5pPr>
              <a:buNone/>
              <a:defRPr sz="1800">
                <a:solidFill>
                  <a:schemeClr val="bg1"/>
                </a:solidFill>
              </a:defRPr>
            </a:lvl5pPr>
          </a:lstStyle>
          <a:p>
            <a:pPr lvl="0"/>
            <a:r>
              <a:rPr lang="en-US" dirty="0" smtClean="0"/>
              <a:t>DATE ALL CAPS  |   LOCATION ALL CAPS</a:t>
            </a:r>
          </a:p>
        </p:txBody>
      </p:sp>
      <p:cxnSp>
        <p:nvCxnSpPr>
          <p:cNvPr id="13" name="Straight Connector 12"/>
          <p:cNvCxnSpPr/>
          <p:nvPr userDrawn="1"/>
        </p:nvCxnSpPr>
        <p:spPr>
          <a:xfrm>
            <a:off x="3303533" y="3247660"/>
            <a:ext cx="5559552" cy="0"/>
          </a:xfrm>
          <a:prstGeom prst="line">
            <a:avLst/>
          </a:prstGeom>
          <a:ln w="12700" cmpd="sng">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9" name="Text Placeholder 27"/>
          <p:cNvSpPr>
            <a:spLocks noGrp="1"/>
          </p:cNvSpPr>
          <p:nvPr>
            <p:ph type="body" sz="quarter" idx="17" hasCustomPrompt="1"/>
          </p:nvPr>
        </p:nvSpPr>
        <p:spPr>
          <a:xfrm>
            <a:off x="3289002" y="5114264"/>
            <a:ext cx="5559552" cy="381000"/>
          </a:xfrm>
        </p:spPr>
        <p:txBody>
          <a:bodyPr wrap="none" lIns="0" tIns="0" rIns="0" bIns="0">
            <a:normAutofit/>
          </a:bodyPr>
          <a:lstStyle>
            <a:lvl1pPr algn="r">
              <a:buNone/>
              <a:defRPr sz="2400" i="0" baseline="0">
                <a:solidFill>
                  <a:schemeClr val="accent1"/>
                </a:solidFill>
              </a:defRPr>
            </a:lvl1pPr>
            <a:lvl2pPr algn="l">
              <a:buNone/>
              <a:defRPr/>
            </a:lvl2pPr>
            <a:lvl3pPr algn="l">
              <a:buNone/>
              <a:defRPr/>
            </a:lvl3pPr>
            <a:lvl4pPr algn="l">
              <a:buNone/>
              <a:defRPr/>
            </a:lvl4pPr>
            <a:lvl5pPr algn="l">
              <a:buNone/>
              <a:defRPr/>
            </a:lvl5pPr>
          </a:lstStyle>
          <a:p>
            <a:pPr lvl="0"/>
            <a:r>
              <a:rPr lang="en-US" dirty="0" smtClean="0"/>
              <a:t>Presenter Name</a:t>
            </a:r>
          </a:p>
        </p:txBody>
      </p:sp>
      <p:sp>
        <p:nvSpPr>
          <p:cNvPr id="20" name="Text Placeholder 27"/>
          <p:cNvSpPr>
            <a:spLocks noGrp="1"/>
          </p:cNvSpPr>
          <p:nvPr>
            <p:ph type="body" sz="quarter" idx="18" hasCustomPrompt="1"/>
          </p:nvPr>
        </p:nvSpPr>
        <p:spPr>
          <a:xfrm>
            <a:off x="3289002" y="5582097"/>
            <a:ext cx="5559552" cy="381000"/>
          </a:xfrm>
        </p:spPr>
        <p:txBody>
          <a:bodyPr wrap="none" lIns="0" tIns="0" rIns="0" bIns="0">
            <a:normAutofit/>
          </a:bodyPr>
          <a:lstStyle>
            <a:lvl1pPr algn="r">
              <a:buNone/>
              <a:defRPr sz="1050" i="0" kern="0" cap="all" spc="300" baseline="0">
                <a:solidFill>
                  <a:srgbClr val="000000"/>
                </a:solidFill>
              </a:defRPr>
            </a:lvl1pPr>
            <a:lvl2pPr algn="l">
              <a:buNone/>
              <a:defRPr/>
            </a:lvl2pPr>
            <a:lvl3pPr algn="l">
              <a:buNone/>
              <a:defRPr/>
            </a:lvl3pPr>
            <a:lvl4pPr algn="l">
              <a:buNone/>
              <a:defRPr/>
            </a:lvl4pPr>
            <a:lvl5pPr algn="l">
              <a:buNone/>
              <a:defRPr/>
            </a:lvl5pPr>
          </a:lstStyle>
          <a:p>
            <a:pPr lvl="0"/>
            <a:r>
              <a:rPr lang="en-US" dirty="0" smtClean="0"/>
              <a:t>PRESENTER TITLE ALL CAPS</a:t>
            </a:r>
          </a:p>
        </p:txBody>
      </p:sp>
      <p:pic>
        <p:nvPicPr>
          <p:cNvPr id="16" name="Picture 15"/>
          <p:cNvPicPr>
            <a:picLocks noChangeAspect="1"/>
          </p:cNvPicPr>
          <p:nvPr userDrawn="1"/>
        </p:nvPicPr>
        <p:blipFill>
          <a:blip r:embed="rId2" cstate="print"/>
          <a:stretch>
            <a:fillRect/>
          </a:stretch>
        </p:blipFill>
        <p:spPr>
          <a:xfrm>
            <a:off x="378979" y="2523277"/>
            <a:ext cx="2586158" cy="1220048"/>
          </a:xfrm>
          <a:prstGeom prst="rect">
            <a:avLst/>
          </a:prstGeom>
        </p:spPr>
      </p:pic>
      <p:sp>
        <p:nvSpPr>
          <p:cNvPr id="17" name="Text Placeholder 27"/>
          <p:cNvSpPr>
            <a:spLocks noGrp="1"/>
          </p:cNvSpPr>
          <p:nvPr>
            <p:ph type="body" sz="quarter" idx="16" hasCustomPrompt="1"/>
          </p:nvPr>
        </p:nvSpPr>
        <p:spPr>
          <a:xfrm>
            <a:off x="3289002" y="3475680"/>
            <a:ext cx="5559552" cy="867720"/>
          </a:xfrm>
        </p:spPr>
        <p:txBody>
          <a:bodyPr wrap="square" lIns="0" tIns="0" rIns="0" bIns="0">
            <a:normAutofit/>
          </a:bodyPr>
          <a:lstStyle>
            <a:lvl1pPr marL="0" indent="0" algn="l">
              <a:buNone/>
              <a:defRPr sz="2400" i="1" baseline="0">
                <a:solidFill>
                  <a:srgbClr val="000000"/>
                </a:solidFill>
                <a:latin typeface="+mj-lt"/>
              </a:defRPr>
            </a:lvl1pPr>
            <a:lvl2pPr algn="l">
              <a:buNone/>
              <a:defRPr/>
            </a:lvl2pPr>
            <a:lvl3pPr algn="l">
              <a:buNone/>
              <a:defRPr/>
            </a:lvl3pPr>
            <a:lvl4pPr algn="l">
              <a:buNone/>
              <a:defRPr/>
            </a:lvl4pPr>
            <a:lvl5pPr algn="l">
              <a:buNone/>
              <a:defRPr/>
            </a:lvl5pPr>
          </a:lstStyle>
          <a:p>
            <a:pPr lvl="0"/>
            <a:r>
              <a:rPr lang="en-US" dirty="0" smtClean="0"/>
              <a:t>Subtitle of Presentation</a:t>
            </a:r>
          </a:p>
        </p:txBody>
      </p:sp>
      <p:sp>
        <p:nvSpPr>
          <p:cNvPr id="22" name="Text Placeholder 21"/>
          <p:cNvSpPr>
            <a:spLocks noGrp="1"/>
          </p:cNvSpPr>
          <p:nvPr>
            <p:ph type="body" sz="quarter" idx="19" hasCustomPrompt="1"/>
          </p:nvPr>
        </p:nvSpPr>
        <p:spPr>
          <a:xfrm>
            <a:off x="3276600" y="1419439"/>
            <a:ext cx="5562600" cy="1600200"/>
          </a:xfrm>
        </p:spPr>
        <p:txBody>
          <a:bodyPr lIns="0" tIns="0" rIns="0" bIns="0" anchor="b">
            <a:noAutofit/>
          </a:bodyPr>
          <a:lstStyle>
            <a:lvl1pPr marL="0" indent="0">
              <a:lnSpc>
                <a:spcPct val="100000"/>
              </a:lnSpc>
              <a:spcBef>
                <a:spcPts val="0"/>
              </a:spcBef>
              <a:spcAft>
                <a:spcPts val="0"/>
              </a:spcAft>
              <a:buFontTx/>
              <a:buNone/>
              <a:defRPr sz="3400" baseline="0">
                <a:solidFill>
                  <a:schemeClr val="accent1"/>
                </a:solidFill>
                <a:latin typeface="+mj-lt"/>
              </a:defRPr>
            </a:lvl1pPr>
            <a:lvl2pPr marL="0" indent="0">
              <a:buFontTx/>
              <a:buNone/>
              <a:defRPr/>
            </a:lvl2pPr>
            <a:lvl3pPr marL="0" indent="0">
              <a:buFontTx/>
              <a:buNone/>
              <a:defRPr/>
            </a:lvl3pPr>
          </a:lstStyle>
          <a:p>
            <a:pPr lvl="0"/>
            <a:r>
              <a:rPr lang="en-US" dirty="0" smtClean="0"/>
              <a:t>Title of Presentation</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so content (L) &amp; chart (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0000"/>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408176"/>
            <a:ext cx="4038600" cy="4765696"/>
          </a:xfrm>
        </p:spPr>
        <p:txBody>
          <a:bodyPr/>
          <a:lstStyle>
            <a:lvl1pPr>
              <a:defRPr sz="2400">
                <a:solidFill>
                  <a:srgbClr val="000000"/>
                </a:solidFill>
              </a:defRPr>
            </a:lvl1pPr>
            <a:lvl2pPr>
              <a:defRPr sz="2000">
                <a:solidFill>
                  <a:srgbClr val="000000"/>
                </a:solidFill>
              </a:defRPr>
            </a:lvl2pPr>
            <a:lvl3pPr>
              <a:defRPr sz="1800">
                <a:solidFill>
                  <a:srgbClr val="000000"/>
                </a:solidFill>
              </a:defRPr>
            </a:lvl3pPr>
            <a:lvl4pPr>
              <a:defRPr sz="1600">
                <a:solidFill>
                  <a:srgbClr val="000000"/>
                </a:solidFill>
              </a:defRPr>
            </a:lvl4pPr>
            <a:lvl5pPr>
              <a:defRPr sz="1600">
                <a:solidFill>
                  <a:srgbClr val="000000"/>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hart Placeholder 8"/>
          <p:cNvSpPr>
            <a:spLocks noGrp="1"/>
          </p:cNvSpPr>
          <p:nvPr>
            <p:ph type="chart" sz="quarter" idx="13"/>
          </p:nvPr>
        </p:nvSpPr>
        <p:spPr>
          <a:xfrm>
            <a:off x="4645152" y="1408176"/>
            <a:ext cx="4041648" cy="4764024"/>
          </a:xfrm>
        </p:spPr>
        <p:txBody>
          <a:bodyPr/>
          <a:lstStyle>
            <a:lvl1pPr>
              <a:defRPr>
                <a:solidFill>
                  <a:srgbClr val="000000"/>
                </a:solidFill>
              </a:defRPr>
            </a:lvl1pPr>
          </a:lstStyle>
          <a:p>
            <a:r>
              <a:rPr lang="en-US" smtClean="0"/>
              <a:t>Click icon to add chart</a:t>
            </a:r>
            <a:endParaRPr lang="en-US" dirty="0"/>
          </a:p>
        </p:txBody>
      </p:sp>
      <p:sp>
        <p:nvSpPr>
          <p:cNvPr id="4" name="Slide Number Placeholder 3"/>
          <p:cNvSpPr>
            <a:spLocks noGrp="1"/>
          </p:cNvSpPr>
          <p:nvPr>
            <p:ph type="sldNum" sz="quarter" idx="14"/>
          </p:nvPr>
        </p:nvSpPr>
        <p:spPr>
          <a:xfrm>
            <a:off x="8534400" y="6365882"/>
            <a:ext cx="381000" cy="263518"/>
          </a:xfrm>
          <a:prstGeom prst="rect">
            <a:avLst/>
          </a:prstGeom>
        </p:spPr>
        <p:txBody>
          <a:bodyPr/>
          <a:lstStyle>
            <a:lvl1pPr>
              <a:defRPr>
                <a:solidFill>
                  <a:schemeClr val="tx1"/>
                </a:solidFill>
              </a:defRPr>
            </a:lvl1pPr>
          </a:lstStyle>
          <a:p>
            <a:fld id="{10C7F894-2A36-495D-AB7C-1055F7AC0F9D}"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so chart (L) &amp; content (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0000"/>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648200" y="1435608"/>
            <a:ext cx="4038600" cy="4767072"/>
          </a:xfrm>
        </p:spPr>
        <p:txBody>
          <a:bodyPr/>
          <a:lstStyle>
            <a:lvl1pPr>
              <a:defRPr sz="2400">
                <a:solidFill>
                  <a:srgbClr val="000000"/>
                </a:solidFill>
              </a:defRPr>
            </a:lvl1pPr>
            <a:lvl2pPr>
              <a:defRPr sz="2000">
                <a:solidFill>
                  <a:srgbClr val="000000"/>
                </a:solidFill>
              </a:defRPr>
            </a:lvl2pPr>
            <a:lvl3pPr>
              <a:defRPr sz="1800">
                <a:solidFill>
                  <a:srgbClr val="000000"/>
                </a:solidFill>
              </a:defRPr>
            </a:lvl3pPr>
            <a:lvl4pPr>
              <a:defRPr sz="1600">
                <a:solidFill>
                  <a:srgbClr val="000000"/>
                </a:solidFill>
              </a:defRPr>
            </a:lvl4pPr>
            <a:lvl5pPr>
              <a:defRPr sz="1600">
                <a:solidFill>
                  <a:srgbClr val="000000"/>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hart Placeholder 8"/>
          <p:cNvSpPr>
            <a:spLocks noGrp="1"/>
          </p:cNvSpPr>
          <p:nvPr>
            <p:ph type="chart" sz="quarter" idx="13"/>
          </p:nvPr>
        </p:nvSpPr>
        <p:spPr>
          <a:xfrm>
            <a:off x="457200" y="1435608"/>
            <a:ext cx="4041648" cy="4765399"/>
          </a:xfrm>
        </p:spPr>
        <p:txBody>
          <a:bodyPr/>
          <a:lstStyle>
            <a:lvl1pPr>
              <a:defRPr>
                <a:solidFill>
                  <a:srgbClr val="000000"/>
                </a:solidFill>
              </a:defRPr>
            </a:lvl1pPr>
          </a:lstStyle>
          <a:p>
            <a:r>
              <a:rPr lang="en-US" smtClean="0"/>
              <a:t>Click icon to add chart</a:t>
            </a:r>
            <a:endParaRPr lang="en-US" dirty="0"/>
          </a:p>
        </p:txBody>
      </p:sp>
      <p:sp>
        <p:nvSpPr>
          <p:cNvPr id="4" name="Slide Number Placeholder 3"/>
          <p:cNvSpPr>
            <a:spLocks noGrp="1"/>
          </p:cNvSpPr>
          <p:nvPr>
            <p:ph type="sldNum" sz="quarter" idx="14"/>
          </p:nvPr>
        </p:nvSpPr>
        <p:spPr>
          <a:xfrm>
            <a:off x="8534400" y="6365882"/>
            <a:ext cx="381000" cy="263518"/>
          </a:xfrm>
          <a:prstGeom prst="rect">
            <a:avLst/>
          </a:prstGeom>
        </p:spPr>
        <p:txBody>
          <a:bodyPr/>
          <a:lstStyle>
            <a:lvl1pPr>
              <a:defRPr>
                <a:solidFill>
                  <a:schemeClr val="tx1"/>
                </a:solidFill>
              </a:defRPr>
            </a:lvl1pPr>
          </a:lstStyle>
          <a:p>
            <a:fld id="{10C7F894-2A36-495D-AB7C-1055F7AC0F9D}"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so content (L) &amp; table (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0000"/>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408176"/>
            <a:ext cx="4038600" cy="4766738"/>
          </a:xfrm>
        </p:spPr>
        <p:txBody>
          <a:bodyPr/>
          <a:lstStyle>
            <a:lvl1pPr>
              <a:defRPr sz="2400">
                <a:solidFill>
                  <a:srgbClr val="000000"/>
                </a:solidFill>
              </a:defRPr>
            </a:lvl1pPr>
            <a:lvl2pPr>
              <a:defRPr sz="2000">
                <a:solidFill>
                  <a:srgbClr val="000000"/>
                </a:solidFill>
              </a:defRPr>
            </a:lvl2pPr>
            <a:lvl3pPr>
              <a:defRPr sz="1800">
                <a:solidFill>
                  <a:srgbClr val="000000"/>
                </a:solidFill>
              </a:defRPr>
            </a:lvl3pPr>
            <a:lvl4pPr>
              <a:defRPr sz="1600">
                <a:solidFill>
                  <a:srgbClr val="000000"/>
                </a:solidFill>
              </a:defRPr>
            </a:lvl4pPr>
            <a:lvl5pPr>
              <a:defRPr sz="1600">
                <a:solidFill>
                  <a:srgbClr val="000000"/>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able Placeholder 6"/>
          <p:cNvSpPr>
            <a:spLocks noGrp="1"/>
          </p:cNvSpPr>
          <p:nvPr>
            <p:ph type="tbl" sz="quarter" idx="13"/>
          </p:nvPr>
        </p:nvSpPr>
        <p:spPr>
          <a:xfrm>
            <a:off x="4645152" y="1408176"/>
            <a:ext cx="4041648" cy="4767072"/>
          </a:xfrm>
        </p:spPr>
        <p:txBody>
          <a:bodyPr/>
          <a:lstStyle>
            <a:lvl1pPr>
              <a:defRPr>
                <a:solidFill>
                  <a:srgbClr val="000000"/>
                </a:solidFill>
              </a:defRPr>
            </a:lvl1pPr>
          </a:lstStyle>
          <a:p>
            <a:r>
              <a:rPr lang="en-US" smtClean="0"/>
              <a:t>Click icon to add table</a:t>
            </a:r>
            <a:endParaRPr lang="en-US" dirty="0"/>
          </a:p>
        </p:txBody>
      </p:sp>
      <p:sp>
        <p:nvSpPr>
          <p:cNvPr id="4" name="Slide Number Placeholder 3"/>
          <p:cNvSpPr>
            <a:spLocks noGrp="1"/>
          </p:cNvSpPr>
          <p:nvPr>
            <p:ph type="sldNum" sz="quarter" idx="14"/>
          </p:nvPr>
        </p:nvSpPr>
        <p:spPr>
          <a:xfrm>
            <a:off x="8534400" y="6365882"/>
            <a:ext cx="381000" cy="263518"/>
          </a:xfrm>
          <a:prstGeom prst="rect">
            <a:avLst/>
          </a:prstGeom>
        </p:spPr>
        <p:txBody>
          <a:bodyPr/>
          <a:lstStyle>
            <a:lvl1pPr>
              <a:defRPr>
                <a:solidFill>
                  <a:schemeClr val="tx1"/>
                </a:solidFill>
              </a:defRPr>
            </a:lvl1pPr>
          </a:lstStyle>
          <a:p>
            <a:fld id="{10C7F894-2A36-495D-AB7C-1055F7AC0F9D}"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so table (L) &amp; content (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0000"/>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648200" y="1408176"/>
            <a:ext cx="4038600" cy="4767072"/>
          </a:xfrm>
        </p:spPr>
        <p:txBody>
          <a:bodyPr/>
          <a:lstStyle>
            <a:lvl1pPr>
              <a:defRPr sz="2400">
                <a:solidFill>
                  <a:srgbClr val="000000"/>
                </a:solidFill>
              </a:defRPr>
            </a:lvl1pPr>
            <a:lvl2pPr>
              <a:defRPr sz="2000">
                <a:solidFill>
                  <a:srgbClr val="000000"/>
                </a:solidFill>
              </a:defRPr>
            </a:lvl2pPr>
            <a:lvl3pPr>
              <a:defRPr sz="1800">
                <a:solidFill>
                  <a:srgbClr val="000000"/>
                </a:solidFill>
              </a:defRPr>
            </a:lvl3pPr>
            <a:lvl4pPr>
              <a:defRPr sz="1600">
                <a:solidFill>
                  <a:srgbClr val="000000"/>
                </a:solidFill>
              </a:defRPr>
            </a:lvl4pPr>
            <a:lvl5pPr>
              <a:defRPr sz="1600">
                <a:solidFill>
                  <a:srgbClr val="000000"/>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able Placeholder 6"/>
          <p:cNvSpPr>
            <a:spLocks noGrp="1"/>
          </p:cNvSpPr>
          <p:nvPr>
            <p:ph type="tbl" sz="quarter" idx="13"/>
          </p:nvPr>
        </p:nvSpPr>
        <p:spPr>
          <a:xfrm>
            <a:off x="457200" y="1408176"/>
            <a:ext cx="4041648" cy="4767406"/>
          </a:xfrm>
        </p:spPr>
        <p:txBody>
          <a:bodyPr/>
          <a:lstStyle>
            <a:lvl1pPr>
              <a:defRPr>
                <a:solidFill>
                  <a:srgbClr val="000000"/>
                </a:solidFill>
              </a:defRPr>
            </a:lvl1pPr>
          </a:lstStyle>
          <a:p>
            <a:r>
              <a:rPr lang="en-US" smtClean="0"/>
              <a:t>Click icon to add table</a:t>
            </a:r>
            <a:endParaRPr lang="en-US" dirty="0"/>
          </a:p>
        </p:txBody>
      </p:sp>
      <p:sp>
        <p:nvSpPr>
          <p:cNvPr id="4" name="Slide Number Placeholder 3"/>
          <p:cNvSpPr>
            <a:spLocks noGrp="1"/>
          </p:cNvSpPr>
          <p:nvPr>
            <p:ph type="sldNum" sz="quarter" idx="14"/>
          </p:nvPr>
        </p:nvSpPr>
        <p:spPr>
          <a:xfrm>
            <a:off x="8534400" y="6365882"/>
            <a:ext cx="381000" cy="263518"/>
          </a:xfrm>
          <a:prstGeom prst="rect">
            <a:avLst/>
          </a:prstGeom>
        </p:spPr>
        <p:txBody>
          <a:bodyPr/>
          <a:lstStyle>
            <a:lvl1pPr>
              <a:defRPr>
                <a:solidFill>
                  <a:schemeClr val="tx1"/>
                </a:solidFill>
              </a:defRPr>
            </a:lvl1pPr>
          </a:lstStyle>
          <a:p>
            <a:fld id="{10C7F894-2A36-495D-AB7C-1055F7AC0F9D}"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81000"/>
            <a:ext cx="8229600" cy="533400"/>
          </a:xfrm>
        </p:spPr>
        <p:txBody>
          <a:bodyPr/>
          <a:lstStyle>
            <a:lvl1pPr>
              <a:defRPr i="0" baseline="0"/>
            </a:lvl1pPr>
          </a:lstStyle>
          <a:p>
            <a:r>
              <a:rPr lang="en-US" dirty="0" smtClean="0"/>
              <a:t>Click to edit title</a:t>
            </a:r>
            <a:endParaRPr lang="en-US" dirty="0"/>
          </a:p>
        </p:txBody>
      </p:sp>
      <p:sp>
        <p:nvSpPr>
          <p:cNvPr id="6" name="Slide Number Placeholder 5"/>
          <p:cNvSpPr>
            <a:spLocks noGrp="1"/>
          </p:cNvSpPr>
          <p:nvPr>
            <p:ph type="sldNum" sz="quarter" idx="12"/>
          </p:nvPr>
        </p:nvSpPr>
        <p:spPr/>
        <p:txBody>
          <a:bodyPr/>
          <a:lstStyle/>
          <a:p>
            <a:fld id="{F9D18D59-7AC8-45AE-9F52-DBA89AEC6EE0}" type="slidenum">
              <a:rPr lang="en-US" smtClean="0"/>
              <a:t>‹#›</a:t>
            </a:fld>
            <a:endParaRPr lang="en-US"/>
          </a:p>
        </p:txBody>
      </p:sp>
      <p:sp>
        <p:nvSpPr>
          <p:cNvPr id="8" name="Text Placeholder 7"/>
          <p:cNvSpPr>
            <a:spLocks noGrp="1"/>
          </p:cNvSpPr>
          <p:nvPr>
            <p:ph type="body" sz="quarter" idx="13" hasCustomPrompt="1"/>
          </p:nvPr>
        </p:nvSpPr>
        <p:spPr>
          <a:xfrm>
            <a:off x="457200" y="914400"/>
            <a:ext cx="8229600" cy="457200"/>
          </a:xfrm>
        </p:spPr>
        <p:txBody>
          <a:bodyPr/>
          <a:lstStyle>
            <a:lvl1pPr marL="0" indent="0">
              <a:buNone/>
              <a:defRPr sz="2400" b="1" i="1"/>
            </a:lvl1pPr>
          </a:lstStyle>
          <a:p>
            <a:pPr lvl="0"/>
            <a:r>
              <a:rPr lang="en-US" dirty="0" smtClean="0"/>
              <a:t>Click to add sub-title </a:t>
            </a:r>
          </a:p>
        </p:txBody>
      </p:sp>
      <p:sp>
        <p:nvSpPr>
          <p:cNvPr id="10" name="Content Placeholder 9"/>
          <p:cNvSpPr>
            <a:spLocks noGrp="1"/>
          </p:cNvSpPr>
          <p:nvPr>
            <p:ph sz="quarter" idx="14"/>
          </p:nvPr>
        </p:nvSpPr>
        <p:spPr>
          <a:xfrm>
            <a:off x="457200" y="1600200"/>
            <a:ext cx="82296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7135842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Project Title WMPP I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10C7F894-2A36-495D-AB7C-1055F7AC0F9D}" type="slidenum">
              <a:rPr lang="en-US" smtClean="0"/>
              <a:pPr/>
              <a:t>‹#›</a:t>
            </a:fld>
            <a:endParaRPr lang="en-US" dirty="0"/>
          </a:p>
        </p:txBody>
      </p:sp>
      <p:sp>
        <p:nvSpPr>
          <p:cNvPr id="4" name="Text Placeholder 4"/>
          <p:cNvSpPr txBox="1">
            <a:spLocks/>
          </p:cNvSpPr>
          <p:nvPr userDrawn="1"/>
        </p:nvSpPr>
        <p:spPr>
          <a:xfrm>
            <a:off x="485899" y="1828800"/>
            <a:ext cx="8229600" cy="4419600"/>
          </a:xfrm>
          <a:prstGeom prst="rect">
            <a:avLst/>
          </a:prstGeom>
        </p:spPr>
        <p:txBody>
          <a:bodyPr vert="horz" lIns="91440" tIns="45720" rIns="91440" bIns="45720" rtlCol="0">
            <a:normAutofit/>
          </a:bodyPr>
          <a:lstStyle>
            <a:lvl1pPr marL="342900" indent="-342900" algn="l" defTabSz="914400" rtl="0" eaLnBrk="1" latinLnBrk="0" hangingPunct="1">
              <a:spcBef>
                <a:spcPts val="1200"/>
              </a:spcBef>
              <a:buFont typeface="Arial" pitchFamily="34" charset="0"/>
              <a:buChar char="•"/>
              <a:defRPr sz="2400" kern="1200" baseline="0">
                <a:solidFill>
                  <a:srgbClr val="595959"/>
                </a:solidFill>
                <a:latin typeface="+mn-lt"/>
                <a:ea typeface="+mn-ea"/>
                <a:cs typeface="+mn-cs"/>
              </a:defRPr>
            </a:lvl1pPr>
            <a:lvl2pPr marL="742950" indent="-285750" algn="l" defTabSz="914400" rtl="0" eaLnBrk="1" latinLnBrk="0" hangingPunct="1">
              <a:spcBef>
                <a:spcPts val="0"/>
              </a:spcBef>
              <a:buFont typeface="Arial" pitchFamily="34" charset="0"/>
              <a:buChar char="–"/>
              <a:defRPr sz="2000" kern="1200" baseline="0">
                <a:solidFill>
                  <a:srgbClr val="595959"/>
                </a:solidFill>
                <a:latin typeface="+mn-lt"/>
                <a:ea typeface="+mn-ea"/>
                <a:cs typeface="+mn-cs"/>
              </a:defRPr>
            </a:lvl2pPr>
            <a:lvl3pPr marL="1143000" indent="-228600" algn="l" defTabSz="914400" rtl="0" eaLnBrk="1" latinLnBrk="0" hangingPunct="1">
              <a:spcBef>
                <a:spcPts val="0"/>
              </a:spcBef>
              <a:buFont typeface="Arial" pitchFamily="34" charset="0"/>
              <a:buChar char="•"/>
              <a:defRPr sz="1800" kern="1200" baseline="0">
                <a:solidFill>
                  <a:srgbClr val="595959"/>
                </a:solidFill>
                <a:latin typeface="+mn-lt"/>
                <a:ea typeface="+mn-ea"/>
                <a:cs typeface="+mn-cs"/>
              </a:defRPr>
            </a:lvl3pPr>
            <a:lvl4pPr marL="1600200" indent="-228600" algn="l" defTabSz="914400" rtl="0" eaLnBrk="1" latinLnBrk="0" hangingPunct="1">
              <a:spcBef>
                <a:spcPts val="0"/>
              </a:spcBef>
              <a:buFont typeface="Arial" pitchFamily="34" charset="0"/>
              <a:buChar char="–"/>
              <a:defRPr sz="1600" kern="1200" baseline="0">
                <a:solidFill>
                  <a:srgbClr val="595959"/>
                </a:solidFill>
                <a:latin typeface="+mn-lt"/>
                <a:ea typeface="+mn-ea"/>
                <a:cs typeface="+mn-cs"/>
              </a:defRPr>
            </a:lvl4pPr>
            <a:lvl5pPr marL="2057400" indent="-228600" algn="l" defTabSz="914400" rtl="0" eaLnBrk="1" latinLnBrk="0" hangingPunct="1">
              <a:spcBef>
                <a:spcPts val="0"/>
              </a:spcBef>
              <a:buFont typeface="Arial" pitchFamily="34" charset="0"/>
              <a:buChar char="»"/>
              <a:defRPr sz="1600" kern="1200" baseline="0">
                <a:solidFill>
                  <a:srgbClr val="595959"/>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5" name="Table 4"/>
          <p:cNvGraphicFramePr>
            <a:graphicFrameLocks noGrp="1"/>
          </p:cNvGraphicFramePr>
          <p:nvPr userDrawn="1">
            <p:extLst/>
          </p:nvPr>
        </p:nvGraphicFramePr>
        <p:xfrm>
          <a:off x="457200" y="533400"/>
          <a:ext cx="8077200" cy="1150810"/>
        </p:xfrm>
        <a:graphic>
          <a:graphicData uri="http://schemas.openxmlformats.org/drawingml/2006/table">
            <a:tbl>
              <a:tblPr firstRow="1" bandRow="1">
                <a:tableStyleId>{5C22544A-7EE6-4342-B048-85BDC9FD1C3A}</a:tableStyleId>
              </a:tblPr>
              <a:tblGrid>
                <a:gridCol w="64770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tblGrid>
              <a:tr h="771852">
                <a:tc>
                  <a:txBody>
                    <a:bodyPr/>
                    <a:lstStyle/>
                    <a:p>
                      <a:endParaRPr lang="en-US" sz="2400" baseline="30000" dirty="0"/>
                    </a:p>
                  </a:txBody>
                  <a:tcPr/>
                </a:tc>
                <a:tc>
                  <a:txBody>
                    <a:bodyPr/>
                    <a:lstStyle/>
                    <a:p>
                      <a:pPr algn="ctr"/>
                      <a:endParaRPr lang="en-US" sz="2400" dirty="0"/>
                    </a:p>
                  </a:txBody>
                  <a:tcPr/>
                </a:tc>
                <a:extLst>
                  <a:ext uri="{0D108BD9-81ED-4DB2-BD59-A6C34878D82A}">
                    <a16:rowId xmlns:a16="http://schemas.microsoft.com/office/drawing/2014/main" val="10000"/>
                  </a:ext>
                </a:extLst>
              </a:tr>
              <a:tr h="378958">
                <a:tc gridSpan="2">
                  <a:txBody>
                    <a:bodyPr/>
                    <a:lstStyle/>
                    <a:p>
                      <a:endParaRPr lang="en-US" sz="1600" dirty="0"/>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12" name="Text Placeholder 11"/>
          <p:cNvSpPr>
            <a:spLocks noGrp="1"/>
          </p:cNvSpPr>
          <p:nvPr>
            <p:ph type="body" sz="quarter" idx="11" hasCustomPrompt="1"/>
          </p:nvPr>
        </p:nvSpPr>
        <p:spPr>
          <a:xfrm>
            <a:off x="513608" y="609600"/>
            <a:ext cx="6096000" cy="381000"/>
          </a:xfrm>
        </p:spPr>
        <p:txBody>
          <a:bodyPr>
            <a:noAutofit/>
          </a:bodyPr>
          <a:lstStyle>
            <a:lvl1pPr marL="0" indent="0">
              <a:buNone/>
              <a:defRPr sz="2800" b="1" baseline="0">
                <a:solidFill>
                  <a:schemeClr val="bg1"/>
                </a:solidFill>
              </a:defRPr>
            </a:lvl1pPr>
          </a:lstStyle>
          <a:p>
            <a:pPr lvl="0"/>
            <a:r>
              <a:rPr lang="en-US" dirty="0" smtClean="0"/>
              <a:t>Project Title: Summary</a:t>
            </a:r>
          </a:p>
        </p:txBody>
      </p:sp>
      <p:sp>
        <p:nvSpPr>
          <p:cNvPr id="14" name="Text Placeholder 13"/>
          <p:cNvSpPr>
            <a:spLocks noGrp="1"/>
          </p:cNvSpPr>
          <p:nvPr>
            <p:ph type="body" sz="quarter" idx="12" hasCustomPrompt="1"/>
          </p:nvPr>
        </p:nvSpPr>
        <p:spPr>
          <a:xfrm>
            <a:off x="7010400" y="533400"/>
            <a:ext cx="1524000" cy="685800"/>
          </a:xfrm>
        </p:spPr>
        <p:txBody>
          <a:bodyPr/>
          <a:lstStyle>
            <a:lvl1pPr marL="0" indent="0">
              <a:buNone/>
              <a:defRPr b="1" baseline="0">
                <a:solidFill>
                  <a:schemeClr val="bg1"/>
                </a:solidFill>
              </a:defRPr>
            </a:lvl1pPr>
          </a:lstStyle>
          <a:p>
            <a:pPr lvl="0"/>
            <a:r>
              <a:rPr lang="en-US" dirty="0" smtClean="0"/>
              <a:t>WMPP ID: XX</a:t>
            </a:r>
            <a:endParaRPr lang="en-US" dirty="0"/>
          </a:p>
        </p:txBody>
      </p:sp>
      <p:sp>
        <p:nvSpPr>
          <p:cNvPr id="16" name="Text Placeholder 15"/>
          <p:cNvSpPr>
            <a:spLocks noGrp="1"/>
          </p:cNvSpPr>
          <p:nvPr>
            <p:ph type="body" sz="quarter" idx="13" hasCustomPrompt="1"/>
          </p:nvPr>
        </p:nvSpPr>
        <p:spPr>
          <a:xfrm>
            <a:off x="485899" y="1371600"/>
            <a:ext cx="7896101" cy="304800"/>
          </a:xfrm>
        </p:spPr>
        <p:txBody>
          <a:bodyPr>
            <a:noAutofit/>
          </a:bodyPr>
          <a:lstStyle>
            <a:lvl1pPr marL="0" indent="0">
              <a:buNone/>
              <a:defRPr sz="1600" b="1" baseline="0">
                <a:solidFill>
                  <a:srgbClr val="000000"/>
                </a:solidFill>
              </a:defRPr>
            </a:lvl1pPr>
          </a:lstStyle>
          <a:p>
            <a:pPr lvl="0"/>
            <a:r>
              <a:rPr lang="en-US" dirty="0" smtClean="0"/>
              <a:t>Proposed Effective Date: [Color When Recently Changed]</a:t>
            </a:r>
            <a:endParaRPr lang="en-US" dirty="0"/>
          </a:p>
        </p:txBody>
      </p:sp>
      <p:sp>
        <p:nvSpPr>
          <p:cNvPr id="20" name="Text Placeholder 19"/>
          <p:cNvSpPr>
            <a:spLocks noGrp="1"/>
          </p:cNvSpPr>
          <p:nvPr>
            <p:ph type="body" sz="quarter" idx="14"/>
          </p:nvPr>
        </p:nvSpPr>
        <p:spPr>
          <a:xfrm>
            <a:off x="485775" y="1981200"/>
            <a:ext cx="8229600" cy="4267200"/>
          </a:xfrm>
        </p:spPr>
        <p:txBody>
          <a:bodyPr/>
          <a:lstStyle>
            <a:lvl1pPr>
              <a:defRPr baseline="0"/>
            </a:lvl1pPr>
            <a:lvl2pPr>
              <a:defRPr baseline="0"/>
            </a:lvl2pPr>
            <a:lvl3pPr marL="914400" indent="0">
              <a:buNone/>
              <a:defRPr/>
            </a:lvl3pPr>
          </a:lstStyle>
          <a:p>
            <a:pPr lvl="0"/>
            <a:r>
              <a:rPr lang="en-US" smtClean="0"/>
              <a:t>Click to edit Master text styles</a:t>
            </a:r>
          </a:p>
        </p:txBody>
      </p:sp>
    </p:spTree>
    <p:extLst>
      <p:ext uri="{BB962C8B-B14F-4D97-AF65-F5344CB8AC3E}">
        <p14:creationId xmlns:p14="http://schemas.microsoft.com/office/powerpoint/2010/main" val="44416053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oject Title WMPP I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10C7F894-2A36-495D-AB7C-1055F7AC0F9D}" type="slidenum">
              <a:rPr lang="en-US" smtClean="0"/>
              <a:pPr/>
              <a:t>‹#›</a:t>
            </a:fld>
            <a:endParaRPr lang="en-US" dirty="0"/>
          </a:p>
        </p:txBody>
      </p:sp>
      <p:sp>
        <p:nvSpPr>
          <p:cNvPr id="4" name="Text Placeholder 4"/>
          <p:cNvSpPr txBox="1">
            <a:spLocks/>
          </p:cNvSpPr>
          <p:nvPr userDrawn="1"/>
        </p:nvSpPr>
        <p:spPr>
          <a:xfrm>
            <a:off x="485899" y="1828800"/>
            <a:ext cx="8229600" cy="4419600"/>
          </a:xfrm>
          <a:prstGeom prst="rect">
            <a:avLst/>
          </a:prstGeom>
        </p:spPr>
        <p:txBody>
          <a:bodyPr vert="horz" lIns="91440" tIns="45720" rIns="91440" bIns="45720" rtlCol="0">
            <a:normAutofit/>
          </a:bodyPr>
          <a:lstStyle>
            <a:lvl1pPr marL="342900" indent="-342900" algn="l" defTabSz="914400" rtl="0" eaLnBrk="1" latinLnBrk="0" hangingPunct="1">
              <a:spcBef>
                <a:spcPts val="1200"/>
              </a:spcBef>
              <a:buFont typeface="Arial" pitchFamily="34" charset="0"/>
              <a:buChar char="•"/>
              <a:defRPr sz="2400" kern="1200" baseline="0">
                <a:solidFill>
                  <a:srgbClr val="595959"/>
                </a:solidFill>
                <a:latin typeface="+mn-lt"/>
                <a:ea typeface="+mn-ea"/>
                <a:cs typeface="+mn-cs"/>
              </a:defRPr>
            </a:lvl1pPr>
            <a:lvl2pPr marL="742950" indent="-285750" algn="l" defTabSz="914400" rtl="0" eaLnBrk="1" latinLnBrk="0" hangingPunct="1">
              <a:spcBef>
                <a:spcPts val="0"/>
              </a:spcBef>
              <a:buFont typeface="Arial" pitchFamily="34" charset="0"/>
              <a:buChar char="–"/>
              <a:defRPr sz="2000" kern="1200" baseline="0">
                <a:solidFill>
                  <a:srgbClr val="595959"/>
                </a:solidFill>
                <a:latin typeface="+mn-lt"/>
                <a:ea typeface="+mn-ea"/>
                <a:cs typeface="+mn-cs"/>
              </a:defRPr>
            </a:lvl2pPr>
            <a:lvl3pPr marL="1143000" indent="-228600" algn="l" defTabSz="914400" rtl="0" eaLnBrk="1" latinLnBrk="0" hangingPunct="1">
              <a:spcBef>
                <a:spcPts val="0"/>
              </a:spcBef>
              <a:buFont typeface="Arial" pitchFamily="34" charset="0"/>
              <a:buChar char="•"/>
              <a:defRPr sz="1800" kern="1200" baseline="0">
                <a:solidFill>
                  <a:srgbClr val="595959"/>
                </a:solidFill>
                <a:latin typeface="+mn-lt"/>
                <a:ea typeface="+mn-ea"/>
                <a:cs typeface="+mn-cs"/>
              </a:defRPr>
            </a:lvl3pPr>
            <a:lvl4pPr marL="1600200" indent="-228600" algn="l" defTabSz="914400" rtl="0" eaLnBrk="1" latinLnBrk="0" hangingPunct="1">
              <a:spcBef>
                <a:spcPts val="0"/>
              </a:spcBef>
              <a:buFont typeface="Arial" pitchFamily="34" charset="0"/>
              <a:buChar char="–"/>
              <a:defRPr sz="1600" kern="1200" baseline="0">
                <a:solidFill>
                  <a:srgbClr val="595959"/>
                </a:solidFill>
                <a:latin typeface="+mn-lt"/>
                <a:ea typeface="+mn-ea"/>
                <a:cs typeface="+mn-cs"/>
              </a:defRPr>
            </a:lvl4pPr>
            <a:lvl5pPr marL="2057400" indent="-228600" algn="l" defTabSz="914400" rtl="0" eaLnBrk="1" latinLnBrk="0" hangingPunct="1">
              <a:spcBef>
                <a:spcPts val="0"/>
              </a:spcBef>
              <a:buFont typeface="Arial" pitchFamily="34" charset="0"/>
              <a:buChar char="»"/>
              <a:defRPr sz="1600" kern="1200" baseline="0">
                <a:solidFill>
                  <a:srgbClr val="595959"/>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5" name="Table 4"/>
          <p:cNvGraphicFramePr>
            <a:graphicFrameLocks noGrp="1"/>
          </p:cNvGraphicFramePr>
          <p:nvPr userDrawn="1">
            <p:extLst>
              <p:ext uri="{D42A27DB-BD31-4B8C-83A1-F6EECF244321}">
                <p14:modId xmlns:p14="http://schemas.microsoft.com/office/powerpoint/2010/main" val="1826143857"/>
              </p:ext>
            </p:extLst>
          </p:nvPr>
        </p:nvGraphicFramePr>
        <p:xfrm>
          <a:off x="457200" y="533400"/>
          <a:ext cx="8077200" cy="1150810"/>
        </p:xfrm>
        <a:graphic>
          <a:graphicData uri="http://schemas.openxmlformats.org/drawingml/2006/table">
            <a:tbl>
              <a:tblPr firstRow="1" bandRow="1">
                <a:tableStyleId>{5C22544A-7EE6-4342-B048-85BDC9FD1C3A}</a:tableStyleId>
              </a:tblPr>
              <a:tblGrid>
                <a:gridCol w="8077200">
                  <a:extLst>
                    <a:ext uri="{9D8B030D-6E8A-4147-A177-3AD203B41FA5}">
                      <a16:colId xmlns:a16="http://schemas.microsoft.com/office/drawing/2014/main" val="20000"/>
                    </a:ext>
                  </a:extLst>
                </a:gridCol>
              </a:tblGrid>
              <a:tr h="771852">
                <a:tc>
                  <a:txBody>
                    <a:bodyPr/>
                    <a:lstStyle/>
                    <a:p>
                      <a:endParaRPr lang="en-US" sz="2400" baseline="30000" dirty="0"/>
                    </a:p>
                  </a:txBody>
                  <a:tcPr/>
                </a:tc>
                <a:extLst>
                  <a:ext uri="{0D108BD9-81ED-4DB2-BD59-A6C34878D82A}">
                    <a16:rowId xmlns:a16="http://schemas.microsoft.com/office/drawing/2014/main" val="10000"/>
                  </a:ext>
                </a:extLst>
              </a:tr>
              <a:tr h="378958">
                <a:tc>
                  <a:txBody>
                    <a:bodyPr/>
                    <a:lstStyle/>
                    <a:p>
                      <a:endParaRPr lang="en-US" sz="1600" dirty="0"/>
                    </a:p>
                  </a:txBody>
                  <a:tcPr/>
                </a:tc>
                <a:extLst>
                  <a:ext uri="{0D108BD9-81ED-4DB2-BD59-A6C34878D82A}">
                    <a16:rowId xmlns:a16="http://schemas.microsoft.com/office/drawing/2014/main" val="10001"/>
                  </a:ext>
                </a:extLst>
              </a:tr>
            </a:tbl>
          </a:graphicData>
        </a:graphic>
      </p:graphicFrame>
      <p:sp>
        <p:nvSpPr>
          <p:cNvPr id="12" name="Text Placeholder 11"/>
          <p:cNvSpPr>
            <a:spLocks noGrp="1"/>
          </p:cNvSpPr>
          <p:nvPr>
            <p:ph type="body" sz="quarter" idx="11" hasCustomPrompt="1"/>
          </p:nvPr>
        </p:nvSpPr>
        <p:spPr>
          <a:xfrm>
            <a:off x="513608" y="609600"/>
            <a:ext cx="6096000" cy="381000"/>
          </a:xfrm>
        </p:spPr>
        <p:txBody>
          <a:bodyPr>
            <a:noAutofit/>
          </a:bodyPr>
          <a:lstStyle>
            <a:lvl1pPr marL="0" indent="0">
              <a:buNone/>
              <a:defRPr sz="2800" b="1" baseline="0">
                <a:solidFill>
                  <a:schemeClr val="bg1"/>
                </a:solidFill>
              </a:defRPr>
            </a:lvl1pPr>
          </a:lstStyle>
          <a:p>
            <a:pPr lvl="0"/>
            <a:r>
              <a:rPr lang="en-US" dirty="0" smtClean="0"/>
              <a:t>Project Title: Summary</a:t>
            </a:r>
          </a:p>
        </p:txBody>
      </p:sp>
      <p:sp>
        <p:nvSpPr>
          <p:cNvPr id="16" name="Text Placeholder 15"/>
          <p:cNvSpPr>
            <a:spLocks noGrp="1"/>
          </p:cNvSpPr>
          <p:nvPr>
            <p:ph type="body" sz="quarter" idx="13" hasCustomPrompt="1"/>
          </p:nvPr>
        </p:nvSpPr>
        <p:spPr>
          <a:xfrm>
            <a:off x="485899" y="1371600"/>
            <a:ext cx="7896101" cy="304800"/>
          </a:xfrm>
        </p:spPr>
        <p:txBody>
          <a:bodyPr>
            <a:noAutofit/>
          </a:bodyPr>
          <a:lstStyle>
            <a:lvl1pPr marL="0" indent="0">
              <a:buNone/>
              <a:defRPr sz="1600" b="1" baseline="0">
                <a:solidFill>
                  <a:srgbClr val="000000"/>
                </a:solidFill>
              </a:defRPr>
            </a:lvl1pPr>
          </a:lstStyle>
          <a:p>
            <a:pPr lvl="0"/>
            <a:r>
              <a:rPr lang="en-US" dirty="0" smtClean="0"/>
              <a:t>Proposed Effective Date: [Color When Recently Changed]</a:t>
            </a:r>
            <a:endParaRPr lang="en-US" dirty="0"/>
          </a:p>
        </p:txBody>
      </p:sp>
      <p:sp>
        <p:nvSpPr>
          <p:cNvPr id="20" name="Text Placeholder 19"/>
          <p:cNvSpPr>
            <a:spLocks noGrp="1"/>
          </p:cNvSpPr>
          <p:nvPr>
            <p:ph type="body" sz="quarter" idx="14"/>
          </p:nvPr>
        </p:nvSpPr>
        <p:spPr>
          <a:xfrm>
            <a:off x="485775" y="1981200"/>
            <a:ext cx="8229600" cy="4267200"/>
          </a:xfrm>
        </p:spPr>
        <p:txBody>
          <a:bodyPr/>
          <a:lstStyle>
            <a:lvl1pPr>
              <a:defRPr baseline="0"/>
            </a:lvl1pPr>
            <a:lvl2pPr>
              <a:defRPr baseline="0"/>
            </a:lvl2pPr>
            <a:lvl3pPr marL="914400" indent="0">
              <a:buNone/>
              <a:defRPr/>
            </a:lvl3pPr>
          </a:lstStyle>
          <a:p>
            <a:pPr lvl="0"/>
            <a:r>
              <a:rPr lang="en-US" smtClean="0"/>
              <a:t>Click to edit Master text styles</a:t>
            </a:r>
          </a:p>
        </p:txBody>
      </p:sp>
    </p:spTree>
    <p:extLst>
      <p:ext uri="{BB962C8B-B14F-4D97-AF65-F5344CB8AC3E}">
        <p14:creationId xmlns:p14="http://schemas.microsoft.com/office/powerpoint/2010/main" val="258558169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so transitional slide ">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609600" y="2057400"/>
            <a:ext cx="7772400" cy="1362075"/>
          </a:xfrm>
        </p:spPr>
        <p:txBody>
          <a:bodyPr anchor="b"/>
          <a:lstStyle>
            <a:lvl1pPr algn="l">
              <a:defRPr sz="3200" b="1" cap="all" baseline="0">
                <a:solidFill>
                  <a:schemeClr val="accent1"/>
                </a:solidFill>
                <a:latin typeface="+mj-lt"/>
              </a:defRPr>
            </a:lvl1pPr>
          </a:lstStyle>
          <a:p>
            <a:r>
              <a:rPr lang="en-US" dirty="0" smtClean="0"/>
              <a:t>transitional slide Title</a:t>
            </a:r>
            <a:endParaRPr lang="en-US" dirty="0"/>
          </a:p>
        </p:txBody>
      </p:sp>
      <p:sp>
        <p:nvSpPr>
          <p:cNvPr id="18" name="Slide Number Placeholder 5"/>
          <p:cNvSpPr>
            <a:spLocks noGrp="1"/>
          </p:cNvSpPr>
          <p:nvPr>
            <p:ph type="sldNum" sz="quarter" idx="4"/>
          </p:nvPr>
        </p:nvSpPr>
        <p:spPr>
          <a:xfrm>
            <a:off x="8534400" y="6365882"/>
            <a:ext cx="381000" cy="263518"/>
          </a:xfrm>
          <a:prstGeom prst="rect">
            <a:avLst/>
          </a:prstGeom>
        </p:spPr>
        <p:txBody>
          <a:bodyPr lIns="0" tIns="0" rIns="0" bIns="0" anchor="ctr"/>
          <a:lstStyle>
            <a:lvl1pPr algn="ctr">
              <a:defRPr sz="1400">
                <a:solidFill>
                  <a:schemeClr val="tx1"/>
                </a:solidFill>
              </a:defRPr>
            </a:lvl1pPr>
          </a:lstStyle>
          <a:p>
            <a:fld id="{10C7F894-2A36-495D-AB7C-1055F7AC0F9D}"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so  blank slide">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8534400" y="6365882"/>
            <a:ext cx="381000" cy="263518"/>
          </a:xfrm>
          <a:prstGeom prst="rect">
            <a:avLst/>
          </a:prstGeom>
        </p:spPr>
        <p:txBody>
          <a:bodyPr/>
          <a:lstStyle>
            <a:lvl1pPr>
              <a:defRPr>
                <a:solidFill>
                  <a:schemeClr val="tx1"/>
                </a:solidFill>
              </a:defRPr>
            </a:lvl1pPr>
          </a:lstStyle>
          <a:p>
            <a:fld id="{10C7F894-2A36-495D-AB7C-1055F7AC0F9D}"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so for more info">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534400" y="6365882"/>
            <a:ext cx="381000" cy="263518"/>
          </a:xfrm>
          <a:prstGeom prst="rect">
            <a:avLst/>
          </a:prstGeom>
        </p:spPr>
        <p:txBody>
          <a:bodyPr/>
          <a:lstStyle/>
          <a:p>
            <a:fld id="{10C7F894-2A36-495D-AB7C-1055F7AC0F9D}" type="slidenum">
              <a:rPr lang="en-US" smtClean="0"/>
              <a:pPr/>
              <a:t>‹#›</a:t>
            </a:fld>
            <a:endParaRPr lang="en-US" dirty="0"/>
          </a:p>
        </p:txBody>
      </p:sp>
      <p:pic>
        <p:nvPicPr>
          <p:cNvPr id="5" name="Picture 4" descr="twitter-icon.png">
            <a:hlinkClick r:id="rId2"/>
          </p:cNvPr>
          <p:cNvPicPr>
            <a:picLocks noChangeAspect="1"/>
          </p:cNvPicPr>
          <p:nvPr userDrawn="1"/>
        </p:nvPicPr>
        <p:blipFill>
          <a:blip r:embed="rId3" cstate="print"/>
          <a:stretch>
            <a:fillRect/>
          </a:stretch>
        </p:blipFill>
        <p:spPr>
          <a:xfrm>
            <a:off x="6934200" y="381000"/>
            <a:ext cx="1752600" cy="1752600"/>
          </a:xfrm>
          <a:prstGeom prst="rect">
            <a:avLst/>
          </a:prstGeom>
        </p:spPr>
      </p:pic>
      <p:pic>
        <p:nvPicPr>
          <p:cNvPr id="6" name="Picture 4" descr="ISO Newswire">
            <a:hlinkClick r:id="rId4"/>
          </p:cNvPr>
          <p:cNvPicPr>
            <a:picLocks noChangeAspect="1" noChangeArrowheads="1"/>
          </p:cNvPicPr>
          <p:nvPr userDrawn="1"/>
        </p:nvPicPr>
        <p:blipFill>
          <a:blip r:embed="rId5" cstate="print"/>
          <a:srcRect/>
          <a:stretch>
            <a:fillRect/>
          </a:stretch>
        </p:blipFill>
        <p:spPr bwMode="auto">
          <a:xfrm>
            <a:off x="4953000" y="381000"/>
            <a:ext cx="1752599" cy="1752600"/>
          </a:xfrm>
          <a:prstGeom prst="rect">
            <a:avLst/>
          </a:prstGeom>
          <a:noFill/>
        </p:spPr>
      </p:pic>
      <p:pic>
        <p:nvPicPr>
          <p:cNvPr id="7" name="Picture 6" descr="iso-to-go-screenshot-1.jpg">
            <a:hlinkClick r:id="rId6"/>
          </p:cNvPr>
          <p:cNvPicPr>
            <a:picLocks noChangeAspect="1"/>
          </p:cNvPicPr>
          <p:nvPr userDrawn="1"/>
        </p:nvPicPr>
        <p:blipFill>
          <a:blip r:embed="rId7" cstate="print"/>
          <a:stretch>
            <a:fillRect/>
          </a:stretch>
        </p:blipFill>
        <p:spPr>
          <a:xfrm>
            <a:off x="5105400" y="2362200"/>
            <a:ext cx="2228850" cy="3205205"/>
          </a:xfrm>
          <a:prstGeom prst="rect">
            <a:avLst/>
          </a:prstGeom>
        </p:spPr>
      </p:pic>
      <p:pic>
        <p:nvPicPr>
          <p:cNvPr id="8" name="Picture 7" descr="iso-to-go-screenshot-6.jpg">
            <a:hlinkClick r:id="rId6"/>
          </p:cNvPr>
          <p:cNvPicPr>
            <a:picLocks noChangeAspect="1"/>
          </p:cNvPicPr>
          <p:nvPr userDrawn="1"/>
        </p:nvPicPr>
        <p:blipFill>
          <a:blip r:embed="rId8" cstate="print"/>
          <a:stretch>
            <a:fillRect/>
          </a:stretch>
        </p:blipFill>
        <p:spPr>
          <a:xfrm>
            <a:off x="6324600" y="2971800"/>
            <a:ext cx="2228850" cy="3205205"/>
          </a:xfrm>
          <a:prstGeom prst="rect">
            <a:avLst/>
          </a:prstGeom>
        </p:spPr>
      </p:pic>
      <p:pic>
        <p:nvPicPr>
          <p:cNvPr id="9" name="Picture 8" descr="google-play-badge.png">
            <a:hlinkClick r:id="rId9"/>
          </p:cNvPr>
          <p:cNvPicPr>
            <a:picLocks noChangeAspect="1"/>
          </p:cNvPicPr>
          <p:nvPr userDrawn="1"/>
        </p:nvPicPr>
        <p:blipFill>
          <a:blip r:embed="rId10" cstate="print"/>
          <a:stretch>
            <a:fillRect/>
          </a:stretch>
        </p:blipFill>
        <p:spPr>
          <a:xfrm>
            <a:off x="1066800" y="5619750"/>
            <a:ext cx="1238250" cy="409575"/>
          </a:xfrm>
          <a:prstGeom prst="rect">
            <a:avLst/>
          </a:prstGeom>
        </p:spPr>
      </p:pic>
      <p:pic>
        <p:nvPicPr>
          <p:cNvPr id="10" name="Picture 9" descr="app-store-badge.png">
            <a:hlinkClick r:id="rId11"/>
          </p:cNvPr>
          <p:cNvPicPr>
            <a:picLocks noChangeAspect="1"/>
          </p:cNvPicPr>
          <p:nvPr userDrawn="1"/>
        </p:nvPicPr>
        <p:blipFill>
          <a:blip r:embed="rId12" cstate="print"/>
          <a:stretch>
            <a:fillRect/>
          </a:stretch>
        </p:blipFill>
        <p:spPr>
          <a:xfrm>
            <a:off x="2667000" y="5619750"/>
            <a:ext cx="1276350" cy="409575"/>
          </a:xfrm>
          <a:prstGeom prst="rect">
            <a:avLst/>
          </a:prstGeom>
        </p:spPr>
      </p:pic>
      <p:sp>
        <p:nvSpPr>
          <p:cNvPr id="11" name="TextBox 10"/>
          <p:cNvSpPr txBox="1"/>
          <p:nvPr userDrawn="1"/>
        </p:nvSpPr>
        <p:spPr>
          <a:xfrm>
            <a:off x="457200" y="1457325"/>
            <a:ext cx="4495800" cy="4216539"/>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solidFill>
                  <a:srgbClr val="000000"/>
                </a:solidFill>
              </a:rPr>
              <a:t>Subscribe to the </a:t>
            </a:r>
            <a:r>
              <a:rPr lang="en-US" sz="2000" b="1" i="1" dirty="0" smtClean="0">
                <a:solidFill>
                  <a:srgbClr val="000000"/>
                </a:solidFill>
              </a:rPr>
              <a:t>ISO Newswire</a:t>
            </a:r>
            <a:endParaRPr lang="en-US" sz="1400" b="1" i="0" dirty="0" smtClean="0">
              <a:solidFill>
                <a:srgbClr val="000000"/>
              </a:solidFill>
            </a:endParaRPr>
          </a:p>
          <a:p>
            <a:pPr marL="742950" lvl="1" indent="-285750" algn="l" defTabSz="914400" rtl="0" eaLnBrk="1" latinLnBrk="0" hangingPunct="1">
              <a:spcBef>
                <a:spcPts val="0"/>
              </a:spcBef>
              <a:buFont typeface="Arial" pitchFamily="34" charset="0"/>
              <a:buChar char="–"/>
            </a:pPr>
            <a:r>
              <a:rPr lang="en-US" sz="1400" i="1" kern="1200" baseline="0" dirty="0" smtClean="0">
                <a:solidFill>
                  <a:srgbClr val="000000"/>
                </a:solidFill>
                <a:latin typeface="+mn-lt"/>
                <a:ea typeface="+mn-ea"/>
                <a:cs typeface="+mn-cs"/>
                <a:hlinkClick r:id="rId13"/>
              </a:rPr>
              <a:t>ISO Newswire</a:t>
            </a:r>
            <a:r>
              <a:rPr lang="en-US" sz="1400" i="1" kern="1200" baseline="0" dirty="0" smtClean="0">
                <a:solidFill>
                  <a:srgbClr val="000000"/>
                </a:solidFill>
                <a:latin typeface="+mn-lt"/>
                <a:ea typeface="+mn-ea"/>
                <a:cs typeface="+mn-cs"/>
              </a:rPr>
              <a:t> </a:t>
            </a:r>
            <a:r>
              <a:rPr lang="en-US" sz="1400" i="0" kern="1200" baseline="0" dirty="0" smtClean="0">
                <a:solidFill>
                  <a:srgbClr val="000000"/>
                </a:solidFill>
                <a:latin typeface="+mn-lt"/>
                <a:ea typeface="+mn-ea"/>
                <a:cs typeface="+mn-cs"/>
              </a:rPr>
              <a:t>is your source for regular news about ISO New England and the wholesale electricity industry within the six-state region </a:t>
            </a:r>
          </a:p>
          <a:p>
            <a:pPr marL="342900" indent="-342900">
              <a:spcBef>
                <a:spcPts val="1200"/>
              </a:spcBef>
              <a:buFont typeface="Arial" panose="020B0604020202020204" pitchFamily="34" charset="0"/>
              <a:buChar char="•"/>
            </a:pPr>
            <a:r>
              <a:rPr lang="en-US" sz="2000" dirty="0" smtClean="0">
                <a:solidFill>
                  <a:srgbClr val="000000"/>
                </a:solidFill>
              </a:rPr>
              <a:t>Log on to </a:t>
            </a:r>
            <a:r>
              <a:rPr lang="en-US" sz="2000" b="1" dirty="0" smtClean="0">
                <a:solidFill>
                  <a:srgbClr val="000000"/>
                </a:solidFill>
              </a:rPr>
              <a:t>ISO Express </a:t>
            </a:r>
          </a:p>
          <a:p>
            <a:pPr marL="742950" lvl="1" indent="-285750" algn="l" defTabSz="914400" rtl="0" eaLnBrk="1" latinLnBrk="0" hangingPunct="1">
              <a:spcBef>
                <a:spcPts val="0"/>
              </a:spcBef>
              <a:buFont typeface="Arial" pitchFamily="34" charset="0"/>
              <a:buChar char="–"/>
            </a:pPr>
            <a:r>
              <a:rPr lang="en-US" sz="1400" i="1" kern="1200" baseline="0" dirty="0" smtClean="0">
                <a:solidFill>
                  <a:srgbClr val="000000"/>
                </a:solidFill>
                <a:latin typeface="+mn-lt"/>
                <a:ea typeface="+mn-ea"/>
                <a:cs typeface="+mn-cs"/>
                <a:hlinkClick r:id="rId14"/>
              </a:rPr>
              <a:t>ISO Express</a:t>
            </a:r>
            <a:r>
              <a:rPr lang="en-US" sz="1400" i="1" kern="1200" baseline="0" dirty="0" smtClean="0">
                <a:solidFill>
                  <a:srgbClr val="000000"/>
                </a:solidFill>
                <a:latin typeface="+mn-lt"/>
                <a:ea typeface="+mn-ea"/>
                <a:cs typeface="+mn-cs"/>
              </a:rPr>
              <a:t> </a:t>
            </a:r>
            <a:r>
              <a:rPr lang="en-US" sz="1400" i="0" kern="1200" baseline="0" dirty="0" smtClean="0">
                <a:solidFill>
                  <a:srgbClr val="000000"/>
                </a:solidFill>
                <a:latin typeface="+mn-lt"/>
                <a:ea typeface="+mn-ea"/>
                <a:cs typeface="+mn-cs"/>
              </a:rPr>
              <a:t>provides real-time data on New England’s wholesale electricity markets and power system operations</a:t>
            </a:r>
          </a:p>
          <a:p>
            <a:pPr marL="342900" indent="-342900">
              <a:spcBef>
                <a:spcPts val="1200"/>
              </a:spcBef>
              <a:buFont typeface="Arial" panose="020B0604020202020204" pitchFamily="34" charset="0"/>
              <a:buChar char="•"/>
            </a:pPr>
            <a:r>
              <a:rPr lang="en-US" sz="2000" dirty="0" smtClean="0">
                <a:solidFill>
                  <a:srgbClr val="000000"/>
                </a:solidFill>
              </a:rPr>
              <a:t>Follow the ISO on </a:t>
            </a:r>
            <a:r>
              <a:rPr lang="en-US" sz="2000" b="1" dirty="0" smtClean="0">
                <a:solidFill>
                  <a:srgbClr val="000000"/>
                </a:solidFill>
              </a:rPr>
              <a:t>Twitter</a:t>
            </a:r>
          </a:p>
          <a:p>
            <a:pPr marL="742950" lvl="1" indent="-285750" algn="l" defTabSz="914400" rtl="0" eaLnBrk="1" latinLnBrk="0" hangingPunct="1">
              <a:spcBef>
                <a:spcPts val="0"/>
              </a:spcBef>
              <a:buFont typeface="Arial" pitchFamily="34" charset="0"/>
              <a:buChar char="–"/>
            </a:pPr>
            <a:r>
              <a:rPr lang="en-US" sz="1400" i="1" kern="1200" baseline="0" dirty="0" smtClean="0">
                <a:solidFill>
                  <a:srgbClr val="000000"/>
                </a:solidFill>
                <a:latin typeface="+mn-lt"/>
                <a:ea typeface="+mn-ea"/>
                <a:cs typeface="+mn-cs"/>
                <a:hlinkClick r:id="rId15"/>
              </a:rPr>
              <a:t>@</a:t>
            </a:r>
            <a:r>
              <a:rPr lang="en-US" sz="1400" i="1" kern="1200" baseline="0" dirty="0" err="1" smtClean="0">
                <a:solidFill>
                  <a:srgbClr val="000000"/>
                </a:solidFill>
                <a:latin typeface="+mn-lt"/>
                <a:ea typeface="+mn-ea"/>
                <a:cs typeface="+mn-cs"/>
                <a:hlinkClick r:id="rId15"/>
              </a:rPr>
              <a:t>isonewengland</a:t>
            </a:r>
            <a:endParaRPr lang="en-US" sz="1400" i="1" kern="1200" baseline="0" dirty="0" smtClean="0">
              <a:solidFill>
                <a:srgbClr val="000000"/>
              </a:solidFill>
              <a:latin typeface="+mn-lt"/>
              <a:ea typeface="+mn-ea"/>
              <a:cs typeface="+mn-cs"/>
            </a:endParaRPr>
          </a:p>
          <a:p>
            <a:pPr marL="342900" indent="-342900">
              <a:spcBef>
                <a:spcPts val="1200"/>
              </a:spcBef>
              <a:buFont typeface="Arial" panose="020B0604020202020204" pitchFamily="34" charset="0"/>
              <a:buChar char="•"/>
            </a:pPr>
            <a:r>
              <a:rPr lang="en-US" sz="2000" dirty="0" smtClean="0">
                <a:solidFill>
                  <a:srgbClr val="000000"/>
                </a:solidFill>
              </a:rPr>
              <a:t>Download the </a:t>
            </a:r>
            <a:r>
              <a:rPr lang="en-US" sz="2000" b="1" dirty="0" smtClean="0">
                <a:solidFill>
                  <a:srgbClr val="000000"/>
                </a:solidFill>
              </a:rPr>
              <a:t>ISO to Go App</a:t>
            </a:r>
          </a:p>
          <a:p>
            <a:pPr marL="742950" lvl="1" indent="-285750" algn="l" defTabSz="914400" rtl="0" eaLnBrk="1" latinLnBrk="0" hangingPunct="1">
              <a:spcBef>
                <a:spcPts val="0"/>
              </a:spcBef>
              <a:buFont typeface="Arial" pitchFamily="34" charset="0"/>
              <a:buChar char="–"/>
            </a:pPr>
            <a:r>
              <a:rPr lang="en-US" sz="1400" i="1" kern="1200" baseline="0" dirty="0" smtClean="0">
                <a:solidFill>
                  <a:srgbClr val="000000"/>
                </a:solidFill>
                <a:latin typeface="+mn-lt"/>
                <a:ea typeface="+mn-ea"/>
                <a:cs typeface="+mn-cs"/>
                <a:hlinkClick r:id="rId6"/>
              </a:rPr>
              <a:t>ISO to Go</a:t>
            </a:r>
            <a:r>
              <a:rPr lang="en-US" sz="1400" i="1" kern="1200" baseline="0" dirty="0" smtClean="0">
                <a:solidFill>
                  <a:srgbClr val="000000"/>
                </a:solidFill>
                <a:latin typeface="+mn-lt"/>
                <a:ea typeface="+mn-ea"/>
                <a:cs typeface="+mn-cs"/>
              </a:rPr>
              <a:t> </a:t>
            </a:r>
            <a:r>
              <a:rPr lang="en-US" sz="1400" i="0" kern="1200" baseline="0" dirty="0" smtClean="0">
                <a:solidFill>
                  <a:srgbClr val="000000"/>
                </a:solidFill>
                <a:latin typeface="+mn-lt"/>
                <a:ea typeface="+mn-ea"/>
                <a:cs typeface="+mn-cs"/>
              </a:rPr>
              <a:t>is a free mobile application that puts real-time wholesale electricity pricing and power grid information in the palm of your hand </a:t>
            </a:r>
          </a:p>
          <a:p>
            <a:pPr lvl="1"/>
            <a:endParaRPr lang="en-US" dirty="0" smtClean="0"/>
          </a:p>
        </p:txBody>
      </p:sp>
      <p:sp>
        <p:nvSpPr>
          <p:cNvPr id="12" name="TextBox 11"/>
          <p:cNvSpPr txBox="1"/>
          <p:nvPr userDrawn="1"/>
        </p:nvSpPr>
        <p:spPr>
          <a:xfrm>
            <a:off x="457200" y="358200"/>
            <a:ext cx="8229600" cy="584775"/>
          </a:xfrm>
          <a:prstGeom prst="rect">
            <a:avLst/>
          </a:prstGeom>
          <a:noFill/>
        </p:spPr>
        <p:txBody>
          <a:bodyPr wrap="square" rtlCol="0">
            <a:spAutoFit/>
          </a:bodyPr>
          <a:lstStyle/>
          <a:p>
            <a:r>
              <a:rPr lang="en-US" sz="3200" b="1" dirty="0" smtClean="0">
                <a:solidFill>
                  <a:srgbClr val="000000"/>
                </a:solidFill>
                <a:latin typeface="+mj-lt"/>
              </a:rPr>
              <a:t>For More Information…</a:t>
            </a:r>
            <a:endParaRPr lang="en-US" sz="3200" b="1" dirty="0">
              <a:solidFill>
                <a:srgbClr val="000000"/>
              </a:solidFill>
              <a:latin typeface="+mj-lt"/>
            </a:endParaRPr>
          </a:p>
        </p:txBody>
      </p:sp>
    </p:spTree>
    <p:extLst>
      <p:ext uri="{BB962C8B-B14F-4D97-AF65-F5344CB8AC3E}">
        <p14:creationId xmlns:p14="http://schemas.microsoft.com/office/powerpoint/2010/main" val="229861341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so question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14800" y="775855"/>
            <a:ext cx="5334000" cy="5334000"/>
          </a:xfrm>
          <a:prstGeom prst="rect">
            <a:avLst/>
          </a:prstGeom>
        </p:spPr>
      </p:pic>
      <p:sp>
        <p:nvSpPr>
          <p:cNvPr id="2" name="Slide Number Placeholder 1"/>
          <p:cNvSpPr>
            <a:spLocks noGrp="1"/>
          </p:cNvSpPr>
          <p:nvPr>
            <p:ph type="sldNum" sz="quarter" idx="10"/>
          </p:nvPr>
        </p:nvSpPr>
        <p:spPr>
          <a:xfrm>
            <a:off x="8534400" y="6365882"/>
            <a:ext cx="381000" cy="263518"/>
          </a:xfrm>
          <a:prstGeom prst="rect">
            <a:avLst/>
          </a:prstGeom>
        </p:spPr>
        <p:txBody>
          <a:bodyPr/>
          <a:lstStyle>
            <a:lvl1pPr>
              <a:defRPr>
                <a:solidFill>
                  <a:schemeClr val="tx1"/>
                </a:solidFill>
              </a:defRPr>
            </a:lvl1pPr>
          </a:lstStyle>
          <a:p>
            <a:fld id="{10C7F894-2A36-495D-AB7C-1055F7AC0F9D}" type="slidenum">
              <a:rPr lang="en-US" smtClean="0"/>
              <a:pPr/>
              <a:t>‹#›</a:t>
            </a:fld>
            <a:endParaRPr lang="en-US" dirty="0"/>
          </a:p>
        </p:txBody>
      </p:sp>
      <p:pic>
        <p:nvPicPr>
          <p:cNvPr id="1027"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03299" y="3200400"/>
            <a:ext cx="3880514" cy="847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so 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05128"/>
            <a:ext cx="4038600" cy="4767072"/>
          </a:xfrm>
        </p:spPr>
        <p:txBody>
          <a:bodyPr/>
          <a:lstStyle>
            <a:lvl1pPr>
              <a:defRPr sz="2400">
                <a:solidFill>
                  <a:srgbClr val="000000"/>
                </a:solidFill>
              </a:defRPr>
            </a:lvl1pPr>
            <a:lvl2pPr>
              <a:defRPr sz="2000">
                <a:solidFill>
                  <a:srgbClr val="000000"/>
                </a:solidFill>
              </a:defRPr>
            </a:lvl2pPr>
            <a:lvl3pPr>
              <a:defRPr sz="1800">
                <a:solidFill>
                  <a:srgbClr val="000000"/>
                </a:solidFill>
              </a:defRPr>
            </a:lvl3pPr>
            <a:lvl4pPr>
              <a:defRPr sz="1600">
                <a:solidFill>
                  <a:srgbClr val="000000"/>
                </a:solidFill>
              </a:defRPr>
            </a:lvl4pPr>
            <a:lvl5pPr>
              <a:defRPr sz="1600">
                <a:solidFill>
                  <a:srgbClr val="000000"/>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05128"/>
            <a:ext cx="4038600" cy="4767072"/>
          </a:xfrm>
        </p:spPr>
        <p:txBody>
          <a:bodyPr>
            <a:normAutofit/>
          </a:bodyPr>
          <a:lstStyle>
            <a:lvl1pPr>
              <a:defRPr sz="2400">
                <a:solidFill>
                  <a:srgbClr val="000000"/>
                </a:solidFill>
              </a:defRPr>
            </a:lvl1pPr>
            <a:lvl2pPr>
              <a:defRPr sz="2000">
                <a:solidFill>
                  <a:srgbClr val="000000"/>
                </a:solidFill>
              </a:defRPr>
            </a:lvl2pPr>
            <a:lvl3pPr>
              <a:defRPr sz="1800">
                <a:solidFill>
                  <a:srgbClr val="000000"/>
                </a:solidFill>
              </a:defRPr>
            </a:lvl3pPr>
            <a:lvl4pPr>
              <a:defRPr sz="1600">
                <a:solidFill>
                  <a:srgbClr val="000000"/>
                </a:solidFill>
              </a:defRPr>
            </a:lvl4pPr>
            <a:lvl5pPr>
              <a:defRPr sz="1600">
                <a:solidFill>
                  <a:srgbClr val="000000"/>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0"/>
          </p:nvPr>
        </p:nvSpPr>
        <p:spPr>
          <a:xfrm>
            <a:off x="8534400" y="6365882"/>
            <a:ext cx="381000" cy="263518"/>
          </a:xfrm>
          <a:prstGeom prst="rect">
            <a:avLst/>
          </a:prstGeom>
        </p:spPr>
        <p:txBody>
          <a:bodyPr/>
          <a:lstStyle>
            <a:lvl1pPr>
              <a:defRPr>
                <a:solidFill>
                  <a:schemeClr val="tx1"/>
                </a:solidFill>
              </a:defRPr>
            </a:lvl1pPr>
          </a:lstStyle>
          <a:p>
            <a:fld id="{10C7F894-2A36-495D-AB7C-1055F7AC0F9D}" type="slidenum">
              <a:rPr lang="en-US" smtClean="0"/>
              <a:pPr/>
              <a:t>‹#›</a:t>
            </a:fld>
            <a:endParaRPr lang="en-US" dirty="0"/>
          </a:p>
        </p:txBody>
      </p:sp>
      <p:sp>
        <p:nvSpPr>
          <p:cNvPr id="7" name="Title 1"/>
          <p:cNvSpPr>
            <a:spLocks noGrp="1"/>
          </p:cNvSpPr>
          <p:nvPr>
            <p:ph type="title"/>
          </p:nvPr>
        </p:nvSpPr>
        <p:spPr>
          <a:xfrm>
            <a:off x="457200" y="76200"/>
            <a:ext cx="8229600" cy="1143000"/>
          </a:xfrm>
        </p:spPr>
        <p:txBody>
          <a:bodyPr>
            <a:normAutofit/>
          </a:bodyPr>
          <a:lstStyle>
            <a:lvl1pPr algn="l">
              <a:defRPr sz="2800">
                <a:solidFill>
                  <a:srgbClr val="000000"/>
                </a:solidFill>
              </a:defRPr>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iso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0000"/>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408176"/>
            <a:ext cx="404018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073274"/>
            <a:ext cx="4040188" cy="4098925"/>
          </a:xfrm>
        </p:spPr>
        <p:txBody>
          <a:bodyPr/>
          <a:lstStyle>
            <a:lvl1pPr>
              <a:defRPr sz="2000">
                <a:solidFill>
                  <a:srgbClr val="000000"/>
                </a:solidFill>
              </a:defRPr>
            </a:lvl1pPr>
            <a:lvl2pPr>
              <a:defRPr sz="1800">
                <a:solidFill>
                  <a:srgbClr val="000000"/>
                </a:solidFill>
              </a:defRPr>
            </a:lvl2pPr>
            <a:lvl3pPr>
              <a:defRPr sz="1600">
                <a:solidFill>
                  <a:srgbClr val="000000"/>
                </a:solidFill>
              </a:defRPr>
            </a:lvl3pPr>
            <a:lvl4pPr>
              <a:defRPr sz="1400">
                <a:solidFill>
                  <a:srgbClr val="000000"/>
                </a:solidFill>
              </a:defRPr>
            </a:lvl4pPr>
            <a:lvl5pPr>
              <a:defRPr sz="1400">
                <a:solidFill>
                  <a:srgbClr val="000000"/>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408176"/>
            <a:ext cx="4041775"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073274"/>
            <a:ext cx="4041775" cy="4098925"/>
          </a:xfrm>
        </p:spPr>
        <p:txBody>
          <a:bodyPr>
            <a:normAutofit/>
          </a:bodyPr>
          <a:lstStyle>
            <a:lvl1pPr>
              <a:defRPr sz="2000">
                <a:solidFill>
                  <a:srgbClr val="000000"/>
                </a:solidFill>
              </a:defRPr>
            </a:lvl1pPr>
            <a:lvl2pPr>
              <a:defRPr sz="1800">
                <a:solidFill>
                  <a:srgbClr val="000000"/>
                </a:solidFill>
              </a:defRPr>
            </a:lvl2pPr>
            <a:lvl3pPr>
              <a:defRPr sz="1600">
                <a:solidFill>
                  <a:srgbClr val="000000"/>
                </a:solidFill>
              </a:defRPr>
            </a:lvl3pPr>
            <a:lvl4pPr>
              <a:defRPr sz="1400">
                <a:solidFill>
                  <a:srgbClr val="000000"/>
                </a:solidFill>
              </a:defRPr>
            </a:lvl4pPr>
            <a:lvl5pPr>
              <a:defRPr sz="1400">
                <a:solidFill>
                  <a:srgbClr val="000000"/>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Slide Number Placeholder 7"/>
          <p:cNvSpPr>
            <a:spLocks noGrp="1"/>
          </p:cNvSpPr>
          <p:nvPr>
            <p:ph type="sldNum" sz="quarter" idx="10"/>
          </p:nvPr>
        </p:nvSpPr>
        <p:spPr>
          <a:xfrm>
            <a:off x="8534400" y="6365882"/>
            <a:ext cx="381000" cy="263518"/>
          </a:xfrm>
          <a:prstGeom prst="rect">
            <a:avLst/>
          </a:prstGeom>
        </p:spPr>
        <p:txBody>
          <a:bodyPr/>
          <a:lstStyle/>
          <a:p>
            <a:fld id="{10C7F894-2A36-495D-AB7C-1055F7AC0F9D}"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so title and content">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34400" y="6365882"/>
            <a:ext cx="381000" cy="263518"/>
          </a:xfrm>
          <a:prstGeom prst="rect">
            <a:avLst/>
          </a:prstGeom>
        </p:spPr>
        <p:txBody>
          <a:bodyPr/>
          <a:lstStyle>
            <a:lvl1pPr>
              <a:defRPr>
                <a:solidFill>
                  <a:schemeClr val="tx1"/>
                </a:solidFill>
              </a:defRPr>
            </a:lvl1pPr>
          </a:lstStyle>
          <a:p>
            <a:fld id="{10C7F894-2A36-495D-AB7C-1055F7AC0F9D}" type="slidenum">
              <a:rPr lang="en-US" smtClean="0"/>
              <a:pPr/>
              <a:t>‹#›</a:t>
            </a:fld>
            <a:endParaRPr lang="en-US" dirty="0"/>
          </a:p>
        </p:txBody>
      </p:sp>
      <p:sp>
        <p:nvSpPr>
          <p:cNvPr id="6" name="Title Placeholder 1"/>
          <p:cNvSpPr>
            <a:spLocks noGrp="1"/>
          </p:cNvSpPr>
          <p:nvPr>
            <p:ph type="title"/>
          </p:nvPr>
        </p:nvSpPr>
        <p:spPr>
          <a:xfrm>
            <a:off x="457200" y="76200"/>
            <a:ext cx="8229600" cy="1143000"/>
          </a:xfrm>
          <a:prstGeom prst="rect">
            <a:avLst/>
          </a:prstGeom>
        </p:spPr>
        <p:txBody>
          <a:bodyPr vert="horz" lIns="91440" tIns="45720" rIns="91440" bIns="45720" rtlCol="0" anchor="ctr">
            <a:normAutofit/>
          </a:bodyPr>
          <a:lstStyle>
            <a:lvl1pPr>
              <a:defRPr>
                <a:solidFill>
                  <a:srgbClr val="000000"/>
                </a:solidFill>
              </a:defRPr>
            </a:lvl1pPr>
          </a:lstStyle>
          <a:p>
            <a:r>
              <a:rPr lang="en-US" dirty="0" smtClean="0"/>
              <a:t>Click to edit Master title style</a:t>
            </a:r>
            <a:endParaRPr lang="en-US" dirty="0"/>
          </a:p>
        </p:txBody>
      </p:sp>
      <p:sp>
        <p:nvSpPr>
          <p:cNvPr id="4" name="Content Placeholder 3"/>
          <p:cNvSpPr>
            <a:spLocks noGrp="1"/>
          </p:cNvSpPr>
          <p:nvPr>
            <p:ph sz="quarter" idx="13"/>
          </p:nvPr>
        </p:nvSpPr>
        <p:spPr>
          <a:xfrm>
            <a:off x="457200" y="1524000"/>
            <a:ext cx="82296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533400"/>
            <a:ext cx="8229600" cy="762000"/>
          </a:xfrm>
          <a:prstGeom prst="rect">
            <a:avLst/>
          </a:prstGeom>
        </p:spPr>
        <p:txBody>
          <a:bodyPr vert="horz" lIns="91440" tIns="45720" rIns="91440" bIns="45720" rtlCol="0" anchor="ctr">
            <a:normAutofit/>
          </a:bodyPr>
          <a:lstStyle/>
          <a:p>
            <a:r>
              <a:rPr lang="en-US" dirty="0" smtClean="0"/>
              <a:t>This is the Master Slide Font for MC template</a:t>
            </a:r>
            <a:br>
              <a:rPr lang="en-US" dirty="0" smtClean="0"/>
            </a:br>
            <a:endParaRPr lang="en-US" dirty="0"/>
          </a:p>
        </p:txBody>
      </p:sp>
      <p:sp>
        <p:nvSpPr>
          <p:cNvPr id="3" name="Text Placeholder 2"/>
          <p:cNvSpPr>
            <a:spLocks noGrp="1"/>
          </p:cNvSpPr>
          <p:nvPr>
            <p:ph type="body" idx="1"/>
          </p:nvPr>
        </p:nvSpPr>
        <p:spPr>
          <a:xfrm>
            <a:off x="457200" y="1371600"/>
            <a:ext cx="8229600" cy="481268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 y="6290650"/>
            <a:ext cx="9143992" cy="567350"/>
          </a:xfrm>
          <a:prstGeom prst="rect">
            <a:avLst/>
          </a:prstGeom>
        </p:spPr>
      </p:pic>
      <p:sp>
        <p:nvSpPr>
          <p:cNvPr id="9" name="Slide Number Placeholder 5"/>
          <p:cNvSpPr>
            <a:spLocks noGrp="1"/>
          </p:cNvSpPr>
          <p:nvPr>
            <p:ph type="sldNum" sz="quarter" idx="4"/>
          </p:nvPr>
        </p:nvSpPr>
        <p:spPr>
          <a:xfrm>
            <a:off x="8534400" y="6365882"/>
            <a:ext cx="381000" cy="263518"/>
          </a:xfrm>
          <a:prstGeom prst="rect">
            <a:avLst/>
          </a:prstGeom>
        </p:spPr>
        <p:txBody>
          <a:bodyPr lIns="0" tIns="0" rIns="0" bIns="0" anchor="ctr"/>
          <a:lstStyle>
            <a:lvl1pPr algn="ctr">
              <a:defRPr sz="1400">
                <a:solidFill>
                  <a:schemeClr val="tx1"/>
                </a:solidFill>
              </a:defRPr>
            </a:lvl1pPr>
          </a:lstStyle>
          <a:p>
            <a:fld id="{10C7F894-2A36-495D-AB7C-1055F7AC0F9D}" type="slidenum">
              <a:rPr lang="en-US" smtClean="0"/>
              <a:pPr/>
              <a:t>‹#›</a:t>
            </a:fld>
            <a:endParaRPr lang="en-US" dirty="0"/>
          </a:p>
        </p:txBody>
      </p:sp>
      <p:sp>
        <p:nvSpPr>
          <p:cNvPr id="10" name="Rectangle 9"/>
          <p:cNvSpPr/>
          <p:nvPr userDrawn="1"/>
        </p:nvSpPr>
        <p:spPr>
          <a:xfrm>
            <a:off x="3900856" y="6329046"/>
            <a:ext cx="1342288" cy="15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chemeClr val="tx1"/>
                </a:solidFill>
              </a:rPr>
              <a:t>ISO-NE PUBLIC</a:t>
            </a:r>
          </a:p>
        </p:txBody>
      </p:sp>
    </p:spTree>
  </p:cSld>
  <p:clrMap bg1="lt1" tx1="dk1" bg2="lt2" tx2="dk2" accent1="accent1" accent2="accent2" accent3="accent3" accent4="accent4" accent5="accent5" accent6="accent6" hlink="hlink" folHlink="folHlink"/>
  <p:sldLayoutIdLst>
    <p:sldLayoutId id="2147483707" r:id="rId1"/>
    <p:sldLayoutId id="2147483721" r:id="rId2"/>
    <p:sldLayoutId id="2147483683" r:id="rId3"/>
    <p:sldLayoutId id="2147483664" r:id="rId4"/>
    <p:sldLayoutId id="2147483720" r:id="rId5"/>
    <p:sldLayoutId id="2147483684" r:id="rId6"/>
    <p:sldLayoutId id="2147483687" r:id="rId7"/>
    <p:sldLayoutId id="2147483688" r:id="rId8"/>
    <p:sldLayoutId id="2147483689" r:id="rId9"/>
    <p:sldLayoutId id="2147483694" r:id="rId10"/>
    <p:sldLayoutId id="2147483695" r:id="rId11"/>
    <p:sldLayoutId id="2147483696" r:id="rId12"/>
    <p:sldLayoutId id="2147483697" r:id="rId13"/>
    <p:sldLayoutId id="2147483722" r:id="rId14"/>
    <p:sldLayoutId id="2147483723" r:id="rId15"/>
  </p:sldLayoutIdLst>
  <p:timing>
    <p:tnLst>
      <p:par>
        <p:cTn id="1" dur="indefinite" restart="never" nodeType="tmRoot"/>
      </p:par>
    </p:tnLst>
  </p:timing>
  <p:hf hdr="0" ftr="0" dt="0"/>
  <p:txStyles>
    <p:titleStyle>
      <a:lvl1pPr algn="l" defTabSz="914400" rtl="0" eaLnBrk="1" latinLnBrk="0" hangingPunct="1">
        <a:spcBef>
          <a:spcPct val="0"/>
        </a:spcBef>
        <a:buNone/>
        <a:defRPr sz="2800" b="1" kern="1200" baseline="0">
          <a:solidFill>
            <a:srgbClr val="000000"/>
          </a:solidFill>
          <a:latin typeface="+mj-lt"/>
          <a:ea typeface="+mj-ea"/>
          <a:cs typeface="+mj-cs"/>
        </a:defRPr>
      </a:lvl1pPr>
    </p:titleStyle>
    <p:bodyStyle>
      <a:lvl1pPr marL="342900" indent="-342900" algn="l" defTabSz="914400" rtl="0" eaLnBrk="1" latinLnBrk="0" hangingPunct="1">
        <a:spcBef>
          <a:spcPts val="1200"/>
        </a:spcBef>
        <a:buFont typeface="Arial" pitchFamily="34" charset="0"/>
        <a:buChar char="•"/>
        <a:defRPr sz="2400" kern="1200" baseline="0">
          <a:solidFill>
            <a:srgbClr val="000000"/>
          </a:solidFill>
          <a:latin typeface="+mn-lt"/>
          <a:ea typeface="+mn-ea"/>
          <a:cs typeface="+mn-cs"/>
        </a:defRPr>
      </a:lvl1pPr>
      <a:lvl2pPr marL="742950" indent="-285750" algn="l" defTabSz="914400" rtl="0" eaLnBrk="1" latinLnBrk="0" hangingPunct="1">
        <a:spcBef>
          <a:spcPts val="0"/>
        </a:spcBef>
        <a:buFont typeface="Arial" pitchFamily="34" charset="0"/>
        <a:buChar char="–"/>
        <a:defRPr sz="2000" kern="1200" baseline="0">
          <a:solidFill>
            <a:srgbClr val="000000"/>
          </a:solidFill>
          <a:latin typeface="+mn-lt"/>
          <a:ea typeface="+mn-ea"/>
          <a:cs typeface="+mn-cs"/>
        </a:defRPr>
      </a:lvl2pPr>
      <a:lvl3pPr marL="1143000" indent="-228600" algn="l" defTabSz="914400" rtl="0" eaLnBrk="1" latinLnBrk="0" hangingPunct="1">
        <a:spcBef>
          <a:spcPts val="0"/>
        </a:spcBef>
        <a:buFont typeface="Arial" pitchFamily="34" charset="0"/>
        <a:buChar char="•"/>
        <a:defRPr sz="1800" kern="1200" baseline="0">
          <a:solidFill>
            <a:srgbClr val="000000"/>
          </a:solidFill>
          <a:latin typeface="+mn-lt"/>
          <a:ea typeface="+mn-ea"/>
          <a:cs typeface="+mn-cs"/>
        </a:defRPr>
      </a:lvl3pPr>
      <a:lvl4pPr marL="1600200" indent="-228600" algn="l" defTabSz="914400" rtl="0" eaLnBrk="1" latinLnBrk="0" hangingPunct="1">
        <a:spcBef>
          <a:spcPts val="0"/>
        </a:spcBef>
        <a:buFont typeface="Arial" pitchFamily="34" charset="0"/>
        <a:buChar char="–"/>
        <a:defRPr sz="1600" kern="1200" baseline="0">
          <a:solidFill>
            <a:srgbClr val="000000"/>
          </a:solidFill>
          <a:latin typeface="+mn-lt"/>
          <a:ea typeface="+mn-ea"/>
          <a:cs typeface="+mn-cs"/>
        </a:defRPr>
      </a:lvl4pPr>
      <a:lvl5pPr marL="2057400" indent="-228600" algn="l" defTabSz="914400" rtl="0" eaLnBrk="1" latinLnBrk="0" hangingPunct="1">
        <a:spcBef>
          <a:spcPts val="0"/>
        </a:spcBef>
        <a:buFont typeface="Arial" pitchFamily="34" charset="0"/>
        <a:buChar char="»"/>
        <a:defRPr sz="1600" kern="1200" baseline="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thelwick@iso-ne.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3163824" y="228600"/>
            <a:ext cx="5684730" cy="533400"/>
          </a:xfrm>
        </p:spPr>
        <p:txBody>
          <a:bodyPr/>
          <a:lstStyle/>
          <a:p>
            <a:r>
              <a:rPr lang="en-US" dirty="0" smtClean="0"/>
              <a:t>January 12, 2021 | MC Teleconference</a:t>
            </a:r>
            <a:endParaRPr lang="en-US" dirty="0"/>
          </a:p>
        </p:txBody>
      </p:sp>
      <p:sp>
        <p:nvSpPr>
          <p:cNvPr id="11" name="Text Placeholder 10"/>
          <p:cNvSpPr>
            <a:spLocks noGrp="1"/>
          </p:cNvSpPr>
          <p:nvPr>
            <p:ph type="body" sz="quarter" idx="18"/>
          </p:nvPr>
        </p:nvSpPr>
        <p:spPr/>
        <p:txBody>
          <a:bodyPr>
            <a:normAutofit/>
          </a:bodyPr>
          <a:lstStyle/>
          <a:p>
            <a:r>
              <a:rPr lang="en-US" dirty="0" smtClean="0"/>
              <a:t>  413-535-4485 | </a:t>
            </a:r>
            <a:r>
              <a:rPr lang="en-US" cap="none" dirty="0" smtClean="0">
                <a:hlinkClick r:id="rId2"/>
              </a:rPr>
              <a:t>thelwick@iso-ne.com</a:t>
            </a:r>
            <a:endParaRPr lang="en-US" cap="none" dirty="0" smtClean="0"/>
          </a:p>
        </p:txBody>
      </p:sp>
      <p:sp>
        <p:nvSpPr>
          <p:cNvPr id="2" name="Slide Number Placeholder 1"/>
          <p:cNvSpPr>
            <a:spLocks noGrp="1"/>
          </p:cNvSpPr>
          <p:nvPr>
            <p:ph type="sldNum" sz="quarter" idx="4294967295"/>
          </p:nvPr>
        </p:nvSpPr>
        <p:spPr>
          <a:xfrm>
            <a:off x="8534400" y="6365875"/>
            <a:ext cx="381000" cy="263525"/>
          </a:xfrm>
        </p:spPr>
        <p:txBody>
          <a:bodyPr/>
          <a:lstStyle/>
          <a:p>
            <a:fld id="{10C7F894-2A36-495D-AB7C-1055F7AC0F9D}" type="slidenum">
              <a:rPr lang="en-US" smtClean="0"/>
              <a:pPr/>
              <a:t>1</a:t>
            </a:fld>
            <a:endParaRPr lang="en-US" dirty="0"/>
          </a:p>
        </p:txBody>
      </p:sp>
      <p:sp>
        <p:nvSpPr>
          <p:cNvPr id="8" name="Text Placeholder 7"/>
          <p:cNvSpPr>
            <a:spLocks noGrp="1"/>
          </p:cNvSpPr>
          <p:nvPr>
            <p:ph type="body" sz="quarter" idx="19"/>
          </p:nvPr>
        </p:nvSpPr>
        <p:spPr>
          <a:xfrm>
            <a:off x="3289002" y="1447800"/>
            <a:ext cx="5702598" cy="1571839"/>
          </a:xfrm>
        </p:spPr>
        <p:txBody>
          <a:bodyPr/>
          <a:lstStyle/>
          <a:p>
            <a:r>
              <a:rPr lang="en-US" dirty="0" smtClean="0"/>
              <a:t>Clarify Tariff </a:t>
            </a:r>
            <a:r>
              <a:rPr lang="en-US" dirty="0"/>
              <a:t>Section </a:t>
            </a:r>
            <a:r>
              <a:rPr lang="en-US" dirty="0" smtClean="0"/>
              <a:t>III.A.18 </a:t>
            </a:r>
            <a:r>
              <a:rPr lang="en-US" dirty="0"/>
              <a:t>Reference to </a:t>
            </a:r>
            <a:r>
              <a:rPr lang="en-US" dirty="0" smtClean="0"/>
              <a:t>Code of Conduct Standards for IMM </a:t>
            </a:r>
            <a:endParaRPr lang="en-US" dirty="0"/>
          </a:p>
        </p:txBody>
      </p:sp>
      <p:sp>
        <p:nvSpPr>
          <p:cNvPr id="13" name="Text Placeholder 4"/>
          <p:cNvSpPr>
            <a:spLocks noGrp="1"/>
          </p:cNvSpPr>
          <p:nvPr>
            <p:ph type="body" sz="quarter" idx="16"/>
          </p:nvPr>
        </p:nvSpPr>
        <p:spPr>
          <a:xfrm>
            <a:off x="3289002" y="3422417"/>
            <a:ext cx="5778798" cy="1530583"/>
          </a:xfrm>
        </p:spPr>
        <p:txBody>
          <a:bodyPr>
            <a:noAutofit/>
          </a:bodyPr>
          <a:lstStyle/>
          <a:p>
            <a:pPr>
              <a:spcBef>
                <a:spcPts val="0"/>
              </a:spcBef>
            </a:pPr>
            <a:r>
              <a:rPr lang="en-US" dirty="0" smtClean="0"/>
              <a:t>Restating Specific IMM Ethics Standards </a:t>
            </a:r>
          </a:p>
        </p:txBody>
      </p:sp>
      <p:sp>
        <p:nvSpPr>
          <p:cNvPr id="4" name="Text Placeholder 3"/>
          <p:cNvSpPr>
            <a:spLocks noGrp="1"/>
          </p:cNvSpPr>
          <p:nvPr>
            <p:ph type="body" sz="quarter" idx="17"/>
          </p:nvPr>
        </p:nvSpPr>
        <p:spPr/>
        <p:txBody>
          <a:bodyPr/>
          <a:lstStyle/>
          <a:p>
            <a:r>
              <a:rPr lang="en-US" dirty="0" smtClean="0"/>
              <a:t>Timothy Helwick</a:t>
            </a:r>
            <a:endParaRPr lang="en-US" dirty="0">
              <a:solidFill>
                <a:srgbClr val="00B050"/>
              </a:solidFill>
            </a:endParaRPr>
          </a:p>
        </p:txBody>
      </p:sp>
    </p:spTree>
    <p:extLst>
      <p:ext uri="{BB962C8B-B14F-4D97-AF65-F5344CB8AC3E}">
        <p14:creationId xmlns:p14="http://schemas.microsoft.com/office/powerpoint/2010/main" val="3283438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Appendix</a:t>
            </a:r>
            <a:endParaRPr lang="en-US" dirty="0"/>
          </a:p>
        </p:txBody>
      </p:sp>
      <p:sp>
        <p:nvSpPr>
          <p:cNvPr id="2" name="Slide Number Placeholder 1"/>
          <p:cNvSpPr>
            <a:spLocks noGrp="1"/>
          </p:cNvSpPr>
          <p:nvPr>
            <p:ph type="sldNum" sz="quarter" idx="4294967295"/>
          </p:nvPr>
        </p:nvSpPr>
        <p:spPr>
          <a:xfrm>
            <a:off x="8534400" y="6365875"/>
            <a:ext cx="381000" cy="263525"/>
          </a:xfrm>
        </p:spPr>
        <p:txBody>
          <a:bodyPr/>
          <a:lstStyle/>
          <a:p>
            <a:fld id="{10C7F894-2A36-495D-AB7C-1055F7AC0F9D}" type="slidenum">
              <a:rPr lang="en-US" smtClean="0"/>
              <a:pPr/>
              <a:t>10</a:t>
            </a:fld>
            <a:endParaRPr lang="en-US" dirty="0"/>
          </a:p>
        </p:txBody>
      </p:sp>
    </p:spTree>
    <p:extLst>
      <p:ext uri="{BB962C8B-B14F-4D97-AF65-F5344CB8AC3E}">
        <p14:creationId xmlns:p14="http://schemas.microsoft.com/office/powerpoint/2010/main" val="6443958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Background</a:t>
            </a:r>
            <a:endParaRPr lang="en-US" dirty="0"/>
          </a:p>
        </p:txBody>
      </p:sp>
      <p:sp>
        <p:nvSpPr>
          <p:cNvPr id="3" name="Slide Number Placeholder 2"/>
          <p:cNvSpPr>
            <a:spLocks noGrp="1"/>
          </p:cNvSpPr>
          <p:nvPr>
            <p:ph type="sldNum" sz="quarter" idx="12"/>
          </p:nvPr>
        </p:nvSpPr>
        <p:spPr/>
        <p:txBody>
          <a:bodyPr/>
          <a:lstStyle/>
          <a:p>
            <a:fld id="{F9D18D59-7AC8-45AE-9F52-DBA89AEC6EE0}" type="slidenum">
              <a:rPr lang="en-US" smtClean="0"/>
              <a:t>11</a:t>
            </a:fld>
            <a:endParaRPr lang="en-US"/>
          </a:p>
        </p:txBody>
      </p:sp>
      <p:sp>
        <p:nvSpPr>
          <p:cNvPr id="4" name="Text Placeholder 3"/>
          <p:cNvSpPr>
            <a:spLocks noGrp="1"/>
          </p:cNvSpPr>
          <p:nvPr>
            <p:ph type="body" sz="quarter" idx="13"/>
          </p:nvPr>
        </p:nvSpPr>
        <p:spPr/>
        <p:txBody>
          <a:bodyPr/>
          <a:lstStyle/>
          <a:p>
            <a:r>
              <a:rPr lang="en-US" dirty="0"/>
              <a:t>Order 719 as codified in Code of Federal </a:t>
            </a:r>
            <a:r>
              <a:rPr lang="en-US" dirty="0" smtClean="0"/>
              <a:t>Regulation</a:t>
            </a:r>
            <a:endParaRPr lang="en-US" dirty="0"/>
          </a:p>
        </p:txBody>
      </p:sp>
      <p:sp>
        <p:nvSpPr>
          <p:cNvPr id="5" name="Content Placeholder 4"/>
          <p:cNvSpPr>
            <a:spLocks noGrp="1"/>
          </p:cNvSpPr>
          <p:nvPr>
            <p:ph sz="quarter" idx="14"/>
          </p:nvPr>
        </p:nvSpPr>
        <p:spPr/>
        <p:txBody>
          <a:bodyPr/>
          <a:lstStyle/>
          <a:p>
            <a:r>
              <a:rPr lang="en-US" dirty="0"/>
              <a:t>Under Order 719/</a:t>
            </a:r>
            <a:r>
              <a:rPr lang="en-US" dirty="0" err="1"/>
              <a:t>Reg</a:t>
            </a:r>
            <a:r>
              <a:rPr lang="en-US" dirty="0"/>
              <a:t> 35.28(g)(3)(vi)((A)-(G)), Tariff must include 7 minimum ethics standards for IMM:</a:t>
            </a:r>
          </a:p>
          <a:p>
            <a:pPr lvl="1"/>
            <a:r>
              <a:rPr lang="en-US" dirty="0"/>
              <a:t>(A) no material affiliation with, or (C) financial interest in, a market participant, </a:t>
            </a:r>
            <a:endParaRPr lang="en-US" dirty="0" smtClean="0"/>
          </a:p>
          <a:p>
            <a:pPr lvl="1"/>
            <a:r>
              <a:rPr lang="en-US" dirty="0" smtClean="0"/>
              <a:t>(</a:t>
            </a:r>
            <a:r>
              <a:rPr lang="en-US" dirty="0"/>
              <a:t>B) cannot serve as an officer, employee or partner of a market participant, </a:t>
            </a:r>
          </a:p>
          <a:p>
            <a:pPr lvl="1"/>
            <a:r>
              <a:rPr lang="en-US" dirty="0" smtClean="0"/>
              <a:t>(</a:t>
            </a:r>
            <a:r>
              <a:rPr lang="en-US" dirty="0"/>
              <a:t>D) no engaging in market transactions outside duties, </a:t>
            </a:r>
            <a:endParaRPr lang="en-US" dirty="0" smtClean="0"/>
          </a:p>
          <a:p>
            <a:pPr lvl="1"/>
            <a:r>
              <a:rPr lang="en-US" dirty="0" smtClean="0"/>
              <a:t>(</a:t>
            </a:r>
            <a:r>
              <a:rPr lang="en-US" dirty="0"/>
              <a:t>E) no compensation for expert testimony/services other than from ISO in connection with ISO matters; </a:t>
            </a:r>
            <a:endParaRPr lang="en-US" dirty="0" smtClean="0"/>
          </a:p>
          <a:p>
            <a:pPr lvl="1"/>
            <a:r>
              <a:rPr lang="en-US" dirty="0" smtClean="0"/>
              <a:t>(</a:t>
            </a:r>
            <a:r>
              <a:rPr lang="en-US" dirty="0"/>
              <a:t>F) no non-</a:t>
            </a:r>
            <a:r>
              <a:rPr lang="en-US" i="1" dirty="0"/>
              <a:t>de </a:t>
            </a:r>
            <a:r>
              <a:rPr lang="en-US" i="1" dirty="0" err="1"/>
              <a:t>minimis</a:t>
            </a:r>
            <a:r>
              <a:rPr lang="en-US" i="1" dirty="0"/>
              <a:t> </a:t>
            </a:r>
            <a:r>
              <a:rPr lang="en-US" dirty="0"/>
              <a:t>gifts, and </a:t>
            </a:r>
            <a:endParaRPr lang="en-US" dirty="0" smtClean="0"/>
          </a:p>
          <a:p>
            <a:pPr lvl="1"/>
            <a:r>
              <a:rPr lang="en-US" dirty="0" smtClean="0"/>
              <a:t>(</a:t>
            </a:r>
            <a:r>
              <a:rPr lang="en-US" dirty="0"/>
              <a:t>G) required disclosure/disqualification if seeking employment from a market participant</a:t>
            </a:r>
            <a:r>
              <a:rPr lang="en-US" dirty="0" smtClean="0"/>
              <a:t>.</a:t>
            </a:r>
            <a:endParaRPr lang="en-US" dirty="0"/>
          </a:p>
        </p:txBody>
      </p:sp>
    </p:spTree>
    <p:extLst>
      <p:ext uri="{BB962C8B-B14F-4D97-AF65-F5344CB8AC3E}">
        <p14:creationId xmlns:p14="http://schemas.microsoft.com/office/powerpoint/2010/main" val="8843482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Background</a:t>
            </a:r>
            <a:r>
              <a:rPr lang="en-US" dirty="0"/>
              <a:t> </a:t>
            </a:r>
          </a:p>
        </p:txBody>
      </p:sp>
      <p:sp>
        <p:nvSpPr>
          <p:cNvPr id="3" name="Slide Number Placeholder 2"/>
          <p:cNvSpPr>
            <a:spLocks noGrp="1"/>
          </p:cNvSpPr>
          <p:nvPr>
            <p:ph type="sldNum" sz="quarter" idx="12"/>
          </p:nvPr>
        </p:nvSpPr>
        <p:spPr/>
        <p:txBody>
          <a:bodyPr/>
          <a:lstStyle/>
          <a:p>
            <a:fld id="{F9D18D59-7AC8-45AE-9F52-DBA89AEC6EE0}" type="slidenum">
              <a:rPr lang="en-US" smtClean="0"/>
              <a:t>12</a:t>
            </a:fld>
            <a:endParaRPr lang="en-US"/>
          </a:p>
        </p:txBody>
      </p:sp>
      <p:sp>
        <p:nvSpPr>
          <p:cNvPr id="4" name="Text Placeholder 3"/>
          <p:cNvSpPr>
            <a:spLocks noGrp="1"/>
          </p:cNvSpPr>
          <p:nvPr>
            <p:ph type="body" sz="quarter" idx="13"/>
          </p:nvPr>
        </p:nvSpPr>
        <p:spPr/>
        <p:txBody>
          <a:bodyPr>
            <a:normAutofit/>
          </a:bodyPr>
          <a:lstStyle/>
          <a:p>
            <a:r>
              <a:rPr lang="en-US" dirty="0" smtClean="0"/>
              <a:t>Current Tariff provisions</a:t>
            </a:r>
            <a:endParaRPr lang="en-US" dirty="0"/>
          </a:p>
        </p:txBody>
      </p:sp>
      <p:sp>
        <p:nvSpPr>
          <p:cNvPr id="5" name="Content Placeholder 4"/>
          <p:cNvSpPr>
            <a:spLocks noGrp="1"/>
          </p:cNvSpPr>
          <p:nvPr>
            <p:ph sz="quarter" idx="14"/>
          </p:nvPr>
        </p:nvSpPr>
        <p:spPr/>
        <p:txBody>
          <a:bodyPr>
            <a:normAutofit/>
          </a:bodyPr>
          <a:lstStyle/>
          <a:p>
            <a:r>
              <a:rPr lang="en-US" dirty="0"/>
              <a:t>Tariff Section III.A.18.2 sets forth </a:t>
            </a:r>
            <a:r>
              <a:rPr lang="en-US" u="sng" dirty="0"/>
              <a:t>two</a:t>
            </a:r>
            <a:r>
              <a:rPr lang="en-US" dirty="0"/>
              <a:t> of the required IMM ethics standards from Order 719/Reg. 35.28(vi</a:t>
            </a:r>
            <a:r>
              <a:rPr lang="en-US" dirty="0" smtClean="0"/>
              <a:t>)</a:t>
            </a:r>
          </a:p>
          <a:p>
            <a:pPr marL="0" indent="0">
              <a:buNone/>
            </a:pPr>
            <a:endParaRPr lang="en-US" dirty="0"/>
          </a:p>
          <a:p>
            <a:r>
              <a:rPr lang="en-US" dirty="0" smtClean="0"/>
              <a:t>Tariff </a:t>
            </a:r>
            <a:r>
              <a:rPr lang="en-US" dirty="0"/>
              <a:t>Section III.A.18.1 also attaches </a:t>
            </a:r>
            <a:r>
              <a:rPr lang="en-US" dirty="0" smtClean="0"/>
              <a:t>as </a:t>
            </a:r>
            <a:r>
              <a:rPr lang="en-US" dirty="0"/>
              <a:t>Exhibit 5 </a:t>
            </a:r>
            <a:r>
              <a:rPr lang="en-US" dirty="0" smtClean="0"/>
              <a:t>to Appendix A the </a:t>
            </a:r>
            <a:r>
              <a:rPr lang="en-US" dirty="0"/>
              <a:t>ISO’s Code of Conduct (as of 7/1/2011), which sets forth among other things the </a:t>
            </a:r>
            <a:r>
              <a:rPr lang="en-US" u="sng" dirty="0"/>
              <a:t>five</a:t>
            </a:r>
            <a:r>
              <a:rPr lang="en-US" dirty="0"/>
              <a:t> other minimum ethics standards for the IMM (which also apply to other ISO employees</a:t>
            </a:r>
            <a:r>
              <a:rPr lang="en-US" dirty="0" smtClean="0"/>
              <a:t>)</a:t>
            </a:r>
            <a:endParaRPr lang="en-US" dirty="0"/>
          </a:p>
        </p:txBody>
      </p:sp>
    </p:spTree>
    <p:extLst>
      <p:ext uri="{BB962C8B-B14F-4D97-AF65-F5344CB8AC3E}">
        <p14:creationId xmlns:p14="http://schemas.microsoft.com/office/powerpoint/2010/main" val="25797538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lstStyle/>
          <a:p>
            <a:r>
              <a:rPr lang="en-US" dirty="0"/>
              <a:t>Background, cont.</a:t>
            </a:r>
          </a:p>
        </p:txBody>
      </p:sp>
      <p:sp>
        <p:nvSpPr>
          <p:cNvPr id="3" name="Slide Number Placeholder 2"/>
          <p:cNvSpPr>
            <a:spLocks noGrp="1"/>
          </p:cNvSpPr>
          <p:nvPr>
            <p:ph type="sldNum" sz="quarter" idx="12"/>
          </p:nvPr>
        </p:nvSpPr>
        <p:spPr/>
        <p:txBody>
          <a:bodyPr/>
          <a:lstStyle/>
          <a:p>
            <a:fld id="{F9D18D59-7AC8-45AE-9F52-DBA89AEC6EE0}" type="slidenum">
              <a:rPr lang="en-US" smtClean="0"/>
              <a:t>13</a:t>
            </a:fld>
            <a:endParaRPr lang="en-US"/>
          </a:p>
        </p:txBody>
      </p:sp>
      <p:sp>
        <p:nvSpPr>
          <p:cNvPr id="4" name="Text Placeholder 3"/>
          <p:cNvSpPr>
            <a:spLocks noGrp="1"/>
          </p:cNvSpPr>
          <p:nvPr>
            <p:ph type="body" sz="quarter" idx="13"/>
          </p:nvPr>
        </p:nvSpPr>
        <p:spPr>
          <a:xfrm>
            <a:off x="457200" y="685800"/>
            <a:ext cx="8229600" cy="457200"/>
          </a:xfrm>
        </p:spPr>
        <p:txBody>
          <a:bodyPr>
            <a:normAutofit fontScale="70000" lnSpcReduction="20000"/>
          </a:bodyPr>
          <a:lstStyle/>
          <a:p>
            <a:r>
              <a:rPr lang="en-US" dirty="0"/>
              <a:t>Regulatory ethics standards and their location in Tariff or attached Code of </a:t>
            </a:r>
            <a:r>
              <a:rPr lang="en-US" dirty="0" smtClean="0"/>
              <a:t>Conduct</a:t>
            </a:r>
            <a:endParaRPr lang="en-US" dirty="0"/>
          </a:p>
        </p:txBody>
      </p:sp>
      <p:graphicFrame>
        <p:nvGraphicFramePr>
          <p:cNvPr id="6" name="Content Placeholder 5"/>
          <p:cNvGraphicFramePr>
            <a:graphicFrameLocks noGrp="1"/>
          </p:cNvGraphicFramePr>
          <p:nvPr>
            <p:ph sz="quarter" idx="14"/>
            <p:extLst>
              <p:ext uri="{D42A27DB-BD31-4B8C-83A1-F6EECF244321}">
                <p14:modId xmlns:p14="http://schemas.microsoft.com/office/powerpoint/2010/main" val="1585336530"/>
              </p:ext>
            </p:extLst>
          </p:nvPr>
        </p:nvGraphicFramePr>
        <p:xfrm>
          <a:off x="228600" y="1066800"/>
          <a:ext cx="8686800" cy="5191760"/>
        </p:xfrm>
        <a:graphic>
          <a:graphicData uri="http://schemas.openxmlformats.org/drawingml/2006/table">
            <a:tbl>
              <a:tblPr firstRow="1" bandRow="1">
                <a:tableStyleId>{5C22544A-7EE6-4342-B048-85BDC9FD1C3A}</a:tableStyleId>
              </a:tblPr>
              <a:tblGrid>
                <a:gridCol w="5008605">
                  <a:extLst>
                    <a:ext uri="{9D8B030D-6E8A-4147-A177-3AD203B41FA5}">
                      <a16:colId xmlns:a16="http://schemas.microsoft.com/office/drawing/2014/main" val="2135562353"/>
                    </a:ext>
                  </a:extLst>
                </a:gridCol>
                <a:gridCol w="3678195">
                  <a:extLst>
                    <a:ext uri="{9D8B030D-6E8A-4147-A177-3AD203B41FA5}">
                      <a16:colId xmlns:a16="http://schemas.microsoft.com/office/drawing/2014/main" val="1924129777"/>
                    </a:ext>
                  </a:extLst>
                </a:gridCol>
              </a:tblGrid>
              <a:tr h="370840">
                <a:tc>
                  <a:txBody>
                    <a:bodyPr/>
                    <a:lstStyle/>
                    <a:p>
                      <a:pPr algn="ctr"/>
                      <a:r>
                        <a:rPr lang="en-US" sz="1600" dirty="0" smtClean="0"/>
                        <a:t>Regulatory</a:t>
                      </a:r>
                      <a:r>
                        <a:rPr lang="en-US" sz="1600" baseline="0" dirty="0" smtClean="0"/>
                        <a:t> </a:t>
                      </a:r>
                      <a:r>
                        <a:rPr lang="en-US" sz="1600" dirty="0" smtClean="0"/>
                        <a:t>Minimum Ethics Standards for IMM</a:t>
                      </a:r>
                      <a:endParaRPr lang="en-US" sz="1600" dirty="0"/>
                    </a:p>
                  </a:txBody>
                  <a:tcPr/>
                </a:tc>
                <a:tc>
                  <a:txBody>
                    <a:bodyPr/>
                    <a:lstStyle/>
                    <a:p>
                      <a:pPr algn="ctr"/>
                      <a:r>
                        <a:rPr lang="en-US" sz="1600" dirty="0" smtClean="0"/>
                        <a:t>Tariff Reference</a:t>
                      </a:r>
                      <a:endParaRPr lang="en-US" sz="1600" dirty="0"/>
                    </a:p>
                  </a:txBody>
                  <a:tcPr/>
                </a:tc>
                <a:extLst>
                  <a:ext uri="{0D108BD9-81ED-4DB2-BD59-A6C34878D82A}">
                    <a16:rowId xmlns:a16="http://schemas.microsoft.com/office/drawing/2014/main" val="4198131617"/>
                  </a:ext>
                </a:extLst>
              </a:tr>
              <a:tr h="370840">
                <a:tc>
                  <a:txBody>
                    <a:bodyPr/>
                    <a:lstStyle/>
                    <a:p>
                      <a:r>
                        <a:rPr lang="en-US" sz="1600" dirty="0" smtClean="0">
                          <a:solidFill>
                            <a:srgbClr val="000000"/>
                          </a:solidFill>
                        </a:rPr>
                        <a:t>(A) No material affiliation with a market participant</a:t>
                      </a:r>
                      <a:endParaRPr lang="en-US" sz="1600" dirty="0">
                        <a:solidFill>
                          <a:srgbClr val="000000"/>
                        </a:solidFill>
                      </a:endParaRPr>
                    </a:p>
                  </a:txBody>
                  <a:tcPr>
                    <a:solidFill>
                      <a:schemeClr val="bg2">
                        <a:lumMod val="60000"/>
                        <a:lumOff val="40000"/>
                      </a:schemeClr>
                    </a:solidFill>
                  </a:tcPr>
                </a:tc>
                <a:tc>
                  <a:txBody>
                    <a:bodyPr/>
                    <a:lstStyle/>
                    <a:p>
                      <a:r>
                        <a:rPr lang="en-US" sz="1600" dirty="0" smtClean="0">
                          <a:solidFill>
                            <a:srgbClr val="000000"/>
                          </a:solidFill>
                        </a:rPr>
                        <a:t>Section III.A,</a:t>
                      </a:r>
                      <a:r>
                        <a:rPr lang="en-US" sz="1600" baseline="0" dirty="0" smtClean="0">
                          <a:solidFill>
                            <a:srgbClr val="000000"/>
                          </a:solidFill>
                        </a:rPr>
                        <a:t> Exhibit 5 – </a:t>
                      </a:r>
                    </a:p>
                    <a:p>
                      <a:r>
                        <a:rPr lang="en-US" sz="1600" dirty="0" smtClean="0">
                          <a:solidFill>
                            <a:srgbClr val="000000"/>
                          </a:solidFill>
                        </a:rPr>
                        <a:t>Code of Conduct, Section 2.2</a:t>
                      </a:r>
                      <a:r>
                        <a:rPr lang="en-US" sz="1600" baseline="0" dirty="0" smtClean="0">
                          <a:solidFill>
                            <a:srgbClr val="000000"/>
                          </a:solidFill>
                        </a:rPr>
                        <a:t> – </a:t>
                      </a:r>
                    </a:p>
                    <a:p>
                      <a:r>
                        <a:rPr lang="en-US" sz="1600" dirty="0" smtClean="0">
                          <a:solidFill>
                            <a:srgbClr val="000000"/>
                          </a:solidFill>
                        </a:rPr>
                        <a:t>No Association with Market Participants</a:t>
                      </a:r>
                      <a:endParaRPr lang="en-US" sz="1600" baseline="0" dirty="0" smtClean="0">
                        <a:solidFill>
                          <a:srgbClr val="000000"/>
                        </a:solidFill>
                      </a:endParaRPr>
                    </a:p>
                  </a:txBody>
                  <a:tcPr>
                    <a:solidFill>
                      <a:schemeClr val="bg2">
                        <a:lumMod val="60000"/>
                        <a:lumOff val="40000"/>
                      </a:schemeClr>
                    </a:solidFill>
                  </a:tcPr>
                </a:tc>
                <a:extLst>
                  <a:ext uri="{0D108BD9-81ED-4DB2-BD59-A6C34878D82A}">
                    <a16:rowId xmlns:a16="http://schemas.microsoft.com/office/drawing/2014/main" val="632511700"/>
                  </a:ext>
                </a:extLst>
              </a:tr>
              <a:tr h="370840">
                <a:tc>
                  <a:txBody>
                    <a:bodyPr/>
                    <a:lstStyle/>
                    <a:p>
                      <a:r>
                        <a:rPr lang="en-US" sz="1600" dirty="0" smtClean="0">
                          <a:solidFill>
                            <a:srgbClr val="000000"/>
                          </a:solidFill>
                        </a:rPr>
                        <a:t>(B) Cannot serve as an officer, employee or partner </a:t>
                      </a:r>
                    </a:p>
                    <a:p>
                      <a:r>
                        <a:rPr lang="en-US" sz="1600" dirty="0" smtClean="0">
                          <a:solidFill>
                            <a:srgbClr val="000000"/>
                          </a:solidFill>
                        </a:rPr>
                        <a:t>of a market participant</a:t>
                      </a:r>
                    </a:p>
                  </a:txBody>
                  <a:tcPr>
                    <a:solidFill>
                      <a:schemeClr val="bg2">
                        <a:lumMod val="60000"/>
                        <a:lumOff val="40000"/>
                      </a:schemeClr>
                    </a:solidFill>
                  </a:tcPr>
                </a:tc>
                <a:tc>
                  <a:txBody>
                    <a:bodyPr/>
                    <a:lstStyle/>
                    <a:p>
                      <a:r>
                        <a:rPr lang="en-US" sz="1600" dirty="0" smtClean="0">
                          <a:solidFill>
                            <a:srgbClr val="000000"/>
                          </a:solidFill>
                        </a:rPr>
                        <a:t>Section III.A.18.2.1 </a:t>
                      </a:r>
                      <a:r>
                        <a:rPr lang="en-US" sz="1600" dirty="0" smtClean="0"/>
                        <a:t>–</a:t>
                      </a:r>
                    </a:p>
                    <a:p>
                      <a:r>
                        <a:rPr lang="en-US" sz="1600" dirty="0" smtClean="0">
                          <a:solidFill>
                            <a:srgbClr val="000000"/>
                          </a:solidFill>
                        </a:rPr>
                        <a:t>Prohibition on Employment with a Market Participant </a:t>
                      </a:r>
                      <a:endParaRPr lang="en-US" sz="1600" dirty="0">
                        <a:solidFill>
                          <a:srgbClr val="000000"/>
                        </a:solidFill>
                      </a:endParaRPr>
                    </a:p>
                  </a:txBody>
                  <a:tcPr>
                    <a:solidFill>
                      <a:schemeClr val="bg2">
                        <a:lumMod val="60000"/>
                        <a:lumOff val="40000"/>
                      </a:schemeClr>
                    </a:solidFill>
                  </a:tcPr>
                </a:tc>
                <a:extLst>
                  <a:ext uri="{0D108BD9-81ED-4DB2-BD59-A6C34878D82A}">
                    <a16:rowId xmlns:a16="http://schemas.microsoft.com/office/drawing/2014/main" val="196429828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000000"/>
                          </a:solidFill>
                        </a:rPr>
                        <a:t>(C)</a:t>
                      </a:r>
                      <a:r>
                        <a:rPr lang="en-US" sz="1600" baseline="0" dirty="0" smtClean="0">
                          <a:solidFill>
                            <a:srgbClr val="000000"/>
                          </a:solidFill>
                        </a:rPr>
                        <a:t> </a:t>
                      </a:r>
                      <a:r>
                        <a:rPr lang="en-US" sz="1600" dirty="0" smtClean="0">
                          <a:solidFill>
                            <a:srgbClr val="000000"/>
                          </a:solidFill>
                        </a:rPr>
                        <a:t>No financial interest in a market participant</a:t>
                      </a:r>
                    </a:p>
                  </a:txBody>
                  <a:tcPr>
                    <a:solidFill>
                      <a:schemeClr val="bg2">
                        <a:lumMod val="60000"/>
                        <a:lumOff val="40000"/>
                      </a:schemeClr>
                    </a:solidFill>
                  </a:tcPr>
                </a:tc>
                <a:tc>
                  <a:txBody>
                    <a:bodyPr/>
                    <a:lstStyle/>
                    <a:p>
                      <a:r>
                        <a:rPr lang="en-US" sz="1600" dirty="0" smtClean="0">
                          <a:solidFill>
                            <a:srgbClr val="000000"/>
                          </a:solidFill>
                        </a:rPr>
                        <a:t>Section III.A,</a:t>
                      </a:r>
                      <a:r>
                        <a:rPr lang="en-US" sz="1600" baseline="0" dirty="0" smtClean="0">
                          <a:solidFill>
                            <a:srgbClr val="000000"/>
                          </a:solidFill>
                        </a:rPr>
                        <a:t> Exhibit 5 – </a:t>
                      </a:r>
                    </a:p>
                    <a:p>
                      <a:r>
                        <a:rPr lang="en-US" sz="1600" dirty="0" smtClean="0">
                          <a:solidFill>
                            <a:srgbClr val="000000"/>
                          </a:solidFill>
                        </a:rPr>
                        <a:t>Code of Conduct, Section 2.1</a:t>
                      </a:r>
                      <a:r>
                        <a:rPr lang="en-US" sz="1600" baseline="0" dirty="0" smtClean="0">
                          <a:solidFill>
                            <a:srgbClr val="000000"/>
                          </a:solidFill>
                        </a:rPr>
                        <a:t> – </a:t>
                      </a:r>
                    </a:p>
                    <a:p>
                      <a:r>
                        <a:rPr lang="en-US" sz="1600" dirty="0" smtClean="0">
                          <a:solidFill>
                            <a:srgbClr val="000000"/>
                          </a:solidFill>
                        </a:rPr>
                        <a:t>No Prohibited Financial Interests</a:t>
                      </a:r>
                      <a:endParaRPr lang="en-US" sz="1600" dirty="0">
                        <a:solidFill>
                          <a:srgbClr val="000000"/>
                        </a:solidFill>
                      </a:endParaRPr>
                    </a:p>
                  </a:txBody>
                  <a:tcPr>
                    <a:solidFill>
                      <a:schemeClr val="bg2">
                        <a:lumMod val="60000"/>
                        <a:lumOff val="40000"/>
                      </a:schemeClr>
                    </a:solidFill>
                  </a:tcPr>
                </a:tc>
                <a:extLst>
                  <a:ext uri="{0D108BD9-81ED-4DB2-BD59-A6C34878D82A}">
                    <a16:rowId xmlns:a16="http://schemas.microsoft.com/office/drawing/2014/main" val="4025676460"/>
                  </a:ext>
                </a:extLst>
              </a:tr>
              <a:tr h="370840">
                <a:tc>
                  <a:txBody>
                    <a:bodyPr/>
                    <a:lstStyle/>
                    <a:p>
                      <a:r>
                        <a:rPr lang="en-US" sz="1600" dirty="0" smtClean="0">
                          <a:solidFill>
                            <a:srgbClr val="000000"/>
                          </a:solidFill>
                        </a:rPr>
                        <a:t>(D) No engaging in market transactions outside duties</a:t>
                      </a:r>
                      <a:endParaRPr lang="en-US" sz="1600" dirty="0">
                        <a:solidFill>
                          <a:srgbClr val="000000"/>
                        </a:solidFill>
                      </a:endParaRPr>
                    </a:p>
                  </a:txBody>
                  <a:tcPr>
                    <a:solidFill>
                      <a:schemeClr val="bg2">
                        <a:lumMod val="60000"/>
                        <a:lumOff val="40000"/>
                      </a:schemeClr>
                    </a:solidFill>
                  </a:tcPr>
                </a:tc>
                <a:tc>
                  <a:txBody>
                    <a:bodyPr/>
                    <a:lstStyle/>
                    <a:p>
                      <a:r>
                        <a:rPr lang="en-US" sz="1600" dirty="0" smtClean="0">
                          <a:solidFill>
                            <a:srgbClr val="000000"/>
                          </a:solidFill>
                        </a:rPr>
                        <a:t>Section III.A,</a:t>
                      </a:r>
                      <a:r>
                        <a:rPr lang="en-US" sz="1600" baseline="0" dirty="0" smtClean="0">
                          <a:solidFill>
                            <a:srgbClr val="000000"/>
                          </a:solidFill>
                        </a:rPr>
                        <a:t> Exhibit 5 – </a:t>
                      </a:r>
                    </a:p>
                    <a:p>
                      <a:r>
                        <a:rPr lang="en-US" sz="1600" dirty="0" smtClean="0">
                          <a:solidFill>
                            <a:srgbClr val="000000"/>
                          </a:solidFill>
                        </a:rPr>
                        <a:t>Code of Conduct, Section 2.3</a:t>
                      </a:r>
                      <a:r>
                        <a:rPr lang="en-US" sz="1600" baseline="0" dirty="0" smtClean="0">
                          <a:solidFill>
                            <a:srgbClr val="000000"/>
                          </a:solidFill>
                        </a:rPr>
                        <a:t> – </a:t>
                      </a:r>
                    </a:p>
                    <a:p>
                      <a:r>
                        <a:rPr lang="en-US" sz="1600" dirty="0" smtClean="0">
                          <a:solidFill>
                            <a:srgbClr val="000000"/>
                          </a:solidFill>
                        </a:rPr>
                        <a:t>Non-Participation in Market Transactions</a:t>
                      </a:r>
                      <a:endParaRPr lang="en-US" sz="1600" baseline="0" dirty="0" smtClean="0">
                        <a:solidFill>
                          <a:srgbClr val="000000"/>
                        </a:solidFill>
                      </a:endParaRPr>
                    </a:p>
                  </a:txBody>
                  <a:tcPr>
                    <a:solidFill>
                      <a:schemeClr val="bg2">
                        <a:lumMod val="60000"/>
                        <a:lumOff val="40000"/>
                      </a:schemeClr>
                    </a:solidFill>
                  </a:tcPr>
                </a:tc>
                <a:extLst>
                  <a:ext uri="{0D108BD9-81ED-4DB2-BD59-A6C34878D82A}">
                    <a16:rowId xmlns:a16="http://schemas.microsoft.com/office/drawing/2014/main" val="195037690"/>
                  </a:ext>
                </a:extLst>
              </a:tr>
              <a:tr h="370840">
                <a:tc>
                  <a:txBody>
                    <a:bodyPr/>
                    <a:lstStyle/>
                    <a:p>
                      <a:r>
                        <a:rPr lang="en-US" sz="1600" dirty="0" smtClean="0">
                          <a:solidFill>
                            <a:srgbClr val="000000"/>
                          </a:solidFill>
                        </a:rPr>
                        <a:t>(E) No compensation for expert testimony/services other than from ISO in connection with ISO matters</a:t>
                      </a:r>
                      <a:endParaRPr lang="en-US" sz="1600" dirty="0">
                        <a:solidFill>
                          <a:srgbClr val="000000"/>
                        </a:solidFill>
                      </a:endParaRPr>
                    </a:p>
                  </a:txBody>
                  <a:tcPr>
                    <a:solidFill>
                      <a:schemeClr val="bg2">
                        <a:lumMod val="60000"/>
                        <a:lumOff val="40000"/>
                      </a:schemeClr>
                    </a:solidFill>
                  </a:tcPr>
                </a:tc>
                <a:tc>
                  <a:txBody>
                    <a:bodyPr/>
                    <a:lstStyle/>
                    <a:p>
                      <a:r>
                        <a:rPr lang="en-US" sz="1600" dirty="0" smtClean="0">
                          <a:solidFill>
                            <a:srgbClr val="000000"/>
                          </a:solidFill>
                        </a:rPr>
                        <a:t>Section III.A.18.2.2 –</a:t>
                      </a:r>
                    </a:p>
                    <a:p>
                      <a:r>
                        <a:rPr lang="en-US" sz="1600" dirty="0" smtClean="0">
                          <a:solidFill>
                            <a:srgbClr val="000000"/>
                          </a:solidFill>
                        </a:rPr>
                        <a:t>Prohibition on Compensation for Services </a:t>
                      </a:r>
                      <a:endParaRPr lang="en-US" sz="1600" dirty="0">
                        <a:solidFill>
                          <a:srgbClr val="000000"/>
                        </a:solidFill>
                      </a:endParaRPr>
                    </a:p>
                  </a:txBody>
                  <a:tcPr>
                    <a:solidFill>
                      <a:schemeClr val="bg2">
                        <a:lumMod val="60000"/>
                        <a:lumOff val="40000"/>
                      </a:schemeClr>
                    </a:solidFill>
                  </a:tcPr>
                </a:tc>
                <a:extLst>
                  <a:ext uri="{0D108BD9-81ED-4DB2-BD59-A6C34878D82A}">
                    <a16:rowId xmlns:a16="http://schemas.microsoft.com/office/drawing/2014/main" val="3098690213"/>
                  </a:ext>
                </a:extLst>
              </a:tr>
              <a:tr h="370840">
                <a:tc>
                  <a:txBody>
                    <a:bodyPr/>
                    <a:lstStyle/>
                    <a:p>
                      <a:r>
                        <a:rPr lang="en-US" sz="1600" dirty="0" smtClean="0">
                          <a:solidFill>
                            <a:srgbClr val="000000"/>
                          </a:solidFill>
                        </a:rPr>
                        <a:t>(F) No </a:t>
                      </a:r>
                      <a:r>
                        <a:rPr lang="en-US" sz="1600" i="0" dirty="0" smtClean="0">
                          <a:solidFill>
                            <a:srgbClr val="000000"/>
                          </a:solidFill>
                        </a:rPr>
                        <a:t>non-</a:t>
                      </a:r>
                      <a:r>
                        <a:rPr lang="en-US" sz="1600" i="1" dirty="0" smtClean="0">
                          <a:solidFill>
                            <a:srgbClr val="000000"/>
                          </a:solidFill>
                        </a:rPr>
                        <a:t>de </a:t>
                      </a:r>
                      <a:r>
                        <a:rPr lang="en-US" sz="1600" i="1" dirty="0" err="1" smtClean="0">
                          <a:solidFill>
                            <a:srgbClr val="000000"/>
                          </a:solidFill>
                        </a:rPr>
                        <a:t>minimis</a:t>
                      </a:r>
                      <a:r>
                        <a:rPr lang="en-US" sz="1600" i="1" dirty="0" smtClean="0">
                          <a:solidFill>
                            <a:srgbClr val="000000"/>
                          </a:solidFill>
                        </a:rPr>
                        <a:t> </a:t>
                      </a:r>
                      <a:r>
                        <a:rPr lang="en-US" sz="1600" dirty="0" smtClean="0">
                          <a:solidFill>
                            <a:srgbClr val="000000"/>
                          </a:solidFill>
                        </a:rPr>
                        <a:t>gifts</a:t>
                      </a:r>
                      <a:endParaRPr lang="en-US" sz="1600" dirty="0">
                        <a:solidFill>
                          <a:srgbClr val="000000"/>
                        </a:solidFill>
                      </a:endParaRPr>
                    </a:p>
                  </a:txBody>
                  <a:tcPr>
                    <a:solidFill>
                      <a:schemeClr val="bg2">
                        <a:lumMod val="60000"/>
                        <a:lumOff val="40000"/>
                      </a:schemeClr>
                    </a:solidFill>
                  </a:tcPr>
                </a:tc>
                <a:tc rowSpan="2">
                  <a:txBody>
                    <a:bodyPr/>
                    <a:lstStyle/>
                    <a:p>
                      <a:r>
                        <a:rPr lang="en-US" sz="1600" dirty="0" smtClean="0">
                          <a:solidFill>
                            <a:srgbClr val="000000"/>
                          </a:solidFill>
                        </a:rPr>
                        <a:t>Section III.A,</a:t>
                      </a:r>
                      <a:r>
                        <a:rPr lang="en-US" sz="1600" baseline="0" dirty="0" smtClean="0">
                          <a:solidFill>
                            <a:srgbClr val="000000"/>
                          </a:solidFill>
                        </a:rPr>
                        <a:t> Exhibit 5 – </a:t>
                      </a:r>
                    </a:p>
                    <a:p>
                      <a:r>
                        <a:rPr lang="en-US" sz="1600" dirty="0" smtClean="0">
                          <a:solidFill>
                            <a:srgbClr val="000000"/>
                          </a:solidFill>
                        </a:rPr>
                        <a:t>Code of Conduct, Section 2.6</a:t>
                      </a:r>
                      <a:r>
                        <a:rPr lang="en-US" sz="1600" baseline="0" dirty="0" smtClean="0">
                          <a:solidFill>
                            <a:srgbClr val="000000"/>
                          </a:solidFill>
                        </a:rPr>
                        <a:t> – </a:t>
                      </a:r>
                    </a:p>
                    <a:p>
                      <a:r>
                        <a:rPr lang="en-US" sz="1600" dirty="0" smtClean="0">
                          <a:solidFill>
                            <a:srgbClr val="000000"/>
                          </a:solidFill>
                        </a:rPr>
                        <a:t>Other Conflicts of Interest</a:t>
                      </a:r>
                      <a:endParaRPr lang="en-US" sz="1600" baseline="0" dirty="0" smtClean="0">
                        <a:solidFill>
                          <a:srgbClr val="000000"/>
                        </a:solidFill>
                      </a:endParaRPr>
                    </a:p>
                  </a:txBody>
                  <a:tcPr>
                    <a:solidFill>
                      <a:schemeClr val="bg2">
                        <a:lumMod val="60000"/>
                        <a:lumOff val="40000"/>
                      </a:schemeClr>
                    </a:solidFill>
                  </a:tcPr>
                </a:tc>
                <a:extLst>
                  <a:ext uri="{0D108BD9-81ED-4DB2-BD59-A6C34878D82A}">
                    <a16:rowId xmlns:a16="http://schemas.microsoft.com/office/drawing/2014/main" val="1173003502"/>
                  </a:ext>
                </a:extLst>
              </a:tr>
              <a:tr h="370840">
                <a:tc>
                  <a:txBody>
                    <a:bodyPr/>
                    <a:lstStyle/>
                    <a:p>
                      <a:r>
                        <a:rPr lang="en-US" sz="1600" dirty="0" smtClean="0">
                          <a:solidFill>
                            <a:srgbClr val="000000"/>
                          </a:solidFill>
                        </a:rPr>
                        <a:t>(G)</a:t>
                      </a:r>
                      <a:r>
                        <a:rPr lang="en-US" sz="1600" baseline="0" dirty="0" smtClean="0">
                          <a:solidFill>
                            <a:srgbClr val="000000"/>
                          </a:solidFill>
                        </a:rPr>
                        <a:t> R</a:t>
                      </a:r>
                      <a:r>
                        <a:rPr lang="en-US" sz="1600" dirty="0" smtClean="0">
                          <a:solidFill>
                            <a:srgbClr val="000000"/>
                          </a:solidFill>
                        </a:rPr>
                        <a:t>equired disclosure/disqualification if seeking employment from a market participant</a:t>
                      </a:r>
                      <a:endParaRPr lang="en-US" sz="1600" dirty="0">
                        <a:solidFill>
                          <a:srgbClr val="000000"/>
                        </a:solidFill>
                      </a:endParaRPr>
                    </a:p>
                  </a:txBody>
                  <a:tcPr>
                    <a:solidFill>
                      <a:schemeClr val="bg2">
                        <a:lumMod val="60000"/>
                        <a:lumOff val="40000"/>
                      </a:schemeClr>
                    </a:solidFill>
                  </a:tcPr>
                </a:tc>
                <a:tc vMerge="1">
                  <a:txBody>
                    <a:bodyPr/>
                    <a:lstStyle/>
                    <a:p>
                      <a:endParaRPr lang="en-US" sz="1600" dirty="0"/>
                    </a:p>
                  </a:txBody>
                  <a:tcPr>
                    <a:solidFill>
                      <a:schemeClr val="bg2">
                        <a:lumMod val="40000"/>
                        <a:lumOff val="60000"/>
                      </a:schemeClr>
                    </a:solidFill>
                  </a:tcPr>
                </a:tc>
                <a:extLst>
                  <a:ext uri="{0D108BD9-81ED-4DB2-BD59-A6C34878D82A}">
                    <a16:rowId xmlns:a16="http://schemas.microsoft.com/office/drawing/2014/main" val="3889449648"/>
                  </a:ext>
                </a:extLst>
              </a:tr>
            </a:tbl>
          </a:graphicData>
        </a:graphic>
      </p:graphicFrame>
    </p:spTree>
    <p:extLst>
      <p:ext uri="{BB962C8B-B14F-4D97-AF65-F5344CB8AC3E}">
        <p14:creationId xmlns:p14="http://schemas.microsoft.com/office/powerpoint/2010/main" val="37977707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Current Tariff excerpts </a:t>
            </a:r>
            <a:endParaRPr lang="en-US" dirty="0"/>
          </a:p>
        </p:txBody>
      </p:sp>
      <p:sp>
        <p:nvSpPr>
          <p:cNvPr id="3" name="Slide Number Placeholder 2"/>
          <p:cNvSpPr>
            <a:spLocks noGrp="1"/>
          </p:cNvSpPr>
          <p:nvPr>
            <p:ph type="sldNum" sz="quarter" idx="12"/>
          </p:nvPr>
        </p:nvSpPr>
        <p:spPr/>
        <p:txBody>
          <a:bodyPr/>
          <a:lstStyle/>
          <a:p>
            <a:fld id="{F9D18D59-7AC8-45AE-9F52-DBA89AEC6EE0}" type="slidenum">
              <a:rPr lang="en-US" smtClean="0"/>
              <a:t>14</a:t>
            </a:fld>
            <a:endParaRPr lang="en-US"/>
          </a:p>
        </p:txBody>
      </p:sp>
      <p:sp>
        <p:nvSpPr>
          <p:cNvPr id="4" name="Text Placeholder 3"/>
          <p:cNvSpPr>
            <a:spLocks noGrp="1"/>
          </p:cNvSpPr>
          <p:nvPr>
            <p:ph type="body" sz="quarter" idx="13"/>
          </p:nvPr>
        </p:nvSpPr>
        <p:spPr/>
        <p:txBody>
          <a:bodyPr>
            <a:normAutofit fontScale="92500"/>
          </a:bodyPr>
          <a:lstStyle/>
          <a:p>
            <a:r>
              <a:rPr lang="en-US" dirty="0"/>
              <a:t>Tariff III.A.18 sets forth </a:t>
            </a:r>
            <a:r>
              <a:rPr lang="en-US" dirty="0" smtClean="0"/>
              <a:t>required </a:t>
            </a:r>
            <a:r>
              <a:rPr lang="en-US" dirty="0"/>
              <a:t>IMM Ethics Standards in two ways:  </a:t>
            </a:r>
          </a:p>
        </p:txBody>
      </p:sp>
      <p:sp>
        <p:nvSpPr>
          <p:cNvPr id="5" name="Content Placeholder 4"/>
          <p:cNvSpPr>
            <a:spLocks noGrp="1"/>
          </p:cNvSpPr>
          <p:nvPr>
            <p:ph sz="quarter" idx="14"/>
          </p:nvPr>
        </p:nvSpPr>
        <p:spPr/>
        <p:txBody>
          <a:bodyPr>
            <a:normAutofit fontScale="62500" lnSpcReduction="20000"/>
          </a:bodyPr>
          <a:lstStyle/>
          <a:p>
            <a:r>
              <a:rPr lang="en-US" u="sng" dirty="0"/>
              <a:t>First</a:t>
            </a:r>
            <a:r>
              <a:rPr lang="en-US" dirty="0"/>
              <a:t>, Section </a:t>
            </a:r>
            <a:r>
              <a:rPr lang="en-US" b="1" dirty="0"/>
              <a:t>III.A.18.1</a:t>
            </a:r>
            <a:r>
              <a:rPr lang="en-US" dirty="0"/>
              <a:t>, </a:t>
            </a:r>
            <a:r>
              <a:rPr lang="en-US" b="1" dirty="0"/>
              <a:t>Compliance with ISO new England Inc. Code of Conduct</a:t>
            </a:r>
            <a:r>
              <a:rPr lang="en-US" dirty="0"/>
              <a:t>, states:</a:t>
            </a:r>
          </a:p>
          <a:p>
            <a:r>
              <a:rPr lang="en-US" dirty="0"/>
              <a:t>“The employees o the ISO that perform market monitoring and mitigation services for the ISO and the employees of the External Market Monitor that perform market monitoring and mitigation services for the ISO shall execute and comply with the terms of the ISO New England Inc. Code of Conduct attached hereto </a:t>
            </a:r>
            <a:r>
              <a:rPr lang="en-US" b="1" dirty="0"/>
              <a:t>as Exhibit 5.</a:t>
            </a:r>
            <a:r>
              <a:rPr lang="en-US" dirty="0"/>
              <a:t>”</a:t>
            </a:r>
          </a:p>
          <a:p>
            <a:r>
              <a:rPr lang="en-US" u="sng" dirty="0"/>
              <a:t>Second</a:t>
            </a:r>
            <a:r>
              <a:rPr lang="en-US" dirty="0"/>
              <a:t>, Section </a:t>
            </a:r>
            <a:r>
              <a:rPr lang="en-US" b="1" dirty="0"/>
              <a:t>III.A.18.2</a:t>
            </a:r>
            <a:r>
              <a:rPr lang="en-US" dirty="0"/>
              <a:t>, </a:t>
            </a:r>
            <a:r>
              <a:rPr lang="en-US" b="1" dirty="0"/>
              <a:t>Additional Ethical Conduct Standards</a:t>
            </a:r>
            <a:r>
              <a:rPr lang="en-US" dirty="0"/>
              <a:t>, states:</a:t>
            </a:r>
          </a:p>
          <a:p>
            <a:r>
              <a:rPr lang="en-US" dirty="0"/>
              <a:t>“The employees of the ISO that perform market monitoring and mitigation services for the ISO and the employees shall also comply with the following additional ethical conduct standards.  In the event of a conflict between one or more standards as set forth below and one or more standards contained in the ISO New England Inc. Code of Conduct, the more stringent standard(s) should control.”</a:t>
            </a:r>
          </a:p>
          <a:p>
            <a:r>
              <a:rPr lang="en-US" b="1" dirty="0"/>
              <a:t>III.A.18.2.1 Prohibition on Employment with a Market Participant. “</a:t>
            </a:r>
            <a:r>
              <a:rPr lang="en-US" dirty="0"/>
              <a:t>No such employee shall serve as an officer, director or employee or partner of a Market Participant”</a:t>
            </a:r>
          </a:p>
          <a:p>
            <a:r>
              <a:rPr lang="en-US" b="1" dirty="0"/>
              <a:t>III.A.18.2.2</a:t>
            </a:r>
            <a:r>
              <a:rPr lang="en-US" dirty="0"/>
              <a:t> </a:t>
            </a:r>
            <a:r>
              <a:rPr lang="en-US" b="1" dirty="0"/>
              <a:t>Prohibition on Compensation for Services.  </a:t>
            </a:r>
            <a:r>
              <a:rPr lang="en-US" dirty="0"/>
              <a:t>“No such employee shall be compensated, other than by the ISO or, in the case of employees of the External Market Monitor, by the External Market Monitor, for any expert witness testimony or other commercial services, either to the ISO or to any other party, in connection with any legal or regulatory proceeding or commercial transaction relating to the ISO or the New England Markets.”</a:t>
            </a:r>
          </a:p>
        </p:txBody>
      </p:sp>
    </p:spTree>
    <p:extLst>
      <p:ext uri="{BB962C8B-B14F-4D97-AF65-F5344CB8AC3E}">
        <p14:creationId xmlns:p14="http://schemas.microsoft.com/office/powerpoint/2010/main" val="3334457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Commission Order 719 at P 331 and Reg. 18 C.F.R. § 35.28(g)(3)(vi</a:t>
            </a:r>
            <a:r>
              <a:rPr lang="en-US" dirty="0" smtClean="0"/>
              <a:t>)</a:t>
            </a:r>
            <a:endParaRPr lang="en-US" dirty="0"/>
          </a:p>
        </p:txBody>
      </p:sp>
      <p:sp>
        <p:nvSpPr>
          <p:cNvPr id="5" name="Content Placeholder 4"/>
          <p:cNvSpPr>
            <a:spLocks noGrp="1"/>
          </p:cNvSpPr>
          <p:nvPr>
            <p:ph sz="quarter" idx="13"/>
          </p:nvPr>
        </p:nvSpPr>
        <p:spPr/>
        <p:txBody>
          <a:bodyPr>
            <a:normAutofit fontScale="85000" lnSpcReduction="20000"/>
          </a:bodyPr>
          <a:lstStyle/>
          <a:p>
            <a:pPr marL="0" indent="0">
              <a:buNone/>
            </a:pPr>
            <a:r>
              <a:rPr lang="en-US" dirty="0"/>
              <a:t>Each Commission-approved independent system operator or regional transmission organization must include in its tariff ethical standards for its Market Monitoring Unit and the employees of its Market Monitoring Unit. At a minimum, the ethics standards must include the following requirements:</a:t>
            </a:r>
          </a:p>
          <a:p>
            <a:pPr marL="0" indent="0">
              <a:buNone/>
            </a:pPr>
            <a:r>
              <a:rPr lang="en-US" dirty="0"/>
              <a:t>(A) The Market Monitoring Unit and its employees must have no material affiliation with any market participant or affiliate.</a:t>
            </a:r>
          </a:p>
          <a:p>
            <a:pPr marL="0" indent="0">
              <a:buNone/>
            </a:pPr>
            <a:r>
              <a:rPr lang="en-US" dirty="0"/>
              <a:t>(B) The Market Monitoring Unit and its employees must not serve as an officer, employee, or partner of a market participant.</a:t>
            </a:r>
          </a:p>
          <a:p>
            <a:pPr marL="0" indent="0">
              <a:buNone/>
            </a:pPr>
            <a:r>
              <a:rPr lang="en-US" dirty="0"/>
              <a:t>(C) The Market Monitoring Unit and its employees must have no material financial interest in any market participant or affiliate with potential exceptions for mutual funds and non-directed investments.</a:t>
            </a:r>
          </a:p>
          <a:p>
            <a:pPr marL="0" indent="0">
              <a:buNone/>
            </a:pPr>
            <a:r>
              <a:rPr lang="en-US" dirty="0"/>
              <a:t>(D) The Market Monitoring Unit and its employees must not engage in any market transactions other than the performance of their duties under the tariff.</a:t>
            </a:r>
          </a:p>
          <a:p>
            <a:r>
              <a:rPr lang="en-US" dirty="0"/>
              <a:t>(continued on next slide</a:t>
            </a:r>
            <a:r>
              <a:rPr lang="en-US" dirty="0" smtClean="0"/>
              <a:t>)</a:t>
            </a:r>
            <a:endParaRPr lang="en-US" dirty="0"/>
          </a:p>
        </p:txBody>
      </p:sp>
      <p:sp>
        <p:nvSpPr>
          <p:cNvPr id="3" name="Slide Number Placeholder 2"/>
          <p:cNvSpPr>
            <a:spLocks noGrp="1"/>
          </p:cNvSpPr>
          <p:nvPr>
            <p:ph type="sldNum" sz="quarter" idx="4294967295"/>
          </p:nvPr>
        </p:nvSpPr>
        <p:spPr>
          <a:xfrm>
            <a:off x="8534400" y="6365875"/>
            <a:ext cx="381000" cy="263525"/>
          </a:xfrm>
        </p:spPr>
        <p:txBody>
          <a:bodyPr/>
          <a:lstStyle/>
          <a:p>
            <a:fld id="{10C7F894-2A36-495D-AB7C-1055F7AC0F9D}" type="slidenum">
              <a:rPr lang="en-US" smtClean="0"/>
              <a:pPr/>
              <a:t>15</a:t>
            </a:fld>
            <a:endParaRPr lang="en-US" dirty="0"/>
          </a:p>
        </p:txBody>
      </p:sp>
    </p:spTree>
    <p:extLst>
      <p:ext uri="{BB962C8B-B14F-4D97-AF65-F5344CB8AC3E}">
        <p14:creationId xmlns:p14="http://schemas.microsoft.com/office/powerpoint/2010/main" val="2433667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Commission Order 719 at P 331 and Reg. 18 C.F.R. § 35.28(g)(3)(vi</a:t>
            </a:r>
            <a:r>
              <a:rPr lang="en-US" dirty="0" smtClean="0"/>
              <a:t>), cont.</a:t>
            </a:r>
            <a:endParaRPr lang="en-US" dirty="0"/>
          </a:p>
        </p:txBody>
      </p:sp>
      <p:sp>
        <p:nvSpPr>
          <p:cNvPr id="5" name="Content Placeholder 4"/>
          <p:cNvSpPr>
            <a:spLocks noGrp="1"/>
          </p:cNvSpPr>
          <p:nvPr>
            <p:ph sz="quarter" idx="13"/>
          </p:nvPr>
        </p:nvSpPr>
        <p:spPr/>
        <p:txBody>
          <a:bodyPr>
            <a:normAutofit fontScale="85000" lnSpcReduction="20000"/>
          </a:bodyPr>
          <a:lstStyle/>
          <a:p>
            <a:pPr marL="0" indent="0">
              <a:buNone/>
            </a:pPr>
            <a:r>
              <a:rPr lang="en-US" dirty="0"/>
              <a:t>(E) The Market Monitoring Unit and its employees must not be compensated, other than by the Commission-approved independent system operator or regional transmission organization that retains or employs it, for any expert witness testimony or other commercial services, either to the Commission-approved independent system operator or regional transmission organization or to any other party, in connection with any legal or regulatory proceeding or commercial transaction relating to the Commission approved independent system operator or regional transmission organization or to the Commission-approved independent system operator’s or regional transmission organization’s markets.</a:t>
            </a:r>
          </a:p>
          <a:p>
            <a:pPr marL="0" indent="0">
              <a:buNone/>
            </a:pPr>
            <a:r>
              <a:rPr lang="en-US" dirty="0"/>
              <a:t>(F) The Market Monitoring Unit and its employees may not accept anything of value from a market participant in excess of a de </a:t>
            </a:r>
            <a:r>
              <a:rPr lang="en-US" dirty="0" err="1"/>
              <a:t>minimis</a:t>
            </a:r>
            <a:r>
              <a:rPr lang="en-US" dirty="0"/>
              <a:t> amount.</a:t>
            </a:r>
          </a:p>
          <a:p>
            <a:pPr marL="0" indent="0">
              <a:buNone/>
            </a:pPr>
            <a:r>
              <a:rPr lang="en-US" dirty="0"/>
              <a:t>(G) The Market Monitoring Unit and its employees must advise a supervisor in the event they seek employment with a market participant, and must disqualify themselves from participating in any matter that would have an effect on the financial interest of the market participant</a:t>
            </a:r>
            <a:r>
              <a:rPr lang="en-US" dirty="0" smtClean="0"/>
              <a:t>.</a:t>
            </a:r>
            <a:endParaRPr lang="en-US" dirty="0"/>
          </a:p>
        </p:txBody>
      </p:sp>
      <p:sp>
        <p:nvSpPr>
          <p:cNvPr id="3" name="Slide Number Placeholder 2"/>
          <p:cNvSpPr>
            <a:spLocks noGrp="1"/>
          </p:cNvSpPr>
          <p:nvPr>
            <p:ph type="sldNum" sz="quarter" idx="4294967295"/>
          </p:nvPr>
        </p:nvSpPr>
        <p:spPr>
          <a:xfrm>
            <a:off x="8534400" y="6365875"/>
            <a:ext cx="381000" cy="263525"/>
          </a:xfrm>
        </p:spPr>
        <p:txBody>
          <a:bodyPr/>
          <a:lstStyle/>
          <a:p>
            <a:fld id="{10C7F894-2A36-495D-AB7C-1055F7AC0F9D}" type="slidenum">
              <a:rPr lang="en-US" smtClean="0"/>
              <a:pPr/>
              <a:t>16</a:t>
            </a:fld>
            <a:endParaRPr lang="en-US" dirty="0"/>
          </a:p>
        </p:txBody>
      </p:sp>
    </p:spTree>
    <p:extLst>
      <p:ext uri="{BB962C8B-B14F-4D97-AF65-F5344CB8AC3E}">
        <p14:creationId xmlns:p14="http://schemas.microsoft.com/office/powerpoint/2010/main" val="730245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0C7F894-2A36-495D-AB7C-1055F7AC0F9D}" type="slidenum">
              <a:rPr lang="en-US" smtClean="0"/>
              <a:pPr/>
              <a:t>17</a:t>
            </a:fld>
            <a:endParaRPr lang="en-US" dirty="0"/>
          </a:p>
        </p:txBody>
      </p:sp>
      <p:sp>
        <p:nvSpPr>
          <p:cNvPr id="3" name="Title 2"/>
          <p:cNvSpPr>
            <a:spLocks noGrp="1"/>
          </p:cNvSpPr>
          <p:nvPr>
            <p:ph type="title"/>
          </p:nvPr>
        </p:nvSpPr>
        <p:spPr>
          <a:xfrm>
            <a:off x="457200" y="76200"/>
            <a:ext cx="8077200" cy="838200"/>
          </a:xfrm>
        </p:spPr>
        <p:txBody>
          <a:bodyPr/>
          <a:lstStyle/>
          <a:p>
            <a:r>
              <a:rPr lang="en-US" dirty="0"/>
              <a:t>Section </a:t>
            </a:r>
            <a:r>
              <a:rPr lang="en-US" dirty="0" smtClean="0"/>
              <a:t>2.1 </a:t>
            </a:r>
            <a:r>
              <a:rPr lang="en-US" dirty="0"/>
              <a:t>of ISO’s Current Code of Conduct</a:t>
            </a:r>
          </a:p>
        </p:txBody>
      </p:sp>
      <p:pic>
        <p:nvPicPr>
          <p:cNvPr id="5" name="Content Placeholder 4"/>
          <p:cNvPicPr>
            <a:picLocks noGrp="1" noChangeAspect="1"/>
          </p:cNvPicPr>
          <p:nvPr>
            <p:ph sz="quarter" idx="13"/>
          </p:nvPr>
        </p:nvPicPr>
        <p:blipFill>
          <a:blip r:embed="rId2"/>
          <a:stretch>
            <a:fillRect/>
          </a:stretch>
        </p:blipFill>
        <p:spPr>
          <a:xfrm>
            <a:off x="914400" y="3048000"/>
            <a:ext cx="5257261" cy="3067639"/>
          </a:xfrm>
          <a:prstGeom prst="rect">
            <a:avLst/>
          </a:prstGeom>
        </p:spPr>
      </p:pic>
      <p:pic>
        <p:nvPicPr>
          <p:cNvPr id="6" name="Picture 5"/>
          <p:cNvPicPr>
            <a:picLocks noChangeAspect="1"/>
          </p:cNvPicPr>
          <p:nvPr/>
        </p:nvPicPr>
        <p:blipFill>
          <a:blip r:embed="rId3"/>
          <a:stretch>
            <a:fillRect/>
          </a:stretch>
        </p:blipFill>
        <p:spPr>
          <a:xfrm>
            <a:off x="914400" y="1152088"/>
            <a:ext cx="5024437" cy="1928863"/>
          </a:xfrm>
          <a:prstGeom prst="rect">
            <a:avLst/>
          </a:prstGeom>
        </p:spPr>
      </p:pic>
    </p:spTree>
    <p:extLst>
      <p:ext uri="{BB962C8B-B14F-4D97-AF65-F5344CB8AC3E}">
        <p14:creationId xmlns:p14="http://schemas.microsoft.com/office/powerpoint/2010/main" val="2255539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10C7F894-2A36-495D-AB7C-1055F7AC0F9D}" type="slidenum">
              <a:rPr lang="en-US" smtClean="0"/>
              <a:pPr/>
              <a:t>18</a:t>
            </a:fld>
            <a:endParaRPr lang="en-US" dirty="0"/>
          </a:p>
        </p:txBody>
      </p:sp>
      <p:pic>
        <p:nvPicPr>
          <p:cNvPr id="3" name="Picture 2"/>
          <p:cNvPicPr>
            <a:picLocks noChangeAspect="1"/>
          </p:cNvPicPr>
          <p:nvPr/>
        </p:nvPicPr>
        <p:blipFill>
          <a:blip r:embed="rId2"/>
          <a:stretch>
            <a:fillRect/>
          </a:stretch>
        </p:blipFill>
        <p:spPr>
          <a:xfrm>
            <a:off x="609600" y="838200"/>
            <a:ext cx="5854218" cy="3343275"/>
          </a:xfrm>
          <a:prstGeom prst="rect">
            <a:avLst/>
          </a:prstGeom>
        </p:spPr>
      </p:pic>
      <p:sp>
        <p:nvSpPr>
          <p:cNvPr id="4" name="TextBox 3"/>
          <p:cNvSpPr txBox="1"/>
          <p:nvPr/>
        </p:nvSpPr>
        <p:spPr>
          <a:xfrm>
            <a:off x="1143000" y="4572000"/>
            <a:ext cx="5029200" cy="369332"/>
          </a:xfrm>
          <a:prstGeom prst="rect">
            <a:avLst/>
          </a:prstGeom>
          <a:noFill/>
        </p:spPr>
        <p:txBody>
          <a:bodyPr wrap="square" rtlCol="0">
            <a:spAutoFit/>
          </a:bodyPr>
          <a:lstStyle/>
          <a:p>
            <a:r>
              <a:rPr lang="en-US" dirty="0" smtClean="0"/>
              <a:t>		       * * * </a:t>
            </a:r>
            <a:endParaRPr lang="en-US" dirty="0"/>
          </a:p>
        </p:txBody>
      </p:sp>
    </p:spTree>
    <p:extLst>
      <p:ext uri="{BB962C8B-B14F-4D97-AF65-F5344CB8AC3E}">
        <p14:creationId xmlns:p14="http://schemas.microsoft.com/office/powerpoint/2010/main" val="33207063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0C7F894-2A36-495D-AB7C-1055F7AC0F9D}" type="slidenum">
              <a:rPr lang="en-US" smtClean="0"/>
              <a:pPr/>
              <a:t>19</a:t>
            </a:fld>
            <a:endParaRPr lang="en-US" dirty="0"/>
          </a:p>
        </p:txBody>
      </p:sp>
      <p:sp>
        <p:nvSpPr>
          <p:cNvPr id="3" name="Title 2"/>
          <p:cNvSpPr>
            <a:spLocks noGrp="1"/>
          </p:cNvSpPr>
          <p:nvPr>
            <p:ph type="title"/>
          </p:nvPr>
        </p:nvSpPr>
        <p:spPr>
          <a:xfrm>
            <a:off x="457200" y="-152400"/>
            <a:ext cx="8229600" cy="1143000"/>
          </a:xfrm>
        </p:spPr>
        <p:txBody>
          <a:bodyPr/>
          <a:lstStyle/>
          <a:p>
            <a:r>
              <a:rPr lang="en-US" dirty="0"/>
              <a:t>Section 2.2 of ISO’s Current Code of Conduct</a:t>
            </a:r>
          </a:p>
        </p:txBody>
      </p:sp>
      <p:pic>
        <p:nvPicPr>
          <p:cNvPr id="7" name="Picture 6"/>
          <p:cNvPicPr>
            <a:picLocks noChangeAspect="1"/>
          </p:cNvPicPr>
          <p:nvPr/>
        </p:nvPicPr>
        <p:blipFill>
          <a:blip r:embed="rId2"/>
          <a:stretch>
            <a:fillRect/>
          </a:stretch>
        </p:blipFill>
        <p:spPr>
          <a:xfrm>
            <a:off x="1981200" y="762000"/>
            <a:ext cx="5181600" cy="5531937"/>
          </a:xfrm>
          <a:prstGeom prst="rect">
            <a:avLst/>
          </a:prstGeom>
        </p:spPr>
      </p:pic>
    </p:spTree>
    <p:extLst>
      <p:ext uri="{BB962C8B-B14F-4D97-AF65-F5344CB8AC3E}">
        <p14:creationId xmlns:p14="http://schemas.microsoft.com/office/powerpoint/2010/main" val="2224254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10C7F894-2A36-495D-AB7C-1055F7AC0F9D}" type="slidenum">
              <a:rPr lang="en-US" smtClean="0"/>
              <a:pPr/>
              <a:t>2</a:t>
            </a:fld>
            <a:endParaRPr lang="en-US" dirty="0"/>
          </a:p>
        </p:txBody>
      </p:sp>
      <p:sp>
        <p:nvSpPr>
          <p:cNvPr id="29" name="Text Placeholder 28"/>
          <p:cNvSpPr>
            <a:spLocks noGrp="1"/>
          </p:cNvSpPr>
          <p:nvPr>
            <p:ph type="body" sz="quarter" idx="11"/>
          </p:nvPr>
        </p:nvSpPr>
        <p:spPr>
          <a:xfrm>
            <a:off x="513608" y="533400"/>
            <a:ext cx="6420592" cy="381000"/>
          </a:xfrm>
        </p:spPr>
        <p:txBody>
          <a:bodyPr/>
          <a:lstStyle/>
          <a:p>
            <a:r>
              <a:rPr lang="en-US" sz="2400" dirty="0" smtClean="0"/>
              <a:t>Clarify Tariff </a:t>
            </a:r>
            <a:r>
              <a:rPr lang="en-US" sz="2400" dirty="0"/>
              <a:t>Section </a:t>
            </a:r>
            <a:r>
              <a:rPr lang="en-US" sz="2400" dirty="0" smtClean="0"/>
              <a:t>III.A.18 </a:t>
            </a:r>
            <a:r>
              <a:rPr lang="en-US" sz="2400" dirty="0"/>
              <a:t>Reference to </a:t>
            </a:r>
            <a:r>
              <a:rPr lang="en-US" sz="2400" dirty="0" smtClean="0"/>
              <a:t>Code </a:t>
            </a:r>
            <a:r>
              <a:rPr lang="en-US" sz="2400" dirty="0"/>
              <a:t>Conduct Standards for IMM </a:t>
            </a:r>
          </a:p>
        </p:txBody>
      </p:sp>
      <p:sp>
        <p:nvSpPr>
          <p:cNvPr id="30" name="Text Placeholder 29"/>
          <p:cNvSpPr>
            <a:spLocks noGrp="1"/>
          </p:cNvSpPr>
          <p:nvPr>
            <p:ph type="body" sz="quarter" idx="12"/>
          </p:nvPr>
        </p:nvSpPr>
        <p:spPr/>
        <p:txBody>
          <a:bodyPr>
            <a:noAutofit/>
          </a:bodyPr>
          <a:lstStyle/>
          <a:p>
            <a:pPr>
              <a:spcBef>
                <a:spcPts val="0"/>
              </a:spcBef>
            </a:pPr>
            <a:r>
              <a:rPr lang="en-US" dirty="0" smtClean="0"/>
              <a:t>WMPP ID:</a:t>
            </a:r>
          </a:p>
          <a:p>
            <a:pPr>
              <a:spcBef>
                <a:spcPts val="0"/>
              </a:spcBef>
            </a:pPr>
            <a:r>
              <a:rPr lang="en-US" dirty="0" smtClean="0"/>
              <a:t>154</a:t>
            </a:r>
            <a:endParaRPr lang="en-US" dirty="0"/>
          </a:p>
        </p:txBody>
      </p:sp>
      <p:sp>
        <p:nvSpPr>
          <p:cNvPr id="31" name="Text Placeholder 30"/>
          <p:cNvSpPr>
            <a:spLocks noGrp="1"/>
          </p:cNvSpPr>
          <p:nvPr>
            <p:ph type="body" sz="quarter" idx="13"/>
          </p:nvPr>
        </p:nvSpPr>
        <p:spPr/>
        <p:txBody>
          <a:bodyPr/>
          <a:lstStyle/>
          <a:p>
            <a:r>
              <a:rPr lang="en-US" dirty="0" smtClean="0"/>
              <a:t>Proposed Effective Date: May </a:t>
            </a:r>
            <a:r>
              <a:rPr lang="en-US" dirty="0"/>
              <a:t>2021 </a:t>
            </a:r>
          </a:p>
          <a:p>
            <a:endParaRPr lang="en-US" dirty="0" smtClean="0"/>
          </a:p>
          <a:p>
            <a:endParaRPr lang="en-US" dirty="0"/>
          </a:p>
        </p:txBody>
      </p:sp>
      <p:sp>
        <p:nvSpPr>
          <p:cNvPr id="16" name="Text Placeholder 15"/>
          <p:cNvSpPr>
            <a:spLocks noGrp="1"/>
          </p:cNvSpPr>
          <p:nvPr>
            <p:ph type="body" sz="quarter" idx="14"/>
          </p:nvPr>
        </p:nvSpPr>
        <p:spPr/>
        <p:txBody>
          <a:bodyPr>
            <a:normAutofit fontScale="70000" lnSpcReduction="20000"/>
          </a:bodyPr>
          <a:lstStyle/>
          <a:p>
            <a:r>
              <a:rPr lang="en-US" dirty="0"/>
              <a:t>Order 719, as codified in 18 C.F.R. § 35.28(g)(3)(vi), requires </a:t>
            </a:r>
            <a:r>
              <a:rPr lang="en-US" dirty="0" smtClean="0"/>
              <a:t>that the </a:t>
            </a:r>
            <a:r>
              <a:rPr lang="en-US" dirty="0"/>
              <a:t>Tariff include </a:t>
            </a:r>
            <a:r>
              <a:rPr lang="en-US" u="sng" dirty="0"/>
              <a:t>seven</a:t>
            </a:r>
            <a:r>
              <a:rPr lang="en-US" dirty="0"/>
              <a:t> specific M</a:t>
            </a:r>
            <a:r>
              <a:rPr lang="en-US" dirty="0" smtClean="0"/>
              <a:t>arket </a:t>
            </a:r>
            <a:r>
              <a:rPr lang="en-US" dirty="0"/>
              <a:t>M</a:t>
            </a:r>
            <a:r>
              <a:rPr lang="en-US" dirty="0" smtClean="0"/>
              <a:t>onitoring </a:t>
            </a:r>
            <a:r>
              <a:rPr lang="en-US" dirty="0"/>
              <a:t>U</a:t>
            </a:r>
            <a:r>
              <a:rPr lang="en-US" dirty="0" smtClean="0"/>
              <a:t>nit ethical </a:t>
            </a:r>
            <a:r>
              <a:rPr lang="en-US" dirty="0"/>
              <a:t>conduct standards to prevent conflicts of interest (</a:t>
            </a:r>
            <a:r>
              <a:rPr lang="en-US" i="1" dirty="0"/>
              <a:t>see</a:t>
            </a:r>
            <a:r>
              <a:rPr lang="en-US" dirty="0"/>
              <a:t> Appendix</a:t>
            </a:r>
            <a:r>
              <a:rPr lang="en-US" dirty="0" smtClean="0"/>
              <a:t>)</a:t>
            </a:r>
            <a:endParaRPr lang="en-US" dirty="0"/>
          </a:p>
          <a:p>
            <a:r>
              <a:rPr lang="en-US" dirty="0" smtClean="0"/>
              <a:t>Currently the Tariff lists a </a:t>
            </a:r>
            <a:r>
              <a:rPr lang="en-US" u="sng" dirty="0" smtClean="0"/>
              <a:t>couple</a:t>
            </a:r>
            <a:r>
              <a:rPr lang="en-US" dirty="0" smtClean="0"/>
              <a:t> standards and attaches the ISO’s Code of Conduct for the other standards. </a:t>
            </a:r>
          </a:p>
          <a:p>
            <a:pPr lvl="1"/>
            <a:r>
              <a:rPr lang="en-US" dirty="0" smtClean="0"/>
              <a:t>prohibition </a:t>
            </a:r>
            <a:r>
              <a:rPr lang="en-US" dirty="0"/>
              <a:t>on </a:t>
            </a:r>
            <a:r>
              <a:rPr lang="en-US" dirty="0" smtClean="0"/>
              <a:t>employment -- serving </a:t>
            </a:r>
            <a:r>
              <a:rPr lang="en-US" dirty="0"/>
              <a:t>as an officer, employee or partner of a market </a:t>
            </a:r>
            <a:r>
              <a:rPr lang="en-US" dirty="0" smtClean="0"/>
              <a:t>participant, </a:t>
            </a:r>
            <a:r>
              <a:rPr lang="en-US" dirty="0"/>
              <a:t>or </a:t>
            </a:r>
            <a:endParaRPr lang="en-US" dirty="0" smtClean="0"/>
          </a:p>
          <a:p>
            <a:pPr lvl="1"/>
            <a:r>
              <a:rPr lang="en-US" dirty="0"/>
              <a:t>p</a:t>
            </a:r>
            <a:r>
              <a:rPr lang="en-US" dirty="0" smtClean="0"/>
              <a:t>rohibition on compensation for services/expert testimony</a:t>
            </a:r>
          </a:p>
          <a:p>
            <a:r>
              <a:rPr lang="en-US" dirty="0" smtClean="0"/>
              <a:t>For clarification, the ISO proposes to list the </a:t>
            </a:r>
            <a:r>
              <a:rPr lang="en-US" u="sng" dirty="0" smtClean="0"/>
              <a:t>five other </a:t>
            </a:r>
            <a:r>
              <a:rPr lang="en-US" dirty="0" smtClean="0"/>
              <a:t>minimum standards in the Tariff and to no longer attach (as Exhibit 5 to Appendix A) to the Tariff the Code of Conduct for this purpose </a:t>
            </a:r>
          </a:p>
          <a:p>
            <a:pPr lvl="1"/>
            <a:r>
              <a:rPr lang="en-US" dirty="0" smtClean="0"/>
              <a:t>no </a:t>
            </a:r>
            <a:r>
              <a:rPr lang="en-US" dirty="0"/>
              <a:t>material affiliation with, or financial interest in, a market participant, no engaging in market transactions, no non-</a:t>
            </a:r>
            <a:r>
              <a:rPr lang="en-US" i="1" dirty="0"/>
              <a:t>de </a:t>
            </a:r>
            <a:r>
              <a:rPr lang="en-US" i="1" dirty="0" err="1"/>
              <a:t>minimis</a:t>
            </a:r>
            <a:r>
              <a:rPr lang="en-US" i="1" dirty="0"/>
              <a:t> </a:t>
            </a:r>
            <a:r>
              <a:rPr lang="en-US" dirty="0"/>
              <a:t>gifts, </a:t>
            </a:r>
            <a:r>
              <a:rPr lang="en-US" dirty="0" smtClean="0"/>
              <a:t>required disclosure/disqualification </a:t>
            </a:r>
            <a:r>
              <a:rPr lang="en-US" dirty="0"/>
              <a:t>if seeking employment from a market </a:t>
            </a:r>
            <a:r>
              <a:rPr lang="en-US" dirty="0" smtClean="0"/>
              <a:t>participant</a:t>
            </a:r>
          </a:p>
          <a:p>
            <a:r>
              <a:rPr lang="en-US" dirty="0" smtClean="0"/>
              <a:t>This presentation will clarify how removing the Code </a:t>
            </a:r>
            <a:r>
              <a:rPr lang="en-US" dirty="0"/>
              <a:t>of Conduct </a:t>
            </a:r>
            <a:r>
              <a:rPr lang="en-US" dirty="0" smtClean="0"/>
              <a:t>is consistent </a:t>
            </a:r>
            <a:r>
              <a:rPr lang="en-US" dirty="0"/>
              <a:t>with </a:t>
            </a:r>
            <a:r>
              <a:rPr lang="en-US" dirty="0" smtClean="0"/>
              <a:t>the requirements </a:t>
            </a:r>
            <a:r>
              <a:rPr lang="en-US" dirty="0"/>
              <a:t>of the Commission and Participant’s </a:t>
            </a:r>
            <a:r>
              <a:rPr lang="en-US" dirty="0" smtClean="0"/>
              <a:t>Agreement and highlight the proposed redline revisions stating the minimum Market Monitoring ethics requirements as discussed at the December 8, 2020 MC meeting</a:t>
            </a:r>
          </a:p>
          <a:p>
            <a:pPr marL="457200" lvl="1" indent="0">
              <a:buNone/>
            </a:pPr>
            <a:endParaRPr lang="en-US" dirty="0"/>
          </a:p>
        </p:txBody>
      </p:sp>
    </p:spTree>
    <p:extLst>
      <p:ext uri="{BB962C8B-B14F-4D97-AF65-F5344CB8AC3E}">
        <p14:creationId xmlns:p14="http://schemas.microsoft.com/office/powerpoint/2010/main" val="29757501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0C7F894-2A36-495D-AB7C-1055F7AC0F9D}" type="slidenum">
              <a:rPr lang="en-US" smtClean="0"/>
              <a:pPr/>
              <a:t>3</a:t>
            </a:fld>
            <a:endParaRPr lang="en-US" dirty="0"/>
          </a:p>
        </p:txBody>
      </p:sp>
      <p:sp>
        <p:nvSpPr>
          <p:cNvPr id="3" name="Title 2"/>
          <p:cNvSpPr>
            <a:spLocks noGrp="1"/>
          </p:cNvSpPr>
          <p:nvPr>
            <p:ph type="title"/>
          </p:nvPr>
        </p:nvSpPr>
        <p:spPr/>
        <p:txBody>
          <a:bodyPr/>
          <a:lstStyle/>
          <a:p>
            <a:r>
              <a:rPr lang="en-US" dirty="0" smtClean="0"/>
              <a:t>Code of Conduct Consistent with Requirements of the Commission and Participant’s Agreement</a:t>
            </a:r>
            <a:endParaRPr lang="en-US" dirty="0"/>
          </a:p>
        </p:txBody>
      </p:sp>
      <p:sp>
        <p:nvSpPr>
          <p:cNvPr id="4" name="Content Placeholder 3"/>
          <p:cNvSpPr>
            <a:spLocks noGrp="1"/>
          </p:cNvSpPr>
          <p:nvPr>
            <p:ph sz="quarter" idx="13"/>
          </p:nvPr>
        </p:nvSpPr>
        <p:spPr/>
        <p:txBody>
          <a:bodyPr>
            <a:normAutofit lnSpcReduction="10000"/>
          </a:bodyPr>
          <a:lstStyle/>
          <a:p>
            <a:r>
              <a:rPr lang="en-US" dirty="0" smtClean="0"/>
              <a:t>As stated in the Participant’s Agreement, the ISO will continue to have a Code of Conduct complying with Commission requirements</a:t>
            </a:r>
          </a:p>
          <a:p>
            <a:pPr lvl="1"/>
            <a:r>
              <a:rPr lang="en-US" dirty="0" smtClean="0"/>
              <a:t>9.3 </a:t>
            </a:r>
            <a:r>
              <a:rPr lang="en-US" dirty="0"/>
              <a:t>Conflict of Interest Policy. </a:t>
            </a:r>
            <a:endParaRPr lang="en-US" dirty="0" smtClean="0"/>
          </a:p>
          <a:p>
            <a:pPr lvl="2"/>
            <a:r>
              <a:rPr lang="en-US" dirty="0" smtClean="0"/>
              <a:t>9.3.1 </a:t>
            </a:r>
            <a:r>
              <a:rPr lang="en-US" u="sng" dirty="0"/>
              <a:t>Code of Conduct</a:t>
            </a:r>
            <a:r>
              <a:rPr lang="en-US" dirty="0"/>
              <a:t>. To ensure the independence of ISO, </a:t>
            </a:r>
            <a:r>
              <a:rPr lang="en-US" dirty="0">
                <a:solidFill>
                  <a:schemeClr val="bg2">
                    <a:lumMod val="75000"/>
                  </a:schemeClr>
                </a:solidFill>
              </a:rPr>
              <a:t>ISO shall adopt and enforce a Code of Conduct, which will comply with the requirements of the Commission</a:t>
            </a:r>
            <a:r>
              <a:rPr lang="en-US" dirty="0"/>
              <a:t>. No director of ISO shall be affiliated with any Governance Participant in the New England Control Area in violation of the Code of Conduct. </a:t>
            </a:r>
            <a:endParaRPr lang="en-US" dirty="0" smtClean="0"/>
          </a:p>
          <a:p>
            <a:r>
              <a:rPr lang="en-US" dirty="0" smtClean="0"/>
              <a:t>The ISO’s </a:t>
            </a:r>
            <a:r>
              <a:rPr lang="en-US" dirty="0"/>
              <a:t>Code</a:t>
            </a:r>
            <a:r>
              <a:rPr lang="en-US" dirty="0" smtClean="0"/>
              <a:t> of Conduct is not changing as a result of this proposal</a:t>
            </a:r>
          </a:p>
          <a:p>
            <a:pPr lvl="1"/>
            <a:r>
              <a:rPr lang="en-US" dirty="0"/>
              <a:t>Not aware of any express requirement to file Code as part of the Tariff </a:t>
            </a:r>
          </a:p>
          <a:p>
            <a:pPr lvl="1"/>
            <a:r>
              <a:rPr lang="en-US" dirty="0"/>
              <a:t>M</a:t>
            </a:r>
            <a:r>
              <a:rPr lang="en-US" dirty="0" smtClean="0"/>
              <a:t>inimum IMM/EMM ethics standards, consistent with the Code of Conduct, will be explicit in the Tariff, as required by federal </a:t>
            </a:r>
            <a:r>
              <a:rPr lang="en-US" dirty="0" smtClean="0"/>
              <a:t>regulation</a:t>
            </a:r>
            <a:endParaRPr lang="en-US" dirty="0" smtClean="0"/>
          </a:p>
          <a:p>
            <a:pPr lvl="1"/>
            <a:r>
              <a:rPr lang="en-US" dirty="0" smtClean="0"/>
              <a:t>Just no longer attaching the Code of Conduct for this purpose </a:t>
            </a:r>
          </a:p>
          <a:p>
            <a:pPr marL="457200" lvl="1" indent="0">
              <a:buNone/>
            </a:pPr>
            <a:endParaRPr lang="en-US" dirty="0" smtClean="0"/>
          </a:p>
        </p:txBody>
      </p:sp>
    </p:spTree>
    <p:extLst>
      <p:ext uri="{BB962C8B-B14F-4D97-AF65-F5344CB8AC3E}">
        <p14:creationId xmlns:p14="http://schemas.microsoft.com/office/powerpoint/2010/main" val="20443531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tx1">
                    <a:lumMod val="50000"/>
                  </a:schemeClr>
                </a:solidFill>
              </a:rPr>
              <a:t>Proposed Clarification</a:t>
            </a:r>
            <a:endParaRPr lang="en-US" dirty="0">
              <a:solidFill>
                <a:schemeClr val="tx1">
                  <a:lumMod val="50000"/>
                </a:schemeClr>
              </a:solidFill>
            </a:endParaRPr>
          </a:p>
        </p:txBody>
      </p:sp>
      <p:sp>
        <p:nvSpPr>
          <p:cNvPr id="3" name="Slide Number Placeholder 2"/>
          <p:cNvSpPr>
            <a:spLocks noGrp="1"/>
          </p:cNvSpPr>
          <p:nvPr>
            <p:ph type="sldNum" sz="quarter" idx="12"/>
          </p:nvPr>
        </p:nvSpPr>
        <p:spPr/>
        <p:txBody>
          <a:bodyPr/>
          <a:lstStyle/>
          <a:p>
            <a:fld id="{F9D18D59-7AC8-45AE-9F52-DBA89AEC6EE0}" type="slidenum">
              <a:rPr lang="en-US" smtClean="0"/>
              <a:t>4</a:t>
            </a:fld>
            <a:endParaRPr lang="en-US"/>
          </a:p>
        </p:txBody>
      </p:sp>
      <p:sp>
        <p:nvSpPr>
          <p:cNvPr id="5" name="Content Placeholder 4"/>
          <p:cNvSpPr>
            <a:spLocks noGrp="1"/>
          </p:cNvSpPr>
          <p:nvPr>
            <p:ph sz="quarter" idx="14"/>
          </p:nvPr>
        </p:nvSpPr>
        <p:spPr/>
        <p:txBody>
          <a:bodyPr>
            <a:normAutofit/>
          </a:bodyPr>
          <a:lstStyle/>
          <a:p>
            <a:r>
              <a:rPr lang="en-US" dirty="0">
                <a:solidFill>
                  <a:schemeClr val="tx1">
                    <a:lumMod val="50000"/>
                  </a:schemeClr>
                </a:solidFill>
              </a:rPr>
              <a:t>1) Clarify the reference to the Code of Conduct in the Tariff to explain that </a:t>
            </a:r>
            <a:r>
              <a:rPr lang="en-US" dirty="0" smtClean="0">
                <a:solidFill>
                  <a:schemeClr val="tx1">
                    <a:lumMod val="50000"/>
                  </a:schemeClr>
                </a:solidFill>
              </a:rPr>
              <a:t>the Code is </a:t>
            </a:r>
            <a:r>
              <a:rPr lang="en-US" dirty="0">
                <a:solidFill>
                  <a:schemeClr val="tx1">
                    <a:lumMod val="50000"/>
                  </a:schemeClr>
                </a:solidFill>
              </a:rPr>
              <a:t>occasionally </a:t>
            </a:r>
            <a:r>
              <a:rPr lang="en-US" dirty="0" smtClean="0">
                <a:solidFill>
                  <a:schemeClr val="tx1">
                    <a:lumMod val="50000"/>
                  </a:schemeClr>
                </a:solidFill>
              </a:rPr>
              <a:t>updated; </a:t>
            </a:r>
          </a:p>
          <a:p>
            <a:r>
              <a:rPr lang="en-US" dirty="0" smtClean="0">
                <a:solidFill>
                  <a:schemeClr val="tx1">
                    <a:lumMod val="50000"/>
                  </a:schemeClr>
                </a:solidFill>
              </a:rPr>
              <a:t>(2</a:t>
            </a:r>
            <a:r>
              <a:rPr lang="en-US" dirty="0">
                <a:solidFill>
                  <a:schemeClr val="tx1">
                    <a:lumMod val="50000"/>
                  </a:schemeClr>
                </a:solidFill>
              </a:rPr>
              <a:t>) </a:t>
            </a:r>
            <a:r>
              <a:rPr lang="en-US" dirty="0" smtClean="0">
                <a:solidFill>
                  <a:schemeClr val="tx1">
                    <a:lumMod val="50000"/>
                  </a:schemeClr>
                </a:solidFill>
              </a:rPr>
              <a:t>Specify in the Tariff language (not by attaching the Code of Conduct) the </a:t>
            </a:r>
            <a:r>
              <a:rPr lang="en-US" dirty="0">
                <a:solidFill>
                  <a:schemeClr val="tx1">
                    <a:lumMod val="50000"/>
                  </a:schemeClr>
                </a:solidFill>
              </a:rPr>
              <a:t>minimum IMM ethic </a:t>
            </a:r>
            <a:r>
              <a:rPr lang="en-US" dirty="0" smtClean="0">
                <a:solidFill>
                  <a:schemeClr val="tx1">
                    <a:lumMod val="50000"/>
                  </a:schemeClr>
                </a:solidFill>
              </a:rPr>
              <a:t>standards; and </a:t>
            </a:r>
          </a:p>
          <a:p>
            <a:r>
              <a:rPr lang="en-US" dirty="0" smtClean="0">
                <a:solidFill>
                  <a:schemeClr val="tx1">
                    <a:lumMod val="50000"/>
                  </a:schemeClr>
                </a:solidFill>
              </a:rPr>
              <a:t>(3) Given 1 and 2, no longer attach Code of Conduct to the Tariff</a:t>
            </a:r>
          </a:p>
        </p:txBody>
      </p:sp>
      <p:sp>
        <p:nvSpPr>
          <p:cNvPr id="6" name="Text Placeholder 3"/>
          <p:cNvSpPr>
            <a:spLocks noGrp="1"/>
          </p:cNvSpPr>
          <p:nvPr>
            <p:ph type="body" sz="quarter" idx="13"/>
          </p:nvPr>
        </p:nvSpPr>
        <p:spPr>
          <a:xfrm>
            <a:off x="228600" y="762000"/>
            <a:ext cx="7924800" cy="381000"/>
          </a:xfrm>
        </p:spPr>
        <p:txBody>
          <a:bodyPr>
            <a:noAutofit/>
          </a:bodyPr>
          <a:lstStyle/>
          <a:p>
            <a:r>
              <a:rPr lang="en-US" dirty="0" smtClean="0">
                <a:solidFill>
                  <a:srgbClr val="00B050"/>
                </a:solidFill>
              </a:rPr>
              <a:t>   </a:t>
            </a:r>
            <a:r>
              <a:rPr lang="en-US" sz="1800" dirty="0" smtClean="0">
                <a:solidFill>
                  <a:schemeClr val="tx1">
                    <a:lumMod val="50000"/>
                  </a:schemeClr>
                </a:solidFill>
              </a:rPr>
              <a:t>Clarify Code </a:t>
            </a:r>
            <a:r>
              <a:rPr lang="en-US" sz="1800" dirty="0">
                <a:solidFill>
                  <a:schemeClr val="tx1">
                    <a:lumMod val="50000"/>
                  </a:schemeClr>
                </a:solidFill>
              </a:rPr>
              <a:t>of Conduct Reference and </a:t>
            </a:r>
            <a:r>
              <a:rPr lang="en-US" sz="1800" dirty="0" smtClean="0">
                <a:solidFill>
                  <a:schemeClr val="tx1">
                    <a:lumMod val="50000"/>
                  </a:schemeClr>
                </a:solidFill>
              </a:rPr>
              <a:t>Add Specific IMM Ethics </a:t>
            </a:r>
            <a:r>
              <a:rPr lang="en-US" sz="1800" dirty="0">
                <a:solidFill>
                  <a:schemeClr val="tx1">
                    <a:lumMod val="50000"/>
                  </a:schemeClr>
                </a:solidFill>
              </a:rPr>
              <a:t>Requirements</a:t>
            </a:r>
          </a:p>
        </p:txBody>
      </p:sp>
      <p:sp>
        <p:nvSpPr>
          <p:cNvPr id="7" name="TextBox 6"/>
          <p:cNvSpPr txBox="1"/>
          <p:nvPr/>
        </p:nvSpPr>
        <p:spPr>
          <a:xfrm>
            <a:off x="7595808" y="102513"/>
            <a:ext cx="1393330" cy="430887"/>
          </a:xfrm>
          <a:prstGeom prst="rect">
            <a:avLst/>
          </a:prstGeom>
          <a:gradFill>
            <a:gsLst>
              <a:gs pos="0">
                <a:schemeClr val="accent1">
                  <a:lumMod val="5000"/>
                  <a:lumOff val="95000"/>
                </a:schemeClr>
              </a:gs>
              <a:gs pos="74000">
                <a:schemeClr val="accent4">
                  <a:lumMod val="20000"/>
                  <a:lumOff val="80000"/>
                </a:schemeClr>
              </a:gs>
              <a:gs pos="83000">
                <a:schemeClr val="accent4">
                  <a:lumMod val="20000"/>
                  <a:lumOff val="80000"/>
                </a:schemeClr>
              </a:gs>
              <a:gs pos="100000">
                <a:schemeClr val="accent4">
                  <a:lumMod val="40000"/>
                  <a:lumOff val="60000"/>
                </a:schemeClr>
              </a:gs>
            </a:gsLst>
            <a:lin ang="5400000" scaled="1"/>
          </a:gradFill>
          <a:ln>
            <a:solidFill>
              <a:schemeClr val="bg1">
                <a:lumMod val="65000"/>
              </a:schemeClr>
            </a:solidFill>
          </a:ln>
        </p:spPr>
        <p:txBody>
          <a:bodyPr wrap="none" rtlCol="0">
            <a:spAutoFit/>
          </a:bodyPr>
          <a:lstStyle/>
          <a:p>
            <a:r>
              <a:rPr lang="en-US" sz="1100" dirty="0" smtClean="0"/>
              <a:t>Restated from </a:t>
            </a:r>
          </a:p>
          <a:p>
            <a:r>
              <a:rPr lang="en-US" sz="1100" dirty="0" smtClean="0"/>
              <a:t>12/8/20 </a:t>
            </a:r>
            <a:r>
              <a:rPr lang="en-US" sz="1100" dirty="0"/>
              <a:t>M</a:t>
            </a:r>
            <a:r>
              <a:rPr lang="en-US" sz="1100" dirty="0" smtClean="0"/>
              <a:t>C Meeting</a:t>
            </a:r>
            <a:endParaRPr lang="en-US" sz="1100" dirty="0"/>
          </a:p>
        </p:txBody>
      </p:sp>
    </p:spTree>
    <p:extLst>
      <p:ext uri="{BB962C8B-B14F-4D97-AF65-F5344CB8AC3E}">
        <p14:creationId xmlns:p14="http://schemas.microsoft.com/office/powerpoint/2010/main" val="21008003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0C7F894-2A36-495D-AB7C-1055F7AC0F9D}" type="slidenum">
              <a:rPr lang="en-US" smtClean="0"/>
              <a:pPr/>
              <a:t>5</a:t>
            </a:fld>
            <a:endParaRPr lang="en-US" dirty="0"/>
          </a:p>
        </p:txBody>
      </p:sp>
      <p:sp>
        <p:nvSpPr>
          <p:cNvPr id="3" name="Title 2"/>
          <p:cNvSpPr>
            <a:spLocks noGrp="1"/>
          </p:cNvSpPr>
          <p:nvPr>
            <p:ph type="title"/>
          </p:nvPr>
        </p:nvSpPr>
        <p:spPr>
          <a:xfrm>
            <a:off x="304800" y="76200"/>
            <a:ext cx="8382000" cy="533400"/>
          </a:xfrm>
        </p:spPr>
        <p:txBody>
          <a:bodyPr>
            <a:normAutofit/>
          </a:bodyPr>
          <a:lstStyle/>
          <a:p>
            <a:r>
              <a:rPr lang="en-US" dirty="0" smtClean="0"/>
              <a:t>Redline of </a:t>
            </a:r>
            <a:r>
              <a:rPr lang="en-US" dirty="0"/>
              <a:t>Proposed Tariff Changes</a:t>
            </a:r>
            <a:endParaRPr lang="en-US" dirty="0">
              <a:solidFill>
                <a:srgbClr val="FF0000"/>
              </a:solidFill>
            </a:endParaRPr>
          </a:p>
        </p:txBody>
      </p:sp>
      <p:graphicFrame>
        <p:nvGraphicFramePr>
          <p:cNvPr id="5" name="Content Placeholder 4"/>
          <p:cNvGraphicFramePr>
            <a:graphicFrameLocks noGrp="1"/>
          </p:cNvGraphicFramePr>
          <p:nvPr>
            <p:ph idx="4294967295"/>
            <p:extLst>
              <p:ext uri="{D42A27DB-BD31-4B8C-83A1-F6EECF244321}">
                <p14:modId xmlns:p14="http://schemas.microsoft.com/office/powerpoint/2010/main" val="702383147"/>
              </p:ext>
            </p:extLst>
          </p:nvPr>
        </p:nvGraphicFramePr>
        <p:xfrm>
          <a:off x="304800" y="685800"/>
          <a:ext cx="8534400" cy="2069375"/>
        </p:xfrm>
        <a:graphic>
          <a:graphicData uri="http://schemas.openxmlformats.org/drawingml/2006/table">
            <a:tbl>
              <a:tblPr firstRow="1" bandRow="1">
                <a:tableStyleId>{5C22544A-7EE6-4342-B048-85BDC9FD1C3A}</a:tableStyleId>
              </a:tblPr>
              <a:tblGrid>
                <a:gridCol w="1975556">
                  <a:extLst>
                    <a:ext uri="{9D8B030D-6E8A-4147-A177-3AD203B41FA5}">
                      <a16:colId xmlns:a16="http://schemas.microsoft.com/office/drawing/2014/main" val="20000"/>
                    </a:ext>
                  </a:extLst>
                </a:gridCol>
                <a:gridCol w="2596444">
                  <a:extLst>
                    <a:ext uri="{9D8B030D-6E8A-4147-A177-3AD203B41FA5}">
                      <a16:colId xmlns:a16="http://schemas.microsoft.com/office/drawing/2014/main" val="20001"/>
                    </a:ext>
                  </a:extLst>
                </a:gridCol>
                <a:gridCol w="3962400">
                  <a:extLst>
                    <a:ext uri="{9D8B030D-6E8A-4147-A177-3AD203B41FA5}">
                      <a16:colId xmlns:a16="http://schemas.microsoft.com/office/drawing/2014/main" val="20002"/>
                    </a:ext>
                  </a:extLst>
                </a:gridCol>
              </a:tblGrid>
              <a:tr h="323305">
                <a:tc>
                  <a:txBody>
                    <a:bodyPr/>
                    <a:lstStyle/>
                    <a:p>
                      <a:r>
                        <a:rPr lang="en-US" sz="1600" strike="noStrike" dirty="0" smtClean="0">
                          <a:solidFill>
                            <a:schemeClr val="bg1"/>
                          </a:solidFill>
                        </a:rPr>
                        <a:t>Section</a:t>
                      </a:r>
                      <a:endParaRPr lang="en-US" sz="1600" strike="noStrike" dirty="0">
                        <a:solidFill>
                          <a:schemeClr val="bg1"/>
                        </a:solidFill>
                      </a:endParaRPr>
                    </a:p>
                  </a:txBody>
                  <a:tcPr/>
                </a:tc>
                <a:tc>
                  <a:txBody>
                    <a:bodyPr/>
                    <a:lstStyle/>
                    <a:p>
                      <a:r>
                        <a:rPr lang="en-US" sz="1600" strike="noStrike" baseline="0" dirty="0" smtClean="0">
                          <a:solidFill>
                            <a:schemeClr val="bg1"/>
                          </a:solidFill>
                        </a:rPr>
                        <a:t> </a:t>
                      </a:r>
                      <a:r>
                        <a:rPr lang="en-US" sz="1600" strike="noStrike" dirty="0" smtClean="0">
                          <a:solidFill>
                            <a:schemeClr val="bg1"/>
                          </a:solidFill>
                        </a:rPr>
                        <a:t>Change</a:t>
                      </a:r>
                      <a:endParaRPr lang="en-US" sz="1600" strike="noStrike" dirty="0">
                        <a:solidFill>
                          <a:schemeClr val="bg1"/>
                        </a:solidFill>
                      </a:endParaRPr>
                    </a:p>
                  </a:txBody>
                  <a:tcPr/>
                </a:tc>
                <a:tc>
                  <a:txBody>
                    <a:bodyPr/>
                    <a:lstStyle/>
                    <a:p>
                      <a:r>
                        <a:rPr lang="en-US" sz="1600" strike="noStrike" dirty="0" smtClean="0">
                          <a:solidFill>
                            <a:schemeClr val="bg1"/>
                          </a:solidFill>
                        </a:rPr>
                        <a:t>Description</a:t>
                      </a:r>
                      <a:endParaRPr lang="en-US" sz="1600" strike="noStrike" dirty="0">
                        <a:solidFill>
                          <a:schemeClr val="bg1"/>
                        </a:solidFill>
                      </a:endParaRPr>
                    </a:p>
                  </a:txBody>
                  <a:tcPr/>
                </a:tc>
                <a:extLst>
                  <a:ext uri="{0D108BD9-81ED-4DB2-BD59-A6C34878D82A}">
                    <a16:rowId xmlns:a16="http://schemas.microsoft.com/office/drawing/2014/main" val="10000"/>
                  </a:ext>
                </a:extLst>
              </a:tr>
              <a:tr h="1734095">
                <a:tc>
                  <a:txBody>
                    <a:bodyPr/>
                    <a:lstStyle/>
                    <a:p>
                      <a:r>
                        <a:rPr lang="en-US" sz="1600" strike="noStrike" dirty="0" smtClean="0">
                          <a:solidFill>
                            <a:srgbClr val="000000"/>
                          </a:solidFill>
                        </a:rPr>
                        <a:t>III.13.A.18.1.</a:t>
                      </a:r>
                      <a:r>
                        <a:rPr lang="en-US" sz="1600" strike="noStrike" baseline="0" dirty="0" smtClean="0">
                          <a:solidFill>
                            <a:srgbClr val="000000"/>
                          </a:solidFill>
                        </a:rPr>
                        <a:t> Compliance with ISO New England Inc. Code of Conduct</a:t>
                      </a:r>
                      <a:endParaRPr lang="en-US" sz="1600" strike="noStrike" dirty="0">
                        <a:solidFill>
                          <a:srgbClr val="000000"/>
                        </a:solidFill>
                      </a:endParaRPr>
                    </a:p>
                  </a:txBody>
                  <a:tcPr/>
                </a:tc>
                <a:tc>
                  <a:txBody>
                    <a:bodyPr/>
                    <a:lstStyle/>
                    <a:p>
                      <a:r>
                        <a:rPr lang="en-US" sz="1600" strike="noStrike" baseline="0" dirty="0" smtClean="0">
                          <a:solidFill>
                            <a:srgbClr val="000000"/>
                          </a:solidFill>
                        </a:rPr>
                        <a:t>Add “as amended from time to time and available on the ISO’s website” plus spell out the 5 other minimum ethics standards.  Delete Exhibit 5.  </a:t>
                      </a:r>
                      <a:endParaRPr lang="en-US" sz="1600" strike="noStrike" dirty="0">
                        <a:solidFill>
                          <a:srgbClr val="000000"/>
                        </a:solidFill>
                      </a:endParaRPr>
                    </a:p>
                  </a:txBody>
                  <a:tcPr/>
                </a:tc>
                <a:tc>
                  <a:txBody>
                    <a:bodyPr/>
                    <a:lstStyle/>
                    <a:p>
                      <a:r>
                        <a:rPr lang="en-US" sz="1600" strike="noStrike" baseline="0" dirty="0" smtClean="0">
                          <a:solidFill>
                            <a:srgbClr val="000000"/>
                          </a:solidFill>
                        </a:rPr>
                        <a:t>Clarify that the ISO amends its Code of Conduct from time-to-time, the filed version may be out of date but the minimum ethics requirements remain the same.  Not necessary to file each updated Code of Conduct as a Tariff exhibit.    </a:t>
                      </a:r>
                      <a:endParaRPr lang="en-US" sz="1600" strike="noStrike" dirty="0">
                        <a:solidFill>
                          <a:srgbClr val="000000"/>
                        </a:solidFill>
                      </a:endParaRPr>
                    </a:p>
                  </a:txBody>
                  <a:tcPr/>
                </a:tc>
                <a:extLst>
                  <a:ext uri="{0D108BD9-81ED-4DB2-BD59-A6C34878D82A}">
                    <a16:rowId xmlns:a16="http://schemas.microsoft.com/office/drawing/2014/main" val="10001"/>
                  </a:ext>
                </a:extLst>
              </a:tr>
            </a:tbl>
          </a:graphicData>
        </a:graphic>
      </p:graphicFrame>
      <p:sp>
        <p:nvSpPr>
          <p:cNvPr id="4" name="Rectangle 3"/>
          <p:cNvSpPr/>
          <p:nvPr/>
        </p:nvSpPr>
        <p:spPr>
          <a:xfrm>
            <a:off x="304800" y="2819400"/>
            <a:ext cx="8382000" cy="3539430"/>
          </a:xfrm>
          <a:prstGeom prst="rect">
            <a:avLst/>
          </a:prstGeom>
        </p:spPr>
        <p:txBody>
          <a:bodyPr wrap="square">
            <a:spAutoFit/>
          </a:bodyPr>
          <a:lstStyle/>
          <a:p>
            <a:r>
              <a:rPr lang="en-US" sz="1600" b="1" dirty="0">
                <a:solidFill>
                  <a:srgbClr val="000000"/>
                </a:solidFill>
              </a:rPr>
              <a:t>III.A.18.1. Compliance with ISO New England Inc. Code of Conduct</a:t>
            </a:r>
            <a:r>
              <a:rPr lang="en-US" sz="1600" dirty="0">
                <a:solidFill>
                  <a:srgbClr val="000000"/>
                </a:solidFill>
              </a:rPr>
              <a:t>.</a:t>
            </a:r>
          </a:p>
          <a:p>
            <a:r>
              <a:rPr lang="en-US" sz="1600" dirty="0">
                <a:solidFill>
                  <a:srgbClr val="000000"/>
                </a:solidFill>
              </a:rPr>
              <a:t>The employees of the ISO that perform market monitoring and mitigation services for the ISO and the employees of the External Market Monitor that perform market monitoring and mitigation services for the ISO shall execute and shall comply with the terms of the ISO New England Inc. Code of Conduct </a:t>
            </a:r>
            <a:r>
              <a:rPr lang="en-US" sz="1600" strike="sngStrike" dirty="0" smtClean="0">
                <a:solidFill>
                  <a:srgbClr val="000000"/>
                </a:solidFill>
              </a:rPr>
              <a:t>attached </a:t>
            </a:r>
            <a:r>
              <a:rPr lang="en-US" sz="1600" strike="sngStrike" dirty="0">
                <a:solidFill>
                  <a:srgbClr val="000000"/>
                </a:solidFill>
              </a:rPr>
              <a:t>hereto as </a:t>
            </a:r>
            <a:r>
              <a:rPr lang="en-US" sz="1600" b="1" i="1" strike="sngStrike" dirty="0">
                <a:solidFill>
                  <a:srgbClr val="000000"/>
                </a:solidFill>
              </a:rPr>
              <a:t>Exhibit 5</a:t>
            </a:r>
            <a:r>
              <a:rPr lang="en-US" sz="1600" b="1" i="1" strike="sngStrike" dirty="0">
                <a:solidFill>
                  <a:srgbClr val="FF0000"/>
                </a:solidFill>
              </a:rPr>
              <a:t>.</a:t>
            </a:r>
            <a:r>
              <a:rPr lang="en-US" sz="1600" u="sng" dirty="0">
                <a:solidFill>
                  <a:srgbClr val="FF0000"/>
                </a:solidFill>
              </a:rPr>
              <a:t>, as amended from time to </a:t>
            </a:r>
            <a:r>
              <a:rPr lang="en-US" sz="1600" u="sng" dirty="0" smtClean="0">
                <a:solidFill>
                  <a:srgbClr val="FF0000"/>
                </a:solidFill>
              </a:rPr>
              <a:t>time and available on the ISO’s website.  </a:t>
            </a:r>
            <a:r>
              <a:rPr lang="en-US" sz="1600" u="sng" dirty="0">
                <a:solidFill>
                  <a:srgbClr val="FF0000"/>
                </a:solidFill>
              </a:rPr>
              <a:t>Consistent with the Code of Conduct, at a minimum </a:t>
            </a:r>
            <a:r>
              <a:rPr lang="en-US" sz="1600" u="sng" dirty="0" smtClean="0">
                <a:solidFill>
                  <a:srgbClr val="FF0000"/>
                </a:solidFill>
              </a:rPr>
              <a:t>each such monitoring unit and its </a:t>
            </a:r>
            <a:r>
              <a:rPr lang="en-US" sz="1600" u="sng" dirty="0">
                <a:solidFill>
                  <a:srgbClr val="FF0000"/>
                </a:solidFill>
              </a:rPr>
              <a:t>employees (a) must have no material affiliation with any market participant or affiliate, (b) must have no material financial interest in any market participant or affiliate with potential exceptions for mutual funds and non-directed investments, (c) must not engage in any market transactions other than the performance of their duties hereunder, (d) may not accept anything of value from a market participant in excess of a </a:t>
            </a:r>
            <a:r>
              <a:rPr lang="en-US" sz="1600" i="1" u="sng" dirty="0">
                <a:solidFill>
                  <a:srgbClr val="FF0000"/>
                </a:solidFill>
              </a:rPr>
              <a:t>de </a:t>
            </a:r>
            <a:r>
              <a:rPr lang="en-US" sz="1600" i="1" u="sng" dirty="0" err="1">
                <a:solidFill>
                  <a:srgbClr val="FF0000"/>
                </a:solidFill>
              </a:rPr>
              <a:t>minimis</a:t>
            </a:r>
            <a:r>
              <a:rPr lang="en-US" sz="1600" i="1" u="sng" dirty="0">
                <a:solidFill>
                  <a:srgbClr val="FF0000"/>
                </a:solidFill>
              </a:rPr>
              <a:t> </a:t>
            </a:r>
            <a:r>
              <a:rPr lang="en-US" sz="1600" u="sng" dirty="0">
                <a:solidFill>
                  <a:srgbClr val="FF0000"/>
                </a:solidFill>
              </a:rPr>
              <a:t>amount, and (e) must advise a supervisor in the event they seek employment with a market participant, and must disqualify themselves from participating in any matter that would have an effect on the financial interest of the market participant.</a:t>
            </a:r>
          </a:p>
        </p:txBody>
      </p:sp>
      <p:sp>
        <p:nvSpPr>
          <p:cNvPr id="6" name="TextBox 5"/>
          <p:cNvSpPr txBox="1"/>
          <p:nvPr/>
        </p:nvSpPr>
        <p:spPr>
          <a:xfrm>
            <a:off x="7595808" y="102513"/>
            <a:ext cx="1393330" cy="430887"/>
          </a:xfrm>
          <a:prstGeom prst="rect">
            <a:avLst/>
          </a:prstGeom>
          <a:gradFill>
            <a:gsLst>
              <a:gs pos="0">
                <a:schemeClr val="accent1">
                  <a:lumMod val="5000"/>
                  <a:lumOff val="95000"/>
                </a:schemeClr>
              </a:gs>
              <a:gs pos="74000">
                <a:schemeClr val="accent4">
                  <a:lumMod val="20000"/>
                  <a:lumOff val="80000"/>
                </a:schemeClr>
              </a:gs>
              <a:gs pos="83000">
                <a:schemeClr val="accent4">
                  <a:lumMod val="20000"/>
                  <a:lumOff val="80000"/>
                </a:schemeClr>
              </a:gs>
              <a:gs pos="100000">
                <a:schemeClr val="accent4">
                  <a:lumMod val="40000"/>
                  <a:lumOff val="60000"/>
                </a:schemeClr>
              </a:gs>
            </a:gsLst>
            <a:lin ang="5400000" scaled="1"/>
          </a:gradFill>
          <a:ln>
            <a:solidFill>
              <a:schemeClr val="bg1">
                <a:lumMod val="65000"/>
              </a:schemeClr>
            </a:solidFill>
          </a:ln>
        </p:spPr>
        <p:txBody>
          <a:bodyPr wrap="none" rtlCol="0">
            <a:spAutoFit/>
          </a:bodyPr>
          <a:lstStyle/>
          <a:p>
            <a:r>
              <a:rPr lang="en-US" sz="1100" dirty="0" smtClean="0"/>
              <a:t>Restated from </a:t>
            </a:r>
          </a:p>
          <a:p>
            <a:r>
              <a:rPr lang="en-US" sz="1100" dirty="0" smtClean="0"/>
              <a:t>12/8/20 </a:t>
            </a:r>
            <a:r>
              <a:rPr lang="en-US" sz="1100" dirty="0"/>
              <a:t>M</a:t>
            </a:r>
            <a:r>
              <a:rPr lang="en-US" sz="1100" dirty="0" smtClean="0"/>
              <a:t>C Meeting</a:t>
            </a:r>
            <a:endParaRPr lang="en-US" sz="1100" dirty="0"/>
          </a:p>
        </p:txBody>
      </p:sp>
    </p:spTree>
    <p:extLst>
      <p:ext uri="{BB962C8B-B14F-4D97-AF65-F5344CB8AC3E}">
        <p14:creationId xmlns:p14="http://schemas.microsoft.com/office/powerpoint/2010/main" val="25313228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Conclusion</a:t>
            </a:r>
          </a:p>
        </p:txBody>
      </p:sp>
      <p:sp>
        <p:nvSpPr>
          <p:cNvPr id="3" name="Slide Number Placeholder 2"/>
          <p:cNvSpPr>
            <a:spLocks noGrp="1"/>
          </p:cNvSpPr>
          <p:nvPr>
            <p:ph type="sldNum" sz="quarter" idx="12"/>
          </p:nvPr>
        </p:nvSpPr>
        <p:spPr/>
        <p:txBody>
          <a:bodyPr/>
          <a:lstStyle/>
          <a:p>
            <a:fld id="{F9D18D59-7AC8-45AE-9F52-DBA89AEC6EE0}" type="slidenum">
              <a:rPr lang="en-US" smtClean="0"/>
              <a:t>6</a:t>
            </a:fld>
            <a:endParaRPr lang="en-US"/>
          </a:p>
        </p:txBody>
      </p:sp>
      <p:sp>
        <p:nvSpPr>
          <p:cNvPr id="4" name="Text Placeholder 3"/>
          <p:cNvSpPr>
            <a:spLocks noGrp="1"/>
          </p:cNvSpPr>
          <p:nvPr>
            <p:ph type="body" sz="quarter" idx="13"/>
          </p:nvPr>
        </p:nvSpPr>
        <p:spPr/>
        <p:txBody>
          <a:bodyPr>
            <a:normAutofit/>
          </a:bodyPr>
          <a:lstStyle/>
          <a:p>
            <a:r>
              <a:rPr lang="en-US" dirty="0"/>
              <a:t>Changes will add </a:t>
            </a:r>
            <a:r>
              <a:rPr lang="en-US" dirty="0" smtClean="0"/>
              <a:t>clarity</a:t>
            </a:r>
            <a:endParaRPr lang="en-US" dirty="0"/>
          </a:p>
        </p:txBody>
      </p:sp>
      <p:sp>
        <p:nvSpPr>
          <p:cNvPr id="5" name="Content Placeholder 4"/>
          <p:cNvSpPr>
            <a:spLocks noGrp="1"/>
          </p:cNvSpPr>
          <p:nvPr>
            <p:ph sz="quarter" idx="14"/>
          </p:nvPr>
        </p:nvSpPr>
        <p:spPr/>
        <p:txBody>
          <a:bodyPr>
            <a:normAutofit/>
          </a:bodyPr>
          <a:lstStyle/>
          <a:p>
            <a:r>
              <a:rPr lang="en-US" dirty="0"/>
              <a:t>Tariff Appendix A should be amended to reflect </a:t>
            </a:r>
            <a:r>
              <a:rPr lang="en-US" dirty="0" smtClean="0"/>
              <a:t>that the </a:t>
            </a:r>
            <a:r>
              <a:rPr lang="en-US" dirty="0"/>
              <a:t>Code of Conduct is </a:t>
            </a:r>
            <a:r>
              <a:rPr lang="en-US" dirty="0" smtClean="0"/>
              <a:t>subject to change and available on the website</a:t>
            </a:r>
          </a:p>
          <a:p>
            <a:r>
              <a:rPr lang="en-US" dirty="0" smtClean="0"/>
              <a:t>No </a:t>
            </a:r>
            <a:r>
              <a:rPr lang="en-US" dirty="0"/>
              <a:t>need to </a:t>
            </a:r>
            <a:r>
              <a:rPr lang="en-US" dirty="0" smtClean="0"/>
              <a:t>reference attached Code of Conduct because </a:t>
            </a:r>
            <a:r>
              <a:rPr lang="en-US" dirty="0"/>
              <a:t>minimum ethics standards will be </a:t>
            </a:r>
            <a:r>
              <a:rPr lang="en-US" dirty="0" smtClean="0"/>
              <a:t>stated </a:t>
            </a:r>
            <a:r>
              <a:rPr lang="en-US" dirty="0"/>
              <a:t>in the </a:t>
            </a:r>
            <a:r>
              <a:rPr lang="en-US" dirty="0" smtClean="0"/>
              <a:t>Tariff, with the more stringent standards applying in the event of a conflict</a:t>
            </a:r>
          </a:p>
          <a:p>
            <a:r>
              <a:rPr lang="en-US" dirty="0" smtClean="0"/>
              <a:t>Delete Exhibit 5 (or indicate superseded)</a:t>
            </a:r>
            <a:endParaRPr lang="en-US" dirty="0"/>
          </a:p>
        </p:txBody>
      </p:sp>
    </p:spTree>
    <p:extLst>
      <p:ext uri="{BB962C8B-B14F-4D97-AF65-F5344CB8AC3E}">
        <p14:creationId xmlns:p14="http://schemas.microsoft.com/office/powerpoint/2010/main" val="11001034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0C7F894-2A36-495D-AB7C-1055F7AC0F9D}" type="slidenum">
              <a:rPr lang="en-US" smtClean="0"/>
              <a:pPr/>
              <a:t>7</a:t>
            </a:fld>
            <a:endParaRPr lang="en-US" dirty="0"/>
          </a:p>
        </p:txBody>
      </p:sp>
      <p:sp>
        <p:nvSpPr>
          <p:cNvPr id="3" name="Title 2"/>
          <p:cNvSpPr>
            <a:spLocks noGrp="1"/>
          </p:cNvSpPr>
          <p:nvPr>
            <p:ph type="title"/>
          </p:nvPr>
        </p:nvSpPr>
        <p:spPr/>
        <p:txBody>
          <a:bodyPr/>
          <a:lstStyle/>
          <a:p>
            <a:r>
              <a:rPr lang="en-US" dirty="0" smtClean="0"/>
              <a:t>Next Steps</a:t>
            </a:r>
            <a:endParaRPr lang="en-US" dirty="0"/>
          </a:p>
        </p:txBody>
      </p:sp>
      <p:sp>
        <p:nvSpPr>
          <p:cNvPr id="4" name="Content Placeholder 3"/>
          <p:cNvSpPr>
            <a:spLocks noGrp="1"/>
          </p:cNvSpPr>
          <p:nvPr>
            <p:ph sz="quarter" idx="13"/>
          </p:nvPr>
        </p:nvSpPr>
        <p:spPr>
          <a:xfrm>
            <a:off x="457200" y="1219200"/>
            <a:ext cx="8229600" cy="4114800"/>
          </a:xfrm>
        </p:spPr>
        <p:txBody>
          <a:bodyPr>
            <a:normAutofit/>
          </a:bodyPr>
          <a:lstStyle/>
          <a:p>
            <a:r>
              <a:rPr lang="en-US" dirty="0" smtClean="0"/>
              <a:t>Vote </a:t>
            </a:r>
            <a:r>
              <a:rPr lang="en-US" dirty="0"/>
              <a:t>on these proposed </a:t>
            </a:r>
            <a:r>
              <a:rPr lang="en-US" dirty="0" smtClean="0"/>
              <a:t>Tariff revisions at the February 2021 Markets Committee </a:t>
            </a:r>
            <a:r>
              <a:rPr lang="en-US" dirty="0"/>
              <a:t>meeting and at </a:t>
            </a:r>
            <a:r>
              <a:rPr lang="en-US" dirty="0" smtClean="0"/>
              <a:t>the March 2021 </a:t>
            </a:r>
            <a:r>
              <a:rPr lang="en-US" dirty="0"/>
              <a:t>Participants Committee meeting</a:t>
            </a:r>
          </a:p>
          <a:p>
            <a:r>
              <a:rPr lang="en-US" dirty="0"/>
              <a:t>Make a filing in eTariff by </a:t>
            </a:r>
            <a:r>
              <a:rPr lang="en-US" dirty="0" smtClean="0"/>
              <a:t>April 2021 </a:t>
            </a:r>
            <a:r>
              <a:rPr lang="en-US" dirty="0"/>
              <a:t>to make all Tariff </a:t>
            </a:r>
            <a:r>
              <a:rPr lang="en-US" dirty="0" smtClean="0"/>
              <a:t>changes </a:t>
            </a:r>
            <a:r>
              <a:rPr lang="en-US" dirty="0"/>
              <a:t>necessary to reflect the </a:t>
            </a:r>
            <a:r>
              <a:rPr lang="en-US" dirty="0" smtClean="0"/>
              <a:t>revisions to Tariff Sections III.A.18.1 and III.A.18.2. </a:t>
            </a:r>
            <a:endParaRPr lang="en-US" dirty="0"/>
          </a:p>
        </p:txBody>
      </p:sp>
    </p:spTree>
    <p:extLst>
      <p:ext uri="{BB962C8B-B14F-4D97-AF65-F5344CB8AC3E}">
        <p14:creationId xmlns:p14="http://schemas.microsoft.com/office/powerpoint/2010/main" val="39022781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0C7F894-2A36-495D-AB7C-1055F7AC0F9D}" type="slidenum">
              <a:rPr lang="en-US" smtClean="0"/>
              <a:pPr/>
              <a:t>8</a:t>
            </a:fld>
            <a:endParaRPr lang="en-US" dirty="0"/>
          </a:p>
        </p:txBody>
      </p:sp>
      <p:sp>
        <p:nvSpPr>
          <p:cNvPr id="3" name="Title 2"/>
          <p:cNvSpPr>
            <a:spLocks noGrp="1"/>
          </p:cNvSpPr>
          <p:nvPr>
            <p:ph type="title"/>
          </p:nvPr>
        </p:nvSpPr>
        <p:spPr/>
        <p:txBody>
          <a:bodyPr/>
          <a:lstStyle/>
          <a:p>
            <a:r>
              <a:rPr lang="en-US" dirty="0" smtClean="0"/>
              <a:t>Stakeholder Schedule</a:t>
            </a:r>
            <a:endParaRPr lang="en-US" dirty="0"/>
          </a:p>
        </p:txBody>
      </p:sp>
      <p:graphicFrame>
        <p:nvGraphicFramePr>
          <p:cNvPr id="5" name="Table Placeholder 6"/>
          <p:cNvGraphicFramePr>
            <a:graphicFrameLocks/>
          </p:cNvGraphicFramePr>
          <p:nvPr>
            <p:extLst>
              <p:ext uri="{D42A27DB-BD31-4B8C-83A1-F6EECF244321}">
                <p14:modId xmlns:p14="http://schemas.microsoft.com/office/powerpoint/2010/main" val="1469149733"/>
              </p:ext>
            </p:extLst>
          </p:nvPr>
        </p:nvGraphicFramePr>
        <p:xfrm>
          <a:off x="457200" y="1463040"/>
          <a:ext cx="8229600" cy="3657600"/>
        </p:xfrm>
        <a:graphic>
          <a:graphicData uri="http://schemas.openxmlformats.org/drawingml/2006/table">
            <a:tbl>
              <a:tblPr bandRow="1">
                <a:tableStyleId>{5C22544A-7EE6-4342-B048-85BDC9FD1C3A}</a:tableStyleId>
              </a:tblPr>
              <a:tblGrid>
                <a:gridCol w="2743200">
                  <a:extLst>
                    <a:ext uri="{9D8B030D-6E8A-4147-A177-3AD203B41FA5}">
                      <a16:colId xmlns:a16="http://schemas.microsoft.com/office/drawing/2014/main" val="20000"/>
                    </a:ext>
                  </a:extLst>
                </a:gridCol>
                <a:gridCol w="5486400">
                  <a:extLst>
                    <a:ext uri="{9D8B030D-6E8A-4147-A177-3AD203B41FA5}">
                      <a16:colId xmlns:a16="http://schemas.microsoft.com/office/drawing/2014/main" val="20001"/>
                    </a:ext>
                  </a:extLst>
                </a:gridCol>
              </a:tblGrid>
              <a:tr h="609600">
                <a:tc>
                  <a:txBody>
                    <a:bodyPr/>
                    <a:lstStyle/>
                    <a:p>
                      <a:r>
                        <a:rPr lang="en-US" b="1" dirty="0" smtClean="0">
                          <a:solidFill>
                            <a:schemeClr val="bg1"/>
                          </a:solidFill>
                        </a:rPr>
                        <a:t>Stakeholder  Meetings</a:t>
                      </a:r>
                      <a:endParaRPr lang="en-US" b="1" dirty="0">
                        <a:solidFill>
                          <a:schemeClr val="bg1"/>
                        </a:solidFill>
                      </a:endParaRPr>
                    </a:p>
                  </a:txBody>
                  <a:tcPr anchor="ctr">
                    <a:solidFill>
                      <a:srgbClr val="0082CF"/>
                    </a:solidFill>
                  </a:tcPr>
                </a:tc>
                <a:tc>
                  <a:txBody>
                    <a:bodyPr/>
                    <a:lstStyle/>
                    <a:p>
                      <a:r>
                        <a:rPr lang="en-US" b="1" dirty="0" smtClean="0">
                          <a:solidFill>
                            <a:schemeClr val="bg1"/>
                          </a:solidFill>
                        </a:rPr>
                        <a:t>Scheduled</a:t>
                      </a:r>
                      <a:r>
                        <a:rPr lang="en-US" b="1" baseline="0" dirty="0" smtClean="0">
                          <a:solidFill>
                            <a:schemeClr val="bg1"/>
                          </a:solidFill>
                        </a:rPr>
                        <a:t> Project Milestone</a:t>
                      </a:r>
                      <a:endParaRPr lang="en-US" b="1" dirty="0">
                        <a:solidFill>
                          <a:schemeClr val="bg1"/>
                        </a:solidFill>
                      </a:endParaRPr>
                    </a:p>
                  </a:txBody>
                  <a:tcPr anchor="ctr">
                    <a:solidFill>
                      <a:srgbClr val="0082CF"/>
                    </a:solidFill>
                  </a:tcPr>
                </a:tc>
                <a:extLst>
                  <a:ext uri="{0D108BD9-81ED-4DB2-BD59-A6C34878D82A}">
                    <a16:rowId xmlns:a16="http://schemas.microsoft.com/office/drawing/2014/main" val="10000"/>
                  </a:ext>
                </a:extLst>
              </a:tr>
              <a:tr h="609600">
                <a:tc>
                  <a:txBody>
                    <a:bodyPr/>
                    <a:lstStyle/>
                    <a:p>
                      <a:r>
                        <a:rPr lang="en-US" sz="1600" b="1" baseline="0" dirty="0" smtClean="0">
                          <a:solidFill>
                            <a:srgbClr val="000000"/>
                          </a:solidFill>
                        </a:rPr>
                        <a:t>December 8, 2020</a:t>
                      </a:r>
                    </a:p>
                    <a:p>
                      <a:r>
                        <a:rPr lang="en-US" sz="1600" b="1" baseline="0" dirty="0" smtClean="0">
                          <a:solidFill>
                            <a:srgbClr val="000000"/>
                          </a:solidFill>
                        </a:rPr>
                        <a:t>Markets Committee</a:t>
                      </a:r>
                    </a:p>
                  </a:txBody>
                  <a:tcPr anchor="ctr">
                    <a:solidFill>
                      <a:schemeClr val="tx1">
                        <a:lumMod val="40000"/>
                        <a:lumOff val="60000"/>
                      </a:schemeClr>
                    </a:solidFill>
                  </a:tcPr>
                </a:tc>
                <a:tc>
                  <a:txBody>
                    <a:bodyPr/>
                    <a:lstStyle/>
                    <a:p>
                      <a:r>
                        <a:rPr lang="en-US" sz="1600" dirty="0" smtClean="0">
                          <a:solidFill>
                            <a:srgbClr val="000000"/>
                          </a:solidFill>
                        </a:rPr>
                        <a:t>Discussion </a:t>
                      </a:r>
                      <a:r>
                        <a:rPr lang="en-US" sz="1600" baseline="0" dirty="0" smtClean="0">
                          <a:solidFill>
                            <a:srgbClr val="000000"/>
                          </a:solidFill>
                        </a:rPr>
                        <a:t>on proposed Tariff revisions associated with IMM Ethical Conduct Standards</a:t>
                      </a:r>
                      <a:endParaRPr lang="en-US" sz="1600" dirty="0">
                        <a:solidFill>
                          <a:srgbClr val="000000"/>
                        </a:solidFill>
                      </a:endParaRPr>
                    </a:p>
                  </a:txBody>
                  <a:tcPr anchor="ctr">
                    <a:solidFill>
                      <a:schemeClr val="tx1">
                        <a:lumMod val="40000"/>
                        <a:lumOff val="60000"/>
                      </a:schemeClr>
                    </a:solidFill>
                  </a:tcPr>
                </a:tc>
                <a:extLst>
                  <a:ext uri="{0D108BD9-81ED-4DB2-BD59-A6C34878D82A}">
                    <a16:rowId xmlns:a16="http://schemas.microsoft.com/office/drawing/2014/main" val="10001"/>
                  </a:ext>
                </a:extLst>
              </a:tr>
              <a:tr h="609600">
                <a:tc>
                  <a:txBody>
                    <a:bodyPr/>
                    <a:lstStyle/>
                    <a:p>
                      <a:r>
                        <a:rPr lang="en-US" sz="1600" b="1" baseline="0" dirty="0" smtClean="0">
                          <a:solidFill>
                            <a:srgbClr val="000000"/>
                          </a:solidFill>
                        </a:rPr>
                        <a:t>January </a:t>
                      </a:r>
                      <a:r>
                        <a:rPr lang="en-US" sz="1600" b="1" baseline="0" dirty="0" smtClean="0">
                          <a:solidFill>
                            <a:srgbClr val="000000"/>
                          </a:solidFill>
                        </a:rPr>
                        <a:t>12, </a:t>
                      </a:r>
                      <a:r>
                        <a:rPr lang="en-US" sz="1600" b="1" baseline="0" dirty="0" smtClean="0">
                          <a:solidFill>
                            <a:srgbClr val="000000"/>
                          </a:solidFill>
                        </a:rPr>
                        <a:t>2021</a:t>
                      </a:r>
                    </a:p>
                    <a:p>
                      <a:r>
                        <a:rPr lang="en-US" sz="1600" b="1" baseline="0" dirty="0" smtClean="0">
                          <a:solidFill>
                            <a:srgbClr val="000000"/>
                          </a:solidFill>
                        </a:rPr>
                        <a:t>Markets Committee</a:t>
                      </a:r>
                    </a:p>
                  </a:txBody>
                  <a:tcPr anchor="ctr">
                    <a:solidFill>
                      <a:schemeClr val="tx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000000"/>
                          </a:solidFill>
                        </a:rPr>
                        <a:t>Discussion</a:t>
                      </a:r>
                      <a:r>
                        <a:rPr lang="en-US" sz="1600" strike="noStrike" baseline="0" dirty="0" smtClean="0">
                          <a:solidFill>
                            <a:srgbClr val="000000"/>
                          </a:solidFill>
                        </a:rPr>
                        <a:t> </a:t>
                      </a:r>
                      <a:r>
                        <a:rPr lang="en-US" sz="1600" baseline="0" dirty="0" smtClean="0">
                          <a:solidFill>
                            <a:srgbClr val="000000"/>
                          </a:solidFill>
                        </a:rPr>
                        <a:t>on proposed Tariff revisions associated with IMM Ethical Conduct Standards</a:t>
                      </a:r>
                      <a:endParaRPr lang="en-US" sz="1600" dirty="0" smtClean="0">
                        <a:solidFill>
                          <a:srgbClr val="000000"/>
                        </a:solidFill>
                      </a:endParaRPr>
                    </a:p>
                  </a:txBody>
                  <a:tcPr anchor="ctr">
                    <a:solidFill>
                      <a:schemeClr val="tx1">
                        <a:lumMod val="40000"/>
                        <a:lumOff val="60000"/>
                      </a:schemeClr>
                    </a:solidFill>
                  </a:tcPr>
                </a:tc>
                <a:extLst>
                  <a:ext uri="{0D108BD9-81ED-4DB2-BD59-A6C34878D82A}">
                    <a16:rowId xmlns:a16="http://schemas.microsoft.com/office/drawing/2014/main" val="3727417089"/>
                  </a:ext>
                </a:extLst>
              </a:tr>
              <a:tr h="609600">
                <a:tc>
                  <a:txBody>
                    <a:bodyPr/>
                    <a:lstStyle/>
                    <a:p>
                      <a:pPr marL="0" algn="l" defTabSz="914400" rtl="0" eaLnBrk="1" latinLnBrk="0" hangingPunct="1"/>
                      <a:r>
                        <a:rPr lang="en-US" sz="1600" b="1" kern="1200" dirty="0" smtClean="0">
                          <a:solidFill>
                            <a:srgbClr val="000000"/>
                          </a:solidFill>
                          <a:latin typeface="+mn-lt"/>
                          <a:ea typeface="+mn-ea"/>
                          <a:cs typeface="+mn-cs"/>
                        </a:rPr>
                        <a:t>February 9-10, 2021</a:t>
                      </a:r>
                    </a:p>
                    <a:p>
                      <a:pPr marL="0" algn="l" defTabSz="914400" rtl="0" eaLnBrk="1" latinLnBrk="0" hangingPunct="1"/>
                      <a:r>
                        <a:rPr lang="en-US" sz="1600" b="1" kern="1200" dirty="0" smtClean="0">
                          <a:solidFill>
                            <a:srgbClr val="000000"/>
                          </a:solidFill>
                          <a:latin typeface="+mn-lt"/>
                          <a:ea typeface="+mn-ea"/>
                          <a:cs typeface="+mn-cs"/>
                        </a:rPr>
                        <a:t>Market</a:t>
                      </a:r>
                      <a:r>
                        <a:rPr lang="en-US" sz="1600" b="1" kern="1200" baseline="0" dirty="0" smtClean="0">
                          <a:solidFill>
                            <a:srgbClr val="000000"/>
                          </a:solidFill>
                          <a:latin typeface="+mn-lt"/>
                          <a:ea typeface="+mn-ea"/>
                          <a:cs typeface="+mn-cs"/>
                        </a:rPr>
                        <a:t>s Committee</a:t>
                      </a:r>
                      <a:endParaRPr lang="en-US" sz="1600" b="1" kern="1200" dirty="0">
                        <a:solidFill>
                          <a:srgbClr val="000000"/>
                        </a:solidFill>
                        <a:latin typeface="+mn-lt"/>
                        <a:ea typeface="+mn-ea"/>
                        <a:cs typeface="+mn-cs"/>
                      </a:endParaRPr>
                    </a:p>
                  </a:txBody>
                  <a:tcPr anchor="ctr">
                    <a:solidFill>
                      <a:srgbClr val="CCDDEE"/>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trike="noStrike" dirty="0" smtClean="0">
                          <a:solidFill>
                            <a:srgbClr val="000000"/>
                          </a:solidFill>
                        </a:rPr>
                        <a:t>Vote</a:t>
                      </a:r>
                      <a:r>
                        <a:rPr lang="en-US" sz="1600" strike="noStrike" baseline="0" dirty="0" smtClean="0">
                          <a:solidFill>
                            <a:srgbClr val="000000"/>
                          </a:solidFill>
                        </a:rPr>
                        <a:t> </a:t>
                      </a:r>
                      <a:r>
                        <a:rPr lang="en-US" sz="1600" baseline="0" dirty="0" smtClean="0">
                          <a:solidFill>
                            <a:srgbClr val="000000"/>
                          </a:solidFill>
                        </a:rPr>
                        <a:t>on proposed Tariff revisions associated with IMM Ethical Conduct Standards</a:t>
                      </a:r>
                      <a:endParaRPr lang="en-US" sz="1600" dirty="0" smtClean="0">
                        <a:solidFill>
                          <a:srgbClr val="000000"/>
                        </a:solidFill>
                      </a:endParaRPr>
                    </a:p>
                  </a:txBody>
                  <a:tcPr anchor="ctr">
                    <a:solidFill>
                      <a:srgbClr val="CCDDEE"/>
                    </a:solidFill>
                  </a:tcPr>
                </a:tc>
                <a:extLst>
                  <a:ext uri="{0D108BD9-81ED-4DB2-BD59-A6C34878D82A}">
                    <a16:rowId xmlns:a16="http://schemas.microsoft.com/office/drawing/2014/main" val="4164016180"/>
                  </a:ext>
                </a:extLst>
              </a:tr>
              <a:tr h="609600">
                <a:tc>
                  <a:txBody>
                    <a:bodyPr/>
                    <a:lstStyle/>
                    <a:p>
                      <a:pPr marL="0" algn="l" defTabSz="914400" rtl="0" eaLnBrk="1" latinLnBrk="0" hangingPunct="1"/>
                      <a:r>
                        <a:rPr lang="en-US" sz="1600" b="1" kern="1200" baseline="0" dirty="0" smtClean="0">
                          <a:solidFill>
                            <a:srgbClr val="000000"/>
                          </a:solidFill>
                          <a:latin typeface="+mn-lt"/>
                          <a:ea typeface="+mn-ea"/>
                          <a:cs typeface="+mn-cs"/>
                        </a:rPr>
                        <a:t>March 4, 2021</a:t>
                      </a:r>
                    </a:p>
                    <a:p>
                      <a:pPr marL="0" algn="l" defTabSz="914400" rtl="0" eaLnBrk="1" latinLnBrk="0" hangingPunct="1"/>
                      <a:r>
                        <a:rPr lang="en-US" sz="1600" b="1" kern="1200" baseline="0" dirty="0" smtClean="0">
                          <a:solidFill>
                            <a:srgbClr val="000000"/>
                          </a:solidFill>
                          <a:latin typeface="+mn-lt"/>
                          <a:ea typeface="+mn-ea"/>
                          <a:cs typeface="+mn-cs"/>
                        </a:rPr>
                        <a:t>Participants Committee</a:t>
                      </a:r>
                      <a:endParaRPr lang="en-US" sz="1600" b="1" kern="1200" dirty="0">
                        <a:solidFill>
                          <a:srgbClr val="000000"/>
                        </a:solidFill>
                        <a:latin typeface="+mn-lt"/>
                        <a:ea typeface="+mn-ea"/>
                        <a:cs typeface="+mn-cs"/>
                      </a:endParaRPr>
                    </a:p>
                  </a:txBody>
                  <a:tcPr anchor="ctr">
                    <a:solidFill>
                      <a:srgbClr val="CCDDEE"/>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trike="noStrike" dirty="0" smtClean="0">
                          <a:solidFill>
                            <a:srgbClr val="000000"/>
                          </a:solidFill>
                        </a:rPr>
                        <a:t>Vote</a:t>
                      </a:r>
                      <a:r>
                        <a:rPr lang="en-US" sz="1600" strike="noStrike" baseline="0" dirty="0" smtClean="0">
                          <a:solidFill>
                            <a:srgbClr val="000000"/>
                          </a:solidFill>
                        </a:rPr>
                        <a:t> </a:t>
                      </a:r>
                      <a:r>
                        <a:rPr lang="en-US" sz="1600" baseline="0" dirty="0" smtClean="0">
                          <a:solidFill>
                            <a:srgbClr val="000000"/>
                          </a:solidFill>
                        </a:rPr>
                        <a:t>on proposed Tariff revisions associated with IMM Ethics Standards</a:t>
                      </a:r>
                      <a:endParaRPr lang="en-US" sz="1600" dirty="0" smtClean="0">
                        <a:solidFill>
                          <a:srgbClr val="000000"/>
                        </a:solidFill>
                      </a:endParaRPr>
                    </a:p>
                  </a:txBody>
                  <a:tcPr anchor="ctr">
                    <a:solidFill>
                      <a:srgbClr val="CCDDEE"/>
                    </a:solidFill>
                  </a:tcPr>
                </a:tc>
                <a:extLst>
                  <a:ext uri="{0D108BD9-81ED-4DB2-BD59-A6C34878D82A}">
                    <a16:rowId xmlns:a16="http://schemas.microsoft.com/office/drawing/2014/main" val="3722505897"/>
                  </a:ext>
                </a:extLst>
              </a:tr>
              <a:tr h="609600">
                <a:tc>
                  <a:txBody>
                    <a:bodyPr/>
                    <a:lstStyle/>
                    <a:p>
                      <a:pPr marL="0" algn="l" defTabSz="914400" rtl="0" eaLnBrk="1" latinLnBrk="0" hangingPunct="1"/>
                      <a:r>
                        <a:rPr lang="en-US" sz="1600" b="1" kern="1200" dirty="0" smtClean="0">
                          <a:solidFill>
                            <a:srgbClr val="000000"/>
                          </a:solidFill>
                          <a:latin typeface="+mn-lt"/>
                          <a:ea typeface="+mn-ea"/>
                          <a:cs typeface="+mn-cs"/>
                        </a:rPr>
                        <a:t>April 2021</a:t>
                      </a:r>
                      <a:endParaRPr lang="en-US" sz="1600" b="1" kern="1200" dirty="0">
                        <a:solidFill>
                          <a:srgbClr val="000000"/>
                        </a:solidFill>
                        <a:latin typeface="+mn-lt"/>
                        <a:ea typeface="+mn-ea"/>
                        <a:cs typeface="+mn-cs"/>
                      </a:endParaRPr>
                    </a:p>
                  </a:txBody>
                  <a:tcPr anchor="ctr">
                    <a:solidFill>
                      <a:srgbClr val="CCDDEE"/>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dirty="0" err="1" smtClean="0">
                          <a:solidFill>
                            <a:srgbClr val="000000"/>
                          </a:solidFill>
                          <a:latin typeface="+mn-lt"/>
                          <a:ea typeface="+mn-ea"/>
                          <a:cs typeface="+mn-cs"/>
                        </a:rPr>
                        <a:t>eTariff</a:t>
                      </a:r>
                      <a:r>
                        <a:rPr lang="en-US" sz="1600" b="0" kern="1200" baseline="0" dirty="0" smtClean="0">
                          <a:solidFill>
                            <a:srgbClr val="000000"/>
                          </a:solidFill>
                          <a:latin typeface="+mn-lt"/>
                          <a:ea typeface="+mn-ea"/>
                          <a:cs typeface="+mn-cs"/>
                        </a:rPr>
                        <a:t> Filing</a:t>
                      </a:r>
                      <a:endParaRPr lang="en-US" sz="1600" b="0" kern="1200" dirty="0" smtClean="0">
                        <a:solidFill>
                          <a:srgbClr val="000000"/>
                        </a:solidFill>
                        <a:latin typeface="+mn-lt"/>
                        <a:ea typeface="+mn-ea"/>
                        <a:cs typeface="+mn-cs"/>
                      </a:endParaRPr>
                    </a:p>
                  </a:txBody>
                  <a:tcPr anchor="ctr">
                    <a:solidFill>
                      <a:srgbClr val="CCDDEE"/>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0122242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10C7F894-2A36-495D-AB7C-1055F7AC0F9D}" type="slidenum">
              <a:rPr lang="en-US" smtClean="0"/>
              <a:pPr/>
              <a:t>9</a:t>
            </a:fld>
            <a:endParaRPr lang="en-US" dirty="0"/>
          </a:p>
        </p:txBody>
      </p:sp>
    </p:spTree>
    <p:extLst>
      <p:ext uri="{BB962C8B-B14F-4D97-AF65-F5344CB8AC3E}">
        <p14:creationId xmlns:p14="http://schemas.microsoft.com/office/powerpoint/2010/main" val="117831326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_AMO_REPORTCONTROLSVISIBLE" val="Empty"/>
</p:tagLst>
</file>

<file path=ppt/theme/theme1.xml><?xml version="1.0" encoding="utf-8"?>
<a:theme xmlns:a="http://schemas.openxmlformats.org/drawingml/2006/main" name="MC presentation template updated july 14th 2016">
  <a:themeElements>
    <a:clrScheme name="ISO-NE">
      <a:dk1>
        <a:srgbClr val="62777F"/>
      </a:dk1>
      <a:lt1>
        <a:srgbClr val="FFFFFF"/>
      </a:lt1>
      <a:dk2>
        <a:srgbClr val="1E6A9A"/>
      </a:dk2>
      <a:lt2>
        <a:srgbClr val="6DCFF6"/>
      </a:lt2>
      <a:accent1>
        <a:srgbClr val="1795D2"/>
      </a:accent1>
      <a:accent2>
        <a:srgbClr val="8555A1"/>
      </a:accent2>
      <a:accent3>
        <a:srgbClr val="77BD2A"/>
      </a:accent3>
      <a:accent4>
        <a:srgbClr val="FBB92F"/>
      </a:accent4>
      <a:accent5>
        <a:srgbClr val="F68920"/>
      </a:accent5>
      <a:accent6>
        <a:srgbClr val="EC1F25"/>
      </a:accent6>
      <a:hlink>
        <a:srgbClr val="1795D2"/>
      </a:hlink>
      <a:folHlink>
        <a:srgbClr val="8555A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2077</Words>
  <Application>Microsoft Office PowerPoint</Application>
  <PresentationFormat>On-screen Show (4:3)</PresentationFormat>
  <Paragraphs>152</Paragraphs>
  <Slides>19</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MC presentation template updated july 14th 2016</vt:lpstr>
      <vt:lpstr>PowerPoint Presentation</vt:lpstr>
      <vt:lpstr>PowerPoint Presentation</vt:lpstr>
      <vt:lpstr>Code of Conduct Consistent with Requirements of the Commission and Participant’s Agreement</vt:lpstr>
      <vt:lpstr>Proposed Clarification</vt:lpstr>
      <vt:lpstr>Redline of Proposed Tariff Changes</vt:lpstr>
      <vt:lpstr>Conclusion</vt:lpstr>
      <vt:lpstr>Next Steps</vt:lpstr>
      <vt:lpstr>Stakeholder Schedule</vt:lpstr>
      <vt:lpstr>PowerPoint Presentation</vt:lpstr>
      <vt:lpstr>Appendix</vt:lpstr>
      <vt:lpstr>Background</vt:lpstr>
      <vt:lpstr>Background </vt:lpstr>
      <vt:lpstr>Background, cont.</vt:lpstr>
      <vt:lpstr>Current Tariff excerpts </vt:lpstr>
      <vt:lpstr>Commission Order 719 at P 331 and Reg. 18 C.F.R. § 35.28(g)(3)(vi)</vt:lpstr>
      <vt:lpstr>Commission Order 719 at P 331 and Reg. 18 C.F.R. § 35.28(g)(3)(vi), cont.</vt:lpstr>
      <vt:lpstr>Section 2.1 of ISO’s Current Code of Conduct</vt:lpstr>
      <vt:lpstr>PowerPoint Presentation</vt:lpstr>
      <vt:lpstr>Section 2.2 of ISO’s Current Code of Conduct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2018-05-01T15:11:38Z</dcterms:created>
  <dcterms:modified xsi:type="dcterms:W3CDTF">2021-01-06T03:12:03Z</dcterms:modified>
</cp:coreProperties>
</file>