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547" r:id="rId3"/>
    <p:sldId id="568" r:id="rId4"/>
    <p:sldId id="564" r:id="rId5"/>
    <p:sldId id="548" r:id="rId6"/>
    <p:sldId id="569" r:id="rId7"/>
    <p:sldId id="570" r:id="rId8"/>
    <p:sldId id="549" r:id="rId9"/>
    <p:sldId id="551" r:id="rId10"/>
    <p:sldId id="554" r:id="rId11"/>
    <p:sldId id="553" r:id="rId12"/>
    <p:sldId id="552" r:id="rId13"/>
    <p:sldId id="566" r:id="rId14"/>
    <p:sldId id="567" r:id="rId15"/>
    <p:sldId id="555" r:id="rId16"/>
    <p:sldId id="556" r:id="rId17"/>
    <p:sldId id="557" r:id="rId18"/>
    <p:sldId id="558" r:id="rId19"/>
    <p:sldId id="559" r:id="rId20"/>
    <p:sldId id="560" r:id="rId21"/>
    <p:sldId id="561" r:id="rId22"/>
    <p:sldId id="565" r:id="rId23"/>
    <p:sldId id="563" r:id="rId24"/>
    <p:sldId id="562" r:id="rId25"/>
    <p:sldId id="5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8"/>
    <p:restoredTop sz="95820"/>
  </p:normalViewPr>
  <p:slideViewPr>
    <p:cSldViewPr snapToGrid="0" snapToObjects="1">
      <p:cViewPr varScale="1">
        <p:scale>
          <a:sx n="153" d="100"/>
          <a:sy n="153" d="100"/>
        </p:scale>
        <p:origin x="6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1993E-0A97-2643-8B9F-40D22D59AAF6}" type="datetimeFigureOut">
              <a:rPr lang="en-US" smtClean="0"/>
              <a:t>12/7/21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64448-B56C-7046-A872-8F5D6519EEBA}" type="slidenum">
              <a:rPr lang="en-US" smtClean="0"/>
              <a:t>‹#›</a:t>
            </a:fld>
            <a:endParaRPr lang="en-US"/>
          </a:p>
        </p:txBody>
      </p:sp>
    </p:spTree>
    <p:extLst>
      <p:ext uri="{BB962C8B-B14F-4D97-AF65-F5344CB8AC3E}">
        <p14:creationId xmlns:p14="http://schemas.microsoft.com/office/powerpoint/2010/main" val="148115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Overlapping Spheres of Influence model recognizes that there are some practices that family, school and community conduct separately and that there are others that they conduct jointly in order to influence the growth and learning of the child. According to Epstein, successful partnerships must be forged between these three spheres in order best to meet the needs of the child. </a:t>
            </a:r>
            <a:endParaRPr lang="en-US" dirty="0"/>
          </a:p>
        </p:txBody>
      </p:sp>
      <p:sp>
        <p:nvSpPr>
          <p:cNvPr id="4" name="Slide Number Placeholder 3"/>
          <p:cNvSpPr>
            <a:spLocks noGrp="1"/>
          </p:cNvSpPr>
          <p:nvPr>
            <p:ph type="sldNum" sz="quarter" idx="5"/>
          </p:nvPr>
        </p:nvSpPr>
        <p:spPr/>
        <p:txBody>
          <a:bodyPr/>
          <a:lstStyle/>
          <a:p>
            <a:fld id="{21464448-B56C-7046-A872-8F5D6519EEBA}" type="slidenum">
              <a:rPr lang="en-US" smtClean="0"/>
              <a:t>5</a:t>
            </a:fld>
            <a:endParaRPr lang="en-US"/>
          </a:p>
        </p:txBody>
      </p:sp>
    </p:spTree>
    <p:extLst>
      <p:ext uri="{BB962C8B-B14F-4D97-AF65-F5344CB8AC3E}">
        <p14:creationId xmlns:p14="http://schemas.microsoft.com/office/powerpoint/2010/main" val="1420609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12/7/21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https://www.rwjf.org/en/library/infographics/visualizing-health-equity/_jcr_content/infographics/infographics.infographic.img.jpg/1503346670255.jpg"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BE76-897E-6F48-90EF-020B90827417}"/>
              </a:ext>
            </a:extLst>
          </p:cNvPr>
          <p:cNvSpPr>
            <a:spLocks noGrp="1"/>
          </p:cNvSpPr>
          <p:nvPr>
            <p:ph type="ctr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Strategies to Foster Authentic Family, School, and Community Partnerships </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9DEDB8D-BFD7-A84B-9876-CFE7EF64973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653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91E8-1E75-184D-AC94-F7AC060A4021}"/>
              </a:ext>
            </a:extLst>
          </p:cNvPr>
          <p:cNvSpPr>
            <a:spLocks noGrp="1"/>
          </p:cNvSpPr>
          <p:nvPr>
            <p:ph type="title"/>
          </p:nvPr>
        </p:nvSpPr>
        <p:spPr/>
        <p:txBody>
          <a:bodyPr/>
          <a:lstStyle/>
          <a:p>
            <a:r>
              <a:rPr lang="en-US" b="1" cap="none" dirty="0">
                <a:latin typeface="Times New Roman" panose="02020603050405020304" pitchFamily="18" charset="0"/>
                <a:cs typeface="Times New Roman" panose="02020603050405020304" pitchFamily="18" charset="0"/>
              </a:rPr>
              <a:t>Versions of Family-School Partnerships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5DA990-3A46-7448-9F21-2CF224225F17}"/>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Fortress School</a:t>
            </a:r>
          </a:p>
          <a:p>
            <a:r>
              <a:rPr lang="en-US" dirty="0">
                <a:latin typeface="Times New Roman" panose="02020603050405020304" pitchFamily="18" charset="0"/>
                <a:cs typeface="Times New Roman" panose="02020603050405020304" pitchFamily="18" charset="0"/>
              </a:rPr>
              <a:t>Come-if-We-Call</a:t>
            </a:r>
          </a:p>
          <a:p>
            <a:r>
              <a:rPr lang="en-US" dirty="0">
                <a:latin typeface="Times New Roman" panose="02020603050405020304" pitchFamily="18" charset="0"/>
                <a:cs typeface="Times New Roman" panose="02020603050405020304" pitchFamily="18" charset="0"/>
              </a:rPr>
              <a:t>Open-Door</a:t>
            </a:r>
          </a:p>
          <a:p>
            <a:r>
              <a:rPr lang="en-US" dirty="0">
                <a:latin typeface="Times New Roman" panose="02020603050405020304" pitchFamily="18" charset="0"/>
                <a:cs typeface="Times New Roman" panose="02020603050405020304" pitchFamily="18" charset="0"/>
              </a:rPr>
              <a:t>Partnership School</a:t>
            </a:r>
          </a:p>
          <a:p>
            <a:endParaRPr lang="en-US" dirty="0"/>
          </a:p>
        </p:txBody>
      </p:sp>
    </p:spTree>
    <p:extLst>
      <p:ext uri="{BB962C8B-B14F-4D97-AF65-F5344CB8AC3E}">
        <p14:creationId xmlns:p14="http://schemas.microsoft.com/office/powerpoint/2010/main" val="2967476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1F4B-1904-874D-81DA-02592A061F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Core Beliefs of Family Engagement</a:t>
            </a:r>
            <a:br>
              <a:rPr lang="en-US" b="1" dirty="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88307FFB-C5ED-8644-83C2-99375E85FFF9}"/>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All families have dreams for their children and want the best for them.</a:t>
            </a:r>
          </a:p>
          <a:p>
            <a:r>
              <a:rPr lang="en-US" dirty="0">
                <a:latin typeface="Times New Roman" panose="02020603050405020304" pitchFamily="18" charset="0"/>
                <a:cs typeface="Times New Roman" panose="02020603050405020304" pitchFamily="18" charset="0"/>
              </a:rPr>
              <a:t>All families have the capacity to support their children’s learning.</a:t>
            </a:r>
          </a:p>
          <a:p>
            <a:r>
              <a:rPr lang="en-US" dirty="0">
                <a:latin typeface="Times New Roman" panose="02020603050405020304" pitchFamily="18" charset="0"/>
                <a:cs typeface="Times New Roman" panose="02020603050405020304" pitchFamily="18" charset="0"/>
              </a:rPr>
              <a:t>Families and school staff are equal partners.</a:t>
            </a:r>
          </a:p>
          <a:p>
            <a:r>
              <a:rPr lang="en-US" dirty="0">
                <a:latin typeface="Times New Roman" panose="02020603050405020304" pitchFamily="18" charset="0"/>
                <a:cs typeface="Times New Roman" panose="02020603050405020304" pitchFamily="18" charset="0"/>
              </a:rPr>
              <a:t>The responsibility for cultivating and sustaining partnerships among school, home, and community rests primarily with school staff, especially school leaders.</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00465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4C6F0-726B-EF44-ABCB-7B7F244258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School Centric or community centric</a:t>
            </a:r>
          </a:p>
        </p:txBody>
      </p:sp>
      <p:sp>
        <p:nvSpPr>
          <p:cNvPr id="3" name="Content Placeholder 2">
            <a:extLst>
              <a:ext uri="{FF2B5EF4-FFF2-40B4-BE49-F238E27FC236}">
                <a16:creationId xmlns:a16="http://schemas.microsoft.com/office/drawing/2014/main" id="{58720929-653B-4349-AE06-8E5189BC003B}"/>
              </a:ext>
            </a:extLst>
          </p:cNvPr>
          <p:cNvSpPr>
            <a:spLocks noGrp="1"/>
          </p:cNvSpPr>
          <p:nvPr>
            <p:ph sz="quarter" idx="13"/>
          </p:nvPr>
        </p:nvSpPr>
        <p:spPr/>
        <p:txBody>
          <a:bodyPr>
            <a:normAutofit/>
          </a:bodyPr>
          <a:lstStyle/>
          <a:p>
            <a:r>
              <a:rPr lang="en-US" sz="2400" dirty="0">
                <a:latin typeface="Times New Roman" panose="02020603050405020304" pitchFamily="18" charset="0"/>
                <a:cs typeface="Times New Roman" panose="02020603050405020304" pitchFamily="18" charset="0"/>
              </a:rPr>
              <a:t>Is community  engagement led with community perspectives at the center?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Are families conforming to the school or is the school conforming to the community?</a:t>
            </a:r>
          </a:p>
          <a:p>
            <a:endParaRPr lang="en-US" sz="2400" dirty="0">
              <a:latin typeface="Times New Roman" panose="02020603050405020304" pitchFamily="18" charset="0"/>
              <a:cs typeface="Times New Roman" panose="02020603050405020304" pitchFamily="18" charset="0"/>
            </a:endParaRPr>
          </a:p>
          <a:p>
            <a:pPr marL="0" indent="0">
              <a:buNone/>
            </a:pPr>
            <a:r>
              <a:rPr lang="en-US" sz="1100" i="1" dirty="0">
                <a:latin typeface="Times New Roman" panose="02020603050405020304" pitchFamily="18" charset="0"/>
                <a:cs typeface="Times New Roman" panose="02020603050405020304" pitchFamily="18" charset="0"/>
              </a:rPr>
              <a:t>Muhammad Khalifa, Culturally responsive school leadership</a:t>
            </a:r>
          </a:p>
        </p:txBody>
      </p:sp>
    </p:spTree>
    <p:extLst>
      <p:ext uri="{BB962C8B-B14F-4D97-AF65-F5344CB8AC3E}">
        <p14:creationId xmlns:p14="http://schemas.microsoft.com/office/powerpoint/2010/main" val="166658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4C9B-5E62-7840-B431-B8565A5051F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Family involvement</a:t>
            </a:r>
          </a:p>
        </p:txBody>
      </p:sp>
      <p:sp>
        <p:nvSpPr>
          <p:cNvPr id="3" name="Content Placeholder 2">
            <a:extLst>
              <a:ext uri="{FF2B5EF4-FFF2-40B4-BE49-F238E27FC236}">
                <a16:creationId xmlns:a16="http://schemas.microsoft.com/office/drawing/2014/main" id="{EC94FCE5-94D6-BD4F-B698-482B72C88CA7}"/>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Families participate in School Events &amp; Activities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School Leads with its Mouth</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Schools respond to families’ concerns with a narrow focus</a:t>
            </a:r>
          </a:p>
          <a:p>
            <a:endParaRPr lang="en-US" dirty="0"/>
          </a:p>
        </p:txBody>
      </p:sp>
    </p:spTree>
    <p:extLst>
      <p:ext uri="{BB962C8B-B14F-4D97-AF65-F5344CB8AC3E}">
        <p14:creationId xmlns:p14="http://schemas.microsoft.com/office/powerpoint/2010/main" val="3967227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3B336-4054-2940-8578-AB1960028C5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Family engagement</a:t>
            </a:r>
          </a:p>
        </p:txBody>
      </p:sp>
      <p:sp>
        <p:nvSpPr>
          <p:cNvPr id="3" name="Content Placeholder 2">
            <a:extLst>
              <a:ext uri="{FF2B5EF4-FFF2-40B4-BE49-F238E27FC236}">
                <a16:creationId xmlns:a16="http://schemas.microsoft.com/office/drawing/2014/main" id="{954E55E5-BDCC-4441-996C-A9D434C951D1}"/>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Families Help Create and Oversee School Events &amp; Activities</a:t>
            </a:r>
          </a:p>
          <a:p>
            <a:r>
              <a:rPr lang="en-US" dirty="0">
                <a:latin typeface="Times New Roman" panose="02020603050405020304" pitchFamily="18" charset="0"/>
                <a:cs typeface="Times New Roman" panose="02020603050405020304" pitchFamily="18" charset="0"/>
              </a:rPr>
              <a:t>School Leads with its Ears</a:t>
            </a:r>
          </a:p>
          <a:p>
            <a:r>
              <a:rPr lang="en-US" dirty="0">
                <a:latin typeface="Times New Roman" panose="02020603050405020304" pitchFamily="18" charset="0"/>
                <a:cs typeface="Times New Roman" panose="02020603050405020304" pitchFamily="18" charset="0"/>
              </a:rPr>
              <a:t>Schools respond to families’ concerns by encouraging connections to move toward broader action.</a:t>
            </a:r>
          </a:p>
          <a:p>
            <a:endParaRPr lang="en-US" dirty="0"/>
          </a:p>
        </p:txBody>
      </p:sp>
    </p:spTree>
    <p:extLst>
      <p:ext uri="{BB962C8B-B14F-4D97-AF65-F5344CB8AC3E}">
        <p14:creationId xmlns:p14="http://schemas.microsoft.com/office/powerpoint/2010/main" val="2715368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BD20-7EBD-C442-8113-5A4F4F3435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Relational Leadership model</a:t>
            </a:r>
          </a:p>
        </p:txBody>
      </p:sp>
      <p:sp>
        <p:nvSpPr>
          <p:cNvPr id="3" name="Content Placeholder 2">
            <a:extLst>
              <a:ext uri="{FF2B5EF4-FFF2-40B4-BE49-F238E27FC236}">
                <a16:creationId xmlns:a16="http://schemas.microsoft.com/office/drawing/2014/main" id="{64B46EE3-D765-E542-A291-87637F64C349}"/>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Includes the following components:</a:t>
            </a:r>
          </a:p>
          <a:p>
            <a:endParaRPr lang="en-US" dirty="0">
              <a:latin typeface="Times New Roman" panose="02020603050405020304" pitchFamily="18" charset="0"/>
              <a:cs typeface="Times New Roman" panose="02020603050405020304" pitchFamily="18" charset="0"/>
            </a:endParaRPr>
          </a:p>
          <a:p>
            <a:pPr marL="457200" indent="-457200"/>
            <a:r>
              <a:rPr lang="en-US" dirty="0">
                <a:latin typeface="Times New Roman" panose="02020603050405020304" pitchFamily="18" charset="0"/>
                <a:cs typeface="Times New Roman" panose="02020603050405020304" pitchFamily="18" charset="0"/>
              </a:rPr>
              <a:t>Inclusiveness</a:t>
            </a:r>
          </a:p>
          <a:p>
            <a:pPr marL="457200" indent="-457200"/>
            <a:r>
              <a:rPr lang="en-US" dirty="0">
                <a:latin typeface="Times New Roman" panose="02020603050405020304" pitchFamily="18" charset="0"/>
                <a:cs typeface="Times New Roman" panose="02020603050405020304" pitchFamily="18" charset="0"/>
              </a:rPr>
              <a:t>Empowering</a:t>
            </a:r>
          </a:p>
          <a:p>
            <a:pPr marL="457200" indent="-457200"/>
            <a:r>
              <a:rPr lang="en-US" dirty="0">
                <a:latin typeface="Times New Roman" panose="02020603050405020304" pitchFamily="18" charset="0"/>
                <a:cs typeface="Times New Roman" panose="02020603050405020304" pitchFamily="18" charset="0"/>
              </a:rPr>
              <a:t>Purposeful</a:t>
            </a:r>
          </a:p>
          <a:p>
            <a:pPr marL="457200" indent="-457200"/>
            <a:r>
              <a:rPr lang="en-US" dirty="0">
                <a:latin typeface="Times New Roman" panose="02020603050405020304" pitchFamily="18" charset="0"/>
                <a:cs typeface="Times New Roman" panose="02020603050405020304" pitchFamily="18" charset="0"/>
              </a:rPr>
              <a:t>Ethical, and</a:t>
            </a:r>
          </a:p>
          <a:p>
            <a:pPr marL="457200" indent="-457200"/>
            <a:r>
              <a:rPr lang="en-US" dirty="0">
                <a:latin typeface="Times New Roman" panose="02020603050405020304" pitchFamily="18" charset="0"/>
                <a:cs typeface="Times New Roman" panose="02020603050405020304" pitchFamily="18" charset="0"/>
              </a:rPr>
              <a:t>Process oriented</a:t>
            </a:r>
          </a:p>
          <a:p>
            <a:endParaRPr lang="en-US" dirty="0"/>
          </a:p>
          <a:p>
            <a:endParaRPr lang="en-US" dirty="0"/>
          </a:p>
        </p:txBody>
      </p:sp>
    </p:spTree>
    <p:extLst>
      <p:ext uri="{BB962C8B-B14F-4D97-AF65-F5344CB8AC3E}">
        <p14:creationId xmlns:p14="http://schemas.microsoft.com/office/powerpoint/2010/main" val="398132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31BE-A99D-834C-9C77-0D26F8A29CC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Transformational leadership model</a:t>
            </a:r>
          </a:p>
        </p:txBody>
      </p:sp>
      <p:sp>
        <p:nvSpPr>
          <p:cNvPr id="3" name="Content Placeholder 2">
            <a:extLst>
              <a:ext uri="{FF2B5EF4-FFF2-40B4-BE49-F238E27FC236}">
                <a16:creationId xmlns:a16="http://schemas.microsoft.com/office/drawing/2014/main" id="{8B824559-2AE6-BD43-B2E7-5C5D8C9EE303}"/>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Relational Leadership refers to a model or perspective on leadership that focuses on the idea that leadership effectiveness has to do with the ability of the leader to create positive relationships within the organization. Wheatley (1992) describes the principle as follows:</a:t>
            </a:r>
          </a:p>
          <a:p>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Leadership is always dependent on the context, but the context is established by the relationships we value.</a:t>
            </a:r>
          </a:p>
          <a:p>
            <a:endParaRPr lang="en-US" dirty="0">
              <a:latin typeface="Montserrat Light" panose="00000400000000000000" pitchFamily="50"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16033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EC90-22CC-FC45-9C3D-315D48C2F95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Belonging</a:t>
            </a:r>
          </a:p>
        </p:txBody>
      </p:sp>
      <p:sp>
        <p:nvSpPr>
          <p:cNvPr id="3" name="Content Placeholder 2">
            <a:extLst>
              <a:ext uri="{FF2B5EF4-FFF2-40B4-BE49-F238E27FC236}">
                <a16:creationId xmlns:a16="http://schemas.microsoft.com/office/drawing/2014/main" id="{26610BF2-8387-E648-AC12-87DB4D95A02E}"/>
              </a:ext>
            </a:extLst>
          </p:cNvPr>
          <p:cNvSpPr>
            <a:spLocks noGrp="1"/>
          </p:cNvSpPr>
          <p:nvPr>
            <p:ph sz="quarter" idx="13"/>
          </p:nvPr>
        </p:nvSpPr>
        <p:spPr/>
        <p:txBody>
          <a:bodyPr/>
          <a:lstStyle/>
          <a:p>
            <a:r>
              <a:rPr lang="en-US" sz="2400" b="1" dirty="0">
                <a:latin typeface="Times New Roman" panose="02020603050405020304" pitchFamily="18" charset="0"/>
                <a:cs typeface="Times New Roman" panose="02020603050405020304" pitchFamily="18" charset="0"/>
              </a:rPr>
              <a:t>Belonging</a:t>
            </a:r>
            <a:r>
              <a:rPr lang="en-US" dirty="0">
                <a:latin typeface="Times New Roman" panose="02020603050405020304" pitchFamily="18" charset="0"/>
                <a:cs typeface="Times New Roman" panose="02020603050405020304" pitchFamily="18" charset="0"/>
              </a:rPr>
              <a:t> is the feeling of security and support when there is a sense of acceptance, inclusion, and identity for a member of a certain group. It is when an individual can bring their authentic self to work</a:t>
            </a: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2455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9720-1714-6A47-ACB9-60010F3EC4D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Inclusion</a:t>
            </a:r>
          </a:p>
        </p:txBody>
      </p:sp>
      <p:sp>
        <p:nvSpPr>
          <p:cNvPr id="3" name="Content Placeholder 2">
            <a:extLst>
              <a:ext uri="{FF2B5EF4-FFF2-40B4-BE49-F238E27FC236}">
                <a16:creationId xmlns:a16="http://schemas.microsoft.com/office/drawing/2014/main" id="{D5C40758-8839-854A-9109-24695CA71B26}"/>
              </a:ext>
            </a:extLst>
          </p:cNvPr>
          <p:cNvSpPr>
            <a:spLocks noGrp="1"/>
          </p:cNvSpPr>
          <p:nvPr>
            <p:ph sz="quarter" idx="13"/>
          </p:nvPr>
        </p:nvSpPr>
        <p:spPr/>
        <p:txBody>
          <a:bodyPr/>
          <a:lstStyle/>
          <a:p>
            <a:r>
              <a:rPr lang="en-US" b="1" dirty="0">
                <a:latin typeface="Times New Roman" panose="02020603050405020304" pitchFamily="18" charset="0"/>
                <a:cs typeface="Times New Roman" panose="02020603050405020304" pitchFamily="18" charset="0"/>
              </a:rPr>
              <a:t>Inclusion </a:t>
            </a:r>
            <a:r>
              <a:rPr lang="en-US" dirty="0">
                <a:latin typeface="Times New Roman" panose="02020603050405020304" pitchFamily="18" charset="0"/>
                <a:cs typeface="Times New Roman" panose="02020603050405020304" pitchFamily="18" charset="0"/>
              </a:rPr>
              <a:t>is a dynamic state of feeling, belonging, and operating in which diversity is leveraged and valued to create a fair, healthy, and high-performing organization or community. An inclusive culture and environment ensure equitable access to resources and opportunities for all. </a:t>
            </a:r>
          </a:p>
          <a:p>
            <a:endParaRPr lang="en-US" dirty="0"/>
          </a:p>
        </p:txBody>
      </p:sp>
    </p:spTree>
    <p:extLst>
      <p:ext uri="{BB962C8B-B14F-4D97-AF65-F5344CB8AC3E}">
        <p14:creationId xmlns:p14="http://schemas.microsoft.com/office/powerpoint/2010/main" val="608183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EDD8-9DE7-AC4F-A869-B74D1F1A30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Relational conferences</a:t>
            </a:r>
          </a:p>
        </p:txBody>
      </p:sp>
      <p:sp>
        <p:nvSpPr>
          <p:cNvPr id="3" name="Content Placeholder 2">
            <a:extLst>
              <a:ext uri="{FF2B5EF4-FFF2-40B4-BE49-F238E27FC236}">
                <a16:creationId xmlns:a16="http://schemas.microsoft.com/office/drawing/2014/main" id="{A3FC8E52-87F1-0041-B591-B50C56EDC773}"/>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Teacher who flipped the conference format</a:t>
            </a:r>
          </a:p>
          <a:p>
            <a:r>
              <a:rPr lang="en-US" dirty="0">
                <a:latin typeface="Times New Roman" panose="02020603050405020304" pitchFamily="18" charset="0"/>
                <a:cs typeface="Times New Roman" panose="02020603050405020304" pitchFamily="18" charset="0"/>
              </a:rPr>
              <a:t>Family and parent engaged needs assessment</a:t>
            </a:r>
          </a:p>
          <a:p>
            <a:r>
              <a:rPr lang="en-US" dirty="0">
                <a:latin typeface="Times New Roman" panose="02020603050405020304" pitchFamily="18" charset="0"/>
                <a:cs typeface="Times New Roman" panose="02020603050405020304" pitchFamily="18" charset="0"/>
              </a:rPr>
              <a:t>Relationships that recognize and respect DIFFERENCES – including differences in opinions </a:t>
            </a:r>
          </a:p>
          <a:p>
            <a:r>
              <a:rPr lang="en-US" dirty="0">
                <a:latin typeface="Times New Roman" panose="02020603050405020304" pitchFamily="18" charset="0"/>
                <a:cs typeface="Times New Roman" panose="02020603050405020304" pitchFamily="18" charset="0"/>
              </a:rPr>
              <a:t>Relationships that are built on TRUST </a:t>
            </a:r>
          </a:p>
          <a:p>
            <a:r>
              <a:rPr lang="en-US" dirty="0">
                <a:latin typeface="Times New Roman" panose="02020603050405020304" pitchFamily="18" charset="0"/>
                <a:cs typeface="Times New Roman" panose="02020603050405020304" pitchFamily="18" charset="0"/>
              </a:rPr>
              <a:t>Partnerships that value COLLABORATION </a:t>
            </a:r>
          </a:p>
          <a:p>
            <a:pPr marL="0" indent="0">
              <a:buNone/>
            </a:pPr>
            <a:r>
              <a:rPr lang="en-US" sz="1600" dirty="0">
                <a:latin typeface="Times New Roman" panose="02020603050405020304" pitchFamily="18" charset="0"/>
                <a:cs typeface="Times New Roman" panose="02020603050405020304" pitchFamily="18" charset="0"/>
              </a:rPr>
              <a:t>Mapp (2015)</a:t>
            </a:r>
          </a:p>
        </p:txBody>
      </p:sp>
    </p:spTree>
    <p:extLst>
      <p:ext uri="{BB962C8B-B14F-4D97-AF65-F5344CB8AC3E}">
        <p14:creationId xmlns:p14="http://schemas.microsoft.com/office/powerpoint/2010/main" val="83884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FCB8-6C5C-AA44-838D-BECFDCC739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does impactful community family and school partnerships look like in a hybrid world?</a:t>
            </a:r>
          </a:p>
        </p:txBody>
      </p:sp>
      <p:sp>
        <p:nvSpPr>
          <p:cNvPr id="3" name="Content Placeholder 2">
            <a:extLst>
              <a:ext uri="{FF2B5EF4-FFF2-40B4-BE49-F238E27FC236}">
                <a16:creationId xmlns:a16="http://schemas.microsoft.com/office/drawing/2014/main" id="{A49BEDE1-4801-4E4B-82F2-1BF4DD623C08}"/>
              </a:ext>
            </a:extLst>
          </p:cNvPr>
          <p:cNvSpPr>
            <a:spLocks noGrp="1"/>
          </p:cNvSpPr>
          <p:nvPr>
            <p:ph sz="quarter" idx="13"/>
          </p:nvPr>
        </p:nvSpPr>
        <p:spPr/>
        <p:txBody>
          <a:bodyPr>
            <a:normAutofit/>
          </a:bodyPr>
          <a:lstStyle/>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009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8BDA-EBEC-4647-A128-E1C032B058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Joyce Epstein’s “Big Six”: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Family-School-Community Partnerships</a:t>
            </a:r>
          </a:p>
        </p:txBody>
      </p:sp>
      <p:sp>
        <p:nvSpPr>
          <p:cNvPr id="3" name="Content Placeholder 2">
            <a:extLst>
              <a:ext uri="{FF2B5EF4-FFF2-40B4-BE49-F238E27FC236}">
                <a16:creationId xmlns:a16="http://schemas.microsoft.com/office/drawing/2014/main" id="{D96C1EAA-B4BE-EB48-B058-B44834661C7F}"/>
              </a:ext>
            </a:extLst>
          </p:cNvPr>
          <p:cNvSpPr>
            <a:spLocks noGrp="1"/>
          </p:cNvSpPr>
          <p:nvPr>
            <p:ph sz="quarter" idx="13"/>
          </p:nvPr>
        </p:nvSpPr>
        <p:spPr/>
        <p:txBody>
          <a:bodyPr>
            <a:normAutofit fontScale="85000" lnSpcReduction="10000"/>
          </a:bodyPr>
          <a:lstStyle/>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Parenting: </a:t>
            </a:r>
            <a:r>
              <a:rPr lang="en-US" dirty="0">
                <a:latin typeface="Times New Roman" panose="02020603050405020304" pitchFamily="18" charset="0"/>
                <a:cs typeface="Times New Roman" panose="02020603050405020304" pitchFamily="18" charset="0"/>
              </a:rPr>
              <a:t>Help families build on their strengths and parenting skills. Identify resources and support to help families nurture children.</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Communicating:</a:t>
            </a:r>
            <a:r>
              <a:rPr lang="en-US" dirty="0">
                <a:latin typeface="Times New Roman" panose="02020603050405020304" pitchFamily="18" charset="0"/>
                <a:cs typeface="Times New Roman" panose="02020603050405020304" pitchFamily="18" charset="0"/>
              </a:rPr>
              <a:t> Plan and conduct workable methods of two-way communication focused on child’s learning.</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Learning at Home:</a:t>
            </a:r>
            <a:r>
              <a:rPr lang="en-US" dirty="0">
                <a:latin typeface="Times New Roman" panose="02020603050405020304" pitchFamily="18" charset="0"/>
                <a:cs typeface="Times New Roman" panose="02020603050405020304" pitchFamily="18" charset="0"/>
              </a:rPr>
              <a:t> Provide ways for families and school staff to develop learning goals and continue children’s learning at home and in the community to meet the goals.</a:t>
            </a:r>
          </a:p>
          <a:p>
            <a:endParaRPr lang="en-US" dirty="0"/>
          </a:p>
        </p:txBody>
      </p:sp>
    </p:spTree>
    <p:extLst>
      <p:ext uri="{BB962C8B-B14F-4D97-AF65-F5344CB8AC3E}">
        <p14:creationId xmlns:p14="http://schemas.microsoft.com/office/powerpoint/2010/main" val="4114638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7628-B6B6-6744-8B93-14FE51C6F0E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Joyce Epstein’s “Big Six”: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Family-School-Community Partnerships</a:t>
            </a:r>
          </a:p>
        </p:txBody>
      </p:sp>
      <p:sp>
        <p:nvSpPr>
          <p:cNvPr id="3" name="Content Placeholder 2">
            <a:extLst>
              <a:ext uri="{FF2B5EF4-FFF2-40B4-BE49-F238E27FC236}">
                <a16:creationId xmlns:a16="http://schemas.microsoft.com/office/drawing/2014/main" id="{BCC8B46F-0D47-DD40-A765-D420E63DE502}"/>
              </a:ext>
            </a:extLst>
          </p:cNvPr>
          <p:cNvSpPr>
            <a:spLocks noGrp="1"/>
          </p:cNvSpPr>
          <p:nvPr>
            <p:ph sz="quarter" idx="13"/>
          </p:nvPr>
        </p:nvSpPr>
        <p:spPr/>
        <p:txBody>
          <a:bodyPr>
            <a:normAutofit fontScale="92500" lnSpcReduction="20000"/>
          </a:bodyPr>
          <a:lstStyle/>
          <a:p>
            <a:pPr marL="514350" indent="-514350">
              <a:buAutoNum type="arabicPeriod" startAt="4"/>
            </a:pPr>
            <a:r>
              <a:rPr lang="en-US" b="1" dirty="0">
                <a:latin typeface="Times New Roman" panose="02020603050405020304" pitchFamily="18" charset="0"/>
                <a:cs typeface="Times New Roman" panose="02020603050405020304" pitchFamily="18" charset="0"/>
              </a:rPr>
              <a:t>Volunteering:</a:t>
            </a:r>
            <a:r>
              <a:rPr lang="en-US" dirty="0">
                <a:latin typeface="Times New Roman" panose="02020603050405020304" pitchFamily="18" charset="0"/>
                <a:cs typeface="Times New Roman" panose="02020603050405020304" pitchFamily="18" charset="0"/>
              </a:rPr>
              <a:t> Recruit and organize volunteer help from families and the community.</a:t>
            </a:r>
          </a:p>
          <a:p>
            <a:pPr marL="514350" indent="-514350">
              <a:buAutoNum type="arabicPeriod" startAt="4"/>
            </a:pPr>
            <a:endParaRPr lang="en-US" dirty="0">
              <a:latin typeface="Times New Roman" panose="02020603050405020304" pitchFamily="18" charset="0"/>
              <a:cs typeface="Times New Roman" panose="02020603050405020304" pitchFamily="18" charset="0"/>
            </a:endParaRPr>
          </a:p>
          <a:p>
            <a:pPr marL="514350" indent="-514350">
              <a:buAutoNum type="arabicPeriod" startAt="4"/>
            </a:pPr>
            <a:r>
              <a:rPr lang="en-US" b="1" dirty="0">
                <a:latin typeface="Times New Roman" panose="02020603050405020304" pitchFamily="18" charset="0"/>
                <a:cs typeface="Times New Roman" panose="02020603050405020304" pitchFamily="18" charset="0"/>
              </a:rPr>
              <a:t>Decision making:</a:t>
            </a:r>
            <a:r>
              <a:rPr lang="en-US" dirty="0">
                <a:latin typeface="Times New Roman" panose="02020603050405020304" pitchFamily="18" charset="0"/>
                <a:cs typeface="Times New Roman" panose="02020603050405020304" pitchFamily="18" charset="0"/>
              </a:rPr>
              <a:t> Include parents in school decisions to develop leaders and represent all families in the school.</a:t>
            </a:r>
          </a:p>
          <a:p>
            <a:pPr marL="514350" indent="-514350">
              <a:buAutoNum type="arabicPeriod" startAt="4"/>
            </a:pPr>
            <a:endParaRPr lang="en-US" dirty="0">
              <a:latin typeface="Times New Roman" panose="02020603050405020304" pitchFamily="18" charset="0"/>
              <a:cs typeface="Times New Roman" panose="02020603050405020304" pitchFamily="18" charset="0"/>
            </a:endParaRPr>
          </a:p>
          <a:p>
            <a:pPr marL="514350" indent="-514350">
              <a:buAutoNum type="arabicPeriod" startAt="4"/>
            </a:pPr>
            <a:r>
              <a:rPr lang="en-US" b="1" dirty="0">
                <a:latin typeface="Times New Roman" panose="02020603050405020304" pitchFamily="18" charset="0"/>
                <a:cs typeface="Times New Roman" panose="02020603050405020304" pitchFamily="18" charset="0"/>
              </a:rPr>
              <a:t>Collaborating with the Community: </a:t>
            </a:r>
            <a:r>
              <a:rPr lang="en-US" dirty="0">
                <a:latin typeface="Times New Roman" panose="02020603050405020304" pitchFamily="18" charset="0"/>
                <a:cs typeface="Times New Roman" panose="02020603050405020304" pitchFamily="18" charset="0"/>
              </a:rPr>
              <a:t>Identify and connect community resources to strengthen families, school programs, and student learning.</a:t>
            </a:r>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58155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952D-E8E3-BD41-93EA-E055046C63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Pair share</a:t>
            </a:r>
          </a:p>
        </p:txBody>
      </p:sp>
      <p:sp>
        <p:nvSpPr>
          <p:cNvPr id="3" name="Content Placeholder 2">
            <a:extLst>
              <a:ext uri="{FF2B5EF4-FFF2-40B4-BE49-F238E27FC236}">
                <a16:creationId xmlns:a16="http://schemas.microsoft.com/office/drawing/2014/main" id="{CCB60322-3215-5540-89AB-709BDF80491E}"/>
              </a:ext>
            </a:extLst>
          </p:cNvPr>
          <p:cNvSpPr>
            <a:spLocks noGrp="1"/>
          </p:cNvSpPr>
          <p:nvPr>
            <p:ph sz="quarter" idx="13"/>
          </p:nvPr>
        </p:nvSpPr>
        <p:spPr/>
        <p:txBody>
          <a:bodyPr/>
          <a:lstStyle/>
          <a:p>
            <a:pPr marL="0" indent="0" algn="ctr">
              <a:buNone/>
            </a:pPr>
            <a:r>
              <a:rPr lang="en-US" dirty="0">
                <a:latin typeface="Times New Roman" panose="02020603050405020304" pitchFamily="18" charset="0"/>
                <a:cs typeface="Times New Roman" panose="02020603050405020304" pitchFamily="18" charset="0"/>
              </a:rPr>
              <a:t>Address Differences </a:t>
            </a:r>
          </a:p>
          <a:p>
            <a:r>
              <a:rPr lang="en-US" dirty="0">
                <a:latin typeface="Times New Roman" panose="02020603050405020304" pitchFamily="18" charset="0"/>
                <a:cs typeface="Times New Roman" panose="02020603050405020304" pitchFamily="18" charset="0"/>
              </a:rPr>
              <a:t>What cultures are included in your school family?</a:t>
            </a:r>
          </a:p>
          <a:p>
            <a:r>
              <a:rPr lang="en-US" dirty="0">
                <a:latin typeface="Times New Roman" panose="02020603050405020304" pitchFamily="18" charset="0"/>
                <a:cs typeface="Times New Roman" panose="02020603050405020304" pitchFamily="18" charset="0"/>
              </a:rPr>
              <a:t> What do you know about family expectations and priorities for their children’s educational needs? Trust and Collaboration </a:t>
            </a:r>
          </a:p>
          <a:p>
            <a:r>
              <a:rPr lang="en-US" dirty="0">
                <a:latin typeface="Times New Roman" panose="02020603050405020304" pitchFamily="18" charset="0"/>
                <a:cs typeface="Times New Roman" panose="02020603050405020304" pitchFamily="18" charset="0"/>
              </a:rPr>
              <a:t>What opportunities do families have to participate in the school culture? </a:t>
            </a:r>
          </a:p>
          <a:p>
            <a:r>
              <a:rPr lang="en-US" dirty="0">
                <a:latin typeface="Times New Roman" panose="02020603050405020304" pitchFamily="18" charset="0"/>
                <a:cs typeface="Times New Roman" panose="02020603050405020304" pitchFamily="18" charset="0"/>
              </a:rPr>
              <a:t>How are you building the school/family team?</a:t>
            </a:r>
          </a:p>
        </p:txBody>
      </p:sp>
    </p:spTree>
    <p:extLst>
      <p:ext uri="{BB962C8B-B14F-4D97-AF65-F5344CB8AC3E}">
        <p14:creationId xmlns:p14="http://schemas.microsoft.com/office/powerpoint/2010/main" val="2653910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9332-4EB4-3342-8682-D06F71EE8C7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ACTIVITY A Family Gathering</a:t>
            </a:r>
          </a:p>
        </p:txBody>
      </p:sp>
      <p:sp>
        <p:nvSpPr>
          <p:cNvPr id="3" name="Content Placeholder 2">
            <a:extLst>
              <a:ext uri="{FF2B5EF4-FFF2-40B4-BE49-F238E27FC236}">
                <a16:creationId xmlns:a16="http://schemas.microsoft.com/office/drawing/2014/main" id="{80CEE33D-BBF9-664C-8728-8B52CFD58971}"/>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We are having a family gathering. </a:t>
            </a:r>
          </a:p>
          <a:p>
            <a:r>
              <a:rPr lang="en-US" dirty="0">
                <a:latin typeface="Times New Roman" panose="02020603050405020304" pitchFamily="18" charset="0"/>
                <a:cs typeface="Times New Roman" panose="02020603050405020304" pitchFamily="18" charset="0"/>
              </a:rPr>
              <a:t>How will you reach out to all members of the family to include them? </a:t>
            </a:r>
          </a:p>
          <a:p>
            <a:r>
              <a:rPr lang="en-US" dirty="0">
                <a:latin typeface="Times New Roman" panose="02020603050405020304" pitchFamily="18" charset="0"/>
                <a:cs typeface="Times New Roman" panose="02020603050405020304" pitchFamily="18" charset="0"/>
              </a:rPr>
              <a:t>What will you do to make them feel welcome and part of the family? </a:t>
            </a:r>
          </a:p>
          <a:p>
            <a:r>
              <a:rPr lang="en-US" dirty="0">
                <a:latin typeface="Times New Roman" panose="02020603050405020304" pitchFamily="18" charset="0"/>
                <a:cs typeface="Times New Roman" panose="02020603050405020304" pitchFamily="18" charset="0"/>
              </a:rPr>
              <a:t>What kinds of things will you do to help them to feel connected after this event?</a:t>
            </a:r>
          </a:p>
        </p:txBody>
      </p:sp>
    </p:spTree>
    <p:extLst>
      <p:ext uri="{BB962C8B-B14F-4D97-AF65-F5344CB8AC3E}">
        <p14:creationId xmlns:p14="http://schemas.microsoft.com/office/powerpoint/2010/main" val="1935393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1571-8874-8742-9F8A-ADEE8D57A6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6E7F7B-1A63-F947-9407-C2C89D3501DD}"/>
              </a:ext>
            </a:extLst>
          </p:cNvPr>
          <p:cNvSpPr>
            <a:spLocks noGrp="1"/>
          </p:cNvSpPr>
          <p:nvPr>
            <p:ph sz="quarter" idx="13"/>
          </p:nvPr>
        </p:nvSpPr>
        <p:spPr/>
        <p:txBody>
          <a:bodyPr/>
          <a:lstStyle/>
          <a:p>
            <a:pPr marL="342900" indent="-342900">
              <a:lnSpc>
                <a:spcPct val="90000"/>
              </a:lnSpc>
            </a:pPr>
            <a:r>
              <a:rPr lang="en-US" dirty="0">
                <a:latin typeface="Times New Roman" panose="02020603050405020304" pitchFamily="18" charset="0"/>
                <a:cs typeface="Times New Roman" panose="02020603050405020304" pitchFamily="18" charset="0"/>
              </a:rPr>
              <a:t>What is something you are thinking about?</a:t>
            </a:r>
          </a:p>
          <a:p>
            <a:pPr marL="342900" indent="-342900">
              <a:lnSpc>
                <a:spcPct val="90000"/>
              </a:lnSpc>
            </a:pPr>
            <a:endParaRPr lang="en-US" dirty="0">
              <a:latin typeface="Times New Roman" panose="02020603050405020304" pitchFamily="18" charset="0"/>
              <a:cs typeface="Times New Roman" panose="02020603050405020304" pitchFamily="18" charset="0"/>
            </a:endParaRPr>
          </a:p>
          <a:p>
            <a:pPr marL="342900" indent="-342900">
              <a:lnSpc>
                <a:spcPct val="90000"/>
              </a:lnSpc>
            </a:pPr>
            <a:r>
              <a:rPr lang="en-US" dirty="0">
                <a:latin typeface="Times New Roman" panose="02020603050405020304" pitchFamily="18" charset="0"/>
                <a:cs typeface="Times New Roman" panose="02020603050405020304" pitchFamily="18" charset="0"/>
              </a:rPr>
              <a:t>What will you take back to your community as a result of   our work today?</a:t>
            </a:r>
          </a:p>
          <a:p>
            <a:pPr marL="342900" indent="-342900">
              <a:lnSpc>
                <a:spcPct val="90000"/>
              </a:lnSpc>
            </a:pPr>
            <a:r>
              <a:rPr lang="en-US" dirty="0">
                <a:latin typeface="Times New Roman" panose="02020603050405020304" pitchFamily="18" charset="0"/>
                <a:cs typeface="Times New Roman" panose="02020603050405020304" pitchFamily="18" charset="0"/>
              </a:rPr>
              <a:t>Awareness without action is a waste of time</a:t>
            </a:r>
          </a:p>
          <a:p>
            <a:pPr marL="342900" indent="-342900">
              <a:lnSpc>
                <a:spcPct val="90000"/>
              </a:lnSpc>
            </a:pPr>
            <a:r>
              <a:rPr lang="en-US" dirty="0">
                <a:latin typeface="Times New Roman" panose="02020603050405020304" pitchFamily="18" charset="0"/>
                <a:cs typeface="Times New Roman" panose="02020603050405020304" pitchFamily="18" charset="0"/>
              </a:rPr>
              <a:t>What are your next steps?   </a:t>
            </a:r>
          </a:p>
          <a:p>
            <a:endParaRPr lang="en-US" dirty="0"/>
          </a:p>
        </p:txBody>
      </p:sp>
    </p:spTree>
    <p:extLst>
      <p:ext uri="{BB962C8B-B14F-4D97-AF65-F5344CB8AC3E}">
        <p14:creationId xmlns:p14="http://schemas.microsoft.com/office/powerpoint/2010/main" val="4109132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3FE9-6958-C74B-AFA7-3314E6404D09}"/>
              </a:ext>
            </a:extLst>
          </p:cNvPr>
          <p:cNvSpPr>
            <a:spLocks noGrp="1"/>
          </p:cNvSpPr>
          <p:nvPr>
            <p:ph type="title"/>
          </p:nvPr>
        </p:nvSpPr>
        <p:spPr/>
        <p:txBody>
          <a:bodyPr>
            <a:normAutofit/>
          </a:bodyPr>
          <a:lstStyle/>
          <a:p>
            <a:r>
              <a:rPr lang="en-US" sz="2800" dirty="0">
                <a:solidFill>
                  <a:srgbClr val="000000"/>
                </a:solidFill>
                <a:latin typeface="Times New Roman" panose="02020603050405020304" pitchFamily="18" charset="0"/>
                <a:cs typeface="Times New Roman" panose="02020603050405020304" pitchFamily="18" charset="0"/>
              </a:rPr>
              <a:t>Contact Information for Bill de la Cruz</a:t>
            </a:r>
            <a:endParaRPr lang="en-US" sz="2800" dirty="0"/>
          </a:p>
        </p:txBody>
      </p:sp>
      <p:sp>
        <p:nvSpPr>
          <p:cNvPr id="3" name="Content Placeholder 2">
            <a:extLst>
              <a:ext uri="{FF2B5EF4-FFF2-40B4-BE49-F238E27FC236}">
                <a16:creationId xmlns:a16="http://schemas.microsoft.com/office/drawing/2014/main" id="{468B95A0-8086-1C4D-8529-94675C8BDE6A}"/>
              </a:ext>
            </a:extLst>
          </p:cNvPr>
          <p:cNvSpPr>
            <a:spLocks noGrp="1"/>
          </p:cNvSpPr>
          <p:nvPr>
            <p:ph sz="quarter" idx="13"/>
          </p:nvPr>
        </p:nvSpPr>
        <p:spPr/>
        <p:txBody>
          <a:bodyPr/>
          <a:lstStyle/>
          <a:p>
            <a:r>
              <a:rPr lang="en-US" dirty="0">
                <a:solidFill>
                  <a:srgbClr val="000000"/>
                </a:solidFill>
                <a:latin typeface="Times New Roman" panose="02020603050405020304" pitchFamily="18" charset="0"/>
                <a:cs typeface="Times New Roman" panose="02020603050405020304" pitchFamily="18" charset="0"/>
              </a:rPr>
              <a:t>Twitter: @</a:t>
            </a:r>
            <a:r>
              <a:rPr lang="en-US" dirty="0" err="1">
                <a:solidFill>
                  <a:srgbClr val="000000"/>
                </a:solidFill>
                <a:latin typeface="Times New Roman" panose="02020603050405020304" pitchFamily="18" charset="0"/>
                <a:cs typeface="Times New Roman" panose="02020603050405020304" pitchFamily="18" charset="0"/>
              </a:rPr>
              <a:t>Billdelac</a:t>
            </a:r>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IG: @</a:t>
            </a:r>
            <a:r>
              <a:rPr lang="en-US" dirty="0" err="1">
                <a:solidFill>
                  <a:srgbClr val="000000"/>
                </a:solidFill>
                <a:latin typeface="Times New Roman" panose="02020603050405020304" pitchFamily="18" charset="0"/>
                <a:cs typeface="Times New Roman" panose="02020603050405020304" pitchFamily="18" charset="0"/>
              </a:rPr>
              <a:t>Billdelac</a:t>
            </a:r>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Podcast: The Origination Point Podcast</a:t>
            </a:r>
          </a:p>
          <a:p>
            <a:r>
              <a:rPr lang="en-US" dirty="0">
                <a:latin typeface="Times New Roman" panose="02020603050405020304" pitchFamily="18" charset="0"/>
                <a:cs typeface="Times New Roman" panose="02020603050405020304" pitchFamily="18" charset="0"/>
              </a:rPr>
              <a:t>Email: </a:t>
            </a:r>
            <a:r>
              <a:rPr lang="en-US" dirty="0" err="1">
                <a:latin typeface="Times New Roman" panose="02020603050405020304" pitchFamily="18" charset="0"/>
                <a:cs typeface="Times New Roman" panose="02020603050405020304" pitchFamily="18" charset="0"/>
              </a:rPr>
              <a:t>inclusiontalk</a:t>
            </a:r>
            <a:r>
              <a:rPr lang="en-US" err="1">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comcast.net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Book: </a:t>
            </a:r>
            <a:r>
              <a:rPr lang="en-US" i="1" dirty="0">
                <a:latin typeface="Times New Roman" panose="02020603050405020304" pitchFamily="18" charset="0"/>
                <a:cs typeface="Times New Roman" panose="02020603050405020304" pitchFamily="18" charset="0"/>
              </a:rPr>
              <a:t>Finding The Origination Point, Understanding Our Biases To Create a More Peaceful World.</a:t>
            </a:r>
          </a:p>
          <a:p>
            <a:endParaRPr lang="en-US" dirty="0"/>
          </a:p>
        </p:txBody>
      </p:sp>
      <p:pic>
        <p:nvPicPr>
          <p:cNvPr id="4" name="Picture 3" descr="A screenshot of a social media post&#10;&#10;Description automatically generated">
            <a:extLst>
              <a:ext uri="{FF2B5EF4-FFF2-40B4-BE49-F238E27FC236}">
                <a16:creationId xmlns:a16="http://schemas.microsoft.com/office/drawing/2014/main" id="{82C72909-53C8-6C43-8153-32C1F8B9C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6796" y="1857080"/>
            <a:ext cx="2962760" cy="2446966"/>
          </a:xfrm>
          <a:prstGeom prst="rect">
            <a:avLst/>
          </a:prstGeom>
        </p:spPr>
      </p:pic>
    </p:spTree>
    <p:extLst>
      <p:ext uri="{BB962C8B-B14F-4D97-AF65-F5344CB8AC3E}">
        <p14:creationId xmlns:p14="http://schemas.microsoft.com/office/powerpoint/2010/main" val="1836997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3CB3-3A99-3C42-9EBF-24F4ED8E2D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equitable outcomes for opportunity, access and inclusion </a:t>
            </a:r>
            <a:endParaRPr lang="en-US" dirty="0"/>
          </a:p>
        </p:txBody>
      </p:sp>
      <p:pic>
        <p:nvPicPr>
          <p:cNvPr id="4" name="Picture 2" descr="Image result for equity image with bicycles">
            <a:extLst>
              <a:ext uri="{FF2B5EF4-FFF2-40B4-BE49-F238E27FC236}">
                <a16:creationId xmlns:a16="http://schemas.microsoft.com/office/drawing/2014/main" id="{296BA58D-B0C1-8F45-AC20-C1EAC410F0B9}"/>
              </a:ext>
            </a:extLst>
          </p:cNvPr>
          <p:cNvPicPr>
            <a:picLocks noGrp="1" noChangeAspect="1" noChangeArrowheads="1"/>
          </p:cNvPicPr>
          <p:nvPr>
            <p:ph sz="quarter" idx="13"/>
          </p:nvPr>
        </p:nvPicPr>
        <p:blipFill>
          <a:blip r:embed="rId2" r:link="rId3">
            <a:extLst>
              <a:ext uri="{28A0092B-C50C-407E-A947-70E740481C1C}">
                <a14:useLocalDpi xmlns:a14="http://schemas.microsoft.com/office/drawing/2010/main" val="0"/>
              </a:ext>
            </a:extLst>
          </a:blip>
          <a:srcRect/>
          <a:stretch>
            <a:fillRect/>
          </a:stretch>
        </p:blipFill>
        <p:spPr bwMode="auto">
          <a:xfrm>
            <a:off x="3052234" y="2366963"/>
            <a:ext cx="6087532"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70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BF54-E354-0746-A1DA-5035CA457F3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Activity think, pair and share</a:t>
            </a:r>
          </a:p>
        </p:txBody>
      </p:sp>
      <p:sp>
        <p:nvSpPr>
          <p:cNvPr id="3" name="Content Placeholder 2">
            <a:extLst>
              <a:ext uri="{FF2B5EF4-FFF2-40B4-BE49-F238E27FC236}">
                <a16:creationId xmlns:a16="http://schemas.microsoft.com/office/drawing/2014/main" id="{BA87AD9A-B98C-2040-A4A6-24F725ACE838}"/>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THINK: What reasons might prevent parents from being involved in their student’s education or school experience?</a:t>
            </a:r>
          </a:p>
          <a:p>
            <a:r>
              <a:rPr lang="en-US" dirty="0">
                <a:latin typeface="Times New Roman" panose="02020603050405020304" pitchFamily="18" charset="0"/>
                <a:cs typeface="Times New Roman" panose="02020603050405020304" pitchFamily="18" charset="0"/>
              </a:rPr>
              <a:t> After a few minutes of brainstorming yourself, share your answers.</a:t>
            </a:r>
          </a:p>
          <a:p>
            <a:r>
              <a:rPr lang="en-US" dirty="0">
                <a:latin typeface="Times New Roman" panose="02020603050405020304" pitchFamily="18" charset="0"/>
                <a:cs typeface="Times New Roman" panose="02020603050405020304" pitchFamily="18" charset="0"/>
              </a:rPr>
              <a:t> listen to one another’s answers. Discuss and then determine what you agree on. </a:t>
            </a:r>
          </a:p>
        </p:txBody>
      </p:sp>
    </p:spTree>
    <p:extLst>
      <p:ext uri="{BB962C8B-B14F-4D97-AF65-F5344CB8AC3E}">
        <p14:creationId xmlns:p14="http://schemas.microsoft.com/office/powerpoint/2010/main" val="76770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4178-FB78-D441-80AF-DE6C12F0DAC5}"/>
              </a:ext>
            </a:extLst>
          </p:cNvPr>
          <p:cNvSpPr>
            <a:spLocks noGrp="1"/>
          </p:cNvSpPr>
          <p:nvPr>
            <p:ph type="title"/>
          </p:nvPr>
        </p:nvSpPr>
        <p:spPr>
          <a:xfrm>
            <a:off x="913774" y="268712"/>
            <a:ext cx="10364451" cy="1596177"/>
          </a:xfrm>
        </p:spPr>
        <p:txBody>
          <a:bodyPr/>
          <a:lstStyle/>
          <a:p>
            <a:r>
              <a:rPr lang="en-US" dirty="0">
                <a:latin typeface="Times New Roman" panose="02020603050405020304" pitchFamily="18" charset="0"/>
                <a:cs typeface="Times New Roman" panose="02020603050405020304" pitchFamily="18" charset="0"/>
              </a:rPr>
              <a:t>Status Quo?</a:t>
            </a:r>
          </a:p>
        </p:txBody>
      </p:sp>
      <p:sp>
        <p:nvSpPr>
          <p:cNvPr id="3" name="Content Placeholder 2">
            <a:extLst>
              <a:ext uri="{FF2B5EF4-FFF2-40B4-BE49-F238E27FC236}">
                <a16:creationId xmlns:a16="http://schemas.microsoft.com/office/drawing/2014/main" id="{FBAFEBE0-83D3-DE44-9D30-E8F3A8716CB4}"/>
              </a:ext>
            </a:extLst>
          </p:cNvPr>
          <p:cNvSpPr>
            <a:spLocks noGrp="1"/>
          </p:cNvSpPr>
          <p:nvPr>
            <p:ph sz="quarter" idx="13"/>
          </p:nvPr>
        </p:nvSpPr>
        <p:spPr>
          <a:xfrm>
            <a:off x="913774" y="1571838"/>
            <a:ext cx="10363826" cy="4636167"/>
          </a:xfrm>
        </p:spPr>
        <p:txBody>
          <a:bodyPr>
            <a:normAutofit fontScale="92500" lnSpcReduction="20000"/>
          </a:bodyPr>
          <a:lstStyle/>
          <a:p>
            <a:pPr fontAlgn="base"/>
            <a:r>
              <a:rPr lang="en-US" dirty="0">
                <a:latin typeface="Times New Roman" panose="02020603050405020304" pitchFamily="18" charset="0"/>
                <a:cs typeface="Times New Roman" panose="02020603050405020304" pitchFamily="18" charset="0"/>
              </a:rPr>
              <a:t>“In some schools there are still educators who say, ‘If the family would just do its job, we could do our job.’ </a:t>
            </a:r>
          </a:p>
          <a:p>
            <a:pPr fontAlgn="base"/>
            <a:r>
              <a:rPr lang="en-US" dirty="0">
                <a:latin typeface="Times New Roman" panose="02020603050405020304" pitchFamily="18" charset="0"/>
                <a:cs typeface="Times New Roman" panose="02020603050405020304" pitchFamily="18" charset="0"/>
              </a:rPr>
              <a:t>And there are still families who say, ‘I raised this child; now it is your job to educate her.’ </a:t>
            </a:r>
          </a:p>
          <a:p>
            <a:pPr fontAlgn="base"/>
            <a:r>
              <a:rPr lang="en-US" dirty="0">
                <a:latin typeface="Times New Roman" panose="02020603050405020304" pitchFamily="18" charset="0"/>
                <a:cs typeface="Times New Roman" panose="02020603050405020304" pitchFamily="18" charset="0"/>
              </a:rPr>
              <a:t>These words embody a view of separate spheres of influence. </a:t>
            </a:r>
          </a:p>
          <a:p>
            <a:pPr fontAlgn="base"/>
            <a:r>
              <a:rPr lang="en-US" dirty="0">
                <a:latin typeface="Times New Roman" panose="02020603050405020304" pitchFamily="18" charset="0"/>
                <a:cs typeface="Times New Roman" panose="02020603050405020304" pitchFamily="18" charset="0"/>
              </a:rPr>
              <a:t>Other educators say, ‘I cannot do my job without the help of my students’ families and the support of this community.’ </a:t>
            </a:r>
          </a:p>
          <a:p>
            <a:pPr fontAlgn="base"/>
            <a:r>
              <a:rPr lang="en-US" dirty="0">
                <a:latin typeface="Times New Roman" panose="02020603050405020304" pitchFamily="18" charset="0"/>
                <a:cs typeface="Times New Roman" panose="02020603050405020304" pitchFamily="18" charset="0"/>
              </a:rPr>
              <a:t>And some parents say, ‘I really need to know what is happening in school in order to help my child.</a:t>
            </a:r>
          </a:p>
          <a:p>
            <a:pPr fontAlgn="base"/>
            <a:r>
              <a:rPr lang="en-US" dirty="0">
                <a:latin typeface="Times New Roman" panose="02020603050405020304" pitchFamily="18" charset="0"/>
                <a:cs typeface="Times New Roman" panose="02020603050405020304" pitchFamily="18" charset="0"/>
              </a:rPr>
              <a:t>These phrases embody the theory of </a:t>
            </a:r>
            <a:r>
              <a:rPr lang="en-US" i="1" dirty="0">
                <a:latin typeface="Times New Roman" panose="02020603050405020304" pitchFamily="18" charset="0"/>
                <a:cs typeface="Times New Roman" panose="02020603050405020304" pitchFamily="18" charset="0"/>
              </a:rPr>
              <a:t>overlapping spheres of influence</a:t>
            </a:r>
            <a:r>
              <a:rPr lang="en-US" dirty="0">
                <a:latin typeface="Times New Roman" panose="02020603050405020304" pitchFamily="18" charset="0"/>
                <a:cs typeface="Times New Roman" panose="02020603050405020304" pitchFamily="18" charset="0"/>
              </a:rPr>
              <a:t>.”</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268981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842B0-459D-A14B-B93E-2E626EA24B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24E64F-C24A-C149-A74A-BB8AFD9764FB}"/>
              </a:ext>
            </a:extLst>
          </p:cNvPr>
          <p:cNvSpPr>
            <a:spLocks noGrp="1"/>
          </p:cNvSpPr>
          <p:nvPr>
            <p:ph sz="quarter" idx="13"/>
          </p:nvPr>
        </p:nvSpPr>
        <p:spPr>
          <a:xfrm>
            <a:off x="913774" y="771182"/>
            <a:ext cx="10363826" cy="5020018"/>
          </a:xfrm>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Dietz(1997) argued that when a school limits parental involvement to a particular type of involvement (e.g. fundraising, committee membership) then only a small proportion of parents become involved. As a result the school neither really involves parents, nor reaps the potential benefits from involvement. </a:t>
            </a:r>
          </a:p>
        </p:txBody>
      </p:sp>
    </p:spTree>
    <p:extLst>
      <p:ext uri="{BB962C8B-B14F-4D97-AF65-F5344CB8AC3E}">
        <p14:creationId xmlns:p14="http://schemas.microsoft.com/office/powerpoint/2010/main" val="247416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77F5-EBDB-1747-BD1A-40A76A7765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6BC66D-1F1D-1249-8AE6-A3DFFBE403B1}"/>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Instead, a more comprehensive model of parental involvement which elicits a wide variety of parental involvement is advocated (Dauber &amp; Epstein, 1993). </a:t>
            </a:r>
            <a:r>
              <a:rPr lang="en-US">
                <a:latin typeface="Times New Roman" panose="02020603050405020304" pitchFamily="18" charset="0"/>
                <a:cs typeface="Times New Roman" panose="02020603050405020304" pitchFamily="18" charset="0"/>
              </a:rPr>
              <a:t>Epstein and colleagues (Epstein, 1992) thus developed a typology which aimed to comprehensively categorize the variety of involvement activities in which could potentially engage.</a:t>
            </a:r>
            <a:endParaRPr lang="en-US"/>
          </a:p>
        </p:txBody>
      </p:sp>
    </p:spTree>
    <p:extLst>
      <p:ext uri="{BB962C8B-B14F-4D97-AF65-F5344CB8AC3E}">
        <p14:creationId xmlns:p14="http://schemas.microsoft.com/office/powerpoint/2010/main" val="394470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B5A9-3106-9F44-8918-BBF437DF7D7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Define Parent engagement</a:t>
            </a:r>
          </a:p>
        </p:txBody>
      </p:sp>
      <p:sp>
        <p:nvSpPr>
          <p:cNvPr id="3" name="Content Placeholder 2">
            <a:extLst>
              <a:ext uri="{FF2B5EF4-FFF2-40B4-BE49-F238E27FC236}">
                <a16:creationId xmlns:a16="http://schemas.microsoft.com/office/drawing/2014/main" id="{70719A9B-38EB-934E-980F-943B6A622D73}"/>
              </a:ext>
            </a:extLst>
          </p:cNvPr>
          <p:cNvSpPr>
            <a:spLocks noGrp="1"/>
          </p:cNvSpPr>
          <p:nvPr>
            <p:ph sz="quarter" idx="13"/>
          </p:nvPr>
        </p:nvSpPr>
        <p:spPr/>
        <p:txBody>
          <a:bodyPr>
            <a:normAutofit/>
          </a:bodyPr>
          <a:lstStyle/>
          <a:p>
            <a:r>
              <a:rPr lang="en-US" sz="2800" dirty="0">
                <a:latin typeface="Times New Roman" panose="02020603050405020304" pitchFamily="18" charset="0"/>
                <a:cs typeface="Times New Roman" panose="02020603050405020304" pitchFamily="18" charset="0"/>
              </a:rPr>
              <a:t>How do you currently define parent / family engagement? </a:t>
            </a:r>
          </a:p>
        </p:txBody>
      </p:sp>
    </p:spTree>
    <p:extLst>
      <p:ext uri="{BB962C8B-B14F-4D97-AF65-F5344CB8AC3E}">
        <p14:creationId xmlns:p14="http://schemas.microsoft.com/office/powerpoint/2010/main" val="203924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6B85-2CD0-074F-BBAF-0FBDCABEB8F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the culture of your family engagement structure and strategies </a:t>
            </a:r>
            <a:endParaRPr lang="en-US" dirty="0"/>
          </a:p>
        </p:txBody>
      </p:sp>
      <p:sp>
        <p:nvSpPr>
          <p:cNvPr id="3" name="Content Placeholder 2">
            <a:extLst>
              <a:ext uri="{FF2B5EF4-FFF2-40B4-BE49-F238E27FC236}">
                <a16:creationId xmlns:a16="http://schemas.microsoft.com/office/drawing/2014/main" id="{53D82962-224E-6D43-A185-445DCA0D1191}"/>
              </a:ext>
            </a:extLst>
          </p:cNvPr>
          <p:cNvSpPr>
            <a:spLocks noGrp="1"/>
          </p:cNvSpPr>
          <p:nvPr>
            <p:ph sz="quarter" idx="13"/>
          </p:nvPr>
        </p:nvSpPr>
        <p:spPr/>
        <p:txBody>
          <a:bodyPr/>
          <a:lstStyle/>
          <a:p>
            <a:r>
              <a:rPr lang="en-US" sz="2800" dirty="0">
                <a:latin typeface="Times New Roman" panose="02020603050405020304" pitchFamily="18" charset="0"/>
                <a:cs typeface="Times New Roman" panose="02020603050405020304" pitchFamily="18" charset="0"/>
              </a:rPr>
              <a:t>Are you trying to attract diverse families using euro-centric tactics</a:t>
            </a:r>
          </a:p>
          <a:p>
            <a:endParaRPr lang="en-US" dirty="0"/>
          </a:p>
        </p:txBody>
      </p:sp>
    </p:spTree>
    <p:extLst>
      <p:ext uri="{BB962C8B-B14F-4D97-AF65-F5344CB8AC3E}">
        <p14:creationId xmlns:p14="http://schemas.microsoft.com/office/powerpoint/2010/main" val="268715525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3044</TotalTime>
  <Words>1132</Words>
  <Application>Microsoft Macintosh PowerPoint</Application>
  <PresentationFormat>Widescreen</PresentationFormat>
  <Paragraphs>109</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Montserrat Light</vt:lpstr>
      <vt:lpstr>Times New Roman</vt:lpstr>
      <vt:lpstr>Tw Cen MT</vt:lpstr>
      <vt:lpstr>Droplet</vt:lpstr>
      <vt:lpstr>Strategies to Foster Authentic Family, School, and Community Partnerships </vt:lpstr>
      <vt:lpstr>What does impactful community family and school partnerships look like in a hybrid world?</vt:lpstr>
      <vt:lpstr> equitable outcomes for opportunity, access and inclusion </vt:lpstr>
      <vt:lpstr>Activity think, pair and share</vt:lpstr>
      <vt:lpstr>Status Quo?</vt:lpstr>
      <vt:lpstr>PowerPoint Presentation</vt:lpstr>
      <vt:lpstr>PowerPoint Presentation</vt:lpstr>
      <vt:lpstr>Define Parent engagement</vt:lpstr>
      <vt:lpstr>What is the culture of your family engagement structure and strategies </vt:lpstr>
      <vt:lpstr>Versions of Family-School Partnerships</vt:lpstr>
      <vt:lpstr>Core Beliefs of Family Engagement </vt:lpstr>
      <vt:lpstr>School Centric or community centric</vt:lpstr>
      <vt:lpstr>Family involvement</vt:lpstr>
      <vt:lpstr>Family engagement</vt:lpstr>
      <vt:lpstr>Relational Leadership model</vt:lpstr>
      <vt:lpstr>Transformational leadership model</vt:lpstr>
      <vt:lpstr>Belonging</vt:lpstr>
      <vt:lpstr>Inclusion</vt:lpstr>
      <vt:lpstr>Relational conferences</vt:lpstr>
      <vt:lpstr>Joyce Epstein’s “Big Six”:  Family-School-Community Partnerships</vt:lpstr>
      <vt:lpstr>Joyce Epstein’s “Big Six”:  Family-School-Community Partnerships</vt:lpstr>
      <vt:lpstr>Pair share</vt:lpstr>
      <vt:lpstr>ACTIVITY A Family Gathering</vt:lpstr>
      <vt:lpstr>PowerPoint Presentation</vt:lpstr>
      <vt:lpstr>Contact Information for Bill de la Cruz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to Foster Authentic Family, School, and Community Partnerships </dc:title>
  <dc:creator>Bill de la Cruz</dc:creator>
  <cp:lastModifiedBy>Bill de la Cruz</cp:lastModifiedBy>
  <cp:revision>7</cp:revision>
  <dcterms:created xsi:type="dcterms:W3CDTF">2021-12-04T15:16:19Z</dcterms:created>
  <dcterms:modified xsi:type="dcterms:W3CDTF">2021-12-07T22:48:28Z</dcterms:modified>
</cp:coreProperties>
</file>