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104" y="-17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66152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Shape 60"/>
          <p:cNvGrpSpPr/>
          <p:nvPr/>
        </p:nvGrpSpPr>
        <p:grpSpPr>
          <a:xfrm>
            <a:off x="-11" y="1334226"/>
            <a:ext cx="7314320" cy="4116299"/>
            <a:chOff x="-11" y="1378676"/>
            <a:chExt cx="7314320" cy="4116299"/>
          </a:xfrm>
        </p:grpSpPr>
        <p:sp>
          <p:nvSpPr>
            <p:cNvPr id="61" name="Shape 61"/>
            <p:cNvSpPr/>
            <p:nvPr/>
          </p:nvSpPr>
          <p:spPr>
            <a:xfrm flipH="1">
              <a:off x="-11" y="1378676"/>
              <a:ext cx="187800" cy="4116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 flipH="1">
              <a:off x="187809" y="1378676"/>
              <a:ext cx="7126499" cy="41162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685800" y="2266575"/>
            <a:ext cx="6400799" cy="133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685800" y="3600451"/>
            <a:ext cx="6400799" cy="9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Shape 66"/>
          <p:cNvGrpSpPr/>
          <p:nvPr/>
        </p:nvGrpSpPr>
        <p:grpSpPr>
          <a:xfrm>
            <a:off x="-13" y="-12188"/>
            <a:ext cx="8005727" cy="1612601"/>
            <a:chOff x="-13" y="-12187"/>
            <a:chExt cx="8005727" cy="1161900"/>
          </a:xfrm>
        </p:grpSpPr>
        <p:sp>
          <p:nvSpPr>
            <p:cNvPr id="67" name="Shape 67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134801"/>
            <a:ext cx="7315499" cy="135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704688"/>
            <a:ext cx="8229600" cy="484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  <a:defRPr sz="1800">
                <a:solidFill>
                  <a:schemeClr val="dk2"/>
                </a:solidFill>
              </a:defRPr>
            </a:lvl1pPr>
            <a:lvl2pPr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>
                <a:solidFill>
                  <a:schemeClr val="dk2"/>
                </a:solidFill>
              </a:defRPr>
            </a:lvl2pPr>
            <a:lvl3pPr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>
                <a:solidFill>
                  <a:schemeClr val="dk2"/>
                </a:solidFill>
              </a:defRPr>
            </a:lvl3pPr>
            <a:lvl4pPr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sz="1800">
                <a:solidFill>
                  <a:schemeClr val="dk2"/>
                </a:solidFill>
              </a:defRPr>
            </a:lvl4pPr>
            <a:lvl5pPr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>
                <a:solidFill>
                  <a:schemeClr val="dk2"/>
                </a:solidFill>
              </a:defRPr>
            </a:lvl5pPr>
            <a:lvl6pPr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>
                <a:solidFill>
                  <a:schemeClr val="dk2"/>
                </a:solidFill>
              </a:defRPr>
            </a:lvl6pPr>
            <a:lvl7pPr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sz="1800">
                <a:solidFill>
                  <a:schemeClr val="dk2"/>
                </a:solidFill>
              </a:defRPr>
            </a:lvl7pPr>
            <a:lvl8pPr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aseline="0">
                <a:solidFill>
                  <a:schemeClr val="dk2"/>
                </a:solidFill>
              </a:defRPr>
            </a:lvl8pPr>
            <a:lvl9pPr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aseline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6245" y="1704684"/>
            <a:ext cx="4038599" cy="484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 sz="1800"/>
            </a:lvl1pPr>
            <a:lvl2pPr rtl="0">
              <a:spcBef>
                <a:spcPts val="0"/>
              </a:spcBef>
              <a:buNone/>
              <a:defRPr sz="1800"/>
            </a:lvl2pPr>
            <a:lvl3pPr rtl="0">
              <a:spcBef>
                <a:spcPts val="0"/>
              </a:spcBef>
              <a:buNone/>
              <a:defRPr sz="1800"/>
            </a:lvl3pPr>
            <a:lvl4pPr rtl="0">
              <a:spcBef>
                <a:spcPts val="0"/>
              </a:spcBef>
              <a:buNone/>
              <a:defRPr sz="1800"/>
            </a:lvl4pPr>
            <a:lvl5pPr rtl="0">
              <a:spcBef>
                <a:spcPts val="0"/>
              </a:spcBef>
              <a:buNone/>
              <a:defRPr sz="1800"/>
            </a:lvl5pPr>
            <a:lvl6pPr rtl="0">
              <a:spcBef>
                <a:spcPts val="0"/>
              </a:spcBef>
              <a:buNone/>
              <a:defRPr sz="1800"/>
            </a:lvl6pPr>
            <a:lvl7pPr rtl="0">
              <a:spcBef>
                <a:spcPts val="0"/>
              </a:spcBef>
              <a:buNone/>
              <a:defRPr sz="1800"/>
            </a:lvl7pPr>
            <a:lvl8pPr rtl="0">
              <a:spcBef>
                <a:spcPts val="0"/>
              </a:spcBef>
              <a:buNone/>
              <a:defRPr sz="1800"/>
            </a:lvl8pPr>
            <a:lvl9pPr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4648200" y="1704684"/>
            <a:ext cx="4038599" cy="484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 sz="1800"/>
            </a:lvl1pPr>
            <a:lvl2pPr rtl="0">
              <a:spcBef>
                <a:spcPts val="0"/>
              </a:spcBef>
              <a:buNone/>
              <a:defRPr sz="1800"/>
            </a:lvl2pPr>
            <a:lvl3pPr rtl="0">
              <a:spcBef>
                <a:spcPts val="0"/>
              </a:spcBef>
              <a:buNone/>
              <a:defRPr sz="1800"/>
            </a:lvl3pPr>
            <a:lvl4pPr rtl="0">
              <a:spcBef>
                <a:spcPts val="0"/>
              </a:spcBef>
              <a:buNone/>
              <a:defRPr sz="1800"/>
            </a:lvl4pPr>
            <a:lvl5pPr rtl="0">
              <a:spcBef>
                <a:spcPts val="0"/>
              </a:spcBef>
              <a:buNone/>
              <a:defRPr sz="1800"/>
            </a:lvl5pPr>
            <a:lvl6pPr rtl="0">
              <a:spcBef>
                <a:spcPts val="0"/>
              </a:spcBef>
              <a:buNone/>
              <a:defRPr sz="1800"/>
            </a:lvl6pPr>
            <a:lvl7pPr rtl="0">
              <a:spcBef>
                <a:spcPts val="0"/>
              </a:spcBef>
              <a:buNone/>
              <a:defRPr sz="1800"/>
            </a:lvl7pPr>
            <a:lvl8pPr rtl="0">
              <a:spcBef>
                <a:spcPts val="0"/>
              </a:spcBef>
              <a:buNone/>
              <a:defRPr sz="1800"/>
            </a:lvl8pPr>
            <a:lvl9pPr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grpSp>
        <p:nvGrpSpPr>
          <p:cNvPr id="74" name="Shape 74"/>
          <p:cNvGrpSpPr/>
          <p:nvPr/>
        </p:nvGrpSpPr>
        <p:grpSpPr>
          <a:xfrm>
            <a:off x="-13" y="-12188"/>
            <a:ext cx="8005727" cy="1612601"/>
            <a:chOff x="-13" y="-12187"/>
            <a:chExt cx="8005727" cy="1161900"/>
          </a:xfrm>
        </p:grpSpPr>
        <p:sp>
          <p:nvSpPr>
            <p:cNvPr id="75" name="Shape 75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134801"/>
            <a:ext cx="7315499" cy="135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Shape 79"/>
          <p:cNvGrpSpPr/>
          <p:nvPr/>
        </p:nvGrpSpPr>
        <p:grpSpPr>
          <a:xfrm>
            <a:off x="-13" y="-12188"/>
            <a:ext cx="8005727" cy="1612601"/>
            <a:chOff x="-13" y="-12187"/>
            <a:chExt cx="8005727" cy="1161900"/>
          </a:xfrm>
        </p:grpSpPr>
        <p:sp>
          <p:nvSpPr>
            <p:cNvPr id="80" name="Shape 80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134801"/>
            <a:ext cx="7315499" cy="135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 flipH="1">
            <a:off x="8964665" y="6165014"/>
            <a:ext cx="187800" cy="6951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 flipH="1">
            <a:off x="3866777" y="6165014"/>
            <a:ext cx="5097900" cy="6951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866812" y="6165014"/>
            <a:ext cx="5097900" cy="69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33867" y="-94"/>
            <a:ext cx="3409812" cy="2810236"/>
            <a:chOff x="0" y="1493"/>
            <a:chExt cx="3409812" cy="2810236"/>
          </a:xfrm>
        </p:grpSpPr>
        <p:cxnSp>
          <p:nvCxnSpPr>
            <p:cNvPr id="6" name="Shape 6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Shape 7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Shape 18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Shape 19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Shape 20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Shape 21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Shape 22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Shape 23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Shape 24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Shape 25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Shape 26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Shape 27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Shape 28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Shape 29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Shape 30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3" name="Shape 33"/>
          <p:cNvGrpSpPr/>
          <p:nvPr/>
        </p:nvGrpSpPr>
        <p:grpSpPr>
          <a:xfrm rot="10800000">
            <a:off x="5734187" y="4047858"/>
            <a:ext cx="3409812" cy="2810236"/>
            <a:chOff x="0" y="1493"/>
            <a:chExt cx="3409812" cy="2810236"/>
          </a:xfrm>
        </p:grpSpPr>
        <p:cxnSp>
          <p:nvCxnSpPr>
            <p:cNvPr id="34" name="Shape 34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Shape 35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Shape 36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Shape 45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Shape 46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Shape 47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Shape 48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Shape 49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Shape 50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Shape 51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Shape 52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Shape 53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Shape 54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Shape 55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Shape 56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Shape 57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Shape 58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685800" y="2266575"/>
            <a:ext cx="6400799" cy="1333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Agile Development and Scrum </a:t>
            </a:r>
            <a:r>
              <a:rPr lang="en-US" dirty="0" smtClean="0"/>
              <a:t>M</a:t>
            </a:r>
            <a:r>
              <a:rPr lang="en" dirty="0" smtClean="0"/>
              <a:t>ethodology</a:t>
            </a:r>
            <a:endParaRPr lang="en" dirty="0"/>
          </a:p>
        </p:txBody>
      </p:sp>
      <p:sp>
        <p:nvSpPr>
          <p:cNvPr id="90" name="Shape 90"/>
          <p:cNvSpPr txBox="1">
            <a:spLocks noGrp="1"/>
          </p:cNvSpPr>
          <p:nvPr>
            <p:ph type="subTitle" idx="1"/>
          </p:nvPr>
        </p:nvSpPr>
        <p:spPr>
          <a:xfrm>
            <a:off x="685800" y="3600451"/>
            <a:ext cx="6400799" cy="9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457200" y="134801"/>
            <a:ext cx="7315499" cy="1351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Standup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457200" y="1704688"/>
            <a:ext cx="8229600" cy="48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Daily scrum meetings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What did you work on yesterday?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What are you working on now?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Is anything blocking you?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Let’s Roleplay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457200" y="134801"/>
            <a:ext cx="7315499" cy="1351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Retrospective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457200" y="1704688"/>
            <a:ext cx="8229600" cy="48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worked well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What didn’t work well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What did we want to work on this week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Code review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PM and US show latest draft to customers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57200" y="134801"/>
            <a:ext cx="7315499" cy="1351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Minimal Viable Product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457200" y="1704688"/>
            <a:ext cx="8229600" cy="48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When developing a solution to a task, consider it a hypothesis.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Develop the minimal viable product to evaluate the hypothesis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0" y="134801"/>
            <a:ext cx="7315499" cy="1351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Agile/Scrum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457200" y="1704688"/>
            <a:ext cx="8229600" cy="48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Breakdown goals for targets months away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Identify realistic capacity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Identify if you are on pace to achieve goals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Plan for the interdisciplinary teams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Negatives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	More overhead, but i think more efficient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Better planning, less </a:t>
            </a:r>
            <a:r>
              <a:rPr lang="en" dirty="0" smtClean="0"/>
              <a:t>stress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Good Agile management systems: </a:t>
            </a:r>
            <a:r>
              <a:rPr lang="en-US" dirty="0" err="1" smtClean="0"/>
              <a:t>Trello</a:t>
            </a:r>
            <a:r>
              <a:rPr lang="en-US" dirty="0" smtClean="0"/>
              <a:t>, </a:t>
            </a:r>
            <a:r>
              <a:rPr lang="en-US" dirty="0" err="1" smtClean="0"/>
              <a:t>Jira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Agile for life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https://www.youtube.com/watch?v=J6oMG7u9HGE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134801"/>
            <a:ext cx="7315499" cy="1351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704688"/>
            <a:ext cx="8229600" cy="48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Discuss Agile and Scrum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What it is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Benefits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Negatives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Let’s look at IAB data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134801"/>
            <a:ext cx="7315499" cy="1351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Agile software development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00" y="1704688"/>
            <a:ext cx="8229600" cy="48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Evolution of the waterfall: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First get requirements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Develop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Then release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Benefits: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Actions happen in lockstep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Steps can be “completed” before the next step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Negatives: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	If the things on the ground change, you can’t adapt.  (e.g. mobile devices become important)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5550" y="1765900"/>
            <a:ext cx="3748649" cy="281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134801"/>
            <a:ext cx="7315499" cy="1351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Agile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57200" y="1704688"/>
            <a:ext cx="8229600" cy="48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Tight iteration of design, build, test, release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Adapt all the time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Small teams, short duration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http://agilemanifesto.org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Benefits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Continuous improvement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Change quickly to change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Constant feedback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Negatives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Constantly testing ideas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Hard to scale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Hard to conform to standards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7075" y="3137375"/>
            <a:ext cx="4956924" cy="372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134801"/>
            <a:ext cx="7315499" cy="1351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Scrum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57200" y="1704688"/>
            <a:ext cx="8229600" cy="48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Method (one of several) to implement agile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Team makeup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Product manager - represents the customer/owner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Scrum master - manages the scrum team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/>
              <a:t>Protects the team from distractions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en"/>
              <a:t>Organizes the scrum board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en"/>
              <a:t>Ensures everyone is working at optimal efficiency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Scrum team - small team with expertise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User Studies - executes the evaluation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Everyone knows their jobs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Everyone codes, everyone talks to users, everyone participates in evaluation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134801"/>
            <a:ext cx="7315499" cy="1351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Sprint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704688"/>
            <a:ext cx="8229600" cy="48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block of time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2 weeks to 1 month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Don’t change sprint goals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You will do one week sprints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Start of sprint - sprint plan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Daily scrum meetings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What did you work on yesterday?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What are you working on now?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Is anything blocking you?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End of sprint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Retrospective (Lead: SM)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Test/Build/Release (Lead: SM)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Show customer latest designs, build, etc. (Lead: PM, US)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134801"/>
            <a:ext cx="7315499" cy="1351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1704688"/>
            <a:ext cx="8229600" cy="48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49" y="1171624"/>
            <a:ext cx="8819099" cy="559709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1575750" y="2724575"/>
            <a:ext cx="1047899" cy="20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Plan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1575750" y="3769650"/>
            <a:ext cx="1047899" cy="20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Plan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1575750" y="4884575"/>
            <a:ext cx="1047899" cy="20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Plan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1575750" y="5890825"/>
            <a:ext cx="1047899" cy="20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Plan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6550600" y="2724575"/>
            <a:ext cx="1047899" cy="20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Retro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6550600" y="3769650"/>
            <a:ext cx="1047899" cy="20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Retro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6550600" y="4884575"/>
            <a:ext cx="1047899" cy="20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Retro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6550600" y="5890825"/>
            <a:ext cx="1047899" cy="20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Retro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1575750" y="3046950"/>
            <a:ext cx="1047899" cy="20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Standup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4094625" y="3046950"/>
            <a:ext cx="1047899" cy="20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Standup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6550600" y="3046950"/>
            <a:ext cx="1047899" cy="20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Standup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1560625" y="4053225"/>
            <a:ext cx="1047899" cy="20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Standup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4079500" y="4053225"/>
            <a:ext cx="1047899" cy="20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Standup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6535475" y="4053225"/>
            <a:ext cx="1047899" cy="20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Standup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1607200" y="5230225"/>
            <a:ext cx="1047899" cy="20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Standup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4126075" y="5230225"/>
            <a:ext cx="1047899" cy="20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Standup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6535475" y="5162250"/>
            <a:ext cx="1047899" cy="20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Standup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1560625" y="6220950"/>
            <a:ext cx="1047899" cy="20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Standup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4079500" y="6220950"/>
            <a:ext cx="1047899" cy="20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Standup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6535475" y="6220950"/>
            <a:ext cx="1047899" cy="20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Standup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6550600" y="3295125"/>
            <a:ext cx="1047899" cy="20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6535475" y="5439925"/>
            <a:ext cx="1047899" cy="20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57200" y="134801"/>
            <a:ext cx="7315499" cy="1351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Planning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457200" y="1704688"/>
            <a:ext cx="8229600" cy="48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Break up tasks into epics, stories, tasks, and subtasks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/>
            </a:r>
            <a:br>
              <a:rPr lang="en"/>
            </a:br>
            <a:r>
              <a:rPr lang="en"/>
              <a:t>Epics - large goals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/>
              <a:t>Address a user need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Stories - As a X, I want to do Y to Z.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Tasks - things that will need to be developed to realize stories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Sub-tasks - breaking down tasks into smaller sized chunks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Planning poker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Points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Let’s go through an exercise: I want to address the issue of getting the best deal when shopping on the internet.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57200" y="134801"/>
            <a:ext cx="7315499" cy="1351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Planning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57200" y="1704688"/>
            <a:ext cx="8229600" cy="48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 want to address the issue of getting the best deal when shopping on the internet.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Epics - large goals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/>
              <a:t>Address a user need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Stories - As a X, I want to do Y to Z.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Tasks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Custom Theme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Microsoft Macintosh PowerPoint</Application>
  <PresentationFormat>On-screen Show (4:3)</PresentationFormat>
  <Paragraphs>154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Custom Theme</vt:lpstr>
      <vt:lpstr>Agile Development and Scrum Methodology</vt:lpstr>
      <vt:lpstr>Overview</vt:lpstr>
      <vt:lpstr>Agile software development</vt:lpstr>
      <vt:lpstr>Agile</vt:lpstr>
      <vt:lpstr>Scrum</vt:lpstr>
      <vt:lpstr>Sprint</vt:lpstr>
      <vt:lpstr>PowerPoint Presentation</vt:lpstr>
      <vt:lpstr>Planning</vt:lpstr>
      <vt:lpstr>Planning</vt:lpstr>
      <vt:lpstr>Standup</vt:lpstr>
      <vt:lpstr>Retrospective</vt:lpstr>
      <vt:lpstr>Minimal Viable Product</vt:lpstr>
      <vt:lpstr>Agile/Scrum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Development and Scrum Methodology</dc:title>
  <cp:lastModifiedBy>Benjamin Lok</cp:lastModifiedBy>
  <cp:revision>2</cp:revision>
  <dcterms:modified xsi:type="dcterms:W3CDTF">2015-02-02T02:08:12Z</dcterms:modified>
</cp:coreProperties>
</file>