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5"/>
  </p:notesMasterIdLst>
  <p:sldIdLst>
    <p:sldId id="256" r:id="rId2"/>
    <p:sldId id="257" r:id="rId3"/>
    <p:sldId id="258" r:id="rId4"/>
    <p:sldId id="259" r:id="rId5"/>
    <p:sldId id="263" r:id="rId6"/>
    <p:sldId id="268" r:id="rId7"/>
    <p:sldId id="265" r:id="rId8"/>
    <p:sldId id="264" r:id="rId9"/>
    <p:sldId id="262" r:id="rId10"/>
    <p:sldId id="266" r:id="rId11"/>
    <p:sldId id="269"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immons" initials="TS" lastIdx="1" clrIdx="0">
    <p:extLst>
      <p:ext uri="{19B8F6BF-5375-455C-9EA6-DF929625EA0E}">
        <p15:presenceInfo xmlns:p15="http://schemas.microsoft.com/office/powerpoint/2012/main" userId="2f1450aeeb55c7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902" autoAdjust="0"/>
  </p:normalViewPr>
  <p:slideViewPr>
    <p:cSldViewPr snapToGrid="0">
      <p:cViewPr varScale="1">
        <p:scale>
          <a:sx n="70" d="100"/>
          <a:sy n="70" d="100"/>
        </p:scale>
        <p:origin x="53"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6C1F7-F808-47FE-9BE1-3A7F31473349}"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BC9D1-3BF3-42DE-9992-C8BD0D00BE41}" type="slidenum">
              <a:rPr lang="en-US" smtClean="0"/>
              <a:t>‹#›</a:t>
            </a:fld>
            <a:endParaRPr lang="en-US"/>
          </a:p>
        </p:txBody>
      </p:sp>
    </p:spTree>
    <p:extLst>
      <p:ext uri="{BB962C8B-B14F-4D97-AF65-F5344CB8AC3E}">
        <p14:creationId xmlns:p14="http://schemas.microsoft.com/office/powerpoint/2010/main" val="332553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YouTube account that posted the video appears to be a sock puppet account</a:t>
            </a:r>
          </a:p>
          <a:p>
            <a:endParaRPr lang="en-US" dirty="0"/>
          </a:p>
          <a:p>
            <a:r>
              <a:rPr lang="en-US" dirty="0"/>
              <a:t>Blanket was being sold on eBay, only 1 buyer, but shipped internationally so it wasn’t helpful</a:t>
            </a:r>
          </a:p>
          <a:p>
            <a:endParaRPr lang="en-US" dirty="0"/>
          </a:p>
          <a:p>
            <a:r>
              <a:rPr lang="en-US" dirty="0"/>
              <a:t>The Facebook group helps identify that the cigarettes come from North America because of a surgeon generals warning on the package</a:t>
            </a:r>
          </a:p>
          <a:p>
            <a:endParaRPr lang="en-US" dirty="0"/>
          </a:p>
          <a:p>
            <a:r>
              <a:rPr lang="en-US" dirty="0"/>
              <a:t>A vacuum in the room is seen in another part of the video, going to a vacuum enthusiast forum let them find out that the vacuum is only sold in North America</a:t>
            </a:r>
          </a:p>
          <a:p>
            <a:endParaRPr lang="en-US" dirty="0"/>
          </a:p>
          <a:p>
            <a:r>
              <a:rPr lang="en-US" dirty="0"/>
              <a:t>Television in the background was playing a show with Russian language….ultimately doesn’t lead anywhere</a:t>
            </a:r>
          </a:p>
          <a:p>
            <a:endParaRPr lang="en-US" dirty="0"/>
          </a:p>
          <a:p>
            <a:endParaRPr lang="en-US" dirty="0"/>
          </a:p>
        </p:txBody>
      </p:sp>
      <p:sp>
        <p:nvSpPr>
          <p:cNvPr id="4" name="Slide Number Placeholder 3"/>
          <p:cNvSpPr>
            <a:spLocks noGrp="1"/>
          </p:cNvSpPr>
          <p:nvPr>
            <p:ph type="sldNum" sz="quarter" idx="5"/>
          </p:nvPr>
        </p:nvSpPr>
        <p:spPr/>
        <p:txBody>
          <a:bodyPr/>
          <a:lstStyle/>
          <a:p>
            <a:fld id="{F01BC9D1-3BF3-42DE-9992-C8BD0D00BE41}" type="slidenum">
              <a:rPr lang="en-US" smtClean="0"/>
              <a:t>4</a:t>
            </a:fld>
            <a:endParaRPr lang="en-US"/>
          </a:p>
        </p:txBody>
      </p:sp>
    </p:spTree>
    <p:extLst>
      <p:ext uri="{BB962C8B-B14F-4D97-AF65-F5344CB8AC3E}">
        <p14:creationId xmlns:p14="http://schemas.microsoft.com/office/powerpoint/2010/main" val="3354573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BC9D1-3BF3-42DE-9992-C8BD0D00BE41}" type="slidenum">
              <a:rPr lang="en-US" smtClean="0"/>
              <a:t>5</a:t>
            </a:fld>
            <a:endParaRPr lang="en-US"/>
          </a:p>
        </p:txBody>
      </p:sp>
    </p:spTree>
    <p:extLst>
      <p:ext uri="{BB962C8B-B14F-4D97-AF65-F5344CB8AC3E}">
        <p14:creationId xmlns:p14="http://schemas.microsoft.com/office/powerpoint/2010/main" val="189246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results from the reverse image search they find various other profiles and locations with the same image, allowing the investigators to gain even more information.</a:t>
            </a:r>
          </a:p>
        </p:txBody>
      </p:sp>
      <p:sp>
        <p:nvSpPr>
          <p:cNvPr id="4" name="Slide Number Placeholder 3"/>
          <p:cNvSpPr>
            <a:spLocks noGrp="1"/>
          </p:cNvSpPr>
          <p:nvPr>
            <p:ph type="sldNum" sz="quarter" idx="5"/>
          </p:nvPr>
        </p:nvSpPr>
        <p:spPr/>
        <p:txBody>
          <a:bodyPr/>
          <a:lstStyle/>
          <a:p>
            <a:fld id="{F01BC9D1-3BF3-42DE-9992-C8BD0D00BE41}" type="slidenum">
              <a:rPr lang="en-US" smtClean="0"/>
              <a:t>7</a:t>
            </a:fld>
            <a:endParaRPr lang="en-US"/>
          </a:p>
        </p:txBody>
      </p:sp>
    </p:spTree>
    <p:extLst>
      <p:ext uri="{BB962C8B-B14F-4D97-AF65-F5344CB8AC3E}">
        <p14:creationId xmlns:p14="http://schemas.microsoft.com/office/powerpoint/2010/main" val="79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Extracting </a:t>
            </a:r>
            <a:r>
              <a:rPr lang="en-US" dirty="0" err="1"/>
              <a:t>exif</a:t>
            </a:r>
            <a:r>
              <a:rPr lang="en-US" dirty="0"/>
              <a:t> data from tons of social media and online photos eventually led the researchers to GPS coordinates in Toronto </a:t>
            </a:r>
          </a:p>
        </p:txBody>
      </p:sp>
      <p:sp>
        <p:nvSpPr>
          <p:cNvPr id="4" name="Slide Number Placeholder 3"/>
          <p:cNvSpPr>
            <a:spLocks noGrp="1"/>
          </p:cNvSpPr>
          <p:nvPr>
            <p:ph type="sldNum" sz="quarter" idx="5"/>
          </p:nvPr>
        </p:nvSpPr>
        <p:spPr/>
        <p:txBody>
          <a:bodyPr/>
          <a:lstStyle/>
          <a:p>
            <a:fld id="{F01BC9D1-3BF3-42DE-9992-C8BD0D00BE41}" type="slidenum">
              <a:rPr lang="en-US" smtClean="0"/>
              <a:t>8</a:t>
            </a:fld>
            <a:endParaRPr lang="en-US"/>
          </a:p>
        </p:txBody>
      </p:sp>
    </p:spTree>
    <p:extLst>
      <p:ext uri="{BB962C8B-B14F-4D97-AF65-F5344CB8AC3E}">
        <p14:creationId xmlns:p14="http://schemas.microsoft.com/office/powerpoint/2010/main" val="5508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t>
            </a:r>
            <a:r>
              <a:rPr lang="en-US" dirty="0" err="1"/>
              <a:t>exif</a:t>
            </a:r>
            <a:r>
              <a:rPr lang="en-US" dirty="0"/>
              <a:t> data they knew Toronto. From this image they were able to narrow down that intersection and which gas station it was. Using Google maps they are able to look around and identify the balcony the photo is taken from . Talking to the building management confirms that a Luka Magnotta used to live at this location. Unfortunately he has supposedly left the country.  </a:t>
            </a:r>
          </a:p>
        </p:txBody>
      </p:sp>
      <p:sp>
        <p:nvSpPr>
          <p:cNvPr id="4" name="Slide Number Placeholder 3"/>
          <p:cNvSpPr>
            <a:spLocks noGrp="1"/>
          </p:cNvSpPr>
          <p:nvPr>
            <p:ph type="sldNum" sz="quarter" idx="5"/>
          </p:nvPr>
        </p:nvSpPr>
        <p:spPr/>
        <p:txBody>
          <a:bodyPr/>
          <a:lstStyle/>
          <a:p>
            <a:fld id="{F01BC9D1-3BF3-42DE-9992-C8BD0D00BE41}" type="slidenum">
              <a:rPr lang="en-US" smtClean="0"/>
              <a:t>9</a:t>
            </a:fld>
            <a:endParaRPr lang="en-US"/>
          </a:p>
        </p:txBody>
      </p:sp>
    </p:spTree>
    <p:extLst>
      <p:ext uri="{BB962C8B-B14F-4D97-AF65-F5344CB8AC3E}">
        <p14:creationId xmlns:p14="http://schemas.microsoft.com/office/powerpoint/2010/main" val="2304654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social media accounts that they monitored posted a new picture of Luka. The picture had budding trees and a traffic light in the background. The combo of the tree and the type of traffic light allowed them to narrow down the location to Montreal. </a:t>
            </a:r>
          </a:p>
        </p:txBody>
      </p:sp>
      <p:sp>
        <p:nvSpPr>
          <p:cNvPr id="4" name="Slide Number Placeholder 3"/>
          <p:cNvSpPr>
            <a:spLocks noGrp="1"/>
          </p:cNvSpPr>
          <p:nvPr>
            <p:ph type="sldNum" sz="quarter" idx="5"/>
          </p:nvPr>
        </p:nvSpPr>
        <p:spPr/>
        <p:txBody>
          <a:bodyPr/>
          <a:lstStyle/>
          <a:p>
            <a:fld id="{F01BC9D1-3BF3-42DE-9992-C8BD0D00BE41}" type="slidenum">
              <a:rPr lang="en-US" smtClean="0"/>
              <a:t>10</a:t>
            </a:fld>
            <a:endParaRPr lang="en-US"/>
          </a:p>
        </p:txBody>
      </p:sp>
    </p:spTree>
    <p:extLst>
      <p:ext uri="{BB962C8B-B14F-4D97-AF65-F5344CB8AC3E}">
        <p14:creationId xmlns:p14="http://schemas.microsoft.com/office/powerpoint/2010/main" val="262260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BC9D1-3BF3-42DE-9992-C8BD0D00BE41}" type="slidenum">
              <a:rPr lang="en-US" smtClean="0"/>
              <a:t>11</a:t>
            </a:fld>
            <a:endParaRPr lang="en-US"/>
          </a:p>
        </p:txBody>
      </p:sp>
    </p:spTree>
    <p:extLst>
      <p:ext uri="{BB962C8B-B14F-4D97-AF65-F5344CB8AC3E}">
        <p14:creationId xmlns:p14="http://schemas.microsoft.com/office/powerpoint/2010/main" val="298203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2174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25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5839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0030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665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4800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7727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859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2196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005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9773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104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586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954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103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01569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396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2/4/2020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9344256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75" r:id="rId5"/>
    <p:sldLayoutId id="2147483676" r:id="rId6"/>
    <p:sldLayoutId id="2147483677" r:id="rId7"/>
    <p:sldLayoutId id="2147483678" r:id="rId8"/>
    <p:sldLayoutId id="2147483679" r:id="rId9"/>
    <p:sldLayoutId id="2147483680" r:id="rId10"/>
    <p:sldLayoutId id="2147483681" r:id="rId11"/>
    <p:sldLayoutId id="2147483687" r:id="rId12"/>
    <p:sldLayoutId id="2147483682" r:id="rId13"/>
    <p:sldLayoutId id="2147483683" r:id="rId14"/>
    <p:sldLayoutId id="2147483684" r:id="rId15"/>
    <p:sldLayoutId id="2147483685" r:id="rId16"/>
    <p:sldLayoutId id="2147483686"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hyperlink" Target="https://www.tracelabs.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nteltechniques.com/"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hyperlink" Target="https://osintcurio.u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jfi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jfif"/></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namechk.com/" TargetMode="External"/><Relationship Id="rId7"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hyperlink" Target="http://www.datacivilrights.org/pubs/2015-1027/Social_Media_Surveillance_and_Law_Enforcement.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hyperlink" Target="http://fotoforensics.com/" TargetMode="External"/><Relationship Id="rId4" Type="http://schemas.openxmlformats.org/officeDocument/2006/relationships/hyperlink" Target="https://tineye.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hyperlink" Target="https://exifdata.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webp"/><Relationship Id="rId7" Type="http://schemas.openxmlformats.org/officeDocument/2006/relationships/hyperlink" Target="https://www.bellingcat.com/resources/how-tos/2019/03/05/how-to-use-google-earths-three-dimensional-view-feat-syria-yemen-suda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foreignpolicy.com/2018/09/25/google-maps-is-a-better-spy-than-james-bond/" TargetMode="External"/><Relationship Id="rId5" Type="http://schemas.openxmlformats.org/officeDocument/2006/relationships/hyperlink" Target="https://www.timeanddate.com/weather/syria/latakia/historic" TargetMode="External"/><Relationship Id="rId4" Type="http://schemas.openxmlformats.org/officeDocument/2006/relationships/hyperlink" Target="http://suncalc.net/#/50.983,-0.1,12/2018.09.14/17: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B788F-87C6-4389-9E7F-E5A854957CC4}"/>
              </a:ext>
            </a:extLst>
          </p:cNvPr>
          <p:cNvSpPr>
            <a:spLocks noGrp="1"/>
          </p:cNvSpPr>
          <p:nvPr>
            <p:ph type="ctrTitle"/>
          </p:nvPr>
        </p:nvSpPr>
        <p:spPr>
          <a:xfrm>
            <a:off x="1370693" y="4406537"/>
            <a:ext cx="9440034" cy="1088336"/>
          </a:xfrm>
        </p:spPr>
        <p:txBody>
          <a:bodyPr>
            <a:normAutofit/>
          </a:bodyPr>
          <a:lstStyle/>
          <a:p>
            <a:r>
              <a:rPr lang="en-US" sz="4800" dirty="0"/>
              <a:t>Don’t F*** With Cats</a:t>
            </a:r>
          </a:p>
        </p:txBody>
      </p:sp>
      <p:sp>
        <p:nvSpPr>
          <p:cNvPr id="3" name="Subtitle 2">
            <a:extLst>
              <a:ext uri="{FF2B5EF4-FFF2-40B4-BE49-F238E27FC236}">
                <a16:creationId xmlns:a16="http://schemas.microsoft.com/office/drawing/2014/main" id="{65E139DE-40AA-404E-B340-3E1B647EF296}"/>
              </a:ext>
            </a:extLst>
          </p:cNvPr>
          <p:cNvSpPr>
            <a:spLocks noGrp="1"/>
          </p:cNvSpPr>
          <p:nvPr>
            <p:ph type="subTitle" idx="1"/>
          </p:nvPr>
        </p:nvSpPr>
        <p:spPr>
          <a:xfrm>
            <a:off x="1370693" y="5494872"/>
            <a:ext cx="9440034" cy="621614"/>
          </a:xfrm>
        </p:spPr>
        <p:txBody>
          <a:bodyPr>
            <a:normAutofit/>
          </a:bodyPr>
          <a:lstStyle/>
          <a:p>
            <a:r>
              <a:rPr lang="en-US">
                <a:solidFill>
                  <a:srgbClr val="C37F4D"/>
                </a:solidFill>
              </a:rPr>
              <a:t>OSINT techniques to catch a killer</a:t>
            </a:r>
          </a:p>
        </p:txBody>
      </p:sp>
      <p:pic>
        <p:nvPicPr>
          <p:cNvPr id="30" name="Picture 29">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15" name="Picture 3">
            <a:extLst>
              <a:ext uri="{FF2B5EF4-FFF2-40B4-BE49-F238E27FC236}">
                <a16:creationId xmlns:a16="http://schemas.microsoft.com/office/drawing/2014/main" id="{38E92CEE-F471-4362-A1C8-74E5A8BFCB54}"/>
              </a:ext>
            </a:extLst>
          </p:cNvPr>
          <p:cNvPicPr>
            <a:picLocks noChangeAspect="1"/>
          </p:cNvPicPr>
          <p:nvPr/>
        </p:nvPicPr>
        <p:blipFill rotWithShape="1">
          <a:blip r:embed="rId4"/>
          <a:srcRect t="28025" r="-1" b="20142"/>
          <a:stretch/>
        </p:blipFill>
        <p:spPr>
          <a:xfrm>
            <a:off x="-1" y="-1"/>
            <a:ext cx="12198915" cy="4220682"/>
          </a:xfrm>
          <a:prstGeom prst="rect">
            <a:avLst/>
          </a:prstGeom>
        </p:spPr>
      </p:pic>
    </p:spTree>
    <p:extLst>
      <p:ext uri="{BB962C8B-B14F-4D97-AF65-F5344CB8AC3E}">
        <p14:creationId xmlns:p14="http://schemas.microsoft.com/office/powerpoint/2010/main" val="3487730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74FC4E-5A9C-4873-8B7B-89F9B682A0CC}"/>
              </a:ext>
            </a:extLst>
          </p:cNvPr>
          <p:cNvSpPr>
            <a:spLocks noGrp="1"/>
          </p:cNvSpPr>
          <p:nvPr>
            <p:ph type="title"/>
          </p:nvPr>
        </p:nvSpPr>
        <p:spPr>
          <a:xfrm>
            <a:off x="913795" y="609600"/>
            <a:ext cx="10353762" cy="1257300"/>
          </a:xfrm>
        </p:spPr>
        <p:txBody>
          <a:bodyPr>
            <a:normAutofit/>
          </a:bodyPr>
          <a:lstStyle/>
          <a:p>
            <a:r>
              <a:rPr lang="en-US" dirty="0"/>
              <a:t>Things get crazy</a:t>
            </a:r>
          </a:p>
        </p:txBody>
      </p:sp>
      <p:sp>
        <p:nvSpPr>
          <p:cNvPr id="3" name="Content Placeholder 2">
            <a:extLst>
              <a:ext uri="{FF2B5EF4-FFF2-40B4-BE49-F238E27FC236}">
                <a16:creationId xmlns:a16="http://schemas.microsoft.com/office/drawing/2014/main" id="{4FB7DC89-5A70-495F-A5DE-C5EA9178C6C2}"/>
              </a:ext>
            </a:extLst>
          </p:cNvPr>
          <p:cNvSpPr>
            <a:spLocks noGrp="1"/>
          </p:cNvSpPr>
          <p:nvPr>
            <p:ph idx="1"/>
          </p:nvPr>
        </p:nvSpPr>
        <p:spPr>
          <a:xfrm>
            <a:off x="913795" y="2132822"/>
            <a:ext cx="5546272" cy="3658378"/>
          </a:xfrm>
        </p:spPr>
        <p:txBody>
          <a:bodyPr anchor="ctr">
            <a:normAutofit/>
          </a:bodyPr>
          <a:lstStyle/>
          <a:p>
            <a:r>
              <a:rPr lang="en-US" dirty="0"/>
              <a:t>Another video gets posted, but this time it is of a murder. The victims name Jun Lin</a:t>
            </a:r>
          </a:p>
          <a:p>
            <a:r>
              <a:rPr lang="en-US" dirty="0"/>
              <a:t>Using the same OSINT techniques as previously talked about the internet strangers identify that the murder likely happened in Montreal</a:t>
            </a:r>
          </a:p>
          <a:p>
            <a:r>
              <a:rPr lang="en-US" dirty="0"/>
              <a:t>At this point it becomes an official police investigation. The entire things escalates to an international manhunt. Eventually Luka is arrested. </a:t>
            </a:r>
          </a:p>
        </p:txBody>
      </p:sp>
      <p:pic>
        <p:nvPicPr>
          <p:cNvPr id="9218" name="Picture 2" descr="Image result for jun lin">
            <a:extLst>
              <a:ext uri="{FF2B5EF4-FFF2-40B4-BE49-F238E27FC236}">
                <a16:creationId xmlns:a16="http://schemas.microsoft.com/office/drawing/2014/main" id="{B06D616D-38AE-40CF-957B-32CF74E1D4B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66560" y="2403047"/>
            <a:ext cx="4065464" cy="2717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71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2C567-C5A0-4098-B5FA-689D7FDE65EC}"/>
              </a:ext>
            </a:extLst>
          </p:cNvPr>
          <p:cNvSpPr>
            <a:spLocks noGrp="1"/>
          </p:cNvSpPr>
          <p:nvPr>
            <p:ph type="title"/>
          </p:nvPr>
        </p:nvSpPr>
        <p:spPr/>
        <p:txBody>
          <a:bodyPr/>
          <a:lstStyle/>
          <a:p>
            <a:r>
              <a:rPr lang="en-US" dirty="0"/>
              <a:t>Take Away</a:t>
            </a:r>
          </a:p>
        </p:txBody>
      </p:sp>
      <p:sp>
        <p:nvSpPr>
          <p:cNvPr id="3" name="Content Placeholder 2">
            <a:extLst>
              <a:ext uri="{FF2B5EF4-FFF2-40B4-BE49-F238E27FC236}">
                <a16:creationId xmlns:a16="http://schemas.microsoft.com/office/drawing/2014/main" id="{96FA6616-4710-42B3-B997-0B6B79690CE9}"/>
              </a:ext>
            </a:extLst>
          </p:cNvPr>
          <p:cNvSpPr>
            <a:spLocks noGrp="1"/>
          </p:cNvSpPr>
          <p:nvPr>
            <p:ph idx="1"/>
          </p:nvPr>
        </p:nvSpPr>
        <p:spPr/>
        <p:txBody>
          <a:bodyPr/>
          <a:lstStyle/>
          <a:p>
            <a:r>
              <a:rPr lang="en-US" dirty="0"/>
              <a:t>OSINT can be an incredibly powerful tool to leverage</a:t>
            </a:r>
          </a:p>
          <a:p>
            <a:r>
              <a:rPr lang="en-US" dirty="0"/>
              <a:t>To get the most out of OSINT data you need to think outside of the box and connect the dots</a:t>
            </a:r>
          </a:p>
          <a:p>
            <a:pPr>
              <a:lnSpc>
                <a:spcPct val="90000"/>
              </a:lnSpc>
            </a:pPr>
            <a:r>
              <a:rPr lang="en-US" dirty="0"/>
              <a:t>Trace Labs – Crowd sourced OSINT for finding missing people</a:t>
            </a:r>
          </a:p>
          <a:p>
            <a:pPr lvl="1">
              <a:lnSpc>
                <a:spcPct val="90000"/>
              </a:lnSpc>
              <a:buClr>
                <a:srgbClr val="E2E5E8"/>
              </a:buClr>
            </a:pPr>
            <a:r>
              <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hlinkClick r:id="rId3">
                  <a:extLst>
                    <a:ext uri="{A12FA001-AC4F-418D-AE19-62706E023703}">
                      <ahyp:hlinkClr xmlns:ahyp="http://schemas.microsoft.com/office/drawing/2018/hyperlinkcolor" val="tx"/>
                    </a:ext>
                  </a:extLst>
                </a:hlinkClick>
              </a:rPr>
              <a:t>https://www.tracelabs.org/</a:t>
            </a:r>
            <a:r>
              <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rPr>
              <a:t> </a:t>
            </a:r>
          </a:p>
          <a:p>
            <a:endParaRPr lang="en-US" dirty="0"/>
          </a:p>
          <a:p>
            <a:endParaRPr lang="en-US" dirty="0"/>
          </a:p>
        </p:txBody>
      </p:sp>
    </p:spTree>
    <p:extLst>
      <p:ext uri="{BB962C8B-B14F-4D97-AF65-F5344CB8AC3E}">
        <p14:creationId xmlns:p14="http://schemas.microsoft.com/office/powerpoint/2010/main" val="253410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55C7B-8264-4CB4-95A6-91B4756E0B3C}"/>
              </a:ext>
            </a:extLst>
          </p:cNvPr>
          <p:cNvSpPr>
            <a:spLocks noGrp="1"/>
          </p:cNvSpPr>
          <p:nvPr>
            <p:ph type="title"/>
          </p:nvPr>
        </p:nvSpPr>
        <p:spPr>
          <a:xfrm>
            <a:off x="913796" y="643465"/>
            <a:ext cx="3382638" cy="1370605"/>
          </a:xfrm>
        </p:spPr>
        <p:txBody>
          <a:bodyPr>
            <a:normAutofit/>
          </a:bodyPr>
          <a:lstStyle/>
          <a:p>
            <a:pPr algn="l"/>
            <a:r>
              <a:rPr lang="en-US" sz="3000"/>
              <a:t>Do you want to learn more?</a:t>
            </a:r>
          </a:p>
        </p:txBody>
      </p:sp>
      <p:sp>
        <p:nvSpPr>
          <p:cNvPr id="3" name="Content Placeholder 2">
            <a:extLst>
              <a:ext uri="{FF2B5EF4-FFF2-40B4-BE49-F238E27FC236}">
                <a16:creationId xmlns:a16="http://schemas.microsoft.com/office/drawing/2014/main" id="{EEA4B768-1FB9-475E-B2CB-981426440DF8}"/>
              </a:ext>
            </a:extLst>
          </p:cNvPr>
          <p:cNvSpPr>
            <a:spLocks noGrp="1"/>
          </p:cNvSpPr>
          <p:nvPr>
            <p:ph idx="1"/>
          </p:nvPr>
        </p:nvSpPr>
        <p:spPr>
          <a:xfrm>
            <a:off x="913796" y="2247153"/>
            <a:ext cx="3358084" cy="3544046"/>
          </a:xfrm>
        </p:spPr>
        <p:txBody>
          <a:bodyPr>
            <a:normAutofit/>
          </a:bodyPr>
          <a:lstStyle/>
          <a:p>
            <a:pPr lvl="1">
              <a:lnSpc>
                <a:spcPct val="90000"/>
              </a:lnSpc>
              <a:buClr>
                <a:srgbClr val="E2E5E8"/>
              </a:buClr>
            </a:pPr>
            <a:endPar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lvl="0">
              <a:lnSpc>
                <a:spcPct val="90000"/>
              </a:lnSpc>
              <a:buClr>
                <a:srgbClr val="E2E5E8"/>
              </a:buClr>
            </a:pPr>
            <a:r>
              <a:rPr lang="en-US" sz="1500" dirty="0" err="1">
                <a:ln>
                  <a:solidFill>
                    <a:srgbClr val="000000">
                      <a:lumMod val="75000"/>
                      <a:lumOff val="25000"/>
                      <a:alpha val="10000"/>
                    </a:srgbClr>
                  </a:solidFill>
                </a:ln>
                <a:effectLst>
                  <a:outerShdw blurRad="9525" dist="25400" dir="14640000" algn="tl" rotWithShape="0">
                    <a:srgbClr val="000000">
                      <a:alpha val="30000"/>
                    </a:srgbClr>
                  </a:outerShdw>
                </a:effectLst>
              </a:rPr>
              <a:t>IntelTechniques</a:t>
            </a:r>
            <a:endPar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lvl="1">
              <a:lnSpc>
                <a:spcPct val="90000"/>
              </a:lnSpc>
              <a:buClr>
                <a:srgbClr val="E2E5E8"/>
              </a:buClr>
            </a:pPr>
            <a:r>
              <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hlinkClick r:id="rId3"/>
              </a:rPr>
              <a:t>https://inteltechniques.com/</a:t>
            </a:r>
            <a:r>
              <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rPr>
              <a:t> </a:t>
            </a:r>
          </a:p>
          <a:p>
            <a:pPr lvl="1">
              <a:lnSpc>
                <a:spcPct val="90000"/>
              </a:lnSpc>
              <a:buClr>
                <a:srgbClr val="E2E5E8"/>
              </a:buClr>
            </a:pPr>
            <a:endPar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lvl="0">
              <a:lnSpc>
                <a:spcPct val="90000"/>
              </a:lnSpc>
              <a:buClr>
                <a:srgbClr val="E2E5E8"/>
              </a:buClr>
            </a:pPr>
            <a:r>
              <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rPr>
              <a:t>OSINT Curious podcast</a:t>
            </a:r>
          </a:p>
          <a:p>
            <a:pPr lvl="1">
              <a:lnSpc>
                <a:spcPct val="90000"/>
              </a:lnSpc>
              <a:buClr>
                <a:srgbClr val="E2E5E8"/>
              </a:buClr>
            </a:pPr>
            <a:r>
              <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hlinkClick r:id="rId4"/>
              </a:rPr>
              <a:t>https://osintcurio.us/</a:t>
            </a:r>
            <a:r>
              <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rPr>
              <a:t> </a:t>
            </a:r>
          </a:p>
          <a:p>
            <a:pPr lvl="1">
              <a:lnSpc>
                <a:spcPct val="90000"/>
              </a:lnSpc>
              <a:buClr>
                <a:srgbClr val="E2E5E8"/>
              </a:buClr>
            </a:pPr>
            <a:endPar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lvl="2">
              <a:lnSpc>
                <a:spcPct val="90000"/>
              </a:lnSpc>
            </a:pPr>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0B7021B4-4E00-43E7-8F95-7A49148196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0121" y="2014070"/>
            <a:ext cx="7232745" cy="3544046"/>
          </a:xfrm>
          <a:prstGeom prst="rect">
            <a:avLst/>
          </a:prstGeom>
        </p:spPr>
      </p:pic>
    </p:spTree>
    <p:extLst>
      <p:ext uri="{BB962C8B-B14F-4D97-AF65-F5344CB8AC3E}">
        <p14:creationId xmlns:p14="http://schemas.microsoft.com/office/powerpoint/2010/main" val="234778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DBC30-C737-48C3-988D-6B1BF421DDF5}"/>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Questions?</a:t>
            </a:r>
          </a:p>
        </p:txBody>
      </p:sp>
      <p:sp>
        <p:nvSpPr>
          <p:cNvPr id="73" name="Rectangle 7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kitten question">
            <a:extLst>
              <a:ext uri="{FF2B5EF4-FFF2-40B4-BE49-F238E27FC236}">
                <a16:creationId xmlns:a16="http://schemas.microsoft.com/office/drawing/2014/main" id="{E091D2BE-A9DE-4375-92D2-0FBED1C0C32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641175" y="609600"/>
            <a:ext cx="5563948"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98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75967-C62E-4B65-BEA7-CA927C6E083A}"/>
              </a:ext>
            </a:extLst>
          </p:cNvPr>
          <p:cNvSpPr>
            <a:spLocks noGrp="1"/>
          </p:cNvSpPr>
          <p:nvPr>
            <p:ph type="title"/>
          </p:nvPr>
        </p:nvSpPr>
        <p:spPr>
          <a:xfrm>
            <a:off x="913795" y="609599"/>
            <a:ext cx="5978072" cy="1481150"/>
          </a:xfrm>
        </p:spPr>
        <p:txBody>
          <a:bodyPr>
            <a:normAutofit/>
          </a:bodyPr>
          <a:lstStyle/>
          <a:p>
            <a:r>
              <a:rPr lang="en-US" dirty="0"/>
              <a:t>Overview</a:t>
            </a:r>
          </a:p>
        </p:txBody>
      </p:sp>
      <p:sp>
        <p:nvSpPr>
          <p:cNvPr id="9" name="Content Placeholder 8">
            <a:extLst>
              <a:ext uri="{FF2B5EF4-FFF2-40B4-BE49-F238E27FC236}">
                <a16:creationId xmlns:a16="http://schemas.microsoft.com/office/drawing/2014/main" id="{AEBCF037-931C-4E8F-BE8B-A4B77C940AB0}"/>
              </a:ext>
            </a:extLst>
          </p:cNvPr>
          <p:cNvSpPr>
            <a:spLocks noGrp="1"/>
          </p:cNvSpPr>
          <p:nvPr>
            <p:ph idx="1"/>
          </p:nvPr>
        </p:nvSpPr>
        <p:spPr>
          <a:xfrm>
            <a:off x="913795" y="2279176"/>
            <a:ext cx="5978072" cy="3415672"/>
          </a:xfrm>
        </p:spPr>
        <p:txBody>
          <a:bodyPr anchor="ctr">
            <a:normAutofit/>
          </a:bodyPr>
          <a:lstStyle/>
          <a:p>
            <a:pPr>
              <a:buClr>
                <a:srgbClr val="C37F4D"/>
              </a:buClr>
              <a:buFontTx/>
              <a:buChar char="-"/>
            </a:pPr>
            <a:r>
              <a:rPr lang="en-US" dirty="0"/>
              <a:t>In 2010 videos began appearing online showing the gruesome murder of animals…specifically kittens</a:t>
            </a:r>
          </a:p>
          <a:p>
            <a:pPr>
              <a:buClr>
                <a:srgbClr val="C37F4D"/>
              </a:buClr>
              <a:buFontTx/>
              <a:buChar char="-"/>
            </a:pPr>
            <a:r>
              <a:rPr lang="en-US" dirty="0"/>
              <a:t>Shortly afterwards a group of angry internet strangers began an untrained (mostly) investigation to identify the murderer</a:t>
            </a:r>
          </a:p>
          <a:p>
            <a:pPr>
              <a:buClr>
                <a:srgbClr val="C37F4D"/>
              </a:buClr>
              <a:buFontTx/>
              <a:buChar char="-"/>
            </a:pPr>
            <a:r>
              <a:rPr lang="en-US" dirty="0"/>
              <a:t>This presentation aims to talk about some of the OSINT techniques they used with their investigation and expand the topic of OSINT skills beyond the typical </a:t>
            </a:r>
            <a:r>
              <a:rPr lang="en-US" dirty="0" err="1"/>
              <a:t>pentest</a:t>
            </a:r>
            <a:endParaRPr lang="en-US" dirty="0"/>
          </a:p>
          <a:p>
            <a:pPr>
              <a:buClr>
                <a:srgbClr val="C37F4D"/>
              </a:buClr>
              <a:buFontTx/>
              <a:buChar char="-"/>
            </a:pPr>
            <a:endParaRPr lang="en-US" dirty="0"/>
          </a:p>
        </p:txBody>
      </p:sp>
      <p:pic>
        <p:nvPicPr>
          <p:cNvPr id="1028" name="Picture 4" descr="Image result for don't fuck with cats">
            <a:extLst>
              <a:ext uri="{FF2B5EF4-FFF2-40B4-BE49-F238E27FC236}">
                <a16:creationId xmlns:a16="http://schemas.microsoft.com/office/drawing/2014/main" id="{BFD61ED2-2524-4D47-9D85-DFC509DFD5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58" r="2316"/>
          <a:stretch/>
        </p:blipFill>
        <p:spPr bwMode="auto">
          <a:xfrm>
            <a:off x="7620351" y="10"/>
            <a:ext cx="4571649" cy="685799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426460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0B07607B-0813-4C06-81E3-A4FB13DBA8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6"/>
            <a:ext cx="10141799" cy="5670113"/>
          </a:xfrm>
          <a:prstGeom prst="rect">
            <a:avLst/>
          </a:prstGeom>
        </p:spPr>
      </p:pic>
      <p:pic>
        <p:nvPicPr>
          <p:cNvPr id="2050" name="Picture 2" descr="Image result for warning scary content">
            <a:extLst>
              <a:ext uri="{FF2B5EF4-FFF2-40B4-BE49-F238E27FC236}">
                <a16:creationId xmlns:a16="http://schemas.microsoft.com/office/drawing/2014/main" id="{3C8A0BAD-AEC6-4FEB-9B79-D01A342FC942}"/>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t="5438" r="1" b="4137"/>
          <a:stretch/>
        </p:blipFill>
        <p:spPr bwMode="auto">
          <a:xfrm>
            <a:off x="1509806" y="1064806"/>
            <a:ext cx="9149952" cy="4633350"/>
          </a:xfrm>
          <a:prstGeom prst="rect">
            <a:avLst/>
          </a:prstGeom>
          <a:noFill/>
          <a:ln w="50800" cap="rnd">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38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CDD186-03E3-4AED-BEB6-0B3BEC208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5BB63-773B-4D36-A83B-3DE21EF3AD18}"/>
              </a:ext>
            </a:extLst>
          </p:cNvPr>
          <p:cNvSpPr>
            <a:spLocks noGrp="1"/>
          </p:cNvSpPr>
          <p:nvPr>
            <p:ph type="title"/>
          </p:nvPr>
        </p:nvSpPr>
        <p:spPr>
          <a:xfrm>
            <a:off x="913795" y="360436"/>
            <a:ext cx="5978072" cy="1174075"/>
          </a:xfrm>
        </p:spPr>
        <p:txBody>
          <a:bodyPr>
            <a:normAutofit/>
          </a:bodyPr>
          <a:lstStyle/>
          <a:p>
            <a:r>
              <a:rPr lang="en-US" dirty="0"/>
              <a:t>The beginning</a:t>
            </a:r>
          </a:p>
        </p:txBody>
      </p:sp>
      <p:sp>
        <p:nvSpPr>
          <p:cNvPr id="9" name="Content Placeholder 8">
            <a:extLst>
              <a:ext uri="{FF2B5EF4-FFF2-40B4-BE49-F238E27FC236}">
                <a16:creationId xmlns:a16="http://schemas.microsoft.com/office/drawing/2014/main" id="{91CF6953-1CA1-4488-9647-5B658AD4D097}"/>
              </a:ext>
            </a:extLst>
          </p:cNvPr>
          <p:cNvSpPr>
            <a:spLocks noGrp="1"/>
          </p:cNvSpPr>
          <p:nvPr>
            <p:ph idx="1"/>
          </p:nvPr>
        </p:nvSpPr>
        <p:spPr>
          <a:xfrm>
            <a:off x="643463" y="1783674"/>
            <a:ext cx="6248404" cy="4399412"/>
          </a:xfrm>
        </p:spPr>
        <p:txBody>
          <a:bodyPr anchor="ctr">
            <a:normAutofit lnSpcReduction="10000"/>
          </a:bodyPr>
          <a:lstStyle/>
          <a:p>
            <a:pPr>
              <a:buClr>
                <a:srgbClr val="C37F4D"/>
              </a:buClr>
            </a:pPr>
            <a:r>
              <a:rPr lang="en-US" dirty="0"/>
              <a:t>First video emerged in 2010. This image is a still from that video and provided most of the early clues. </a:t>
            </a:r>
          </a:p>
          <a:p>
            <a:pPr>
              <a:buClr>
                <a:srgbClr val="C37F4D"/>
              </a:buClr>
            </a:pPr>
            <a:endParaRPr lang="en-US" dirty="0"/>
          </a:p>
          <a:p>
            <a:pPr>
              <a:buClr>
                <a:srgbClr val="C37F4D"/>
              </a:buClr>
            </a:pPr>
            <a:r>
              <a:rPr lang="en-US" dirty="0"/>
              <a:t>OSINT TIP #1 – Use Google</a:t>
            </a:r>
          </a:p>
          <a:p>
            <a:pPr lvl="1">
              <a:buClr>
                <a:srgbClr val="C37F4D"/>
              </a:buClr>
            </a:pPr>
            <a:r>
              <a:rPr lang="en-US" dirty="0"/>
              <a:t>Where was the blanket sold?</a:t>
            </a:r>
          </a:p>
          <a:p>
            <a:pPr lvl="1">
              <a:buClr>
                <a:srgbClr val="C37F4D"/>
              </a:buClr>
            </a:pPr>
            <a:endParaRPr lang="en-US" dirty="0"/>
          </a:p>
          <a:p>
            <a:pPr>
              <a:buClr>
                <a:srgbClr val="C37F4D"/>
              </a:buClr>
            </a:pPr>
            <a:r>
              <a:rPr lang="en-US" dirty="0"/>
              <a:t>OSINT TIP #2 – If possible, crowd source the information</a:t>
            </a:r>
          </a:p>
          <a:p>
            <a:pPr lvl="1">
              <a:buClr>
                <a:srgbClr val="C37F4D"/>
              </a:buClr>
            </a:pPr>
            <a:r>
              <a:rPr lang="en-US" dirty="0"/>
              <a:t>Where are these brands of cigarettes sold with the same packaging?</a:t>
            </a:r>
          </a:p>
          <a:p>
            <a:pPr lvl="2">
              <a:buClr>
                <a:srgbClr val="C37F4D"/>
              </a:buClr>
            </a:pPr>
            <a:r>
              <a:rPr lang="en-US" dirty="0"/>
              <a:t>Potential drawback -  this can be loud and noticeable by your target</a:t>
            </a:r>
          </a:p>
          <a:p>
            <a:pPr marL="450000" lvl="1" indent="0">
              <a:buClr>
                <a:srgbClr val="C37F4D"/>
              </a:buClr>
              <a:buNone/>
            </a:pPr>
            <a:endParaRPr lang="en-US" dirty="0"/>
          </a:p>
          <a:p>
            <a:pPr lvl="1">
              <a:buClr>
                <a:srgbClr val="C37F4D"/>
              </a:buClr>
            </a:pPr>
            <a:endParaRPr lang="en-US" dirty="0"/>
          </a:p>
        </p:txBody>
      </p:sp>
      <p:pic>
        <p:nvPicPr>
          <p:cNvPr id="14" name="Picture 13">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Content Placeholder 4" descr="A picture containing indoor, person, man, sitting&#10;&#10;Description automatically generated">
            <a:extLst>
              <a:ext uri="{FF2B5EF4-FFF2-40B4-BE49-F238E27FC236}">
                <a16:creationId xmlns:a16="http://schemas.microsoft.com/office/drawing/2014/main" id="{F2479C74-B0B4-48C3-9C2B-F4A182D81E33}"/>
              </a:ext>
            </a:extLst>
          </p:cNvPr>
          <p:cNvPicPr>
            <a:picLocks noChangeAspect="1"/>
          </p:cNvPicPr>
          <p:nvPr/>
        </p:nvPicPr>
        <p:blipFill rotWithShape="1">
          <a:blip r:embed="rId5">
            <a:extLst>
              <a:ext uri="{28A0092B-C50C-407E-A947-70E740481C1C}">
                <a14:useLocalDpi xmlns:a14="http://schemas.microsoft.com/office/drawing/2010/main" val="0"/>
              </a:ext>
            </a:extLst>
          </a:blip>
          <a:srcRect l="44256" r="11753" b="-1"/>
          <a:stretch/>
        </p:blipFill>
        <p:spPr>
          <a:xfrm>
            <a:off x="7552945" y="643465"/>
            <a:ext cx="3995592" cy="5103372"/>
          </a:xfrm>
          <a:prstGeom prst="rect">
            <a:avLst/>
          </a:prstGeom>
        </p:spPr>
      </p:pic>
      <p:sp>
        <p:nvSpPr>
          <p:cNvPr id="7" name="TextBox 6">
            <a:extLst>
              <a:ext uri="{FF2B5EF4-FFF2-40B4-BE49-F238E27FC236}">
                <a16:creationId xmlns:a16="http://schemas.microsoft.com/office/drawing/2014/main" id="{E7A1B76B-6B79-4FF4-967F-27C5C386D6D2}"/>
              </a:ext>
            </a:extLst>
          </p:cNvPr>
          <p:cNvSpPr txBox="1"/>
          <p:nvPr/>
        </p:nvSpPr>
        <p:spPr>
          <a:xfrm>
            <a:off x="9125377" y="5377505"/>
            <a:ext cx="2743200" cy="369332"/>
          </a:xfrm>
          <a:prstGeom prst="rect">
            <a:avLst/>
          </a:prstGeom>
          <a:solidFill>
            <a:schemeClr val="bg2"/>
          </a:solidFill>
        </p:spPr>
        <p:txBody>
          <a:bodyPr wrap="square" rtlCol="0">
            <a:spAutoFit/>
          </a:bodyPr>
          <a:lstStyle/>
          <a:p>
            <a:r>
              <a:rPr lang="en-US" dirty="0"/>
              <a:t>Blanket is of a single wolf</a:t>
            </a:r>
          </a:p>
        </p:txBody>
      </p:sp>
      <p:cxnSp>
        <p:nvCxnSpPr>
          <p:cNvPr id="10" name="Straight Arrow Connector 9">
            <a:extLst>
              <a:ext uri="{FF2B5EF4-FFF2-40B4-BE49-F238E27FC236}">
                <a16:creationId xmlns:a16="http://schemas.microsoft.com/office/drawing/2014/main" id="{8830AC44-ED24-4F44-A1B0-537D4ED7805A}"/>
              </a:ext>
            </a:extLst>
          </p:cNvPr>
          <p:cNvCxnSpPr/>
          <p:nvPr/>
        </p:nvCxnSpPr>
        <p:spPr>
          <a:xfrm flipV="1">
            <a:off x="9895114" y="4561114"/>
            <a:ext cx="217715" cy="794657"/>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5920CFFE-338E-4956-AA45-2B5B7F18BE8C}"/>
              </a:ext>
            </a:extLst>
          </p:cNvPr>
          <p:cNvSpPr txBox="1"/>
          <p:nvPr/>
        </p:nvSpPr>
        <p:spPr>
          <a:xfrm>
            <a:off x="8965357" y="2482509"/>
            <a:ext cx="1974786" cy="369332"/>
          </a:xfrm>
          <a:prstGeom prst="rect">
            <a:avLst/>
          </a:prstGeom>
          <a:solidFill>
            <a:schemeClr val="bg2"/>
          </a:solidFill>
        </p:spPr>
        <p:txBody>
          <a:bodyPr wrap="square" rtlCol="0">
            <a:spAutoFit/>
          </a:bodyPr>
          <a:lstStyle/>
          <a:p>
            <a:r>
              <a:rPr lang="en-US" dirty="0"/>
              <a:t>Brand of cigarette</a:t>
            </a:r>
          </a:p>
        </p:txBody>
      </p:sp>
      <p:cxnSp>
        <p:nvCxnSpPr>
          <p:cNvPr id="16" name="Straight Arrow Connector 15">
            <a:extLst>
              <a:ext uri="{FF2B5EF4-FFF2-40B4-BE49-F238E27FC236}">
                <a16:creationId xmlns:a16="http://schemas.microsoft.com/office/drawing/2014/main" id="{C9A7679E-3D40-48F1-8D32-F237EE951A23}"/>
              </a:ext>
            </a:extLst>
          </p:cNvPr>
          <p:cNvCxnSpPr>
            <a:cxnSpLocks/>
          </p:cNvCxnSpPr>
          <p:nvPr/>
        </p:nvCxnSpPr>
        <p:spPr>
          <a:xfrm flipH="1">
            <a:off x="8253315" y="2667175"/>
            <a:ext cx="712042" cy="184667"/>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3197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D7DBD-D6F4-48C8-8625-13205DC3A724}"/>
              </a:ext>
            </a:extLst>
          </p:cNvPr>
          <p:cNvSpPr>
            <a:spLocks noGrp="1"/>
          </p:cNvSpPr>
          <p:nvPr>
            <p:ph type="title"/>
          </p:nvPr>
        </p:nvSpPr>
        <p:spPr>
          <a:xfrm>
            <a:off x="913795" y="33651"/>
            <a:ext cx="5291062" cy="1370605"/>
          </a:xfrm>
        </p:spPr>
        <p:txBody>
          <a:bodyPr>
            <a:normAutofit/>
          </a:bodyPr>
          <a:lstStyle/>
          <a:p>
            <a:pPr algn="l"/>
            <a:r>
              <a:rPr lang="en-US" sz="3000" dirty="0"/>
              <a:t>The Story Continues</a:t>
            </a:r>
          </a:p>
        </p:txBody>
      </p:sp>
      <p:sp>
        <p:nvSpPr>
          <p:cNvPr id="3" name="Content Placeholder 2">
            <a:extLst>
              <a:ext uri="{FF2B5EF4-FFF2-40B4-BE49-F238E27FC236}">
                <a16:creationId xmlns:a16="http://schemas.microsoft.com/office/drawing/2014/main" id="{8C7B6637-8B43-49C0-8018-FEF7D2420775}"/>
              </a:ext>
            </a:extLst>
          </p:cNvPr>
          <p:cNvSpPr>
            <a:spLocks noGrp="1"/>
          </p:cNvSpPr>
          <p:nvPr>
            <p:ph idx="1"/>
          </p:nvPr>
        </p:nvSpPr>
        <p:spPr>
          <a:xfrm>
            <a:off x="913795" y="1445053"/>
            <a:ext cx="4822975" cy="4186304"/>
          </a:xfrm>
        </p:spPr>
        <p:txBody>
          <a:bodyPr>
            <a:normAutofit/>
          </a:bodyPr>
          <a:lstStyle/>
          <a:p>
            <a:r>
              <a:rPr lang="en-US" sz="1800" dirty="0"/>
              <a:t>Ultimately the investigators fail to get much progress. Another video is released providing more clues but not much progress is made.</a:t>
            </a:r>
          </a:p>
          <a:p>
            <a:endParaRPr lang="en-US" sz="1800" dirty="0"/>
          </a:p>
          <a:p>
            <a:r>
              <a:rPr lang="en-US" sz="1800" dirty="0"/>
              <a:t>Someone reaches out and gives them a name of their target, Luka Magnotta.</a:t>
            </a:r>
          </a:p>
          <a:p>
            <a:endParaRPr lang="en-US" sz="1800" dirty="0"/>
          </a:p>
          <a:p>
            <a:r>
              <a:rPr lang="en-US" sz="1800" dirty="0"/>
              <a:t>Google searching the name reveals huge amounts of data. </a:t>
            </a:r>
          </a:p>
        </p:txBody>
      </p:sp>
      <p:pic>
        <p:nvPicPr>
          <p:cNvPr id="5" name="Picture 4" descr="A picture containing person, indoor, dog, sitting&#10;&#10;Description automatically generated">
            <a:extLst>
              <a:ext uri="{FF2B5EF4-FFF2-40B4-BE49-F238E27FC236}">
                <a16:creationId xmlns:a16="http://schemas.microsoft.com/office/drawing/2014/main" id="{13573B5B-5906-409E-A45A-CEF9611601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404256"/>
            <a:ext cx="5550001" cy="3288185"/>
          </a:xfrm>
          <a:prstGeom prst="rect">
            <a:avLst/>
          </a:prstGeom>
        </p:spPr>
      </p:pic>
    </p:spTree>
    <p:extLst>
      <p:ext uri="{BB962C8B-B14F-4D97-AF65-F5344CB8AC3E}">
        <p14:creationId xmlns:p14="http://schemas.microsoft.com/office/powerpoint/2010/main" val="343114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33F5045-5779-4E8F-9507-636D7A19E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BD5A77-6EC1-4317-A8DF-3F7ADBD754EF}"/>
              </a:ext>
            </a:extLst>
          </p:cNvPr>
          <p:cNvSpPr>
            <a:spLocks noGrp="1"/>
          </p:cNvSpPr>
          <p:nvPr>
            <p:ph type="title"/>
          </p:nvPr>
        </p:nvSpPr>
        <p:spPr>
          <a:xfrm>
            <a:off x="813032" y="114300"/>
            <a:ext cx="4978167" cy="1905000"/>
          </a:xfrm>
        </p:spPr>
        <p:txBody>
          <a:bodyPr>
            <a:normAutofit/>
          </a:bodyPr>
          <a:lstStyle/>
          <a:p>
            <a:pPr algn="l"/>
            <a:r>
              <a:rPr lang="en-US" dirty="0"/>
              <a:t>Social Media SOCMINT</a:t>
            </a:r>
          </a:p>
        </p:txBody>
      </p:sp>
      <p:sp>
        <p:nvSpPr>
          <p:cNvPr id="3" name="Content Placeholder 2">
            <a:extLst>
              <a:ext uri="{FF2B5EF4-FFF2-40B4-BE49-F238E27FC236}">
                <a16:creationId xmlns:a16="http://schemas.microsoft.com/office/drawing/2014/main" id="{B90F089B-33BC-494F-AE2D-BBBA6CF0913B}"/>
              </a:ext>
            </a:extLst>
          </p:cNvPr>
          <p:cNvSpPr>
            <a:spLocks noGrp="1"/>
          </p:cNvSpPr>
          <p:nvPr>
            <p:ph idx="1"/>
          </p:nvPr>
        </p:nvSpPr>
        <p:spPr>
          <a:xfrm>
            <a:off x="646376" y="1866899"/>
            <a:ext cx="5282968" cy="4544787"/>
          </a:xfrm>
        </p:spPr>
        <p:txBody>
          <a:bodyPr>
            <a:normAutofit/>
          </a:bodyPr>
          <a:lstStyle/>
          <a:p>
            <a:r>
              <a:rPr lang="en-US" dirty="0"/>
              <a:t> Various social media scrappers available</a:t>
            </a:r>
          </a:p>
          <a:p>
            <a:r>
              <a:rPr lang="en-US" dirty="0"/>
              <a:t>Sites like </a:t>
            </a:r>
            <a:r>
              <a:rPr lang="en-US" dirty="0">
                <a:hlinkClick r:id="rId3"/>
              </a:rPr>
              <a:t>namechk.com </a:t>
            </a:r>
            <a:r>
              <a:rPr lang="en-US" dirty="0"/>
              <a:t>allow us to find all instances with the same username registered</a:t>
            </a:r>
          </a:p>
          <a:p>
            <a:r>
              <a:rPr lang="en-US" dirty="0"/>
              <a:t>You are only as secure as those you associate with</a:t>
            </a:r>
          </a:p>
          <a:p>
            <a:r>
              <a:rPr lang="en-US" dirty="0"/>
              <a:t>One </a:t>
            </a:r>
            <a:r>
              <a:rPr lang="en-US" dirty="0">
                <a:hlinkClick r:id="rId4"/>
              </a:rPr>
              <a:t>study</a:t>
            </a:r>
            <a:r>
              <a:rPr lang="en-US" dirty="0"/>
              <a:t> found that in 2014, about 80 percent of federal, state, and local law enforcement in the United States were using social media platforms as intelligence-gathering tools</a:t>
            </a:r>
          </a:p>
        </p:txBody>
      </p:sp>
      <p:sp>
        <p:nvSpPr>
          <p:cNvPr id="79" name="Rectangle 78">
            <a:extLst>
              <a:ext uri="{FF2B5EF4-FFF2-40B4-BE49-F238E27FC236}">
                <a16:creationId xmlns:a16="http://schemas.microsoft.com/office/drawing/2014/main" id="{2C8C8ED6-A932-44F5-83A5-5793DDA44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6" name="Picture 8" descr="Image result for luka magnotta social media">
            <a:extLst>
              <a:ext uri="{FF2B5EF4-FFF2-40B4-BE49-F238E27FC236}">
                <a16:creationId xmlns:a16="http://schemas.microsoft.com/office/drawing/2014/main" id="{D83BFFAE-187F-41EF-8F57-4728C7F357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562" r="36065"/>
          <a:stretch/>
        </p:blipFill>
        <p:spPr bwMode="auto">
          <a:xfrm>
            <a:off x="6262659" y="141988"/>
            <a:ext cx="2806701" cy="321733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luka magnotta social media">
            <a:extLst>
              <a:ext uri="{FF2B5EF4-FFF2-40B4-BE49-F238E27FC236}">
                <a16:creationId xmlns:a16="http://schemas.microsoft.com/office/drawing/2014/main" id="{6497A102-D802-48D0-8A57-98802462DA2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48" r="37646" b="-2"/>
          <a:stretch/>
        </p:blipFill>
        <p:spPr bwMode="auto">
          <a:xfrm>
            <a:off x="9218135" y="141983"/>
            <a:ext cx="2807208" cy="321733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Image result for luka magnotta">
            <a:extLst>
              <a:ext uri="{FF2B5EF4-FFF2-40B4-BE49-F238E27FC236}">
                <a16:creationId xmlns:a16="http://schemas.microsoft.com/office/drawing/2014/main" id="{03B99FBC-33D2-47AB-AE1F-CE767B47C5A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435" r="14472" b="-1"/>
          <a:stretch/>
        </p:blipFill>
        <p:spPr bwMode="auto">
          <a:xfrm>
            <a:off x="6262659" y="3498684"/>
            <a:ext cx="2806701" cy="321733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luka magnotta social media">
            <a:extLst>
              <a:ext uri="{FF2B5EF4-FFF2-40B4-BE49-F238E27FC236}">
                <a16:creationId xmlns:a16="http://schemas.microsoft.com/office/drawing/2014/main" id="{5E55EAE6-95AE-4F0E-985E-B568E3F6B33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335" r="19821" b="-2"/>
          <a:stretch/>
        </p:blipFill>
        <p:spPr bwMode="auto">
          <a:xfrm>
            <a:off x="9218135" y="3497324"/>
            <a:ext cx="2807208" cy="321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98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152" name="Rectangle 72">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54967-E65D-45D7-9FCF-49A109BA7A52}"/>
              </a:ext>
            </a:extLst>
          </p:cNvPr>
          <p:cNvSpPr>
            <a:spLocks noGrp="1"/>
          </p:cNvSpPr>
          <p:nvPr>
            <p:ph type="title"/>
          </p:nvPr>
        </p:nvSpPr>
        <p:spPr>
          <a:xfrm>
            <a:off x="913795" y="609599"/>
            <a:ext cx="5978072" cy="1481150"/>
          </a:xfrm>
        </p:spPr>
        <p:txBody>
          <a:bodyPr>
            <a:normAutofit/>
          </a:bodyPr>
          <a:lstStyle/>
          <a:p>
            <a:r>
              <a:rPr lang="en-US"/>
              <a:t>Reverse Image Search</a:t>
            </a:r>
            <a:endParaRPr lang="en-US" dirty="0"/>
          </a:p>
        </p:txBody>
      </p:sp>
      <p:sp>
        <p:nvSpPr>
          <p:cNvPr id="6153" name="Content Placeholder 6149">
            <a:extLst>
              <a:ext uri="{FF2B5EF4-FFF2-40B4-BE49-F238E27FC236}">
                <a16:creationId xmlns:a16="http://schemas.microsoft.com/office/drawing/2014/main" id="{ED5BA7EC-62D5-4E6B-938D-A2EB12BF5682}"/>
              </a:ext>
            </a:extLst>
          </p:cNvPr>
          <p:cNvSpPr>
            <a:spLocks noGrp="1"/>
          </p:cNvSpPr>
          <p:nvPr>
            <p:ph idx="1"/>
          </p:nvPr>
        </p:nvSpPr>
        <p:spPr>
          <a:xfrm>
            <a:off x="913795" y="2279176"/>
            <a:ext cx="5978072" cy="3415672"/>
          </a:xfrm>
        </p:spPr>
        <p:txBody>
          <a:bodyPr anchor="ctr">
            <a:normAutofit/>
          </a:bodyPr>
          <a:lstStyle/>
          <a:p>
            <a:r>
              <a:rPr lang="en-US" dirty="0"/>
              <a:t>Reverse image search takes image meta data, hashes, and other details and looks to see where else they are posted. </a:t>
            </a:r>
          </a:p>
          <a:p>
            <a:endParaRPr lang="en-US" dirty="0"/>
          </a:p>
          <a:p>
            <a:r>
              <a:rPr lang="en-US" dirty="0">
                <a:hlinkClick r:id="rId4"/>
              </a:rPr>
              <a:t>https://tineye.com/</a:t>
            </a:r>
            <a:r>
              <a:rPr lang="en-US" dirty="0"/>
              <a:t> </a:t>
            </a:r>
          </a:p>
          <a:p>
            <a:r>
              <a:rPr lang="en-US" dirty="0">
                <a:hlinkClick r:id="rId5"/>
              </a:rPr>
              <a:t>http://fotoforensics.com/</a:t>
            </a:r>
            <a:r>
              <a:rPr lang="en-US" dirty="0"/>
              <a:t> by hacker factor</a:t>
            </a:r>
          </a:p>
        </p:txBody>
      </p:sp>
      <p:pic>
        <p:nvPicPr>
          <p:cNvPr id="6146" name="Picture 2" descr="Image result for jamesy cramsalot">
            <a:extLst>
              <a:ext uri="{FF2B5EF4-FFF2-40B4-BE49-F238E27FC236}">
                <a16:creationId xmlns:a16="http://schemas.microsoft.com/office/drawing/2014/main" id="{7B3D7CA8-65AA-4C95-9060-6D5E92686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49" r="1" b="26"/>
          <a:stretch/>
        </p:blipFill>
        <p:spPr bwMode="auto">
          <a:xfrm>
            <a:off x="7620351" y="10"/>
            <a:ext cx="4571649"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74">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144703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98CCEB25-E2E3-481F-A03A-19767D3E7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99917-E476-4204-9118-4C6CFD63CC40}"/>
              </a:ext>
            </a:extLst>
          </p:cNvPr>
          <p:cNvSpPr>
            <a:spLocks noGrp="1"/>
          </p:cNvSpPr>
          <p:nvPr>
            <p:ph type="title"/>
          </p:nvPr>
        </p:nvSpPr>
        <p:spPr>
          <a:xfrm>
            <a:off x="913795" y="609600"/>
            <a:ext cx="3078749" cy="970450"/>
          </a:xfrm>
        </p:spPr>
        <p:txBody>
          <a:bodyPr anchor="b">
            <a:normAutofit/>
          </a:bodyPr>
          <a:lstStyle/>
          <a:p>
            <a:pPr algn="l"/>
            <a:r>
              <a:rPr lang="en-US" sz="2800"/>
              <a:t>EXIF data</a:t>
            </a:r>
          </a:p>
        </p:txBody>
      </p:sp>
      <p:sp>
        <p:nvSpPr>
          <p:cNvPr id="3" name="Content Placeholder 2">
            <a:extLst>
              <a:ext uri="{FF2B5EF4-FFF2-40B4-BE49-F238E27FC236}">
                <a16:creationId xmlns:a16="http://schemas.microsoft.com/office/drawing/2014/main" id="{5C2F4ACC-858D-4D0E-9EF2-8DEDD6F62284}"/>
              </a:ext>
            </a:extLst>
          </p:cNvPr>
          <p:cNvSpPr>
            <a:spLocks noGrp="1"/>
          </p:cNvSpPr>
          <p:nvPr>
            <p:ph idx="1"/>
          </p:nvPr>
        </p:nvSpPr>
        <p:spPr>
          <a:xfrm>
            <a:off x="913795" y="1732449"/>
            <a:ext cx="3078749" cy="4733665"/>
          </a:xfrm>
        </p:spPr>
        <p:txBody>
          <a:bodyPr anchor="t">
            <a:normAutofit lnSpcReduction="10000"/>
          </a:bodyPr>
          <a:lstStyle/>
          <a:p>
            <a:pPr>
              <a:lnSpc>
                <a:spcPct val="90000"/>
              </a:lnSpc>
            </a:pPr>
            <a:r>
              <a:rPr lang="en-US" sz="1500" dirty="0"/>
              <a:t>EXIF is short for Exchangeable Image File</a:t>
            </a:r>
          </a:p>
          <a:p>
            <a:pPr lvl="1">
              <a:lnSpc>
                <a:spcPct val="90000"/>
              </a:lnSpc>
            </a:pPr>
            <a:r>
              <a:rPr lang="en-US" sz="1500" dirty="0"/>
              <a:t>Image meta data. What device, what location, date, etc. </a:t>
            </a:r>
          </a:p>
          <a:p>
            <a:pPr lvl="1">
              <a:lnSpc>
                <a:spcPct val="90000"/>
              </a:lnSpc>
            </a:pPr>
            <a:endParaRPr lang="en-US" sz="1500" dirty="0"/>
          </a:p>
          <a:p>
            <a:pPr lvl="0">
              <a:lnSpc>
                <a:spcPct val="90000"/>
              </a:lnSpc>
              <a:buClr>
                <a:srgbClr val="E2E5E8"/>
              </a:buClr>
            </a:pPr>
            <a:r>
              <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rPr>
              <a:t>EXIF data can be extracted from images using easily available tools</a:t>
            </a:r>
          </a:p>
          <a:p>
            <a:pPr lvl="1">
              <a:lnSpc>
                <a:spcPct val="90000"/>
              </a:lnSpc>
              <a:buClr>
                <a:srgbClr val="E2E5E8"/>
              </a:buClr>
            </a:pPr>
            <a:r>
              <a:rPr lang="en-US" sz="1500" dirty="0">
                <a:hlinkClick r:id="rId4"/>
              </a:rPr>
              <a:t>https://exifdata.com/</a:t>
            </a:r>
            <a:r>
              <a:rPr lang="en-US" sz="1500" dirty="0"/>
              <a:t> </a:t>
            </a:r>
            <a:endPar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lvl="1">
              <a:lnSpc>
                <a:spcPct val="90000"/>
              </a:lnSpc>
            </a:pPr>
            <a:endParaRPr lang="en-US" sz="1500" dirty="0"/>
          </a:p>
          <a:p>
            <a:pPr lvl="0">
              <a:lnSpc>
                <a:spcPct val="90000"/>
              </a:lnSpc>
              <a:buClr>
                <a:srgbClr val="E2E5E8"/>
              </a:buClr>
            </a:pPr>
            <a:r>
              <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rPr>
              <a:t>Various tools and techniques can be used to remove this information</a:t>
            </a:r>
          </a:p>
          <a:p>
            <a:pPr lvl="0">
              <a:lnSpc>
                <a:spcPct val="90000"/>
              </a:lnSpc>
              <a:buClr>
                <a:srgbClr val="E2E5E8"/>
              </a:buClr>
            </a:pPr>
            <a:endPar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lvl="0">
              <a:lnSpc>
                <a:spcPct val="90000"/>
              </a:lnSpc>
              <a:buClr>
                <a:srgbClr val="E2E5E8"/>
              </a:buClr>
            </a:pPr>
            <a:r>
              <a:rPr lang="en-US" sz="1500" dirty="0">
                <a:ln>
                  <a:solidFill>
                    <a:srgbClr val="000000">
                      <a:lumMod val="75000"/>
                      <a:lumOff val="25000"/>
                      <a:alpha val="10000"/>
                    </a:srgbClr>
                  </a:solidFill>
                </a:ln>
                <a:effectLst>
                  <a:outerShdw blurRad="9525" dist="25400" dir="14640000" algn="tl" rotWithShape="0">
                    <a:srgbClr val="000000">
                      <a:alpha val="30000"/>
                    </a:srgbClr>
                  </a:outerShdw>
                </a:effectLst>
              </a:rPr>
              <a:t>Many social media sites have begun stripping EXIF data by default. </a:t>
            </a:r>
          </a:p>
          <a:p>
            <a:pPr lvl="1">
              <a:lnSpc>
                <a:spcPct val="90000"/>
              </a:lnSpc>
            </a:pPr>
            <a:endParaRPr lang="en-US" sz="1500" dirty="0"/>
          </a:p>
        </p:txBody>
      </p:sp>
      <p:pic>
        <p:nvPicPr>
          <p:cNvPr id="78" name="Picture 77">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A9BE2EA5-002A-4434-8CFA-1A24FF525190}"/>
              </a:ext>
            </a:extLst>
          </p:cNvPr>
          <p:cNvPicPr>
            <a:picLocks noChangeAspect="1"/>
          </p:cNvPicPr>
          <p:nvPr/>
        </p:nvPicPr>
        <p:blipFill rotWithShape="1">
          <a:blip r:embed="rId6">
            <a:extLst>
              <a:ext uri="{28A0092B-C50C-407E-A947-70E740481C1C}">
                <a14:useLocalDpi xmlns:a14="http://schemas.microsoft.com/office/drawing/2010/main" val="0"/>
              </a:ext>
            </a:extLst>
          </a:blip>
          <a:srcRect l="5268" r="482" b="-1"/>
          <a:stretch/>
        </p:blipFill>
        <p:spPr>
          <a:xfrm>
            <a:off x="4654295" y="10"/>
            <a:ext cx="7537705" cy="6857990"/>
          </a:xfrm>
          <a:prstGeom prst="rect">
            <a:avLst/>
          </a:prstGeom>
        </p:spPr>
      </p:pic>
    </p:spTree>
    <p:extLst>
      <p:ext uri="{BB962C8B-B14F-4D97-AF65-F5344CB8AC3E}">
        <p14:creationId xmlns:p14="http://schemas.microsoft.com/office/powerpoint/2010/main" val="140519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7CCD-F9BE-4B16-BC3B-008C872724D2}"/>
              </a:ext>
            </a:extLst>
          </p:cNvPr>
          <p:cNvSpPr>
            <a:spLocks noGrp="1"/>
          </p:cNvSpPr>
          <p:nvPr>
            <p:ph type="title"/>
          </p:nvPr>
        </p:nvSpPr>
        <p:spPr>
          <a:xfrm>
            <a:off x="2171516" y="337457"/>
            <a:ext cx="7838319" cy="1257300"/>
          </a:xfrm>
        </p:spPr>
        <p:txBody>
          <a:bodyPr>
            <a:normAutofit fontScale="90000"/>
          </a:bodyPr>
          <a:lstStyle/>
          <a:p>
            <a:r>
              <a:rPr lang="en-US" dirty="0"/>
              <a:t>Google Earth and location data</a:t>
            </a:r>
          </a:p>
        </p:txBody>
      </p:sp>
      <p:pic>
        <p:nvPicPr>
          <p:cNvPr id="11" name="Picture 10" descr="A person posing for the camera&#10;&#10;Description automatically generated">
            <a:extLst>
              <a:ext uri="{FF2B5EF4-FFF2-40B4-BE49-F238E27FC236}">
                <a16:creationId xmlns:a16="http://schemas.microsoft.com/office/drawing/2014/main" id="{9E6A2032-CD99-4BB6-8A90-A9C6EFE10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675" y="1703265"/>
            <a:ext cx="5669280" cy="4251960"/>
          </a:xfrm>
          <a:prstGeom prst="rect">
            <a:avLst/>
          </a:prstGeom>
        </p:spPr>
      </p:pic>
      <p:sp>
        <p:nvSpPr>
          <p:cNvPr id="13" name="Content Placeholder 12">
            <a:extLst>
              <a:ext uri="{FF2B5EF4-FFF2-40B4-BE49-F238E27FC236}">
                <a16:creationId xmlns:a16="http://schemas.microsoft.com/office/drawing/2014/main" id="{B193611B-C2F4-4D9D-BC41-FC16DF6E6BC1}"/>
              </a:ext>
            </a:extLst>
          </p:cNvPr>
          <p:cNvSpPr>
            <a:spLocks noGrp="1"/>
          </p:cNvSpPr>
          <p:nvPr>
            <p:ph idx="1"/>
          </p:nvPr>
        </p:nvSpPr>
        <p:spPr>
          <a:xfrm>
            <a:off x="913795" y="1594758"/>
            <a:ext cx="5052290" cy="4925786"/>
          </a:xfrm>
        </p:spPr>
        <p:txBody>
          <a:bodyPr>
            <a:normAutofit fontScale="92500" lnSpcReduction="10000"/>
          </a:bodyPr>
          <a:lstStyle/>
          <a:p>
            <a:r>
              <a:rPr lang="en-US" dirty="0"/>
              <a:t>Using Google Earth you can walk around and perform distant recon</a:t>
            </a:r>
          </a:p>
          <a:p>
            <a:endParaRPr lang="en-US" dirty="0"/>
          </a:p>
          <a:p>
            <a:r>
              <a:rPr lang="en-US" dirty="0"/>
              <a:t>Use </a:t>
            </a:r>
            <a:r>
              <a:rPr lang="en-US" dirty="0">
                <a:hlinkClick r:id="rId4"/>
              </a:rPr>
              <a:t>shadows</a:t>
            </a:r>
            <a:r>
              <a:rPr lang="en-US" dirty="0"/>
              <a:t> to judge time of day</a:t>
            </a:r>
          </a:p>
          <a:p>
            <a:endParaRPr lang="en-US" dirty="0"/>
          </a:p>
          <a:p>
            <a:r>
              <a:rPr lang="en-US" dirty="0"/>
              <a:t>Weather for </a:t>
            </a:r>
            <a:r>
              <a:rPr lang="en-US" dirty="0">
                <a:hlinkClick r:id="rId5"/>
              </a:rPr>
              <a:t>historical weather </a:t>
            </a:r>
            <a:r>
              <a:rPr lang="en-US" dirty="0"/>
              <a:t>comparison</a:t>
            </a:r>
          </a:p>
          <a:p>
            <a:endParaRPr lang="en-US" dirty="0"/>
          </a:p>
          <a:p>
            <a:r>
              <a:rPr lang="en-US" dirty="0"/>
              <a:t>Google Maps and Google Earth has become a </a:t>
            </a:r>
            <a:r>
              <a:rPr lang="en-US" dirty="0">
                <a:hlinkClick r:id="rId6"/>
              </a:rPr>
              <a:t>primary source </a:t>
            </a:r>
            <a:r>
              <a:rPr lang="en-US" dirty="0"/>
              <a:t>for military and law enforcement intelligence gathering</a:t>
            </a:r>
          </a:p>
          <a:p>
            <a:pPr lvl="1"/>
            <a:endParaRPr lang="en-US" dirty="0"/>
          </a:p>
          <a:p>
            <a:pPr lvl="1"/>
            <a:r>
              <a:rPr lang="en-US" dirty="0"/>
              <a:t>Deep analysis of how to better use Google maps can be found at </a:t>
            </a:r>
            <a:r>
              <a:rPr lang="en-US" dirty="0" err="1">
                <a:hlinkClick r:id="rId7"/>
              </a:rPr>
              <a:t>bellingcat</a:t>
            </a:r>
            <a:endParaRPr lang="en-US" dirty="0"/>
          </a:p>
          <a:p>
            <a:pPr lvl="1"/>
            <a:endParaRPr lang="en-US" dirty="0"/>
          </a:p>
          <a:p>
            <a:endParaRPr lang="en-US" dirty="0"/>
          </a:p>
        </p:txBody>
      </p:sp>
      <p:sp>
        <p:nvSpPr>
          <p:cNvPr id="15" name="TextBox 14">
            <a:extLst>
              <a:ext uri="{FF2B5EF4-FFF2-40B4-BE49-F238E27FC236}">
                <a16:creationId xmlns:a16="http://schemas.microsoft.com/office/drawing/2014/main" id="{B8AB6BFE-4805-48C8-BDDF-8E119CA46138}"/>
              </a:ext>
            </a:extLst>
          </p:cNvPr>
          <p:cNvSpPr txBox="1"/>
          <p:nvPr/>
        </p:nvSpPr>
        <p:spPr>
          <a:xfrm>
            <a:off x="7009641" y="5955615"/>
            <a:ext cx="4268564" cy="646331"/>
          </a:xfrm>
          <a:prstGeom prst="rect">
            <a:avLst/>
          </a:prstGeom>
          <a:solidFill>
            <a:schemeClr val="bg2"/>
          </a:solidFill>
        </p:spPr>
        <p:txBody>
          <a:bodyPr wrap="square" rtlCol="0">
            <a:spAutoFit/>
          </a:bodyPr>
          <a:lstStyle/>
          <a:p>
            <a:r>
              <a:rPr lang="en-US" dirty="0"/>
              <a:t>Interesting looking intersection and gas station</a:t>
            </a:r>
          </a:p>
        </p:txBody>
      </p:sp>
      <p:cxnSp>
        <p:nvCxnSpPr>
          <p:cNvPr id="17" name="Straight Arrow Connector 16">
            <a:extLst>
              <a:ext uri="{FF2B5EF4-FFF2-40B4-BE49-F238E27FC236}">
                <a16:creationId xmlns:a16="http://schemas.microsoft.com/office/drawing/2014/main" id="{A458E920-7730-419D-9441-72B286657D70}"/>
              </a:ext>
            </a:extLst>
          </p:cNvPr>
          <p:cNvCxnSpPr>
            <a:cxnSpLocks/>
          </p:cNvCxnSpPr>
          <p:nvPr/>
        </p:nvCxnSpPr>
        <p:spPr>
          <a:xfrm flipH="1" flipV="1">
            <a:off x="6850505" y="4721902"/>
            <a:ext cx="486466" cy="1233323"/>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05560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RightStep">
      <a:dk1>
        <a:srgbClr val="000000"/>
      </a:dk1>
      <a:lt1>
        <a:srgbClr val="FFFFFF"/>
      </a:lt1>
      <a:dk2>
        <a:srgbClr val="413624"/>
      </a:dk2>
      <a:lt2>
        <a:srgbClr val="E2E5E8"/>
      </a:lt2>
      <a:accent1>
        <a:srgbClr val="C37F4D"/>
      </a:accent1>
      <a:accent2>
        <a:srgbClr val="B19F3B"/>
      </a:accent2>
      <a:accent3>
        <a:srgbClr val="90AB43"/>
      </a:accent3>
      <a:accent4>
        <a:srgbClr val="61B13B"/>
      </a:accent4>
      <a:accent5>
        <a:srgbClr val="48B852"/>
      </a:accent5>
      <a:accent6>
        <a:srgbClr val="3BB177"/>
      </a:accent6>
      <a:hlink>
        <a:srgbClr val="3F89BF"/>
      </a:hlink>
      <a:folHlink>
        <a:srgbClr val="828282"/>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859</Words>
  <Application>Microsoft Office PowerPoint</Application>
  <PresentationFormat>Widescreen</PresentationFormat>
  <Paragraphs>91</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Franklin Gothic Book</vt:lpstr>
      <vt:lpstr>Wingdings 2</vt:lpstr>
      <vt:lpstr>SlateVTI</vt:lpstr>
      <vt:lpstr>Don’t F*** With Cats</vt:lpstr>
      <vt:lpstr>Overview</vt:lpstr>
      <vt:lpstr>PowerPoint Presentation</vt:lpstr>
      <vt:lpstr>The beginning</vt:lpstr>
      <vt:lpstr>The Story Continues</vt:lpstr>
      <vt:lpstr>Social Media SOCMINT</vt:lpstr>
      <vt:lpstr>Reverse Image Search</vt:lpstr>
      <vt:lpstr>EXIF data</vt:lpstr>
      <vt:lpstr>Google Earth and location data</vt:lpstr>
      <vt:lpstr>Things get crazy</vt:lpstr>
      <vt:lpstr>Take Away</vt:lpstr>
      <vt:lpstr>Do you want to learn more?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F*** With Cats</dc:title>
  <dc:creator>Thomas Simmons</dc:creator>
  <cp:lastModifiedBy>Thomas Simmons</cp:lastModifiedBy>
  <cp:revision>2</cp:revision>
  <dcterms:created xsi:type="dcterms:W3CDTF">2020-02-05T05:51:14Z</dcterms:created>
  <dcterms:modified xsi:type="dcterms:W3CDTF">2020-02-05T06:04:12Z</dcterms:modified>
</cp:coreProperties>
</file>