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7dd4b0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7dd4b0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6eefa94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a6eefa94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c0ebb8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c0ebb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8d654b3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8d654b3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indent=”yes” dovolí XSLT procesoru přidat whitespaces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hlavní template/template pro kořenový element použije template pro element areas (ten očekáváme jeden)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zde nastavujeme výstupní dokument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tag &lt;head&gt;, v něm importujeme vlastní CSS stylesheet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vytvoříme odkaz na jednotlivé oblasti pomocí speciální template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vytvoříme jednotlivé stránky pro oblasti pomocí speciální template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b8d654b3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b8d654b3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tvorbu tlačítek na jednotlivé státy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@name vezme atribut name jednotlivých oblastí, závorky v něm nahradí za “nic”, přidá “.html”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nastaví popisek tlačítka na název státu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3x unbreakable space &amp; speciální šipka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b8d654b3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b8d654b3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8d654b3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8d654b3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tvorbu HTML stránky pro jednotlivé země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podobně jako v předchozím případě, z atributu name se odeberou závorky, přiloží se cesta a .html a výsledný string se nastaví jako cesta k dokumentu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obdobně jako na hlavní stránce, includujeme vlastní stylesheet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b8d654b3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b8d654b3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velký nadpis, který se vygeneruje z atributu 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odkaz/tlačítko zpět, které nás dopraví zpět na hlavní stránku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tabulka obrázků. Ty se rozpoznávají jako sekce s názvem Images a v ní obsah s typem image-link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krátký obsah, vypíše “klikatelný” seznam sekcí (kromě obrázkových sekcí)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vytvoří jednotlivé sekce dopodrobna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8d654b33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b8d654b33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obsah stránky typu obrázek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kurzívou psaný popisek, načtený z atributu description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obrázek, pro který se jako zdrojová adresa nastaví hodnota z atributu href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8d654b33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8d654b33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tvorbu navigace na stránce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tvorba odkazu se třídou button-section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generování “adresy” odkazu, pokud dáme místo http odkazu # následovaný číslem, odkaz nás pouze posune na stránce na tag, který má dané číslo jako své id; toto číslo získáme pomocí funkce generate-id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mezery v textu odkazu nahradíme NBSP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k textu odkazu přidáme šipku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c0ebb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bc0ebb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b8d654b3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b8d654b3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generování jednotlivých sekcí (kromě obrázků)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na tento tag (horizontální čára) se nastaví do atributu id stejná hodnota, jako při generování odkazů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nadpis generovaný z atributu 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aplikace template na subsekce v této sekci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na subsekce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nadpis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použití template na obsah subsekce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8d654b33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b8d654b33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generický obsah bez speciálního typu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b8d654b33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b8d654b33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content, který má být zvýrazněný - vytvoříme z něj podnadpis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změníme první písmeno na velké: . je hodnota aktuálního elementu, poté kolik skipneme, poté maximální délka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porovnání (původně s odkazem)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vypíšeme kurzívou text původního odkazu a přidáme tečku na konec věty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b8d654b33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b8d654b33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content typu odkaz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tvoříme odkaz, jeho “hodnotu” nastavíme podle hodnoty stejnojmenného atributu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text zkopírujeme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template pro content typu audio-link (v našem případě se používá na hymny)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zdroj audio tagu se nastaví podle atributu href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cs"/>
              <a:t>univerzální template pro všechny dříve nespecifikované, nedělá nic, zajistí, že kompilátor nevyhodí chybu, že nemohl nalézt správnou template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bc0ebb893_1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bc0ebb893_1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8d654b3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b8d654b3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b8d654b3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b8d654b3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b8d654b3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b8d654b3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b8d654b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b8d654b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b8d654b3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b8d654b3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c0ebb8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c0ebb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bc0ebb893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bc0ebb893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7dd4b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7dd4b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6eefa94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6eefa94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c0ebb893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c0ebb893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7dd4b0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7dd4b0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1.  definice elementů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2. definice vztahů mezi elementy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3. definice atributů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4. povinnost atributů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5. výběr z typů atributů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6eefa94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a6eefa94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7dd4b0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7dd4b0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í rozvržení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í rozvržení 1">
  <p:cSld name="AUTOLAYOUT_1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595675" y="2743850"/>
            <a:ext cx="7952774" cy="64502"/>
            <a:chOff x="595675" y="2820050"/>
            <a:chExt cx="7952774" cy="64502"/>
          </a:xfrm>
        </p:grpSpPr>
        <p:sp>
          <p:nvSpPr>
            <p:cNvPr id="93" name="Google Shape;93;p14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title"/>
          </p:nvPr>
        </p:nvSpPr>
        <p:spPr>
          <a:xfrm>
            <a:off x="595750" y="2072825"/>
            <a:ext cx="7952700" cy="6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í rozvržení 2">
  <p:cSld name="AUTOLAYOUT_2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0" y="1069800"/>
            <a:ext cx="9144000" cy="22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93900" y="3496500"/>
            <a:ext cx="79563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57650" y="1374275"/>
            <a:ext cx="77787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35250" y="1086450"/>
            <a:ext cx="6958500" cy="15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7300"/>
              <a:t>XML Semestral</a:t>
            </a:r>
            <a:endParaRPr sz="7300"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Jakub Vondráček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Daniel Šimánek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Jiří Heller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RelaxNG Library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0"/>
            <a:ext cx="457604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8000"/>
            <a:ext cx="4062623" cy="3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567425" y="1538700"/>
            <a:ext cx="24381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963300" y="2520450"/>
            <a:ext cx="3282300" cy="19611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241725" y="2708700"/>
            <a:ext cx="3902400" cy="20544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241725" y="403275"/>
            <a:ext cx="3902400" cy="22749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152400" y="1308000"/>
            <a:ext cx="4121100" cy="36831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963300" y="1828275"/>
            <a:ext cx="2438100" cy="667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8549"/>
            <a:ext cx="9143999" cy="179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RelaxNG Advanced Validation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2903750" y="2718500"/>
            <a:ext cx="61050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082225" y="2718500"/>
            <a:ext cx="6342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1268300" y="2960300"/>
            <a:ext cx="41643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595750" y="1293475"/>
            <a:ext cx="79641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7000"/>
              <a:t>HTML output</a:t>
            </a:r>
            <a:endParaRPr sz="7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1040250" y="4636225"/>
            <a:ext cx="33456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2093350" y="3660175"/>
            <a:ext cx="3242700" cy="1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1033825" y="1669550"/>
            <a:ext cx="34227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547550" y="2022725"/>
            <a:ext cx="4597800" cy="9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4520625" y="1631025"/>
            <a:ext cx="2401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4522000" y="1360875"/>
            <a:ext cx="2443200" cy="1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 Generation: Index	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9034"/>
            <a:ext cx="4433900" cy="85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1374275"/>
            <a:ext cx="5486277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1765875" y="2913925"/>
            <a:ext cx="3994200" cy="1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1765875" y="2716225"/>
            <a:ext cx="24402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2093350" y="2311675"/>
            <a:ext cx="56040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816825" y="1544325"/>
            <a:ext cx="31398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Index: Link to country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50" y="1339450"/>
            <a:ext cx="6866251" cy="2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“index.html”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88" y="152400"/>
            <a:ext cx="5929529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964925" y="2273150"/>
            <a:ext cx="46299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1110900" y="1733775"/>
            <a:ext cx="66795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821925" y="1566800"/>
            <a:ext cx="29796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Country: Head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97" y="1374275"/>
            <a:ext cx="6986575" cy="1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673000" y="4354900"/>
            <a:ext cx="40995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1673000" y="3607800"/>
            <a:ext cx="40995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2298775" y="2950100"/>
            <a:ext cx="44826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679375" y="1819850"/>
            <a:ext cx="3690900" cy="6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679375" y="1443125"/>
            <a:ext cx="17880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Country: Body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5" y="1322750"/>
            <a:ext cx="5940138" cy="36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1971350" y="3030875"/>
            <a:ext cx="21255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1984200" y="2202525"/>
            <a:ext cx="25494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873300" y="1509025"/>
            <a:ext cx="3499800" cy="1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Images 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00" y="1340150"/>
            <a:ext cx="3744500" cy="254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1733775" y="3204250"/>
            <a:ext cx="37500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1733775" y="3030875"/>
            <a:ext cx="4263900" cy="1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1444800" y="1932825"/>
            <a:ext cx="4716600" cy="16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733775" y="2305275"/>
            <a:ext cx="3242700" cy="7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1444800" y="1932825"/>
            <a:ext cx="4716600" cy="165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866875" y="1560400"/>
            <a:ext cx="48159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Links to sections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00" y="1374273"/>
            <a:ext cx="5324475" cy="25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Content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57650" y="1374275"/>
            <a:ext cx="77787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cs" sz="2100"/>
              <a:t>XML Structure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cs" sz="2100"/>
              <a:t>Validation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cs" sz="2100"/>
              <a:t>DTD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cs" sz="2100"/>
              <a:t>RelaxNG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cs" sz="2100"/>
              <a:t>HTML output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cs" sz="2100"/>
              <a:t>PDF output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cs" sz="2100"/>
              <a:t>Advanced formatting</a:t>
            </a:r>
            <a:endParaRPr sz="21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4400"/>
            <a:ext cx="4355925" cy="26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/>
          <p:nvPr/>
        </p:nvSpPr>
        <p:spPr>
          <a:xfrm>
            <a:off x="1322800" y="4360100"/>
            <a:ext cx="2671200" cy="1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1098050" y="3737225"/>
            <a:ext cx="22539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834775" y="3602375"/>
            <a:ext cx="21384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1098050" y="2960250"/>
            <a:ext cx="2716200" cy="1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04475" y="2478650"/>
            <a:ext cx="2279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1091625" y="1695225"/>
            <a:ext cx="3030900" cy="7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828350" y="1528275"/>
            <a:ext cx="4296000" cy="1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Sections &amp; Subsections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75" y="1374275"/>
            <a:ext cx="4298576" cy="35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857250" y="1746650"/>
            <a:ext cx="3889800" cy="2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Content without type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50" y="1468750"/>
            <a:ext cx="40100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1457325" y="3278975"/>
            <a:ext cx="43077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808450" y="2866900"/>
            <a:ext cx="44790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1457325" y="1918100"/>
            <a:ext cx="63009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821925" y="1528275"/>
            <a:ext cx="3698700" cy="1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Strong&amp;Comparison Content</a:t>
            </a:r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48" y="1319200"/>
            <a:ext cx="6879899" cy="31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/>
          <p:nvPr/>
        </p:nvSpPr>
        <p:spPr>
          <a:xfrm>
            <a:off x="3931000" y="4518100"/>
            <a:ext cx="19272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4837175" y="3024825"/>
            <a:ext cx="2610000" cy="5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3924625" y="2290975"/>
            <a:ext cx="38097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167825" y="2635575"/>
            <a:ext cx="21060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1161425" y="2074000"/>
            <a:ext cx="2699400" cy="5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216975" y="1499650"/>
            <a:ext cx="4179900" cy="1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HTML: Ext. links, Audio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8" y="1275150"/>
            <a:ext cx="5183701" cy="2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325" y="2132400"/>
            <a:ext cx="5011750" cy="2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595750" y="1293475"/>
            <a:ext cx="79641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7000"/>
              <a:t>PDF Output</a:t>
            </a:r>
            <a:endParaRPr sz="7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729450" y="487800"/>
            <a:ext cx="7775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XSL-FO: Two page-masters</a:t>
            </a:r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10867" l="4580" r="0" t="9981"/>
          <a:stretch/>
        </p:blipFill>
        <p:spPr>
          <a:xfrm>
            <a:off x="211350" y="1532350"/>
            <a:ext cx="8724899" cy="32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/>
          <p:nvPr/>
        </p:nvSpPr>
        <p:spPr>
          <a:xfrm>
            <a:off x="646546" y="2801534"/>
            <a:ext cx="4304100" cy="4026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40"/>
          <p:cNvGrpSpPr/>
          <p:nvPr/>
        </p:nvGrpSpPr>
        <p:grpSpPr>
          <a:xfrm>
            <a:off x="3056675" y="1650200"/>
            <a:ext cx="4406276" cy="2701394"/>
            <a:chOff x="3056675" y="1650200"/>
            <a:chExt cx="4406276" cy="2701394"/>
          </a:xfrm>
        </p:grpSpPr>
        <p:sp>
          <p:nvSpPr>
            <p:cNvPr id="331" name="Google Shape;331;p40"/>
            <p:cNvSpPr/>
            <p:nvPr/>
          </p:nvSpPr>
          <p:spPr>
            <a:xfrm>
              <a:off x="3069940" y="1650200"/>
              <a:ext cx="5466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3056675" y="2424100"/>
              <a:ext cx="5727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4983625" y="3945725"/>
              <a:ext cx="6000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6916351" y="3945725"/>
              <a:ext cx="5466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01150" y="4147894"/>
              <a:ext cx="4638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6846600" y="4147885"/>
              <a:ext cx="5466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XSL-FO: Before and after regions</a:t>
            </a:r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000"/>
            <a:ext cx="8807376" cy="37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41"/>
          <p:cNvGrpSpPr/>
          <p:nvPr/>
        </p:nvGrpSpPr>
        <p:grpSpPr>
          <a:xfrm>
            <a:off x="2712975" y="3259925"/>
            <a:ext cx="3512700" cy="991571"/>
            <a:chOff x="2712975" y="3259925"/>
            <a:chExt cx="3512700" cy="991571"/>
          </a:xfrm>
        </p:grpSpPr>
        <p:sp>
          <p:nvSpPr>
            <p:cNvPr id="344" name="Google Shape;344;p41"/>
            <p:cNvSpPr/>
            <p:nvPr/>
          </p:nvSpPr>
          <p:spPr>
            <a:xfrm>
              <a:off x="2712975" y="3259925"/>
              <a:ext cx="35127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5" name="Google Shape;34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4100" y="3527925"/>
              <a:ext cx="1971575" cy="2960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46" name="Google Shape;346;p41"/>
            <p:cNvPicPr preferRelativeResize="0"/>
            <p:nvPr/>
          </p:nvPicPr>
          <p:blipFill rotWithShape="1">
            <a:blip r:embed="rId5">
              <a:alphaModFix/>
            </a:blip>
            <a:srcRect b="0" l="6890" r="0" t="11699"/>
            <a:stretch/>
          </p:blipFill>
          <p:spPr>
            <a:xfrm>
              <a:off x="5373366" y="3910396"/>
              <a:ext cx="852309" cy="3411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347" name="Google Shape;347;p41"/>
          <p:cNvGrpSpPr/>
          <p:nvPr/>
        </p:nvGrpSpPr>
        <p:grpSpPr>
          <a:xfrm>
            <a:off x="1189450" y="2153825"/>
            <a:ext cx="7674800" cy="1911987"/>
            <a:chOff x="1189450" y="2153825"/>
            <a:chExt cx="7674800" cy="1911987"/>
          </a:xfrm>
        </p:grpSpPr>
        <p:sp>
          <p:nvSpPr>
            <p:cNvPr id="348" name="Google Shape;348;p41"/>
            <p:cNvSpPr/>
            <p:nvPr/>
          </p:nvSpPr>
          <p:spPr>
            <a:xfrm>
              <a:off x="1189450" y="2153834"/>
              <a:ext cx="36648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020350" y="2153825"/>
              <a:ext cx="38439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0" name="Google Shape;350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1">
              <a:off x="5054400" y="2433501"/>
              <a:ext cx="3809824" cy="120604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51" name="Google Shape;351;p41"/>
            <p:cNvPicPr preferRelativeResize="0"/>
            <p:nvPr/>
          </p:nvPicPr>
          <p:blipFill rotWithShape="1">
            <a:blip r:embed="rId7">
              <a:alphaModFix/>
            </a:blip>
            <a:srcRect b="7549" l="764" r="0" t="9668"/>
            <a:stretch/>
          </p:blipFill>
          <p:spPr>
            <a:xfrm>
              <a:off x="6225675" y="3724702"/>
              <a:ext cx="2638550" cy="341111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XSL-FO: Advanced text formatting</a:t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06" y="4025786"/>
            <a:ext cx="8968975" cy="96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42"/>
          <p:cNvGrpSpPr/>
          <p:nvPr/>
        </p:nvGrpSpPr>
        <p:grpSpPr>
          <a:xfrm>
            <a:off x="1493081" y="4345111"/>
            <a:ext cx="7402200" cy="321425"/>
            <a:chOff x="1493081" y="4345111"/>
            <a:chExt cx="7402200" cy="321425"/>
          </a:xfrm>
        </p:grpSpPr>
        <p:sp>
          <p:nvSpPr>
            <p:cNvPr id="359" name="Google Shape;359;p42"/>
            <p:cNvSpPr/>
            <p:nvPr/>
          </p:nvSpPr>
          <p:spPr>
            <a:xfrm>
              <a:off x="4341056" y="4345111"/>
              <a:ext cx="2303700" cy="1560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493081" y="4501236"/>
              <a:ext cx="7402200" cy="1653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1" name="Google Shape;3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725" y="1977800"/>
            <a:ext cx="2854650" cy="22815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500" y="1505550"/>
            <a:ext cx="6543550" cy="353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42"/>
          <p:cNvGrpSpPr/>
          <p:nvPr/>
        </p:nvGrpSpPr>
        <p:grpSpPr>
          <a:xfrm>
            <a:off x="832975" y="1694075"/>
            <a:ext cx="5755150" cy="156000"/>
            <a:chOff x="832975" y="1694075"/>
            <a:chExt cx="5755150" cy="156000"/>
          </a:xfrm>
        </p:grpSpPr>
        <p:sp>
          <p:nvSpPr>
            <p:cNvPr id="364" name="Google Shape;364;p42"/>
            <p:cNvSpPr/>
            <p:nvPr/>
          </p:nvSpPr>
          <p:spPr>
            <a:xfrm>
              <a:off x="4989425" y="1694075"/>
              <a:ext cx="1598700" cy="1560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832975" y="1694075"/>
              <a:ext cx="1637700" cy="1560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3705235" y="1694075"/>
              <a:ext cx="1239000" cy="1560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7" name="Google Shape;367;p42"/>
          <p:cNvPicPr preferRelativeResize="0"/>
          <p:nvPr/>
        </p:nvPicPr>
        <p:blipFill rotWithShape="1">
          <a:blip r:embed="rId6">
            <a:alphaModFix/>
          </a:blip>
          <a:srcRect b="0" l="0" r="0" t="11024"/>
          <a:stretch/>
        </p:blipFill>
        <p:spPr>
          <a:xfrm>
            <a:off x="211250" y="1977800"/>
            <a:ext cx="5675899" cy="6650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75" y="1382344"/>
            <a:ext cx="7273500" cy="6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50" y="2105200"/>
            <a:ext cx="8841574" cy="2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3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XSL-FO: Tables of contents</a:t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1502591" y="3084275"/>
            <a:ext cx="40695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 rotWithShape="1">
          <a:blip r:embed="rId5">
            <a:alphaModFix/>
          </a:blip>
          <a:srcRect b="26558" l="0" r="0" t="26764"/>
          <a:stretch/>
        </p:blipFill>
        <p:spPr>
          <a:xfrm>
            <a:off x="6196275" y="1256400"/>
            <a:ext cx="2747700" cy="18278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77" name="Google Shape;377;p43"/>
          <p:cNvGrpSpPr/>
          <p:nvPr/>
        </p:nvGrpSpPr>
        <p:grpSpPr>
          <a:xfrm>
            <a:off x="3525460" y="1587675"/>
            <a:ext cx="1642059" cy="941284"/>
            <a:chOff x="3525460" y="1587675"/>
            <a:chExt cx="1642059" cy="941284"/>
          </a:xfrm>
        </p:grpSpPr>
        <p:sp>
          <p:nvSpPr>
            <p:cNvPr id="378" name="Google Shape;378;p43"/>
            <p:cNvSpPr/>
            <p:nvPr/>
          </p:nvSpPr>
          <p:spPr>
            <a:xfrm>
              <a:off x="3525460" y="1587675"/>
              <a:ext cx="9003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4267220" y="2325259"/>
              <a:ext cx="9003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3"/>
          <p:cNvSpPr/>
          <p:nvPr/>
        </p:nvSpPr>
        <p:spPr>
          <a:xfrm>
            <a:off x="2667040" y="4024850"/>
            <a:ext cx="30657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3"/>
          <p:cNvGrpSpPr/>
          <p:nvPr/>
        </p:nvGrpSpPr>
        <p:grpSpPr>
          <a:xfrm>
            <a:off x="6196275" y="3193368"/>
            <a:ext cx="2747700" cy="667800"/>
            <a:chOff x="6196275" y="3193368"/>
            <a:chExt cx="2747700" cy="667800"/>
          </a:xfrm>
        </p:grpSpPr>
        <p:pic>
          <p:nvPicPr>
            <p:cNvPr id="382" name="Google Shape;382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6275" y="3193368"/>
              <a:ext cx="2747700" cy="667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83" name="Google Shape;383;p43"/>
            <p:cNvSpPr/>
            <p:nvPr/>
          </p:nvSpPr>
          <p:spPr>
            <a:xfrm>
              <a:off x="7304927" y="3633086"/>
              <a:ext cx="1601700" cy="2184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XSL-FO: Images</a:t>
            </a:r>
            <a:endParaRPr/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88" y="1261006"/>
            <a:ext cx="8430826" cy="257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44"/>
          <p:cNvGrpSpPr/>
          <p:nvPr/>
        </p:nvGrpSpPr>
        <p:grpSpPr>
          <a:xfrm>
            <a:off x="814424" y="1789503"/>
            <a:ext cx="8136702" cy="3146822"/>
            <a:chOff x="814424" y="1789503"/>
            <a:chExt cx="8136702" cy="3146822"/>
          </a:xfrm>
        </p:grpSpPr>
        <p:sp>
          <p:nvSpPr>
            <p:cNvPr id="391" name="Google Shape;391;p44"/>
            <p:cNvSpPr/>
            <p:nvPr/>
          </p:nvSpPr>
          <p:spPr>
            <a:xfrm>
              <a:off x="814424" y="1789503"/>
              <a:ext cx="13608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1513327" y="2209794"/>
              <a:ext cx="33087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1513324" y="2876519"/>
              <a:ext cx="5591100" cy="203700"/>
            </a:xfrm>
            <a:prstGeom prst="rect">
              <a:avLst/>
            </a:prstGeom>
            <a:solidFill>
              <a:srgbClr val="E0E0E0">
                <a:alpha val="29440"/>
              </a:srgb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4" name="Google Shape;394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8725" y="3187375"/>
              <a:ext cx="5602400" cy="174895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95750" y="1293475"/>
            <a:ext cx="79641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7000"/>
              <a:t>XML Structure</a:t>
            </a:r>
            <a:endParaRPr sz="7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0100"/>
              <a:t>END</a:t>
            </a:r>
            <a:endParaRPr sz="10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06525" y="494575"/>
            <a:ext cx="76620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580"/>
              <a:t>XML Structure</a:t>
            </a:r>
            <a:endParaRPr sz="358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575"/>
            <a:ext cx="8839199" cy="340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Tags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244925"/>
            <a:ext cx="78555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cs" sz="1500"/>
              <a:t>&lt;areas&gt;</a:t>
            </a:r>
            <a:r>
              <a:rPr lang="cs" sz="1500"/>
              <a:t> - root element, holds information about all areas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cs" sz="1500"/>
              <a:t>&lt;area&gt;</a:t>
            </a:r>
            <a:r>
              <a:rPr lang="cs" sz="1500"/>
              <a:t> - element that represents single area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cs" sz="1500"/>
              <a:t>name </a:t>
            </a:r>
            <a:r>
              <a:rPr lang="cs" sz="1500"/>
              <a:t>- area name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cs" sz="1500"/>
              <a:t>&lt;section&gt;</a:t>
            </a:r>
            <a:r>
              <a:rPr lang="cs" sz="1500"/>
              <a:t> - element that holds information about certain topic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cs" sz="1500"/>
              <a:t>title </a:t>
            </a:r>
            <a:r>
              <a:rPr lang="cs" sz="1500"/>
              <a:t>- section title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cs" sz="1500"/>
              <a:t>&lt;subsection&gt;</a:t>
            </a:r>
            <a:r>
              <a:rPr lang="cs" sz="1500"/>
              <a:t> - the same as section, used to make hierarchy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cs" sz="1500"/>
              <a:t>&lt;content&gt;</a:t>
            </a:r>
            <a:r>
              <a:rPr lang="cs" sz="1500"/>
              <a:t> - surrounds text, images, URIs…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cs" sz="1500"/>
              <a:t>type</a:t>
            </a:r>
            <a:r>
              <a:rPr lang="cs" sz="1500"/>
              <a:t> - formatting information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cs" sz="1500"/>
              <a:t>image-link</a:t>
            </a:r>
            <a:r>
              <a:rPr lang="cs" sz="1500"/>
              <a:t> - uri to an image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cs" sz="1500"/>
              <a:t>strong </a:t>
            </a:r>
            <a:r>
              <a:rPr lang="cs" sz="1500"/>
              <a:t>- bold text formatting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cs" sz="1500"/>
              <a:t>comparison-link</a:t>
            </a:r>
            <a:r>
              <a:rPr lang="cs" sz="1500"/>
              <a:t> - uri to an external site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cs" sz="1500"/>
              <a:t>audio-link</a:t>
            </a:r>
            <a:r>
              <a:rPr lang="cs" sz="1500"/>
              <a:t> - uri to audio file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cs" sz="1500"/>
              <a:t>description </a:t>
            </a:r>
            <a:r>
              <a:rPr lang="cs" sz="1500"/>
              <a:t>- in </a:t>
            </a:r>
            <a:r>
              <a:rPr i="1" lang="cs" sz="1500"/>
              <a:t>image-link</a:t>
            </a:r>
            <a:r>
              <a:rPr lang="cs" sz="1500"/>
              <a:t> only, provides description for image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cs" sz="1500"/>
              <a:t>href</a:t>
            </a:r>
            <a:r>
              <a:rPr lang="cs" sz="1500"/>
              <a:t> - in </a:t>
            </a:r>
            <a:r>
              <a:rPr i="1" lang="cs" sz="1500"/>
              <a:t>image-link</a:t>
            </a:r>
            <a:r>
              <a:rPr lang="cs" sz="1500"/>
              <a:t>, </a:t>
            </a:r>
            <a:r>
              <a:rPr i="1" lang="cs" sz="1500"/>
              <a:t>external-link</a:t>
            </a:r>
            <a:r>
              <a:rPr lang="cs" sz="1500"/>
              <a:t>, contains uri path to an external source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95750" y="1293475"/>
            <a:ext cx="79641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7000"/>
              <a:t>Validation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DTD Validation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0" y="1759825"/>
            <a:ext cx="8839202" cy="228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1452475" y="1759825"/>
            <a:ext cx="8211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696750" y="1976950"/>
            <a:ext cx="23814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932825" y="2180650"/>
            <a:ext cx="8595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351100" y="2795025"/>
            <a:ext cx="8211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679150" y="3028523"/>
            <a:ext cx="821100" cy="1740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99350" y="1757600"/>
            <a:ext cx="4123500" cy="872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968500" y="3232325"/>
            <a:ext cx="7749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117200" y="3462650"/>
            <a:ext cx="60090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202175" y="3462650"/>
            <a:ext cx="7380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158950" y="3666350"/>
            <a:ext cx="8211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603750" y="3870050"/>
            <a:ext cx="821100" cy="2037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28700" y="2795025"/>
            <a:ext cx="8886600" cy="13773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DTD Validation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57650" y="1374275"/>
            <a:ext cx="77787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areas are validated area by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validation for xml file with all areas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13" y="2348175"/>
            <a:ext cx="43338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917425" y="2368050"/>
            <a:ext cx="43338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917470" y="2900900"/>
            <a:ext cx="27195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917425" y="3192225"/>
            <a:ext cx="12435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487800"/>
            <a:ext cx="76887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RelaxNG Validation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75" y="2341850"/>
            <a:ext cx="58674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29450" y="1357025"/>
            <a:ext cx="77787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simplified as much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validation in external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validation for file with all areas, every single area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777200" y="3684375"/>
            <a:ext cx="21261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320925" y="2862850"/>
            <a:ext cx="3913800" cy="241800"/>
          </a:xfrm>
          <a:prstGeom prst="rect">
            <a:avLst/>
          </a:prstGeom>
          <a:solidFill>
            <a:srgbClr val="E0E0E0">
              <a:alpha val="294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