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69"/>
  </p:notesMasterIdLst>
  <p:handoutMasterIdLst>
    <p:handoutMasterId r:id="rId70"/>
  </p:handoutMasterIdLst>
  <p:sldIdLst>
    <p:sldId id="350" r:id="rId5"/>
    <p:sldId id="352" r:id="rId6"/>
    <p:sldId id="361" r:id="rId7"/>
    <p:sldId id="401" r:id="rId8"/>
    <p:sldId id="404" r:id="rId9"/>
    <p:sldId id="362" r:id="rId10"/>
    <p:sldId id="405" r:id="rId11"/>
    <p:sldId id="363" r:id="rId12"/>
    <p:sldId id="364" r:id="rId13"/>
    <p:sldId id="365" r:id="rId14"/>
    <p:sldId id="366" r:id="rId15"/>
    <p:sldId id="367" r:id="rId16"/>
    <p:sldId id="402" r:id="rId17"/>
    <p:sldId id="403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06" r:id="rId26"/>
    <p:sldId id="375" r:id="rId27"/>
    <p:sldId id="407" r:id="rId28"/>
    <p:sldId id="376" r:id="rId29"/>
    <p:sldId id="377" r:id="rId30"/>
    <p:sldId id="378" r:id="rId31"/>
    <p:sldId id="379" r:id="rId32"/>
    <p:sldId id="380" r:id="rId33"/>
    <p:sldId id="381" r:id="rId34"/>
    <p:sldId id="400" r:id="rId35"/>
    <p:sldId id="387" r:id="rId36"/>
    <p:sldId id="408" r:id="rId37"/>
    <p:sldId id="409" r:id="rId38"/>
    <p:sldId id="388" r:id="rId39"/>
    <p:sldId id="410" r:id="rId40"/>
    <p:sldId id="411" r:id="rId41"/>
    <p:sldId id="389" r:id="rId42"/>
    <p:sldId id="390" r:id="rId43"/>
    <p:sldId id="391" r:id="rId44"/>
    <p:sldId id="392" r:id="rId45"/>
    <p:sldId id="393" r:id="rId46"/>
    <p:sldId id="394" r:id="rId47"/>
    <p:sldId id="412" r:id="rId48"/>
    <p:sldId id="395" r:id="rId49"/>
    <p:sldId id="413" r:id="rId50"/>
    <p:sldId id="396" r:id="rId51"/>
    <p:sldId id="414" r:id="rId52"/>
    <p:sldId id="397" r:id="rId53"/>
    <p:sldId id="415" r:id="rId54"/>
    <p:sldId id="416" r:id="rId55"/>
    <p:sldId id="398" r:id="rId56"/>
    <p:sldId id="418" r:id="rId57"/>
    <p:sldId id="417" r:id="rId58"/>
    <p:sldId id="382" r:id="rId59"/>
    <p:sldId id="383" r:id="rId60"/>
    <p:sldId id="384" r:id="rId61"/>
    <p:sldId id="419" r:id="rId62"/>
    <p:sldId id="385" r:id="rId63"/>
    <p:sldId id="420" r:id="rId64"/>
    <p:sldId id="421" r:id="rId65"/>
    <p:sldId id="422" r:id="rId66"/>
    <p:sldId id="386" r:id="rId67"/>
    <p:sldId id="34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Grafik eklemek için simgeye tıklayın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tr-TR"/>
              <a:t>Tablo eklemek için simgeye tıklayın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14,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7894" y="2170773"/>
            <a:ext cx="8624106" cy="1514019"/>
          </a:xfrm>
        </p:spPr>
        <p:txBody>
          <a:bodyPr/>
          <a:lstStyle/>
          <a:p>
            <a:r>
              <a:rPr lang="en-US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Analiz </a:t>
            </a:r>
            <a:r>
              <a:rPr lang="en-US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Tasarımı</a:t>
            </a:r>
            <a:r>
              <a:rPr lang="tr-TR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Final Ödevi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4"/>
            <a:ext cx="5491570" cy="636596"/>
          </a:xfrm>
        </p:spPr>
        <p:txBody>
          <a:bodyPr/>
          <a:lstStyle/>
          <a:p>
            <a:r>
              <a:rPr lang="tr-TR" dirty="0">
                <a:latin typeface="+mj-lt"/>
              </a:rPr>
              <a:t>SEDA NUR POLATER</a:t>
            </a:r>
            <a:r>
              <a:rPr lang="en-US" dirty="0"/>
              <a:t> </a:t>
            </a:r>
          </a:p>
          <a:p>
            <a:r>
              <a:rPr lang="tr-TR" dirty="0"/>
              <a:t>2330121009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8650122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Kültür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Değişim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97790"/>
            <a:ext cx="9021170" cy="2565779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kültürünün</a:t>
            </a:r>
            <a:r>
              <a:rPr lang="en-US" dirty="0"/>
              <a:t> </a:t>
            </a:r>
            <a:r>
              <a:rPr lang="en-US" dirty="0" err="1"/>
              <a:t>önemi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derecede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güven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liderlik</a:t>
            </a:r>
            <a:r>
              <a:rPr lang="en-US" dirty="0"/>
              <a:t>,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9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8650122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r>
              <a:rPr lang="en-US" sz="2800" dirty="0"/>
              <a:t> </a:t>
            </a:r>
            <a:r>
              <a:rPr lang="en-US" sz="2800" dirty="0" err="1"/>
              <a:t>Faydaları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09521"/>
            <a:ext cx="9021170" cy="2565779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Daha</a:t>
            </a:r>
            <a:r>
              <a:rPr lang="en-US" dirty="0"/>
              <a:t> iyi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verimlilik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3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8650122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Uygulamalarda</a:t>
            </a:r>
            <a:r>
              <a:rPr lang="en-US" sz="2800" dirty="0"/>
              <a:t> </a:t>
            </a:r>
            <a:r>
              <a:rPr lang="en-US" sz="2800" dirty="0" err="1"/>
              <a:t>Başarı</a:t>
            </a:r>
            <a:r>
              <a:rPr lang="en-US" sz="2800" dirty="0"/>
              <a:t> </a:t>
            </a:r>
            <a:r>
              <a:rPr lang="en-US" sz="2800" dirty="0" err="1"/>
              <a:t>Faktörleri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09521"/>
            <a:ext cx="9021170" cy="2565779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uyumu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dönemsel</a:t>
            </a:r>
            <a:r>
              <a:rPr lang="en-US" dirty="0"/>
              <a:t> </a:t>
            </a:r>
            <a:r>
              <a:rPr lang="en-US" dirty="0" err="1"/>
              <a:t>teslimatlar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olabilme</a:t>
            </a:r>
            <a:r>
              <a:rPr lang="en-US" dirty="0"/>
              <a:t> </a:t>
            </a:r>
            <a:r>
              <a:rPr lang="en-US" dirty="0" err="1"/>
              <a:t>yeteneği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Resim 4" descr="metin, diyagram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C527A011-5000-5E3A-4D3D-E2B105E16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642" y="2821220"/>
            <a:ext cx="4479435" cy="24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7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7954086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Metodolojisi</a:t>
            </a:r>
            <a:r>
              <a:rPr lang="tr-TR" sz="2800" dirty="0"/>
              <a:t> Nedir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49" y="2165729"/>
            <a:ext cx="5633967" cy="279523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Scrum,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metodolojisidir</a:t>
            </a:r>
            <a:r>
              <a:rPr lang="en-US" dirty="0"/>
              <a:t>.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projelerinde</a:t>
            </a:r>
            <a:r>
              <a:rPr lang="en-US" dirty="0"/>
              <a:t> </a:t>
            </a:r>
            <a:r>
              <a:rPr lang="en-US" dirty="0" err="1"/>
              <a:t>sıkça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Bu </a:t>
            </a:r>
            <a:r>
              <a:rPr lang="en-US" dirty="0" err="1"/>
              <a:t>metodoloji</a:t>
            </a:r>
            <a:r>
              <a:rPr lang="en-US" dirty="0"/>
              <a:t>,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benimser</a:t>
            </a:r>
            <a:r>
              <a:rPr lang="en-US" dirty="0"/>
              <a:t>. </a:t>
            </a:r>
            <a:r>
              <a:rPr lang="en-US" dirty="0" err="1"/>
              <a:t>Başlangıçta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da,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sektörlerdeki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de </a:t>
            </a:r>
            <a:r>
              <a:rPr lang="en-US" dirty="0" err="1"/>
              <a:t>uygulanmaktadır</a:t>
            </a:r>
            <a:r>
              <a:rPr lang="en-US" dirty="0"/>
              <a:t>.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Scrum,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periyotlarla</a:t>
            </a:r>
            <a:r>
              <a:rPr lang="en-US" dirty="0"/>
              <a:t> </a:t>
            </a:r>
            <a:r>
              <a:rPr lang="en-US" dirty="0" err="1"/>
              <a:t>tekrarlanan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süreli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döngüleri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"</a:t>
            </a:r>
            <a:r>
              <a:rPr lang="en-US" dirty="0" err="1"/>
              <a:t>Sprint"leri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Her </a:t>
            </a:r>
            <a:r>
              <a:rPr lang="en-US" dirty="0" err="1"/>
              <a:t>bir</a:t>
            </a:r>
            <a:r>
              <a:rPr lang="en-US" dirty="0"/>
              <a:t> Sprint, </a:t>
            </a:r>
            <a:r>
              <a:rPr lang="en-US" dirty="0" err="1"/>
              <a:t>genellikle</a:t>
            </a:r>
            <a:r>
              <a:rPr lang="en-US" dirty="0"/>
              <a:t> 2-4 </a:t>
            </a:r>
            <a:r>
              <a:rPr lang="en-US" dirty="0" err="1"/>
              <a:t>hafta</a:t>
            </a:r>
            <a:r>
              <a:rPr lang="en-US" dirty="0"/>
              <a:t> </a:t>
            </a:r>
            <a:r>
              <a:rPr lang="en-US" dirty="0" err="1"/>
              <a:t>süren</a:t>
            </a:r>
            <a:r>
              <a:rPr lang="en-US" dirty="0"/>
              <a:t> zaman </a:t>
            </a:r>
            <a:r>
              <a:rPr lang="en-US" dirty="0" err="1"/>
              <a:t>dilimleridir</a:t>
            </a:r>
            <a:r>
              <a:rPr lang="en-US" dirty="0"/>
              <a:t>. Her Sprint, </a:t>
            </a:r>
            <a:r>
              <a:rPr lang="en-US" dirty="0" err="1"/>
              <a:t>tamamlanması</a:t>
            </a:r>
            <a:r>
              <a:rPr lang="en-US" dirty="0"/>
              <a:t> </a:t>
            </a:r>
            <a:r>
              <a:rPr lang="en-US" dirty="0" err="1"/>
              <a:t>planlanmış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parçalarını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Resim 4" descr="metin, diyagram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488A875-FFFB-8F9F-75EA-DFC24C1D1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87" y="2165729"/>
            <a:ext cx="3584489" cy="26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2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7954086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tr-TR" sz="2800" dirty="0"/>
              <a:t>M</a:t>
            </a:r>
            <a:r>
              <a:rPr lang="en-US" sz="2800" dirty="0" err="1"/>
              <a:t>etodolojisindeki</a:t>
            </a:r>
            <a:r>
              <a:rPr lang="en-US" sz="2800" dirty="0"/>
              <a:t> </a:t>
            </a:r>
            <a:r>
              <a:rPr lang="tr-TR" sz="2800" dirty="0"/>
              <a:t>T</a:t>
            </a:r>
            <a:r>
              <a:rPr lang="en-US" sz="2800" dirty="0" err="1"/>
              <a:t>emel</a:t>
            </a:r>
            <a:r>
              <a:rPr lang="en-US" sz="2800" dirty="0"/>
              <a:t> </a:t>
            </a:r>
            <a:r>
              <a:rPr lang="tr-TR" sz="2800" dirty="0"/>
              <a:t>R</a:t>
            </a:r>
            <a:r>
              <a:rPr lang="en-US" sz="2800" dirty="0" err="1"/>
              <a:t>oller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594794"/>
            <a:ext cx="9973955" cy="279523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Scrum Master: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üyelerinin</a:t>
            </a:r>
            <a:r>
              <a:rPr lang="en-US" dirty="0"/>
              <a:t> Scrum </a:t>
            </a:r>
            <a:r>
              <a:rPr lang="en-US" dirty="0" err="1"/>
              <a:t>prensiplerine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sağlamasına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kişidir</a:t>
            </a:r>
            <a:r>
              <a:rPr lang="en-US" dirty="0"/>
              <a:t>. </a:t>
            </a:r>
            <a:r>
              <a:rPr lang="en-US" dirty="0" err="1"/>
              <a:t>Engelleri</a:t>
            </a:r>
            <a:r>
              <a:rPr lang="en-US" dirty="0"/>
              <a:t> </a:t>
            </a:r>
            <a:r>
              <a:rPr lang="en-US" dirty="0" err="1"/>
              <a:t>kaldırmak</a:t>
            </a:r>
            <a:r>
              <a:rPr lang="en-US" dirty="0"/>
              <a:t>, </a:t>
            </a:r>
            <a:r>
              <a:rPr lang="en-US" dirty="0" err="1"/>
              <a:t>süreci</a:t>
            </a:r>
            <a:r>
              <a:rPr lang="en-US" dirty="0"/>
              <a:t> optimize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üyelerini</a:t>
            </a:r>
            <a:r>
              <a:rPr lang="en-US" dirty="0"/>
              <a:t> </a:t>
            </a:r>
            <a:r>
              <a:rPr lang="en-US" dirty="0" err="1"/>
              <a:t>desteklemek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görevleri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Ürün</a:t>
            </a:r>
            <a:r>
              <a:rPr lang="en-US" b="1" dirty="0"/>
              <a:t> </a:t>
            </a:r>
            <a:r>
              <a:rPr lang="en-US" b="1" dirty="0" err="1"/>
              <a:t>Sahibi</a:t>
            </a:r>
            <a:r>
              <a:rPr lang="en-US" b="1" dirty="0"/>
              <a:t> (Product Owner):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önceliklendirir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ekibe</a:t>
            </a:r>
            <a:r>
              <a:rPr lang="en-US" dirty="0"/>
              <a:t> </a:t>
            </a:r>
            <a:r>
              <a:rPr lang="en-US" dirty="0" err="1"/>
              <a:t>açıklar</a:t>
            </a:r>
            <a:r>
              <a:rPr lang="en-US" dirty="0"/>
              <a:t>.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paydaşların</a:t>
            </a:r>
            <a:r>
              <a:rPr lang="en-US" dirty="0"/>
              <a:t> </a:t>
            </a:r>
            <a:r>
              <a:rPr lang="en-US" dirty="0" err="1"/>
              <a:t>isteklerini</a:t>
            </a:r>
            <a:r>
              <a:rPr lang="en-US" dirty="0"/>
              <a:t>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anlayabileceği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Geliştirme</a:t>
            </a:r>
            <a:r>
              <a:rPr lang="en-US" b="1" dirty="0"/>
              <a:t> </a:t>
            </a:r>
            <a:r>
              <a:rPr lang="en-US" b="1" dirty="0" err="1"/>
              <a:t>Ekibi</a:t>
            </a:r>
            <a:r>
              <a:rPr lang="en-US" b="1" dirty="0"/>
              <a:t>: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tamamlamak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uzmanlardan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1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8650122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Tarihi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Kökeni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409271"/>
            <a:ext cx="10233262" cy="2565779"/>
          </a:xfrm>
        </p:spPr>
        <p:txBody>
          <a:bodyPr/>
          <a:lstStyle/>
          <a:p>
            <a:pPr algn="just"/>
            <a:r>
              <a:rPr lang="en-US" dirty="0"/>
              <a:t>Scrum,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, </a:t>
            </a:r>
            <a:r>
              <a:rPr lang="en-US" dirty="0" err="1"/>
              <a:t>kökeni</a:t>
            </a:r>
            <a:r>
              <a:rPr lang="en-US" dirty="0"/>
              <a:t> 1980'lerde Jeff Sutherland </a:t>
            </a:r>
            <a:r>
              <a:rPr lang="en-US" dirty="0" err="1"/>
              <a:t>ve</a:t>
            </a:r>
            <a:r>
              <a:rPr lang="en-US" dirty="0"/>
              <a:t> Ken </a:t>
            </a:r>
            <a:r>
              <a:rPr lang="en-US" dirty="0" err="1"/>
              <a:t>Schwaber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 İlk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ürünlerin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çıkmıştır</a:t>
            </a:r>
            <a:r>
              <a:rPr lang="en-US" dirty="0"/>
              <a:t>. </a:t>
            </a:r>
            <a:r>
              <a:rPr lang="en-US" dirty="0" err="1"/>
              <a:t>Adını</a:t>
            </a:r>
            <a:r>
              <a:rPr lang="en-US" dirty="0"/>
              <a:t> rugby </a:t>
            </a:r>
            <a:r>
              <a:rPr lang="en-US" dirty="0" err="1"/>
              <a:t>oyunundan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Scrum </a:t>
            </a:r>
            <a:r>
              <a:rPr lang="en-US" dirty="0" err="1"/>
              <a:t>terimi</a:t>
            </a:r>
            <a:r>
              <a:rPr lang="en-US" dirty="0"/>
              <a:t>,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çalışmasının</a:t>
            </a:r>
            <a:r>
              <a:rPr lang="en-US" dirty="0"/>
              <a:t> </a:t>
            </a:r>
            <a:r>
              <a:rPr lang="en-US" dirty="0" err="1"/>
              <a:t>önemini</a:t>
            </a:r>
            <a:r>
              <a:rPr lang="en-US" dirty="0"/>
              <a:t> </a:t>
            </a:r>
            <a:r>
              <a:rPr lang="en-US" dirty="0" err="1"/>
              <a:t>vurgular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Resim 4" descr="metin, kırpıntı çizim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EC23EAF0-E4C5-1855-FF6A-EF5180BCB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014" y="3907867"/>
            <a:ext cx="5170535" cy="2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8650122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Ana </a:t>
            </a:r>
            <a:r>
              <a:rPr lang="en-US" sz="2800" dirty="0" err="1"/>
              <a:t>Prensipleri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Değerleri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805056"/>
            <a:ext cx="9021170" cy="2565779"/>
          </a:xfrm>
        </p:spPr>
        <p:txBody>
          <a:bodyPr/>
          <a:lstStyle/>
          <a:p>
            <a:pPr algn="just"/>
            <a:r>
              <a:rPr lang="en-US" dirty="0" err="1"/>
              <a:t>Scrum'un</a:t>
            </a:r>
            <a:r>
              <a:rPr lang="en-US" dirty="0"/>
              <a:t> ana </a:t>
            </a:r>
            <a:r>
              <a:rPr lang="en-US" dirty="0" err="1"/>
              <a:t>prensipleri</a:t>
            </a:r>
            <a:r>
              <a:rPr lang="en-US" dirty="0"/>
              <a:t>, </a:t>
            </a:r>
            <a:r>
              <a:rPr lang="en-US" dirty="0" err="1"/>
              <a:t>esneklik</a:t>
            </a:r>
            <a:r>
              <a:rPr lang="en-US" dirty="0"/>
              <a:t>, </a:t>
            </a:r>
            <a:r>
              <a:rPr lang="en-US" dirty="0" err="1"/>
              <a:t>şeffaflık</a:t>
            </a:r>
            <a:r>
              <a:rPr lang="en-US" dirty="0"/>
              <a:t>, </a:t>
            </a:r>
            <a:r>
              <a:rPr lang="en-US" dirty="0" err="1"/>
              <a:t>insana</a:t>
            </a:r>
            <a:r>
              <a:rPr lang="en-US" dirty="0"/>
              <a:t> </a:t>
            </a:r>
            <a:r>
              <a:rPr lang="en-US" dirty="0" err="1"/>
              <a:t>odaklanma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adaptasyon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kuruludur</a:t>
            </a:r>
            <a:r>
              <a:rPr lang="en-US" dirty="0"/>
              <a:t>. </a:t>
            </a:r>
            <a:r>
              <a:rPr lang="en-US" dirty="0" err="1"/>
              <a:t>Scrum'un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;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</a:t>
            </a:r>
            <a:r>
              <a:rPr lang="en-US" dirty="0"/>
              <a:t>, </a:t>
            </a:r>
            <a:r>
              <a:rPr lang="en-US" dirty="0" err="1"/>
              <a:t>esneklik</a:t>
            </a:r>
            <a:r>
              <a:rPr lang="en-US" dirty="0"/>
              <a:t>, </a:t>
            </a:r>
            <a:r>
              <a:rPr lang="en-US" dirty="0" err="1"/>
              <a:t>işbirliği</a:t>
            </a:r>
            <a:r>
              <a:rPr lang="en-US" dirty="0"/>
              <a:t>, </a:t>
            </a:r>
            <a:r>
              <a:rPr lang="en-US" dirty="0" err="1"/>
              <a:t>motivasyon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mükemmelliktir</a:t>
            </a:r>
            <a:r>
              <a:rPr lang="en-US" dirty="0"/>
              <a:t>. Bu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prensipler</a:t>
            </a:r>
            <a:r>
              <a:rPr lang="en-US" dirty="0"/>
              <a:t>,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Scrum </a:t>
            </a:r>
            <a:r>
              <a:rPr lang="en-US" dirty="0" err="1"/>
              <a:t>ekiplerinin</a:t>
            </a:r>
            <a:r>
              <a:rPr lang="en-US" dirty="0"/>
              <a:t> </a:t>
            </a:r>
            <a:r>
              <a:rPr lang="en-US" dirty="0" err="1"/>
              <a:t>odak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1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Roller: Scrum Master, </a:t>
            </a:r>
            <a:r>
              <a:rPr lang="en-US" sz="2800" dirty="0" err="1"/>
              <a:t>Ürün</a:t>
            </a:r>
            <a:r>
              <a:rPr lang="en-US" sz="2800" dirty="0"/>
              <a:t> </a:t>
            </a:r>
            <a:r>
              <a:rPr lang="en-US" sz="2800" dirty="0" err="1"/>
              <a:t>Sahibi</a:t>
            </a:r>
            <a:r>
              <a:rPr lang="en-US" sz="2800" dirty="0"/>
              <a:t>, </a:t>
            </a:r>
            <a:r>
              <a:rPr lang="en-US" sz="2800" dirty="0" err="1"/>
              <a:t>Geliştirici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50464"/>
            <a:ext cx="9021170" cy="256577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Scrum Master: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rehberlik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engelleri</a:t>
            </a:r>
            <a:r>
              <a:rPr lang="en-US" dirty="0"/>
              <a:t> </a:t>
            </a:r>
            <a:r>
              <a:rPr lang="en-US" dirty="0" err="1"/>
              <a:t>kaldırır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uygulanmasını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Ürün</a:t>
            </a:r>
            <a:r>
              <a:rPr lang="en-US" b="1" dirty="0"/>
              <a:t> </a:t>
            </a:r>
            <a:r>
              <a:rPr lang="en-US" b="1" dirty="0" err="1"/>
              <a:t>Sahibi</a:t>
            </a:r>
            <a:r>
              <a:rPr lang="en-US" b="1" dirty="0"/>
              <a:t> (Product Owner):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vizyonunu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Product </a:t>
            </a:r>
            <a:r>
              <a:rPr lang="en-US" dirty="0" err="1"/>
              <a:t>Backlog'u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Geliştirici</a:t>
            </a:r>
            <a:r>
              <a:rPr lang="en-US" b="1" dirty="0"/>
              <a:t> (Development Team):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Sprint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teslim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ekipteki</a:t>
            </a:r>
            <a:r>
              <a:rPr lang="en-US" dirty="0"/>
              <a:t> </a:t>
            </a:r>
            <a:r>
              <a:rPr lang="en-US" dirty="0" err="1"/>
              <a:t>kişilerdir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9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Etkinlikleri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50464"/>
            <a:ext cx="9021170" cy="256577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Sprint: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sürede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teslimatını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Sprint </a:t>
            </a:r>
            <a:r>
              <a:rPr lang="en-US" b="1" dirty="0" err="1"/>
              <a:t>Planlama</a:t>
            </a:r>
            <a:r>
              <a:rPr lang="en-US" b="1" dirty="0"/>
              <a:t>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belirlendiği</a:t>
            </a:r>
            <a:r>
              <a:rPr lang="en-US" dirty="0"/>
              <a:t> </a:t>
            </a:r>
            <a:r>
              <a:rPr lang="en-US" dirty="0" err="1"/>
              <a:t>toplantı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Daily Scrum: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toplantı</a:t>
            </a:r>
            <a:r>
              <a:rPr lang="en-US" dirty="0"/>
              <a:t>,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engellerin</a:t>
            </a:r>
            <a:r>
              <a:rPr lang="en-US" dirty="0"/>
              <a:t> </a:t>
            </a:r>
            <a:r>
              <a:rPr lang="en-US" dirty="0" err="1"/>
              <a:t>paylaşıldığı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Sprint </a:t>
            </a:r>
            <a:r>
              <a:rPr lang="en-US" b="1" dirty="0" err="1"/>
              <a:t>İncelemesi</a:t>
            </a:r>
            <a:r>
              <a:rPr lang="en-US" b="1" dirty="0"/>
              <a:t>: </a:t>
            </a:r>
            <a:r>
              <a:rPr lang="en-US" dirty="0"/>
              <a:t>Sprint </a:t>
            </a:r>
            <a:r>
              <a:rPr lang="en-US" dirty="0" err="1"/>
              <a:t>sonuçlarının</a:t>
            </a:r>
            <a:r>
              <a:rPr lang="en-US" dirty="0"/>
              <a:t> </a:t>
            </a:r>
            <a:r>
              <a:rPr lang="en-US" dirty="0" err="1"/>
              <a:t>müşteriye</a:t>
            </a:r>
            <a:r>
              <a:rPr lang="en-US" dirty="0"/>
              <a:t> </a:t>
            </a:r>
            <a:r>
              <a:rPr lang="en-US" dirty="0" err="1"/>
              <a:t>sunulduğu</a:t>
            </a:r>
            <a:r>
              <a:rPr lang="en-US" dirty="0"/>
              <a:t> </a:t>
            </a:r>
            <a:r>
              <a:rPr lang="en-US" dirty="0" err="1"/>
              <a:t>toplantı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Sprint </a:t>
            </a:r>
            <a:r>
              <a:rPr lang="en-US" b="1" dirty="0" err="1"/>
              <a:t>Retrospektifi</a:t>
            </a:r>
            <a:r>
              <a:rPr lang="en-US" b="1" dirty="0"/>
              <a:t>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Sprint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değerlendirildiği</a:t>
            </a:r>
            <a:r>
              <a:rPr lang="en-US" dirty="0"/>
              <a:t> </a:t>
            </a:r>
            <a:r>
              <a:rPr lang="en-US" dirty="0" err="1"/>
              <a:t>toplantı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Sanatları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613986"/>
            <a:ext cx="9021170" cy="2565779"/>
          </a:xfrm>
        </p:spPr>
        <p:txBody>
          <a:bodyPr/>
          <a:lstStyle/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Ürün</a:t>
            </a:r>
            <a:r>
              <a:rPr lang="en-US" b="1" dirty="0"/>
              <a:t> Backlog: </a:t>
            </a:r>
            <a:r>
              <a:rPr lang="en-US" dirty="0" err="1"/>
              <a:t>İhtiyaçları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listeleyen</a:t>
            </a:r>
            <a:r>
              <a:rPr lang="en-US" dirty="0"/>
              <a:t>, </a:t>
            </a:r>
            <a:r>
              <a:rPr lang="en-US" dirty="0" err="1"/>
              <a:t>önceliklendiren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güncellenen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Sprint Backlog: </a:t>
            </a:r>
            <a:r>
              <a:rPr lang="en-US" dirty="0"/>
              <a:t>Bir Sprint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seçildiği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İterasyon</a:t>
            </a:r>
            <a:r>
              <a:rPr lang="en-US" b="1" dirty="0"/>
              <a:t> </a:t>
            </a:r>
            <a:r>
              <a:rPr lang="en-US" b="1" dirty="0" err="1"/>
              <a:t>Planlaması</a:t>
            </a:r>
            <a:r>
              <a:rPr lang="en-US" b="1" dirty="0"/>
              <a:t>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Sprint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planlanması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tahminlenmesi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550" y="2838886"/>
            <a:ext cx="2133600" cy="205837"/>
          </a:xfrm>
        </p:spPr>
        <p:txBody>
          <a:bodyPr/>
          <a:lstStyle/>
          <a:p>
            <a:r>
              <a:rPr lang="en-US" dirty="0"/>
              <a:t>01. </a:t>
            </a:r>
            <a:r>
              <a:rPr lang="tr-TR" dirty="0"/>
              <a:t>Çevik Proje Yönetimi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776188"/>
            <a:ext cx="2128157" cy="125397"/>
          </a:xfrm>
        </p:spPr>
        <p:txBody>
          <a:bodyPr/>
          <a:lstStyle/>
          <a:p>
            <a:r>
              <a:rPr lang="en-US" dirty="0"/>
              <a:t>02. </a:t>
            </a:r>
            <a:r>
              <a:rPr lang="en-US" sz="1800" dirty="0"/>
              <a:t>Scrum </a:t>
            </a:r>
            <a:r>
              <a:rPr lang="en-US" sz="1800" dirty="0" err="1"/>
              <a:t>Metodolojisi</a:t>
            </a:r>
            <a:r>
              <a:rPr lang="tr-TR" sz="1800" dirty="0"/>
              <a:t>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3587" y="4925462"/>
            <a:ext cx="2133600" cy="205837"/>
          </a:xfrm>
        </p:spPr>
        <p:txBody>
          <a:bodyPr/>
          <a:lstStyle/>
          <a:p>
            <a:r>
              <a:rPr lang="en-US" dirty="0"/>
              <a:t>03. </a:t>
            </a:r>
            <a:r>
              <a:rPr lang="en-US" sz="1800" dirty="0" err="1"/>
              <a:t>Çevik</a:t>
            </a:r>
            <a:r>
              <a:rPr lang="en-US" sz="1800" dirty="0"/>
              <a:t> </a:t>
            </a:r>
            <a:r>
              <a:rPr lang="en-US" sz="1800" dirty="0" err="1"/>
              <a:t>Proje</a:t>
            </a:r>
            <a:r>
              <a:rPr lang="en-US" sz="1800" dirty="0"/>
              <a:t> </a:t>
            </a:r>
            <a:r>
              <a:rPr lang="en-US" sz="1800" dirty="0" err="1"/>
              <a:t>Yönetimi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Scrum</a:t>
            </a:r>
            <a:r>
              <a:rPr lang="tr-TR" sz="1800" dirty="0"/>
              <a:t>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27684" y="4925462"/>
            <a:ext cx="2128157" cy="205837"/>
          </a:xfrm>
        </p:spPr>
        <p:txBody>
          <a:bodyPr/>
          <a:lstStyle/>
          <a:p>
            <a:r>
              <a:rPr lang="en-US" dirty="0"/>
              <a:t>04. </a:t>
            </a:r>
            <a:r>
              <a:rPr lang="tr-TR" dirty="0"/>
              <a:t>JIRA Yazılımı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96338" y="4925462"/>
            <a:ext cx="2361059" cy="211841"/>
          </a:xfrm>
        </p:spPr>
        <p:txBody>
          <a:bodyPr/>
          <a:lstStyle/>
          <a:p>
            <a:r>
              <a:rPr lang="en-US" dirty="0"/>
              <a:t>05. </a:t>
            </a:r>
            <a:r>
              <a:rPr lang="en-US" dirty="0" err="1"/>
              <a:t>Çevik</a:t>
            </a:r>
            <a:r>
              <a:rPr lang="en-US" dirty="0"/>
              <a:t> (Agile), CI/CD, and DevOps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farkları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ağ, örüntü, örümcek ağı, örümcek içeren bir resim&#10;&#10;Açıklama otomatik olarak oluşturuldu">
            <a:extLst>
              <a:ext uri="{FF2B5EF4-FFF2-40B4-BE49-F238E27FC236}">
                <a16:creationId xmlns:a16="http://schemas.microsoft.com/office/drawing/2014/main" id="{210BEBE0-206B-FE42-CE0F-759245A1A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8" r="-1" b="-1"/>
          <a:stretch/>
        </p:blipFill>
        <p:spPr>
          <a:xfrm>
            <a:off x="7250522" y="-22543"/>
            <a:ext cx="4941478" cy="690308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477720" cy="610863"/>
          </a:xfrm>
        </p:spPr>
        <p:txBody>
          <a:bodyPr anchor="b">
            <a:normAutofit/>
          </a:bodyPr>
          <a:lstStyle/>
          <a:p>
            <a:r>
              <a:rPr lang="en-US" sz="2100" dirty="0" err="1"/>
              <a:t>Scrum’da</a:t>
            </a:r>
            <a:r>
              <a:rPr lang="en-US" sz="2100" dirty="0"/>
              <a:t> </a:t>
            </a:r>
            <a:r>
              <a:rPr lang="en-US" sz="2100" dirty="0" err="1"/>
              <a:t>Takım</a:t>
            </a:r>
            <a:r>
              <a:rPr lang="en-US" sz="2100" dirty="0"/>
              <a:t> </a:t>
            </a:r>
            <a:r>
              <a:rPr lang="en-US" sz="2100" dirty="0" err="1"/>
              <a:t>Oluşturma</a:t>
            </a:r>
            <a:r>
              <a:rPr lang="en-US" sz="2100" dirty="0"/>
              <a:t> </a:t>
            </a:r>
            <a:r>
              <a:rPr lang="en-US" sz="2100" dirty="0" err="1"/>
              <a:t>ve</a:t>
            </a:r>
            <a:r>
              <a:rPr lang="en-US" sz="2100" dirty="0"/>
              <a:t> </a:t>
            </a:r>
            <a:r>
              <a:rPr lang="en-US" sz="2100" dirty="0" err="1"/>
              <a:t>Yönetme</a:t>
            </a:r>
            <a:endParaRPr lang="en-US" sz="2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780682"/>
            <a:ext cx="5844086" cy="279523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Scrum'da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yönetme</a:t>
            </a:r>
            <a:r>
              <a:rPr lang="en-US" dirty="0"/>
              <a:t>,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geliştirecek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 Bu </a:t>
            </a:r>
            <a:r>
              <a:rPr lang="en-US" dirty="0" err="1"/>
              <a:t>süreç</a:t>
            </a:r>
            <a:r>
              <a:rPr lang="en-US" dirty="0"/>
              <a:t>, </a:t>
            </a:r>
            <a:r>
              <a:rPr lang="en-US" dirty="0" err="1"/>
              <a:t>Scrum'un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taşlarından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,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Scrum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öneme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çizgi film, kırpıntı çizim, çizim içeren bir resim&#10;&#10;Açıklama otomatik olarak oluşturuldu">
            <a:extLst>
              <a:ext uri="{FF2B5EF4-FFF2-40B4-BE49-F238E27FC236}">
                <a16:creationId xmlns:a16="http://schemas.microsoft.com/office/drawing/2014/main" id="{6DD0397E-83BC-C03B-59E3-DBCF37FA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6800"/>
            <a:ext cx="5905498" cy="577542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</p:spPr>
        <p:txBody>
          <a:bodyPr anchor="b">
            <a:normAutofit/>
          </a:bodyPr>
          <a:lstStyle/>
          <a:p>
            <a:r>
              <a:rPr lang="en-US" sz="2100" dirty="0" err="1"/>
              <a:t>Scrum’da</a:t>
            </a:r>
            <a:r>
              <a:rPr lang="en-US" sz="2100" dirty="0"/>
              <a:t> </a:t>
            </a:r>
            <a:r>
              <a:rPr lang="en-US" sz="2100" dirty="0" err="1"/>
              <a:t>Takım</a:t>
            </a:r>
            <a:r>
              <a:rPr lang="en-US" sz="2100" dirty="0"/>
              <a:t> </a:t>
            </a:r>
            <a:r>
              <a:rPr lang="en-US" sz="2100" dirty="0" err="1"/>
              <a:t>Oluşturma</a:t>
            </a:r>
            <a:r>
              <a:rPr lang="en-US" sz="2100" dirty="0"/>
              <a:t> </a:t>
            </a:r>
            <a:r>
              <a:rPr lang="en-US" sz="2100" dirty="0" err="1"/>
              <a:t>ve</a:t>
            </a:r>
            <a:r>
              <a:rPr lang="en-US" sz="2100" dirty="0"/>
              <a:t> </a:t>
            </a:r>
            <a:r>
              <a:rPr lang="en-US" sz="2100" dirty="0" err="1"/>
              <a:t>Yönetme</a:t>
            </a:r>
            <a:endParaRPr lang="en-US" sz="2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Takım</a:t>
            </a:r>
            <a:r>
              <a:rPr lang="en-US" b="1" dirty="0"/>
              <a:t> </a:t>
            </a:r>
            <a:r>
              <a:rPr lang="en-US" b="1" dirty="0" err="1"/>
              <a:t>Oluşturma</a:t>
            </a:r>
            <a:r>
              <a:rPr lang="en-US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Disiplinli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: Scrum,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uzmanlık</a:t>
            </a:r>
            <a:r>
              <a:rPr lang="en-US" dirty="0"/>
              <a:t> </a:t>
            </a:r>
            <a:r>
              <a:rPr lang="en-US" dirty="0" err="1"/>
              <a:t>alanlarına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bireylerin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gelerek</a:t>
            </a:r>
            <a:r>
              <a:rPr lang="en-US" dirty="0"/>
              <a:t> </a:t>
            </a:r>
            <a:r>
              <a:rPr lang="en-US" dirty="0" err="1"/>
              <a:t>oluşturduğu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disiplinli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önerir</a:t>
            </a:r>
            <a:r>
              <a:rPr lang="en-US" dirty="0"/>
              <a:t>. Bu </a:t>
            </a:r>
            <a:r>
              <a:rPr lang="en-US" dirty="0" err="1"/>
              <a:t>ekip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, test,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alanlardan</a:t>
            </a:r>
            <a:r>
              <a:rPr lang="en-US" dirty="0"/>
              <a:t> </a:t>
            </a:r>
            <a:r>
              <a:rPr lang="en-US" dirty="0" err="1"/>
              <a:t>uzmanlar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Scrum’da</a:t>
            </a:r>
            <a:r>
              <a:rPr lang="en-US" sz="2800" dirty="0"/>
              <a:t> </a:t>
            </a:r>
            <a:r>
              <a:rPr lang="en-US" sz="2800" dirty="0" err="1"/>
              <a:t>Takım</a:t>
            </a:r>
            <a:r>
              <a:rPr lang="en-US" sz="2800" dirty="0"/>
              <a:t> </a:t>
            </a:r>
            <a:r>
              <a:rPr lang="en-US" sz="2800" dirty="0" err="1"/>
              <a:t>Oluşturma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Yönetme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467493"/>
            <a:ext cx="9021170" cy="3049835"/>
          </a:xfrm>
        </p:spPr>
        <p:txBody>
          <a:bodyPr/>
          <a:lstStyle/>
          <a:p>
            <a:pPr algn="just"/>
            <a:r>
              <a:rPr lang="en-US" b="1" dirty="0"/>
              <a:t>1. </a:t>
            </a:r>
            <a:r>
              <a:rPr lang="en-US" b="1" dirty="0" err="1"/>
              <a:t>Takım</a:t>
            </a:r>
            <a:r>
              <a:rPr lang="en-US" b="1" dirty="0"/>
              <a:t> </a:t>
            </a:r>
            <a:r>
              <a:rPr lang="en-US" b="1" dirty="0" err="1"/>
              <a:t>Oluşturma</a:t>
            </a:r>
            <a:r>
              <a:rPr lang="en-US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Kendini</a:t>
            </a:r>
            <a:r>
              <a:rPr lang="en-US" dirty="0"/>
              <a:t> Organize Eden </a:t>
            </a:r>
            <a:r>
              <a:rPr lang="en-US" dirty="0" err="1"/>
              <a:t>Ekip</a:t>
            </a:r>
            <a:r>
              <a:rPr lang="en-US" dirty="0"/>
              <a:t>: </a:t>
            </a:r>
            <a:r>
              <a:rPr lang="en-US" dirty="0" err="1"/>
              <a:t>Scrum'da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işlerini</a:t>
            </a:r>
            <a:r>
              <a:rPr lang="en-US" dirty="0"/>
              <a:t> </a:t>
            </a:r>
            <a:r>
              <a:rPr lang="en-US" dirty="0" err="1"/>
              <a:t>kendilerinin</a:t>
            </a:r>
            <a:r>
              <a:rPr lang="en-US" dirty="0"/>
              <a:t> organize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işlerini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yapacakları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aldıkları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,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verimlilik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Yeteneklerin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Yanların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her </a:t>
            </a:r>
            <a:r>
              <a:rPr lang="en-US" dirty="0" err="1"/>
              <a:t>bireyin</a:t>
            </a:r>
            <a:r>
              <a:rPr lang="en-US" dirty="0"/>
              <a:t> </a:t>
            </a:r>
            <a:r>
              <a:rPr lang="en-US" dirty="0" err="1"/>
              <a:t>yeteneklerini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yönlerini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üyeleri</a:t>
            </a:r>
            <a:r>
              <a:rPr lang="en-US" dirty="0"/>
              <a:t>, </a:t>
            </a:r>
            <a:r>
              <a:rPr lang="en-US" dirty="0" err="1"/>
              <a:t>görevleri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rolleri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çalışmalıdır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4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327595" cy="610863"/>
          </a:xfrm>
        </p:spPr>
        <p:txBody>
          <a:bodyPr anchor="b">
            <a:normAutofit/>
          </a:bodyPr>
          <a:lstStyle/>
          <a:p>
            <a:r>
              <a:rPr lang="en-US" sz="2100" dirty="0" err="1"/>
              <a:t>Scrum’da</a:t>
            </a:r>
            <a:r>
              <a:rPr lang="en-US" sz="2100" dirty="0"/>
              <a:t> </a:t>
            </a:r>
            <a:r>
              <a:rPr lang="en-US" sz="2100" dirty="0" err="1"/>
              <a:t>Takım</a:t>
            </a:r>
            <a:r>
              <a:rPr lang="en-US" sz="2100" dirty="0"/>
              <a:t> </a:t>
            </a:r>
            <a:r>
              <a:rPr lang="en-US" sz="2100" dirty="0" err="1"/>
              <a:t>Oluşturma</a:t>
            </a:r>
            <a:r>
              <a:rPr lang="en-US" sz="2100" dirty="0"/>
              <a:t> </a:t>
            </a:r>
            <a:r>
              <a:rPr lang="en-US" sz="2100" dirty="0" err="1"/>
              <a:t>ve</a:t>
            </a:r>
            <a:r>
              <a:rPr lang="en-US" sz="2100" dirty="0"/>
              <a:t> </a:t>
            </a:r>
            <a:r>
              <a:rPr lang="en-US" sz="2100" dirty="0" err="1"/>
              <a:t>Yönetme</a:t>
            </a:r>
            <a:endParaRPr lang="en-US" sz="2100" dirty="0"/>
          </a:p>
        </p:txBody>
      </p:sp>
      <p:pic>
        <p:nvPicPr>
          <p:cNvPr id="5" name="Resim 4" descr="sörfçülük, kısa kürek; pala, çizgi film, çizim içeren bir resim&#10;&#10;Açıklama otomatik olarak oluşturuldu">
            <a:extLst>
              <a:ext uri="{FF2B5EF4-FFF2-40B4-BE49-F238E27FC236}">
                <a16:creationId xmlns:a16="http://schemas.microsoft.com/office/drawing/2014/main" id="{3BC2F368-55BB-21FD-F296-C85D7CD4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3" r="-3" b="4027"/>
          <a:stretch/>
        </p:blipFill>
        <p:spPr>
          <a:xfrm>
            <a:off x="6428936" y="2362521"/>
            <a:ext cx="5256628" cy="2519875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49350" y="2278641"/>
            <a:ext cx="4756150" cy="268763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2. </a:t>
            </a:r>
            <a:r>
              <a:rPr lang="en-US" b="1" dirty="0" err="1"/>
              <a:t>Takım</a:t>
            </a:r>
            <a:r>
              <a:rPr lang="en-US" b="1" dirty="0"/>
              <a:t> </a:t>
            </a:r>
            <a:r>
              <a:rPr lang="en-US" b="1" dirty="0" err="1"/>
              <a:t>Yönetimi</a:t>
            </a:r>
            <a:endParaRPr lang="en-US" b="1" dirty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1" dirty="0" err="1"/>
              <a:t>Takımın</a:t>
            </a:r>
            <a:r>
              <a:rPr lang="en-US" i="1" dirty="0"/>
              <a:t> </a:t>
            </a:r>
            <a:r>
              <a:rPr lang="en-US" i="1" dirty="0" err="1"/>
              <a:t>Motivasyonu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Güdülenmesi</a:t>
            </a:r>
            <a:r>
              <a:rPr lang="en-US" i="1" dirty="0"/>
              <a:t>: </a:t>
            </a:r>
            <a:r>
              <a:rPr lang="en-US" dirty="0"/>
              <a:t>Scrum Master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,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motivasyonunu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</a:t>
            </a:r>
            <a:r>
              <a:rPr lang="en-US" dirty="0"/>
              <a:t> </a:t>
            </a:r>
            <a:r>
              <a:rPr lang="en-US" dirty="0" err="1"/>
              <a:t>harcarlar</a:t>
            </a:r>
            <a:r>
              <a:rPr lang="en-US" dirty="0"/>
              <a:t>.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hedeflere</a:t>
            </a:r>
            <a:r>
              <a:rPr lang="en-US" dirty="0"/>
              <a:t> </a:t>
            </a:r>
            <a:r>
              <a:rPr lang="en-US" dirty="0" err="1"/>
              <a:t>odaklanmasını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üretmesini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1" dirty="0" err="1"/>
              <a:t>Engellerin</a:t>
            </a:r>
            <a:r>
              <a:rPr lang="en-US" i="1" dirty="0"/>
              <a:t> </a:t>
            </a:r>
            <a:r>
              <a:rPr lang="en-US" i="1" dirty="0" err="1"/>
              <a:t>Kaldırılması</a:t>
            </a:r>
            <a:r>
              <a:rPr lang="en-US" i="1" dirty="0"/>
              <a:t>: </a:t>
            </a:r>
            <a:r>
              <a:rPr lang="en-US" dirty="0"/>
              <a:t>Scrum Master,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karşılaştığı</a:t>
            </a:r>
            <a:r>
              <a:rPr lang="en-US" dirty="0"/>
              <a:t> </a:t>
            </a:r>
            <a:r>
              <a:rPr lang="en-US" dirty="0" err="1"/>
              <a:t>engelleri</a:t>
            </a:r>
            <a:r>
              <a:rPr lang="en-US" dirty="0"/>
              <a:t> </a:t>
            </a:r>
            <a:r>
              <a:rPr lang="en-US" dirty="0" err="1"/>
              <a:t>kaldırmak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</a:t>
            </a:r>
            <a:r>
              <a:rPr lang="en-US" dirty="0"/>
              <a:t> </a:t>
            </a:r>
            <a:r>
              <a:rPr lang="en-US" dirty="0" err="1"/>
              <a:t>harcar</a:t>
            </a:r>
            <a:r>
              <a:rPr lang="en-US" dirty="0"/>
              <a:t>.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aksatan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çözülür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2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Scrum’da</a:t>
            </a:r>
            <a:r>
              <a:rPr lang="en-US" sz="2800" dirty="0"/>
              <a:t> </a:t>
            </a:r>
            <a:r>
              <a:rPr lang="en-US" sz="2800" dirty="0" err="1"/>
              <a:t>Takım</a:t>
            </a:r>
            <a:r>
              <a:rPr lang="en-US" sz="2800" dirty="0"/>
              <a:t> </a:t>
            </a:r>
            <a:r>
              <a:rPr lang="en-US" sz="2800" dirty="0" err="1"/>
              <a:t>Oluşturma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Yönetme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190905"/>
            <a:ext cx="9021170" cy="3049835"/>
          </a:xfrm>
        </p:spPr>
        <p:txBody>
          <a:bodyPr/>
          <a:lstStyle/>
          <a:p>
            <a:pPr algn="just"/>
            <a:r>
              <a:rPr lang="en-US" b="1" dirty="0"/>
              <a:t>2. </a:t>
            </a:r>
            <a:r>
              <a:rPr lang="en-US" b="1" dirty="0" err="1"/>
              <a:t>Takım</a:t>
            </a:r>
            <a:r>
              <a:rPr lang="en-US" b="1" dirty="0"/>
              <a:t> </a:t>
            </a:r>
            <a:r>
              <a:rPr lang="en-US" b="1" dirty="0" err="1"/>
              <a:t>Yönetimi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/>
              <a:t>İletişim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İşbirliği</a:t>
            </a:r>
            <a:r>
              <a:rPr lang="en-US" i="1" dirty="0"/>
              <a:t>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,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Scrum </a:t>
            </a:r>
            <a:r>
              <a:rPr lang="en-US" dirty="0" err="1"/>
              <a:t>takımının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unsurlarındandır</a:t>
            </a:r>
            <a:r>
              <a:rPr lang="en-US" dirty="0"/>
              <a:t>. </a:t>
            </a:r>
            <a:r>
              <a:rPr lang="en-US" dirty="0" err="1"/>
              <a:t>Herkesin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oluşturulmalıdır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/>
              <a:t>Ekip</a:t>
            </a:r>
            <a:r>
              <a:rPr lang="en-US" i="1" dirty="0"/>
              <a:t> </a:t>
            </a:r>
            <a:r>
              <a:rPr lang="en-US" i="1" dirty="0" err="1"/>
              <a:t>İçi</a:t>
            </a:r>
            <a:r>
              <a:rPr lang="en-US" i="1" dirty="0"/>
              <a:t> </a:t>
            </a:r>
            <a:r>
              <a:rPr lang="en-US" i="1" dirty="0" err="1"/>
              <a:t>Eğitim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Gelişim</a:t>
            </a:r>
            <a:r>
              <a:rPr lang="en-US" i="1" dirty="0"/>
              <a:t>: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üyelerinin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almaları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kendilerini</a:t>
            </a:r>
            <a:r>
              <a:rPr lang="en-US" dirty="0"/>
              <a:t> </a:t>
            </a:r>
            <a:r>
              <a:rPr lang="en-US" dirty="0" err="1"/>
              <a:t>geliştirmeleri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edilmelidir</a:t>
            </a:r>
            <a:r>
              <a:rPr lang="en-US" dirty="0"/>
              <a:t>. Bu, hem </a:t>
            </a:r>
            <a:r>
              <a:rPr lang="en-US" dirty="0" err="1"/>
              <a:t>kişisel</a:t>
            </a:r>
            <a:r>
              <a:rPr lang="en-US" dirty="0"/>
              <a:t> hem de </a:t>
            </a:r>
            <a:r>
              <a:rPr lang="en-US" dirty="0" err="1"/>
              <a:t>profesyonel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artırabilir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/>
              <a:t>Sorunları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Başarıları</a:t>
            </a:r>
            <a:r>
              <a:rPr lang="en-US" i="1" dirty="0"/>
              <a:t> </a:t>
            </a:r>
            <a:r>
              <a:rPr lang="en-US" i="1" dirty="0" err="1"/>
              <a:t>Paylaşmak</a:t>
            </a:r>
            <a:r>
              <a:rPr lang="en-US" i="1" dirty="0"/>
              <a:t>: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sorunlar</a:t>
            </a:r>
            <a:r>
              <a:rPr lang="en-US" dirty="0"/>
              <a:t> </a:t>
            </a:r>
            <a:r>
              <a:rPr lang="en-US" dirty="0" err="1"/>
              <a:t>paylaşılmalıdır</a:t>
            </a:r>
            <a:r>
              <a:rPr lang="en-US" dirty="0"/>
              <a:t>.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kutlanmalı</a:t>
            </a:r>
            <a:r>
              <a:rPr lang="en-US" dirty="0"/>
              <a:t>, </a:t>
            </a:r>
            <a:r>
              <a:rPr lang="en-US" dirty="0" err="1"/>
              <a:t>sorunlar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ekipçe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çözümlenmelidir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1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r>
              <a:rPr lang="en-US" sz="2800" dirty="0"/>
              <a:t> </a:t>
            </a:r>
            <a:r>
              <a:rPr lang="en-US" sz="2800" dirty="0" err="1"/>
              <a:t>Entegrasyonu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511188"/>
            <a:ext cx="10246910" cy="2115403"/>
          </a:xfrm>
        </p:spPr>
        <p:txBody>
          <a:bodyPr/>
          <a:lstStyle/>
          <a:p>
            <a:pPr algn="just"/>
            <a:r>
              <a:rPr lang="en-US" dirty="0"/>
              <a:t>Scrum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entegrasyonu</a:t>
            </a:r>
            <a:r>
              <a:rPr lang="en-US" dirty="0"/>
              <a:t>,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Çevik'in</a:t>
            </a:r>
            <a:r>
              <a:rPr lang="en-US" dirty="0"/>
              <a:t>, Scrum </a:t>
            </a:r>
            <a:r>
              <a:rPr lang="en-US" dirty="0" err="1"/>
              <a:t>metodolojisi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birleştirilerek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Bu </a:t>
            </a:r>
            <a:r>
              <a:rPr lang="en-US" dirty="0" err="1"/>
              <a:t>entegrasyon</a:t>
            </a:r>
            <a:r>
              <a:rPr lang="en-US" dirty="0"/>
              <a:t>,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yöntemin</a:t>
            </a:r>
            <a:r>
              <a:rPr lang="en-US" dirty="0"/>
              <a:t> </a:t>
            </a:r>
            <a:r>
              <a:rPr lang="en-US" dirty="0" err="1"/>
              <a:t>avantajlarını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getirerek</a:t>
            </a:r>
            <a:r>
              <a:rPr lang="en-US" dirty="0"/>
              <a:t>,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Resim 4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B09AB4BC-8E1A-03F3-FCFC-1D28D28F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69" y="3739894"/>
            <a:ext cx="5591291" cy="25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5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r>
              <a:rPr lang="en-US" sz="2800" dirty="0"/>
              <a:t> </a:t>
            </a:r>
            <a:r>
              <a:rPr lang="en-US" sz="2800" dirty="0" err="1"/>
              <a:t>Entegrasyonu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15904"/>
            <a:ext cx="9021170" cy="2115403"/>
          </a:xfrm>
        </p:spPr>
        <p:txBody>
          <a:bodyPr/>
          <a:lstStyle/>
          <a:p>
            <a:pPr algn="just"/>
            <a:r>
              <a:rPr lang="en-US" dirty="0"/>
              <a:t>1. </a:t>
            </a:r>
            <a:r>
              <a:rPr lang="en-US" b="1" dirty="0" err="1"/>
              <a:t>Esneklik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İteratif</a:t>
            </a:r>
            <a:r>
              <a:rPr lang="en-US" b="1" dirty="0"/>
              <a:t> </a:t>
            </a:r>
            <a:r>
              <a:rPr lang="en-US" b="1" dirty="0" err="1"/>
              <a:t>Yaklaşımın</a:t>
            </a:r>
            <a:r>
              <a:rPr lang="en-US" b="1" dirty="0"/>
              <a:t> </a:t>
            </a:r>
            <a:r>
              <a:rPr lang="en-US" b="1" dirty="0" err="1"/>
              <a:t>Birleşimi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/>
              <a:t>Çevik</a:t>
            </a:r>
            <a:r>
              <a:rPr lang="en-US" i="1" dirty="0"/>
              <a:t> </a:t>
            </a:r>
            <a:r>
              <a:rPr lang="en-US" i="1" dirty="0" err="1"/>
              <a:t>Yaklaşımın</a:t>
            </a:r>
            <a:r>
              <a:rPr lang="en-US" i="1" dirty="0"/>
              <a:t> </a:t>
            </a:r>
            <a:r>
              <a:rPr lang="en-US" i="1" dirty="0" err="1"/>
              <a:t>Esnekliği</a:t>
            </a:r>
            <a:r>
              <a:rPr lang="en-US" dirty="0"/>
              <a:t>: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,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olabilme</a:t>
            </a:r>
            <a:r>
              <a:rPr lang="en-US" dirty="0"/>
              <a:t> </a:t>
            </a:r>
            <a:r>
              <a:rPr lang="en-US" dirty="0" err="1"/>
              <a:t>kabiliyetine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,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unsurlarıdır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/>
              <a:t>Scrum'un</a:t>
            </a:r>
            <a:r>
              <a:rPr lang="en-US" i="1" dirty="0"/>
              <a:t> </a:t>
            </a:r>
            <a:r>
              <a:rPr lang="en-US" i="1" dirty="0" err="1"/>
              <a:t>İteratif</a:t>
            </a:r>
            <a:r>
              <a:rPr lang="en-US" i="1" dirty="0"/>
              <a:t> </a:t>
            </a:r>
            <a:r>
              <a:rPr lang="en-US" i="1" dirty="0" err="1"/>
              <a:t>Yapısı</a:t>
            </a:r>
            <a:r>
              <a:rPr lang="en-US" dirty="0"/>
              <a:t>: Scrum,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tekrarlanan</a:t>
            </a:r>
            <a:r>
              <a:rPr lang="en-US" dirty="0"/>
              <a:t> </a:t>
            </a:r>
            <a:r>
              <a:rPr lang="en-US" dirty="0" err="1"/>
              <a:t>Sprint'lerde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teslimatı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alma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olma</a:t>
            </a:r>
            <a:r>
              <a:rPr lang="en-US" dirty="0"/>
              <a:t> </a:t>
            </a:r>
            <a:r>
              <a:rPr lang="en-US" dirty="0" err="1"/>
              <a:t>prensibine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5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r>
              <a:rPr lang="en-US" sz="2800" dirty="0"/>
              <a:t> </a:t>
            </a:r>
            <a:r>
              <a:rPr lang="en-US" sz="2800" dirty="0" err="1"/>
              <a:t>Entegrasyonu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15904"/>
            <a:ext cx="9021170" cy="2115403"/>
          </a:xfrm>
        </p:spPr>
        <p:txBody>
          <a:bodyPr/>
          <a:lstStyle/>
          <a:p>
            <a:pPr algn="just"/>
            <a:r>
              <a:rPr lang="en-US" b="1" dirty="0"/>
              <a:t>2. </a:t>
            </a:r>
            <a:r>
              <a:rPr lang="en-US" b="1" dirty="0" err="1"/>
              <a:t>Sürekli</a:t>
            </a:r>
            <a:r>
              <a:rPr lang="en-US" b="1" dirty="0"/>
              <a:t> </a:t>
            </a:r>
            <a:r>
              <a:rPr lang="en-US" b="1" dirty="0" err="1"/>
              <a:t>İyileştirme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Adaptasyon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Çevik'in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: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metodoloji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iyileştirmeye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 Bu da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öğrenmeyi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olmayı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Scrum'un</a:t>
            </a:r>
            <a:r>
              <a:rPr lang="en-US" dirty="0"/>
              <a:t>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Yeteneği</a:t>
            </a:r>
            <a:r>
              <a:rPr lang="en-US" dirty="0"/>
              <a:t>: Scrum, Sprint </a:t>
            </a:r>
            <a:r>
              <a:rPr lang="en-US" dirty="0" err="1"/>
              <a:t>retrospektifleri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iyileştirmeyi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uyumu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Takım</a:t>
            </a:r>
            <a:r>
              <a:rPr lang="en-US" dirty="0"/>
              <a:t>, </a:t>
            </a:r>
            <a:r>
              <a:rPr lang="en-US" dirty="0" err="1"/>
              <a:t>hatalarını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fırsatları</a:t>
            </a:r>
            <a:r>
              <a:rPr lang="en-US" dirty="0"/>
              <a:t> arar.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r>
              <a:rPr lang="en-US" sz="2800" dirty="0"/>
              <a:t> </a:t>
            </a:r>
            <a:r>
              <a:rPr lang="en-US" sz="2800" dirty="0" err="1"/>
              <a:t>Entegrasyonu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15904"/>
            <a:ext cx="9021170" cy="2115403"/>
          </a:xfrm>
        </p:spPr>
        <p:txBody>
          <a:bodyPr/>
          <a:lstStyle/>
          <a:p>
            <a:pPr algn="just"/>
            <a:r>
              <a:rPr lang="en-US" b="1" dirty="0"/>
              <a:t>3. </a:t>
            </a:r>
            <a:r>
              <a:rPr lang="en-US" b="1" dirty="0" err="1"/>
              <a:t>Takım</a:t>
            </a:r>
            <a:r>
              <a:rPr lang="en-US" b="1" dirty="0"/>
              <a:t> </a:t>
            </a:r>
            <a:r>
              <a:rPr lang="en-US" b="1" dirty="0" err="1"/>
              <a:t>İşbirliği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Müşteri</a:t>
            </a:r>
            <a:r>
              <a:rPr lang="en-US" b="1" dirty="0"/>
              <a:t> </a:t>
            </a:r>
            <a:r>
              <a:rPr lang="en-US" b="1" dirty="0" err="1"/>
              <a:t>Katılımı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Çevik'in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İşbirliği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: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sıkı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etkileşim</a:t>
            </a:r>
            <a:r>
              <a:rPr lang="en-US" dirty="0"/>
              <a:t>,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parçasıdır</a:t>
            </a:r>
            <a:r>
              <a:rPr lang="en-US" dirty="0"/>
              <a:t>. Bu,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koşullara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Scrum'un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: Scrum,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katılımını</a:t>
            </a:r>
            <a:r>
              <a:rPr lang="en-US" dirty="0"/>
              <a:t> </a:t>
            </a:r>
            <a:r>
              <a:rPr lang="en-US" dirty="0" err="1"/>
              <a:t>vurgular</a:t>
            </a:r>
            <a:r>
              <a:rPr lang="en-US" dirty="0"/>
              <a:t>. Sprint </a:t>
            </a:r>
            <a:r>
              <a:rPr lang="en-US" dirty="0" err="1"/>
              <a:t>İncelemeleri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,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beklentilerine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9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r>
              <a:rPr lang="en-US" sz="2800" dirty="0"/>
              <a:t> </a:t>
            </a:r>
            <a:r>
              <a:rPr lang="en-US" sz="2800" dirty="0" err="1"/>
              <a:t>Entegrasyonu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15904"/>
            <a:ext cx="9021170" cy="2115403"/>
          </a:xfrm>
        </p:spPr>
        <p:txBody>
          <a:bodyPr/>
          <a:lstStyle/>
          <a:p>
            <a:pPr algn="just"/>
            <a:r>
              <a:rPr lang="en-US" b="1" dirty="0"/>
              <a:t>4. </a:t>
            </a:r>
            <a:r>
              <a:rPr lang="en-US" b="1" dirty="0" err="1"/>
              <a:t>Esnek</a:t>
            </a:r>
            <a:r>
              <a:rPr lang="en-US" b="1" dirty="0"/>
              <a:t> </a:t>
            </a:r>
            <a:r>
              <a:rPr lang="en-US" b="1" dirty="0" err="1"/>
              <a:t>Planlama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Değişime</a:t>
            </a:r>
            <a:r>
              <a:rPr lang="en-US" b="1" dirty="0"/>
              <a:t> </a:t>
            </a:r>
            <a:r>
              <a:rPr lang="en-US" b="1" dirty="0" err="1"/>
              <a:t>Uyum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Çevik'in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Yeteneği</a:t>
            </a:r>
            <a:r>
              <a:rPr lang="en-US" dirty="0"/>
              <a:t>: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metodoloji</a:t>
            </a:r>
            <a:r>
              <a:rPr lang="en-US" dirty="0"/>
              <a:t>,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prioritelere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</a:t>
            </a:r>
            <a:r>
              <a:rPr lang="en-US" dirty="0"/>
              <a:t> </a:t>
            </a:r>
            <a:r>
              <a:rPr lang="en-US" dirty="0" err="1"/>
              <a:t>kabiliyetine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r>
              <a:rPr lang="en-US" dirty="0" err="1"/>
              <a:t>Planların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Scrum'un</a:t>
            </a:r>
            <a:r>
              <a:rPr lang="en-US" dirty="0"/>
              <a:t>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Adaptasyonu</a:t>
            </a:r>
            <a:r>
              <a:rPr lang="en-US" dirty="0"/>
              <a:t>: Scrum, </a:t>
            </a:r>
            <a:r>
              <a:rPr lang="en-US" dirty="0" err="1"/>
              <a:t>Sprint'ler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</a:t>
            </a:r>
            <a:r>
              <a:rPr lang="en-US" dirty="0"/>
              <a:t> </a:t>
            </a:r>
            <a:r>
              <a:rPr lang="en-US" dirty="0" err="1"/>
              <a:t>yeteneğine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6302707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r>
              <a:rPr lang="en-US" sz="2800" dirty="0"/>
              <a:t> </a:t>
            </a:r>
            <a:r>
              <a:rPr lang="tr-TR" sz="2800" dirty="0"/>
              <a:t>Nedir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1421" y="2533553"/>
            <a:ext cx="6679439" cy="2795232"/>
          </a:xfrm>
        </p:spPr>
        <p:txBody>
          <a:bodyPr/>
          <a:lstStyle/>
          <a:p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metodolojisidir</a:t>
            </a:r>
            <a:r>
              <a:rPr lang="en-US" dirty="0"/>
              <a:t>. </a:t>
            </a:r>
            <a:r>
              <a:rPr lang="en-US" dirty="0" err="1"/>
              <a:t>Esasen</a:t>
            </a:r>
            <a:r>
              <a:rPr lang="en-US" dirty="0"/>
              <a:t>,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,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iyileştirmeyi</a:t>
            </a:r>
            <a:r>
              <a:rPr lang="en-US" dirty="0"/>
              <a:t> </a:t>
            </a:r>
            <a:r>
              <a:rPr lang="en-US" dirty="0" err="1"/>
              <a:t>hedeflemek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 Bu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metodolojisi</a:t>
            </a:r>
            <a:r>
              <a:rPr lang="en-US" dirty="0"/>
              <a:t>, </a:t>
            </a:r>
            <a:r>
              <a:rPr lang="en-US" dirty="0" err="1"/>
              <a:t>geleneksel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yaklaşımlarından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adaptif</a:t>
            </a:r>
            <a:r>
              <a:rPr lang="en-US" dirty="0"/>
              <a:t>,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benimser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Resim 11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9137F59C-36BC-045A-FEBF-24C4E8E1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01" y="2031384"/>
            <a:ext cx="3265584" cy="27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vites, madeni eşya, metin, taşımak, nakletmek içeren bir resim&#10;&#10;Açıklama otomatik olarak oluşturuldu">
            <a:extLst>
              <a:ext uri="{FF2B5EF4-FFF2-40B4-BE49-F238E27FC236}">
                <a16:creationId xmlns:a16="http://schemas.microsoft.com/office/drawing/2014/main" id="{4A876C6E-7ADA-C407-DBDE-49CCCEDF6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r="8659" b="13062"/>
          <a:stretch/>
        </p:blipFill>
        <p:spPr>
          <a:xfrm>
            <a:off x="6286502" y="-22544"/>
            <a:ext cx="5905498" cy="688054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2100" dirty="0"/>
              <a:t>Scrum </a:t>
            </a:r>
            <a:r>
              <a:rPr lang="en-US" sz="2100" dirty="0" err="1"/>
              <a:t>ve</a:t>
            </a:r>
            <a:r>
              <a:rPr lang="en-US" sz="2100" dirty="0"/>
              <a:t> </a:t>
            </a:r>
            <a:r>
              <a:rPr lang="en-US" sz="2100" dirty="0" err="1"/>
              <a:t>Çevik</a:t>
            </a:r>
            <a:r>
              <a:rPr lang="en-US" sz="2100" dirty="0"/>
              <a:t> </a:t>
            </a:r>
            <a:r>
              <a:rPr lang="en-US" sz="2100" dirty="0" err="1"/>
              <a:t>Proje</a:t>
            </a:r>
            <a:r>
              <a:rPr lang="en-US" sz="2100" dirty="0"/>
              <a:t> </a:t>
            </a:r>
            <a:r>
              <a:rPr lang="en-US" sz="2100" dirty="0" err="1"/>
              <a:t>Yönetimi</a:t>
            </a:r>
            <a:r>
              <a:rPr lang="en-US" sz="2100" dirty="0"/>
              <a:t> </a:t>
            </a:r>
            <a:r>
              <a:rPr lang="en-US" sz="2100" dirty="0" err="1"/>
              <a:t>Entegrasyonu</a:t>
            </a:r>
            <a:endParaRPr lang="en-US" sz="2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247160"/>
            <a:ext cx="4941476" cy="2795232"/>
          </a:xfrm>
        </p:spPr>
        <p:txBody>
          <a:bodyPr>
            <a:normAutofit/>
          </a:bodyPr>
          <a:lstStyle/>
          <a:p>
            <a:r>
              <a:rPr lang="en-US" b="1" dirty="0"/>
              <a:t>5. </a:t>
            </a:r>
            <a:r>
              <a:rPr lang="en-US" b="1" dirty="0" err="1"/>
              <a:t>Sürekli</a:t>
            </a:r>
            <a:r>
              <a:rPr lang="en-US" b="1" dirty="0"/>
              <a:t> </a:t>
            </a:r>
            <a:r>
              <a:rPr lang="en-US" b="1" dirty="0" err="1"/>
              <a:t>Değer</a:t>
            </a:r>
            <a:r>
              <a:rPr lang="en-US" b="1" dirty="0"/>
              <a:t> </a:t>
            </a:r>
            <a:r>
              <a:rPr lang="en-US" b="1" dirty="0" err="1"/>
              <a:t>Üretme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Kalite</a:t>
            </a:r>
            <a:r>
              <a:rPr lang="en-US" b="1" dirty="0"/>
              <a:t> </a:t>
            </a:r>
            <a:r>
              <a:rPr lang="en-US" b="1" dirty="0" err="1"/>
              <a:t>Odaklılık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Çevik'in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Üretme</a:t>
            </a:r>
            <a:r>
              <a:rPr lang="en-US" dirty="0"/>
              <a:t> </a:t>
            </a:r>
            <a:r>
              <a:rPr lang="en-US" dirty="0" err="1"/>
              <a:t>İlkeleri</a:t>
            </a:r>
            <a:r>
              <a:rPr lang="en-US" dirty="0"/>
              <a:t>: </a:t>
            </a:r>
            <a:r>
              <a:rPr lang="en-US" dirty="0" err="1"/>
              <a:t>Çevik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müşteriye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sunmaya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 Bu da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teslimatların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kaliteyi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Scrum'un</a:t>
            </a:r>
            <a:r>
              <a:rPr lang="en-US" dirty="0"/>
              <a:t> </a:t>
            </a:r>
            <a:r>
              <a:rPr lang="en-US" dirty="0" err="1"/>
              <a:t>Kaliteyi</a:t>
            </a:r>
            <a:r>
              <a:rPr lang="en-US" dirty="0"/>
              <a:t> </a:t>
            </a:r>
            <a:r>
              <a:rPr lang="en-US" dirty="0" err="1"/>
              <a:t>İçselleştirmesi</a:t>
            </a:r>
            <a:r>
              <a:rPr lang="en-US" dirty="0"/>
              <a:t>: Scrum, </a:t>
            </a:r>
            <a:r>
              <a:rPr lang="en-US" dirty="0" err="1"/>
              <a:t>kaliteyi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İşin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artırmayı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76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6302707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Scrum</a:t>
            </a:r>
            <a:r>
              <a:rPr lang="tr-TR" sz="2800" dirty="0"/>
              <a:t> 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5571131" cy="2795232"/>
          </a:xfrm>
        </p:spPr>
        <p:txBody>
          <a:bodyPr/>
          <a:lstStyle/>
          <a:p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Scrum </a:t>
            </a:r>
            <a:r>
              <a:rPr lang="en-US" dirty="0" err="1"/>
              <a:t>metodolojisi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optimize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araçlardır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Çevik Proje Yönetimi ve </a:t>
            </a:r>
            <a:r>
              <a:rPr lang="tr-TR" b="1" dirty="0" err="1"/>
              <a:t>Scrum'un</a:t>
            </a:r>
            <a:r>
              <a:rPr lang="tr-TR" b="1" dirty="0"/>
              <a:t> Avantajları:</a:t>
            </a:r>
          </a:p>
          <a:p>
            <a:r>
              <a:rPr lang="tr-TR" dirty="0"/>
              <a:t>         1 -  Hızlı ve etkili ürün geliştirme.</a:t>
            </a:r>
          </a:p>
          <a:p>
            <a:r>
              <a:rPr lang="tr-TR" dirty="0"/>
              <a:t>         2 -  Değişen gereksinimlere adapte olma esnekliği.</a:t>
            </a:r>
          </a:p>
          <a:p>
            <a:r>
              <a:rPr lang="tr-TR" dirty="0"/>
              <a:t>         3 -  Takım motivasyonu ve verimliliği artırma.</a:t>
            </a:r>
          </a:p>
          <a:p>
            <a:r>
              <a:rPr lang="tr-TR" dirty="0"/>
              <a:t>         4 -  Sürekli geri bildirim ve iyileştirme.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Resim 4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0BE70149-49AE-F662-9A82-D786B847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38" y="2289363"/>
            <a:ext cx="4864461" cy="22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8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tr-TR" sz="2800" dirty="0"/>
              <a:t>JIRA YAZILIMI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3875" y="2371298"/>
            <a:ext cx="9444250" cy="2115403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 err="1"/>
              <a:t>Proje</a:t>
            </a:r>
            <a:r>
              <a:rPr lang="en-US" b="1" dirty="0"/>
              <a:t> </a:t>
            </a:r>
            <a:r>
              <a:rPr lang="en-US" b="1" dirty="0" err="1"/>
              <a:t>Yönetimi</a:t>
            </a:r>
            <a:r>
              <a:rPr lang="en-US" b="1" dirty="0"/>
              <a:t>: </a:t>
            </a:r>
            <a:r>
              <a:rPr lang="en-US" dirty="0"/>
              <a:t>JIRA,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takibi</a:t>
            </a:r>
            <a:r>
              <a:rPr lang="en-US" dirty="0"/>
              <a:t>,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akışları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öğelerinin</a:t>
            </a:r>
            <a:r>
              <a:rPr lang="en-US" dirty="0"/>
              <a:t> (</a:t>
            </a:r>
            <a:r>
              <a:rPr lang="en-US" dirty="0" err="1"/>
              <a:t>görevler</a:t>
            </a:r>
            <a:r>
              <a:rPr lang="en-US" dirty="0"/>
              <a:t>, </a:t>
            </a:r>
            <a:r>
              <a:rPr lang="en-US" dirty="0" err="1"/>
              <a:t>hatalar</a:t>
            </a:r>
            <a:r>
              <a:rPr lang="en-US" dirty="0"/>
              <a:t>, </a:t>
            </a:r>
            <a:r>
              <a:rPr lang="en-US" dirty="0" err="1"/>
              <a:t>geliştirmeler</a:t>
            </a:r>
            <a:r>
              <a:rPr lang="en-US" dirty="0"/>
              <a:t> vb.)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Resim 4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D769BA52-E802-F28C-2F43-8B49F58F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  <p:pic>
        <p:nvPicPr>
          <p:cNvPr id="6" name="Resim 5" descr="mobilya, giyim, sandalye, kişi, şahıs içeren bir resim&#10;&#10;Açıklama otomatik olarak oluşturuldu">
            <a:extLst>
              <a:ext uri="{FF2B5EF4-FFF2-40B4-BE49-F238E27FC236}">
                <a16:creationId xmlns:a16="http://schemas.microsoft.com/office/drawing/2014/main" id="{3837CF6B-ACE2-C807-EE64-DB19ECE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13" y="3370996"/>
            <a:ext cx="4900721" cy="25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61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tr-TR" sz="2800" dirty="0"/>
              <a:t>JIRA YAZILIMI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3875" y="2371298"/>
            <a:ext cx="9444250" cy="2115403"/>
          </a:xfrm>
        </p:spPr>
        <p:txBody>
          <a:bodyPr/>
          <a:lstStyle/>
          <a:p>
            <a:pPr algn="just"/>
            <a:r>
              <a:rPr lang="tr-TR" b="1" dirty="0"/>
              <a:t>2. </a:t>
            </a:r>
            <a:r>
              <a:rPr lang="en-US" b="1" dirty="0" err="1"/>
              <a:t>İş</a:t>
            </a:r>
            <a:r>
              <a:rPr lang="en-US" b="1" dirty="0"/>
              <a:t> </a:t>
            </a:r>
            <a:r>
              <a:rPr lang="en-US" b="1" dirty="0" err="1"/>
              <a:t>Akışı</a:t>
            </a:r>
            <a:r>
              <a:rPr lang="en-US" b="1" dirty="0"/>
              <a:t> </a:t>
            </a:r>
            <a:r>
              <a:rPr lang="en-US" b="1" dirty="0" err="1"/>
              <a:t>Yönetimi</a:t>
            </a:r>
            <a:r>
              <a:rPr lang="en-US" b="1" dirty="0"/>
              <a:t>: </a:t>
            </a:r>
            <a:r>
              <a:rPr lang="en-US" dirty="0" err="1"/>
              <a:t>JIRA'nın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yönlerinden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akışlarını</a:t>
            </a:r>
            <a:r>
              <a:rPr lang="en-US" dirty="0"/>
              <a:t> </a:t>
            </a:r>
            <a:r>
              <a:rPr lang="en-US" dirty="0" err="1"/>
              <a:t>oluşturabilme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özelleştirebilme</a:t>
            </a:r>
            <a:r>
              <a:rPr lang="en-US" dirty="0"/>
              <a:t> </a:t>
            </a:r>
            <a:r>
              <a:rPr lang="en-US" dirty="0" err="1"/>
              <a:t>yeteneğidir</a:t>
            </a:r>
            <a:r>
              <a:rPr lang="en-US" dirty="0"/>
              <a:t>.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özelleştirilmiş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akışları</a:t>
            </a:r>
            <a:r>
              <a:rPr lang="en-US" dirty="0"/>
              <a:t>,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aşamalardan</a:t>
            </a:r>
            <a:r>
              <a:rPr lang="en-US" dirty="0"/>
              <a:t> </a:t>
            </a:r>
            <a:r>
              <a:rPr lang="en-US" dirty="0" err="1"/>
              <a:t>geçişini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izlenmesini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Resim 4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D769BA52-E802-F28C-2F43-8B49F58F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  <p:pic>
        <p:nvPicPr>
          <p:cNvPr id="6" name="Resim 5" descr="tasarım, piksel, origami içeren bir resim&#10;&#10;Açıklama otomatik olarak oluşturuldu">
            <a:extLst>
              <a:ext uri="{FF2B5EF4-FFF2-40B4-BE49-F238E27FC236}">
                <a16:creationId xmlns:a16="http://schemas.microsoft.com/office/drawing/2014/main" id="{6272A4C2-3424-E6BD-2963-18A21328F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2" y="3631121"/>
            <a:ext cx="5806723" cy="17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20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tr-TR" sz="2800" dirty="0"/>
              <a:t>JIRA YAZILIMI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3875" y="2371298"/>
            <a:ext cx="9444250" cy="2115403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en-US" b="1" dirty="0" err="1"/>
              <a:t>Görevler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Hatalar</a:t>
            </a:r>
            <a:r>
              <a:rPr lang="en-US" b="1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görevlerin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izlenmesi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 Bu </a:t>
            </a:r>
            <a:r>
              <a:rPr lang="en-US" dirty="0" err="1"/>
              <a:t>modül</a:t>
            </a:r>
            <a:r>
              <a:rPr lang="en-US" dirty="0"/>
              <a:t>,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işleri</a:t>
            </a:r>
            <a:r>
              <a:rPr lang="en-US" dirty="0"/>
              <a:t> </a:t>
            </a:r>
            <a:r>
              <a:rPr lang="en-US" dirty="0" err="1"/>
              <a:t>oluşturmasını</a:t>
            </a:r>
            <a:r>
              <a:rPr lang="en-US" dirty="0"/>
              <a:t>, </a:t>
            </a:r>
            <a:r>
              <a:rPr lang="en-US" dirty="0" err="1"/>
              <a:t>atamasını</a:t>
            </a:r>
            <a:r>
              <a:rPr lang="en-US" dirty="0"/>
              <a:t>, </a:t>
            </a:r>
            <a:r>
              <a:rPr lang="en-US" dirty="0" err="1"/>
              <a:t>önceliklendirmesini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izlemesini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Resim 4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D769BA52-E802-F28C-2F43-8B49F58F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  <p:pic>
        <p:nvPicPr>
          <p:cNvPr id="6" name="Resim 5" descr="metin, çizgi film, kırmızı, sanat içeren bir resim&#10;&#10;Açıklama otomatik olarak oluşturuldu">
            <a:extLst>
              <a:ext uri="{FF2B5EF4-FFF2-40B4-BE49-F238E27FC236}">
                <a16:creationId xmlns:a16="http://schemas.microsoft.com/office/drawing/2014/main" id="{32C705B1-1F6D-9044-58D1-A1301611C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92" y="3227591"/>
            <a:ext cx="4397849" cy="24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09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tr-TR" sz="2800" dirty="0"/>
              <a:t>JIRA YAZILIMI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3875" y="2371298"/>
            <a:ext cx="9444250" cy="2115403"/>
          </a:xfrm>
        </p:spPr>
        <p:txBody>
          <a:bodyPr/>
          <a:lstStyle/>
          <a:p>
            <a:pPr marL="342900" indent="-342900" algn="just">
              <a:buAutoNum type="arabicPeriod" startAt="4"/>
            </a:pPr>
            <a:r>
              <a:rPr lang="en-US" b="1" dirty="0" err="1"/>
              <a:t>Raporlama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Analizler</a:t>
            </a:r>
            <a:r>
              <a:rPr lang="en-US" b="1" dirty="0"/>
              <a:t>: </a:t>
            </a:r>
            <a:r>
              <a:rPr lang="en-US" dirty="0"/>
              <a:t>JIRA,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raporlar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imkanı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tr-TR" dirty="0"/>
              <a:t>       </a:t>
            </a:r>
            <a:r>
              <a:rPr lang="en-US" dirty="0"/>
              <a:t>Bu </a:t>
            </a:r>
            <a:r>
              <a:rPr lang="en-US" dirty="0" err="1"/>
              <a:t>raporlar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ilerlemesi</a:t>
            </a:r>
            <a:r>
              <a:rPr lang="en-US" dirty="0"/>
              <a:t>,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fazlası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sunabilir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AFDB101B-F987-BB93-F01A-3B5825DA6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  <p:pic>
        <p:nvPicPr>
          <p:cNvPr id="6" name="Resim 5" descr="grafik, logo, grafik tasarım, tasarım içeren bir resim&#10;&#10;Açıklama otomatik olarak oluşturuldu">
            <a:extLst>
              <a:ext uri="{FF2B5EF4-FFF2-40B4-BE49-F238E27FC236}">
                <a16:creationId xmlns:a16="http://schemas.microsoft.com/office/drawing/2014/main" id="{5F939841-D5E6-2BCC-4258-BF7CF066F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08" y="2991026"/>
            <a:ext cx="3627194" cy="36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tr-TR" sz="2800" dirty="0"/>
              <a:t>JIRA YAZILIMI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3875" y="2371298"/>
            <a:ext cx="9444250" cy="2115403"/>
          </a:xfrm>
        </p:spPr>
        <p:txBody>
          <a:bodyPr/>
          <a:lstStyle/>
          <a:p>
            <a:pPr algn="just"/>
            <a:r>
              <a:rPr lang="tr-TR" b="1" dirty="0"/>
              <a:t>5. </a:t>
            </a:r>
            <a:r>
              <a:rPr lang="en-US" b="1" dirty="0" err="1"/>
              <a:t>Takvim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Zaman </a:t>
            </a:r>
            <a:r>
              <a:rPr lang="en-US" b="1" dirty="0" err="1"/>
              <a:t>Çizelgesi</a:t>
            </a:r>
            <a:r>
              <a:rPr lang="en-US" b="1" dirty="0"/>
              <a:t>: </a:t>
            </a:r>
            <a:r>
              <a:rPr lang="en-US" dirty="0"/>
              <a:t>JIRA, </a:t>
            </a:r>
            <a:r>
              <a:rPr lang="en-US" dirty="0" err="1"/>
              <a:t>takvim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zaman </a:t>
            </a:r>
            <a:r>
              <a:rPr lang="en-US" dirty="0" err="1"/>
              <a:t>çizelgeleri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çalışmaları</a:t>
            </a:r>
            <a:r>
              <a:rPr lang="en-US" dirty="0"/>
              <a:t> </a:t>
            </a:r>
            <a:r>
              <a:rPr lang="en-US" dirty="0" err="1"/>
              <a:t>planlamak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tr-TR" dirty="0"/>
              <a:t>  </a:t>
            </a:r>
            <a:r>
              <a:rPr lang="en-US" dirty="0" err="1"/>
              <a:t>üyelerinin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yükünü</a:t>
            </a:r>
            <a:r>
              <a:rPr lang="en-US" dirty="0"/>
              <a:t> </a:t>
            </a:r>
            <a:r>
              <a:rPr lang="en-US" dirty="0" err="1"/>
              <a:t>görmek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izlemek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E33163B9-B5C5-A37D-0F0E-F3500882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  <p:pic>
        <p:nvPicPr>
          <p:cNvPr id="6" name="Resim 5" descr="metin, taslak, çizim, çizgi film içeren bir resim&#10;&#10;Açıklama otomatik olarak oluşturuldu">
            <a:extLst>
              <a:ext uri="{FF2B5EF4-FFF2-40B4-BE49-F238E27FC236}">
                <a16:creationId xmlns:a16="http://schemas.microsoft.com/office/drawing/2014/main" id="{E03E2ADD-5069-5802-D2C7-CF006C5B0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7"/>
          <a:stretch/>
        </p:blipFill>
        <p:spPr>
          <a:xfrm>
            <a:off x="2520784" y="3323171"/>
            <a:ext cx="4101099" cy="24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25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tr-TR" sz="2800" dirty="0"/>
              <a:t>JIRA YAZILIMI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3875" y="2371298"/>
            <a:ext cx="9444250" cy="2115403"/>
          </a:xfrm>
        </p:spPr>
        <p:txBody>
          <a:bodyPr/>
          <a:lstStyle/>
          <a:p>
            <a:pPr algn="just"/>
            <a:r>
              <a:rPr lang="tr-TR" b="1" dirty="0"/>
              <a:t>6. </a:t>
            </a:r>
            <a:r>
              <a:rPr lang="en-US" b="1" dirty="0" err="1"/>
              <a:t>Entegrasyonlar</a:t>
            </a:r>
            <a:r>
              <a:rPr lang="en-US" b="1" dirty="0"/>
              <a:t>: </a:t>
            </a:r>
            <a:r>
              <a:rPr lang="en-US" dirty="0"/>
              <a:t>JIRA,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araçlarıyla</a:t>
            </a:r>
            <a:r>
              <a:rPr lang="en-US" dirty="0"/>
              <a:t> (Git, Bitbucket, Jenkins vb.)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entegrasyonlar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araçların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iletişimini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JIRA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yazılımların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solda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menüde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sekmeye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modüllere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her </a:t>
            </a:r>
            <a:r>
              <a:rPr lang="en-US" dirty="0" err="1"/>
              <a:t>modül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işlevler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seçenekler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özelleştirilebilir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020878E8-8F0A-D541-7AB1-314FEC1DD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50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tr-TR" sz="2800" dirty="0"/>
              <a:t>JIRA ile Neler Yapılabilir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3875" y="2494128"/>
            <a:ext cx="9444250" cy="2115403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J</a:t>
            </a:r>
            <a:r>
              <a:rPr lang="en-US" dirty="0"/>
              <a:t>IRA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aracı</a:t>
            </a:r>
            <a:r>
              <a:rPr lang="en-US" dirty="0"/>
              <a:t>,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işleri</a:t>
            </a:r>
            <a:r>
              <a:rPr lang="en-US" dirty="0"/>
              <a:t> </a:t>
            </a:r>
            <a:r>
              <a:rPr lang="en-US" dirty="0" err="1"/>
              <a:t>oluşturabileceği</a:t>
            </a:r>
            <a:r>
              <a:rPr lang="en-US" dirty="0"/>
              <a:t>,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kişilere</a:t>
            </a:r>
            <a:r>
              <a:rPr lang="en-US" dirty="0"/>
              <a:t> </a:t>
            </a:r>
            <a:r>
              <a:rPr lang="en-US" dirty="0" err="1"/>
              <a:t>atayabileceği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izleyebileceği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platform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işlerde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zaman </a:t>
            </a:r>
            <a:r>
              <a:rPr lang="en-US" dirty="0" err="1"/>
              <a:t>harcandığını</a:t>
            </a:r>
            <a:r>
              <a:rPr lang="en-US" dirty="0"/>
              <a:t> </a:t>
            </a:r>
            <a:r>
              <a:rPr lang="en-US" dirty="0" err="1"/>
              <a:t>loglayabilir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tahmini</a:t>
            </a:r>
            <a:r>
              <a:rPr lang="en-US" dirty="0"/>
              <a:t> </a:t>
            </a:r>
            <a:r>
              <a:rPr lang="en-US" dirty="0" err="1"/>
              <a:t>süreler</a:t>
            </a:r>
            <a:r>
              <a:rPr lang="en-US" dirty="0"/>
              <a:t> </a:t>
            </a:r>
            <a:r>
              <a:rPr lang="en-US" dirty="0" err="1"/>
              <a:t>belirleyebilirsiniz</a:t>
            </a:r>
            <a:r>
              <a:rPr lang="en-US" dirty="0"/>
              <a:t>. Bu,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iyi </a:t>
            </a:r>
            <a:r>
              <a:rPr lang="en-US" dirty="0" err="1"/>
              <a:t>planlanmasına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izlenmesine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JIRA, </a:t>
            </a:r>
            <a:r>
              <a:rPr lang="en-US" dirty="0" err="1"/>
              <a:t>popüler</a:t>
            </a:r>
            <a:r>
              <a:rPr lang="en-US" dirty="0"/>
              <a:t> Continuous Integration (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), Messaging (</a:t>
            </a:r>
            <a:r>
              <a:rPr lang="en-US" dirty="0" err="1"/>
              <a:t>Mesajlaşma</a:t>
            </a:r>
            <a:r>
              <a:rPr lang="en-US" dirty="0"/>
              <a:t>), Version Control (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araçlarla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çalışabilir</a:t>
            </a:r>
            <a:r>
              <a:rPr lang="en-US" dirty="0"/>
              <a:t>. Bu </a:t>
            </a:r>
            <a:r>
              <a:rPr lang="en-US" dirty="0" err="1"/>
              <a:t>entegrasyonlar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Planlama</a:t>
            </a:r>
            <a:r>
              <a:rPr lang="en-US" dirty="0"/>
              <a:t>,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raporlama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JIRA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/>
              <a:t>. JIRA Query Language (JQL)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araçlarıyla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raporlar</a:t>
            </a:r>
            <a:r>
              <a:rPr lang="en-US" dirty="0"/>
              <a:t> </a:t>
            </a:r>
            <a:r>
              <a:rPr lang="en-US" dirty="0" err="1"/>
              <a:t>oluşturabilir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15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 fontScale="90000"/>
          </a:bodyPr>
          <a:lstStyle/>
          <a:p>
            <a:r>
              <a:rPr lang="tr-TR" sz="3400" dirty="0"/>
              <a:t>JIRA ile Proje Oluşturmak</a:t>
            </a:r>
            <a:endParaRPr lang="en-US" sz="3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2D7E0D-EF17-A1A8-06AD-2503451DF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8" b="16811"/>
          <a:stretch/>
        </p:blipFill>
        <p:spPr>
          <a:xfrm>
            <a:off x="964023" y="2200826"/>
            <a:ext cx="4865278" cy="2469648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1" y="2200826"/>
            <a:ext cx="5224248" cy="2687637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Y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proje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oluşturmak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istediğimizde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üst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menüden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Projects/Create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Project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’e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tıklayarak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proje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şablonu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seçebileceğimiz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ekrana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ulaşabiliriz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F54F509-7402-C51C-B124-0E7110D0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40" y="3076171"/>
            <a:ext cx="5427143" cy="35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7954086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Yönetimi'nin</a:t>
            </a:r>
            <a:r>
              <a:rPr lang="en-US" sz="2800" dirty="0"/>
              <a:t> </a:t>
            </a:r>
            <a:r>
              <a:rPr lang="tr-TR" sz="2800" dirty="0"/>
              <a:t>T</a:t>
            </a:r>
            <a:r>
              <a:rPr lang="en-US" sz="2800" dirty="0" err="1"/>
              <a:t>emel</a:t>
            </a:r>
            <a:r>
              <a:rPr lang="en-US" sz="2800" dirty="0"/>
              <a:t> </a:t>
            </a:r>
            <a:r>
              <a:rPr lang="tr-TR" sz="2800" dirty="0"/>
              <a:t>P</a:t>
            </a:r>
            <a:r>
              <a:rPr lang="en-US" sz="2800" dirty="0" err="1"/>
              <a:t>rensipleri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1940" y="2594794"/>
            <a:ext cx="10108120" cy="279523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Esne</a:t>
            </a:r>
            <a:r>
              <a:rPr lang="tr-TR" b="1" dirty="0"/>
              <a:t>k</a:t>
            </a:r>
            <a:r>
              <a:rPr lang="en-US" b="1" dirty="0" err="1"/>
              <a:t>lik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Değişime</a:t>
            </a:r>
            <a:r>
              <a:rPr lang="en-US" b="1" dirty="0"/>
              <a:t> </a:t>
            </a:r>
            <a:r>
              <a:rPr lang="en-US" b="1" dirty="0" err="1"/>
              <a:t>Odaklanma</a:t>
            </a:r>
            <a:r>
              <a:rPr lang="en-US" dirty="0"/>
              <a:t>: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bildirimlerine</a:t>
            </a:r>
            <a:r>
              <a:rPr lang="en-US" dirty="0"/>
              <a:t> </a:t>
            </a:r>
            <a:r>
              <a:rPr lang="en-US" dirty="0" err="1"/>
              <a:t>hızlıca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olma</a:t>
            </a:r>
            <a:r>
              <a:rPr lang="en-US" dirty="0"/>
              <a:t> </a:t>
            </a:r>
            <a:r>
              <a:rPr lang="en-US" dirty="0" err="1"/>
              <a:t>yeteneği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İşbirliği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İletişim</a:t>
            </a:r>
            <a:r>
              <a:rPr lang="en-US" b="1" dirty="0"/>
              <a:t>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üyeleri</a:t>
            </a:r>
            <a:r>
              <a:rPr lang="en-US" dirty="0"/>
              <a:t>,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İterasyonlar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İyileştirme</a:t>
            </a:r>
            <a:r>
              <a:rPr lang="en-US" b="1" dirty="0"/>
              <a:t>: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süreli</a:t>
            </a:r>
            <a:r>
              <a:rPr lang="en-US" dirty="0"/>
              <a:t> </a:t>
            </a:r>
            <a:r>
              <a:rPr lang="en-US" dirty="0" err="1"/>
              <a:t>dönemler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çalışarak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dayanarak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00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 fontScale="90000"/>
          </a:bodyPr>
          <a:lstStyle/>
          <a:p>
            <a:r>
              <a:rPr lang="tr-TR" sz="3400" dirty="0"/>
              <a:t>JIRA ile Proje Oluşturmak</a:t>
            </a:r>
            <a:endParaRPr lang="en-US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1" y="2200826"/>
            <a:ext cx="5224248" cy="3158965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Scrum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yazılım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geliştirme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yöntemini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seçiyorum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Proje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adı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için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80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karakterlik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kısıtlama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var.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Daha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sonra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bu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kısıtlamayı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değiştirebileceğiz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bunu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"configurations"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bölümünde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göstereceğim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"Key"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kısmına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bu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projenin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tüm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görevlerine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ön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ek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olarak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eklenen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kısaltma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gireceğiz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Benim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tercihim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"KTK".</a:t>
            </a:r>
          </a:p>
          <a:p>
            <a:pPr algn="just">
              <a:lnSpc>
                <a:spcPct val="90000"/>
              </a:lnSpc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Örnek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olarak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Katı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Atık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Toplayıcıları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ilgili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proje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geliştireceğim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Onların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geçmişte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yayınladığı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derginin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adı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 "KATIK".</a:t>
            </a:r>
          </a:p>
          <a:p>
            <a:pPr algn="just">
              <a:lnSpc>
                <a:spcPct val="90000"/>
              </a:lnSpc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Ayrıca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proje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liderini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seçmek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için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eklediğiniz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kullanıcılardan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belirleyebilirsiniz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..</a:t>
            </a: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07B4D2B-8E7E-DFB6-E044-46C47A838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2113569"/>
            <a:ext cx="4865277" cy="27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1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041DD8C-9B07-D9FC-7BE3-4E359770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08" y="1874520"/>
            <a:ext cx="6621194" cy="3766625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/>
              <a:t>JIRA ile Proje Oluşturmak</a:t>
            </a:r>
            <a:endParaRPr lang="en-US" sz="3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198" y="2964612"/>
            <a:ext cx="4572001" cy="279523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Submit</a:t>
            </a:r>
            <a:r>
              <a:rPr lang="en-US" b="0" i="0" dirty="0">
                <a:effectLst/>
              </a:rPr>
              <a:t> </a:t>
            </a:r>
            <a:r>
              <a:rPr lang="en-US" b="0" i="0" dirty="0" err="1">
                <a:effectLst/>
              </a:rPr>
              <a:t>dedikten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sonra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projemiz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oluşturulacak</a:t>
            </a:r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16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/>
              <a:t>JIRA ile Proje Oluşturmak</a:t>
            </a:r>
            <a:endParaRPr lang="en-US" sz="3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663" y="2159395"/>
            <a:ext cx="4572001" cy="27952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Soldaki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menüden</a:t>
            </a:r>
            <a:r>
              <a:rPr lang="en-US" i="0" dirty="0">
                <a:effectLst/>
              </a:rPr>
              <a:t> "Project Settings" </a:t>
            </a:r>
            <a:r>
              <a:rPr lang="en-US" i="0" dirty="0" err="1">
                <a:effectLst/>
              </a:rPr>
              <a:t>seçeneğine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tıkladığınızda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projeye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özgü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ayarları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değiştirebilir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veya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projeyi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silebilirsiniz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Ayrıca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üst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menüdeki</a:t>
            </a:r>
            <a:r>
              <a:rPr lang="en-US" i="0" dirty="0">
                <a:effectLst/>
              </a:rPr>
              <a:t> "Projects/View All Projects" </a:t>
            </a:r>
            <a:r>
              <a:rPr lang="en-US" i="0" dirty="0" err="1">
                <a:effectLst/>
              </a:rPr>
              <a:t>bölümüne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tıklayarak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tüm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projelerin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listesini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görebilirsiniz</a:t>
            </a:r>
            <a:r>
              <a:rPr lang="en-US" i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Şimdi</a:t>
            </a:r>
            <a:r>
              <a:rPr lang="en-US" i="0" dirty="0">
                <a:effectLst/>
              </a:rPr>
              <a:t> "Project Settings" </a:t>
            </a:r>
            <a:r>
              <a:rPr lang="en-US" i="0" dirty="0" err="1">
                <a:effectLst/>
              </a:rPr>
              <a:t>bölümünü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inceleyelim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projeye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özgü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yapılandırmaları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görelim</a:t>
            </a:r>
            <a:r>
              <a:rPr lang="en-US" i="0" dirty="0">
                <a:effectLst/>
              </a:rPr>
              <a:t>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0FBC9F2-D6D9-5048-FBE9-69DA6EE3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83" y="1989930"/>
            <a:ext cx="6497454" cy="3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3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2636725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"</a:t>
            </a:r>
            <a:r>
              <a:rPr lang="en-US" b="1" i="0" dirty="0">
                <a:effectLst/>
              </a:rPr>
              <a:t>Details" </a:t>
            </a:r>
            <a:r>
              <a:rPr lang="en-US" i="0" dirty="0" err="1">
                <a:effectLst/>
              </a:rPr>
              <a:t>kısmında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projenin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adı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anahtarı</a:t>
            </a:r>
            <a:r>
              <a:rPr lang="en-US" i="0" dirty="0">
                <a:effectLst/>
              </a:rPr>
              <a:t> (key), </a:t>
            </a:r>
            <a:r>
              <a:rPr lang="en-US" i="0" dirty="0" err="1">
                <a:effectLst/>
              </a:rPr>
              <a:t>varsa</a:t>
            </a:r>
            <a:r>
              <a:rPr lang="en-US" i="0" dirty="0">
                <a:effectLst/>
              </a:rPr>
              <a:t> web </a:t>
            </a:r>
            <a:r>
              <a:rPr lang="en-US" i="0" dirty="0" err="1">
                <a:effectLst/>
              </a:rPr>
              <a:t>adresi</a:t>
            </a:r>
            <a:r>
              <a:rPr lang="en-US" i="0" dirty="0">
                <a:effectLst/>
              </a:rPr>
              <a:t> (URL), </a:t>
            </a:r>
            <a:r>
              <a:rPr lang="en-US" i="0" dirty="0" err="1">
                <a:effectLst/>
              </a:rPr>
              <a:t>proje</a:t>
            </a:r>
            <a:r>
              <a:rPr lang="en-US" i="0" dirty="0">
                <a:effectLst/>
              </a:rPr>
              <a:t> tipi, </a:t>
            </a:r>
            <a:r>
              <a:rPr lang="en-US" i="0" dirty="0" err="1">
                <a:effectLst/>
              </a:rPr>
              <a:t>proje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kategorisi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avatarı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açıklaması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proje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lideri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varsayılan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olarak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işlerin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atanacağı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kişi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gibi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bilgiler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düzenlenebilir</a:t>
            </a:r>
            <a:r>
              <a:rPr lang="en-US" i="0" dirty="0">
                <a:effectLst/>
              </a:rPr>
              <a:t>. Bu </a:t>
            </a:r>
            <a:r>
              <a:rPr lang="en-US" i="0" dirty="0" err="1">
                <a:effectLst/>
              </a:rPr>
              <a:t>alanda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zorunlu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bilgiler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adı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anahtar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proje</a:t>
            </a:r>
            <a:r>
              <a:rPr lang="en-US" i="0" dirty="0">
                <a:effectLst/>
              </a:rPr>
              <a:t> tipi, avatar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lideri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bilgileridir</a:t>
            </a:r>
            <a:r>
              <a:rPr lang="en-US" i="0" dirty="0">
                <a:effectLst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  <p:pic>
        <p:nvPicPr>
          <p:cNvPr id="5" name="Resim 4" descr="daire, grafik, meneviş mavisi, logo içeren bir resim&#10;&#10;Açıklama otomatik olarak oluşturuldu">
            <a:extLst>
              <a:ext uri="{FF2B5EF4-FFF2-40B4-BE49-F238E27FC236}">
                <a16:creationId xmlns:a16="http://schemas.microsoft.com/office/drawing/2014/main" id="{38A6B08B-B210-44D7-FF1C-26E5D0DA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05" y="3674958"/>
            <a:ext cx="2904913" cy="29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0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2636725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"People" (</a:t>
            </a:r>
            <a:r>
              <a:rPr lang="en-US" b="1" i="0" dirty="0" err="1">
                <a:effectLst/>
              </a:rPr>
              <a:t>Kişiler</a:t>
            </a:r>
            <a:r>
              <a:rPr lang="en-US" b="1" i="0" dirty="0">
                <a:effectLst/>
              </a:rPr>
              <a:t>)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kısmı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projeye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erişim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vermek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istediğimiz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yetkilendirmek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istediğimiz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kişilerin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seçilebildiği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bölümdür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Jira'da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birden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fazla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bulunabilir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kullanıcıların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belirli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projelerdeki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yetki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erişimleri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farklı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olabilir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Örneğin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Katı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Atık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Projesinde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yazılım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geliştiricisinin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Toplantı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Salonları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Kiralama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yazılımı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projesinin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işlerini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görmesini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istemeyebiliriz</a:t>
            </a:r>
            <a:r>
              <a:rPr lang="en-US" i="0" dirty="0">
                <a:effectLst/>
              </a:rPr>
              <a:t>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Bu </a:t>
            </a:r>
            <a:r>
              <a:rPr lang="en-US" i="0" dirty="0" err="1">
                <a:effectLst/>
              </a:rPr>
              <a:t>kısımda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kullanıcıların</a:t>
            </a:r>
            <a:r>
              <a:rPr lang="en-US" i="0" dirty="0">
                <a:effectLst/>
              </a:rPr>
              <a:t> hem </a:t>
            </a:r>
            <a:r>
              <a:rPr lang="en-US" i="0" dirty="0" err="1">
                <a:effectLst/>
              </a:rPr>
              <a:t>projeleri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görüntüleyebilme</a:t>
            </a:r>
            <a:r>
              <a:rPr lang="en-US" i="0" dirty="0">
                <a:effectLst/>
              </a:rPr>
              <a:t> hem de </a:t>
            </a:r>
            <a:r>
              <a:rPr lang="en-US" i="0" dirty="0" err="1">
                <a:effectLst/>
              </a:rPr>
              <a:t>görüntüledikleri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projelerdeki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işlevlere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dair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yetkilerini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düzenleyebileceğimiz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ekran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bulunmaktadır</a:t>
            </a:r>
            <a:r>
              <a:rPr lang="en-US" i="0" dirty="0">
                <a:effectLst/>
              </a:rPr>
              <a:t>. "</a:t>
            </a:r>
            <a:r>
              <a:rPr lang="en-US" b="1" i="0" dirty="0">
                <a:effectLst/>
              </a:rPr>
              <a:t>Add People" (</a:t>
            </a:r>
            <a:r>
              <a:rPr lang="en-US" b="1" i="0" dirty="0" err="1">
                <a:effectLst/>
              </a:rPr>
              <a:t>Kişi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Ekle</a:t>
            </a:r>
            <a:r>
              <a:rPr lang="en-US" b="1" i="0" dirty="0">
                <a:effectLst/>
              </a:rPr>
              <a:t>) </a:t>
            </a:r>
            <a:r>
              <a:rPr lang="en-US" i="0" dirty="0" err="1">
                <a:effectLst/>
              </a:rPr>
              <a:t>seçeneğine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tıklayarak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tanımlanmış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kullanıcılardan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projeye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istediğimiz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yetki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seviyesiyle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yetkilendirebiliriz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Kullanıcıyı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projeden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çıkarmak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istediğimizde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aynı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sayfa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üzerinde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bulunan</a:t>
            </a:r>
            <a:r>
              <a:rPr lang="en-US" i="0" dirty="0">
                <a:effectLst/>
              </a:rPr>
              <a:t> </a:t>
            </a:r>
            <a:r>
              <a:rPr lang="en-US" b="1" i="0" dirty="0">
                <a:effectLst/>
              </a:rPr>
              <a:t>"Remove" (</a:t>
            </a:r>
            <a:r>
              <a:rPr lang="en-US" b="1" i="0" dirty="0" err="1">
                <a:effectLst/>
              </a:rPr>
              <a:t>Kaldır</a:t>
            </a:r>
            <a:r>
              <a:rPr lang="en-US" b="1" i="0" dirty="0">
                <a:effectLst/>
              </a:rPr>
              <a:t>) </a:t>
            </a:r>
            <a:r>
              <a:rPr lang="en-US" i="0" dirty="0" err="1">
                <a:effectLst/>
              </a:rPr>
              <a:t>seçeneğine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tıklamak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yeterli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olacaktır</a:t>
            </a:r>
            <a:r>
              <a:rPr lang="en-US" i="0" dirty="0">
                <a:effectLst/>
              </a:rPr>
              <a:t>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9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2884376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Summary: </a:t>
            </a:r>
            <a:r>
              <a:rPr lang="en-US" i="0" dirty="0">
                <a:effectLst/>
              </a:rPr>
              <a:t>Bu </a:t>
            </a:r>
            <a:r>
              <a:rPr lang="en-US" i="0" dirty="0" err="1">
                <a:effectLst/>
              </a:rPr>
              <a:t>bölüm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farklı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ekranlardan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yapılan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işlemlerin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özetlendiği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toplandığı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alandır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Aslında</a:t>
            </a:r>
            <a:r>
              <a:rPr lang="en-US" i="0" dirty="0">
                <a:effectLst/>
              </a:rPr>
              <a:t>, Jira </a:t>
            </a:r>
            <a:r>
              <a:rPr lang="en-US" i="0" dirty="0" err="1">
                <a:effectLst/>
              </a:rPr>
              <a:t>Yönetimi</a:t>
            </a:r>
            <a:r>
              <a:rPr lang="en-US" i="0" dirty="0">
                <a:effectLst/>
              </a:rPr>
              <a:t> (Administration) </a:t>
            </a:r>
            <a:r>
              <a:rPr lang="en-US" i="0" dirty="0" err="1">
                <a:effectLst/>
              </a:rPr>
              <a:t>kısmıyla</a:t>
            </a:r>
            <a:r>
              <a:rPr lang="en-US" i="0" dirty="0">
                <a:effectLst/>
              </a:rPr>
              <a:t> da </a:t>
            </a:r>
            <a:r>
              <a:rPr lang="en-US" i="0" dirty="0" err="1">
                <a:effectLst/>
              </a:rPr>
              <a:t>bu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işlemleri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gerçekleştirebiliriz</a:t>
            </a:r>
            <a:r>
              <a:rPr lang="en-US" i="0" dirty="0">
                <a:effectLst/>
              </a:rPr>
              <a:t>. </a:t>
            </a:r>
            <a:endParaRPr lang="tr-TR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Delete Project: </a:t>
            </a:r>
            <a:r>
              <a:rPr lang="en-US" i="0" dirty="0" err="1">
                <a:effectLst/>
              </a:rPr>
              <a:t>Oluşturulan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projenin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silinmesini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sağlayan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seçenektir</a:t>
            </a:r>
            <a:r>
              <a:rPr lang="en-US" i="0" dirty="0">
                <a:effectLst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6A4DE357-A9D8-990A-C7E6-44D65797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32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3162505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Issue Types: Issue Types (</a:t>
            </a:r>
            <a:r>
              <a:rPr lang="en-US" b="1" i="0" dirty="0" err="1">
                <a:effectLst/>
              </a:rPr>
              <a:t>Konu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Türleri</a:t>
            </a:r>
            <a:r>
              <a:rPr lang="en-US" b="1" i="0" dirty="0">
                <a:effectLst/>
              </a:rPr>
              <a:t>) </a:t>
            </a:r>
            <a:r>
              <a:rPr lang="en-US" i="0" dirty="0" err="1">
                <a:effectLst/>
              </a:rPr>
              <a:t>ile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ilgili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yazılanları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okumanızı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öneririm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Burada</a:t>
            </a:r>
            <a:r>
              <a:rPr lang="en-US" i="0" dirty="0">
                <a:effectLst/>
              </a:rPr>
              <a:t> Story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Epic </a:t>
            </a:r>
            <a:r>
              <a:rPr lang="en-US" i="0" dirty="0" err="1">
                <a:effectLst/>
              </a:rPr>
              <a:t>kavramlarını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kısaca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açıkladım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Bunların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dışında</a:t>
            </a:r>
            <a:r>
              <a:rPr lang="en-US" i="0" dirty="0">
                <a:effectLst/>
              </a:rPr>
              <a:t>, task, bug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sub-task </a:t>
            </a:r>
            <a:r>
              <a:rPr lang="en-US" i="0" dirty="0" err="1">
                <a:effectLst/>
              </a:rPr>
              <a:t>konularını</a:t>
            </a:r>
            <a:r>
              <a:rPr lang="en-US" i="0" dirty="0">
                <a:effectLst/>
              </a:rPr>
              <a:t> da </a:t>
            </a:r>
            <a:r>
              <a:rPr lang="en-US" i="0" dirty="0" err="1">
                <a:effectLst/>
              </a:rPr>
              <a:t>kısaca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açıklamak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gerekirse</a:t>
            </a:r>
            <a:r>
              <a:rPr lang="en-US" i="0" dirty="0">
                <a:effectLst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Task: </a:t>
            </a:r>
            <a:r>
              <a:rPr lang="en-US" i="0" dirty="0" err="1">
                <a:effectLst/>
              </a:rPr>
              <a:t>Belirli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görev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oluşturulan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konu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türüdür</a:t>
            </a:r>
            <a:r>
              <a:rPr lang="en-US" sz="1800" i="0" dirty="0">
                <a:effectLst/>
              </a:rPr>
              <a:t>.</a:t>
            </a: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1A0809FE-6DC3-1F0B-6693-52C907493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28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2884376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Sub-Task: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Eğer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yapılacak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kendi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farklı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aşamalara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bölünebiliyorsa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bu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aşamaları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tanımlamak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kullanılan</a:t>
            </a:r>
            <a:r>
              <a:rPr lang="en-US" i="0" dirty="0">
                <a:effectLst/>
              </a:rPr>
              <a:t> alt </a:t>
            </a:r>
            <a:r>
              <a:rPr lang="en-US" i="0" dirty="0" err="1">
                <a:effectLst/>
              </a:rPr>
              <a:t>görev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türüdür</a:t>
            </a:r>
            <a:r>
              <a:rPr lang="en-US" i="0" dirty="0">
                <a:effectLst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Bug: </a:t>
            </a:r>
            <a:r>
              <a:rPr lang="en-US" i="0" dirty="0" err="1">
                <a:effectLst/>
              </a:rPr>
              <a:t>Yazılım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geliştirme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projelerinde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ortaya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çıkan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hatalar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şekilde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adlandırılır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Geliştiricilerin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genellikle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pek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sevmediği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konu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türüdür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çünkü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sorunlar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anlamına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gelir</a:t>
            </a:r>
            <a:r>
              <a:rPr lang="en-US" i="0" dirty="0">
                <a:effectLst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2DF76FD9-8C64-1BEA-564F-2BDD1F61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9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2760550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Workflows: </a:t>
            </a:r>
            <a:r>
              <a:rPr lang="en-US" i="0" dirty="0" err="1">
                <a:effectLst/>
              </a:rPr>
              <a:t>Projemiz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akışı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oluşturmamızı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veya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mevcut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akışlarını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düzenlememize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olanak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sağlayan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ekrandır</a:t>
            </a:r>
            <a:r>
              <a:rPr lang="en-US" i="0" dirty="0">
                <a:effectLst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Screens: </a:t>
            </a:r>
            <a:r>
              <a:rPr lang="en-US" i="0" dirty="0" err="1">
                <a:effectLst/>
              </a:rPr>
              <a:t>İlgili</a:t>
            </a:r>
            <a:r>
              <a:rPr lang="en-US" i="0" dirty="0">
                <a:effectLst/>
              </a:rPr>
              <a:t> issue </a:t>
            </a:r>
            <a:r>
              <a:rPr lang="en-US" i="0" dirty="0" err="1">
                <a:effectLst/>
              </a:rPr>
              <a:t>türüne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göre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belirli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düğmelerin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ekranlarda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gösterilmesini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sağlayan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gibi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görünüyor</a:t>
            </a:r>
            <a:r>
              <a:rPr lang="en-US" i="0" dirty="0">
                <a:effectLst/>
              </a:rPr>
              <a:t>. </a:t>
            </a:r>
            <a:endParaRPr lang="tr-TR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Fields: </a:t>
            </a:r>
            <a:r>
              <a:rPr lang="en-US" i="0" dirty="0">
                <a:effectLst/>
              </a:rPr>
              <a:t>Yeni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issue (</a:t>
            </a:r>
            <a:r>
              <a:rPr lang="en-US" i="0" dirty="0" err="1">
                <a:effectLst/>
              </a:rPr>
              <a:t>konu</a:t>
            </a:r>
            <a:r>
              <a:rPr lang="en-US" i="0" dirty="0">
                <a:effectLst/>
              </a:rPr>
              <a:t>) </a:t>
            </a:r>
            <a:r>
              <a:rPr lang="en-US" i="0" dirty="0" err="1">
                <a:effectLst/>
              </a:rPr>
              <a:t>oluşturulduğunda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doldurulması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gereken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alanlara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özel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alanlar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eklememizi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sağlayan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alandır</a:t>
            </a:r>
            <a:r>
              <a:rPr lang="en-US" i="0" dirty="0">
                <a:effectLst/>
              </a:rPr>
              <a:t>. Bu </a:t>
            </a:r>
            <a:r>
              <a:rPr lang="en-US" i="0" dirty="0" err="1">
                <a:effectLst/>
              </a:rPr>
              <a:t>bölümde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seçili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projedeki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issue'ler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alanların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güncellenmesi</a:t>
            </a:r>
            <a:r>
              <a:rPr lang="en-US" i="0" dirty="0">
                <a:effectLst/>
              </a:rPr>
              <a:t>, yeni </a:t>
            </a:r>
            <a:r>
              <a:rPr lang="en-US" i="0" dirty="0" err="1">
                <a:effectLst/>
              </a:rPr>
              <a:t>alanların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eklenmesi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veya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kaldırılması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gibi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işlemler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gerçekleştirilebilir</a:t>
            </a:r>
            <a:r>
              <a:rPr lang="en-US" i="0" dirty="0">
                <a:effectLst/>
              </a:rPr>
              <a:t>.</a:t>
            </a: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2DF76FD9-8C64-1BEA-564F-2BDD1F61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4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3006773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Versions: </a:t>
            </a:r>
            <a:r>
              <a:rPr lang="en-US" i="0" dirty="0" err="1">
                <a:effectLst/>
              </a:rPr>
              <a:t>Jira'da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sürüm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yönetimi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işlemlerini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takip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etmek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mümkün</a:t>
            </a:r>
            <a:r>
              <a:rPr lang="en-US" i="0" dirty="0">
                <a:effectLst/>
              </a:rPr>
              <a:t>. Bu </a:t>
            </a:r>
            <a:r>
              <a:rPr lang="en-US" i="0" dirty="0" err="1">
                <a:effectLst/>
              </a:rPr>
              <a:t>bölümde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versiyonlar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tanımlayabilir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oluşturulan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issue'ların</a:t>
            </a:r>
            <a:r>
              <a:rPr lang="en-US" i="0" dirty="0">
                <a:effectLst/>
              </a:rPr>
              <a:t> hangi </a:t>
            </a:r>
            <a:r>
              <a:rPr lang="en-US" i="0" dirty="0" err="1">
                <a:effectLst/>
              </a:rPr>
              <a:t>versiyonlarda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geliştirileceğini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veya</a:t>
            </a:r>
            <a:r>
              <a:rPr lang="en-US" i="0" dirty="0">
                <a:effectLst/>
              </a:rPr>
              <a:t> hangi </a:t>
            </a:r>
            <a:r>
              <a:rPr lang="en-US" i="0" dirty="0" err="1">
                <a:effectLst/>
              </a:rPr>
              <a:t>versiyonlardan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etkilendiğini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seçebiliriz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Ayrıca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sürüm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yayınlama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veya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derleme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gibi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işlemleri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gerçekleştirebiliriz</a:t>
            </a:r>
            <a:r>
              <a:rPr lang="en-US" i="0" dirty="0">
                <a:effectLst/>
              </a:rPr>
              <a:t>. </a:t>
            </a:r>
            <a:endParaRPr lang="tr-TR" i="0" dirty="0"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39902C8D-9E01-4EFE-7DA0-0114E19FE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7954086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Yönetimi'nin</a:t>
            </a:r>
            <a:r>
              <a:rPr lang="en-US" sz="2800" dirty="0"/>
              <a:t> </a:t>
            </a:r>
            <a:r>
              <a:rPr lang="tr-TR" sz="2800" dirty="0"/>
              <a:t>T</a:t>
            </a:r>
            <a:r>
              <a:rPr lang="en-US" sz="2800" dirty="0" err="1"/>
              <a:t>emel</a:t>
            </a:r>
            <a:r>
              <a:rPr lang="en-US" sz="2800" dirty="0"/>
              <a:t> </a:t>
            </a:r>
            <a:r>
              <a:rPr lang="tr-TR" sz="2800" dirty="0"/>
              <a:t>P</a:t>
            </a:r>
            <a:r>
              <a:rPr lang="en-US" sz="2800" dirty="0" err="1"/>
              <a:t>rensipleri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1940" y="2743797"/>
            <a:ext cx="10108120" cy="279523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Ekip</a:t>
            </a:r>
            <a:r>
              <a:rPr lang="en-US" b="1" dirty="0"/>
              <a:t> </a:t>
            </a:r>
            <a:r>
              <a:rPr lang="en-US" b="1" dirty="0" err="1"/>
              <a:t>Odaklılık</a:t>
            </a:r>
            <a:r>
              <a:rPr lang="en-US" b="1" dirty="0"/>
              <a:t>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üyeleri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herkesin</a:t>
            </a:r>
            <a:r>
              <a:rPr lang="en-US" dirty="0"/>
              <a:t> </a:t>
            </a:r>
            <a:r>
              <a:rPr lang="en-US" dirty="0" err="1"/>
              <a:t>katkısını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sorumluluğunu</a:t>
            </a:r>
            <a:r>
              <a:rPr lang="en-US" dirty="0"/>
              <a:t> </a:t>
            </a:r>
            <a:r>
              <a:rPr lang="en-US" dirty="0" err="1"/>
              <a:t>vurgular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Müşteri</a:t>
            </a:r>
            <a:r>
              <a:rPr lang="en-US" b="1" dirty="0"/>
              <a:t> </a:t>
            </a:r>
            <a:r>
              <a:rPr lang="en-US" b="1" dirty="0" err="1"/>
              <a:t>Memnuniyeti</a:t>
            </a:r>
            <a:r>
              <a:rPr lang="en-US" b="1" dirty="0"/>
              <a:t>: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odaklılık</a:t>
            </a:r>
            <a:r>
              <a:rPr lang="en-US" dirty="0"/>
              <a:t>, </a:t>
            </a:r>
            <a:r>
              <a:rPr lang="en-US" dirty="0" err="1"/>
              <a:t>onların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üretmeyi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</a:t>
            </a: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Yönetimi'nin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metodolojilerinden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Scrum,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esaslara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Scrum, </a:t>
            </a:r>
            <a:r>
              <a:rPr lang="en-US" dirty="0" err="1"/>
              <a:t>işleri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tamamlamayı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sürdürülebilir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geliştirmeyi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44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2760550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Components: </a:t>
            </a:r>
            <a:r>
              <a:rPr lang="en-US" i="0" dirty="0" err="1">
                <a:effectLst/>
              </a:rPr>
              <a:t>Projede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geliştirilecek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özellikleri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daha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küçük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parçalara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böler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bunların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yönetimini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farklı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kullanıcılara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atamak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kullanılır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Bileşenler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eklenebilir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veya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kaldırılabilir</a:t>
            </a:r>
            <a:r>
              <a:rPr lang="en-US" i="0" dirty="0">
                <a:effectLst/>
              </a:rPr>
              <a:t>. Bir </a:t>
            </a:r>
            <a:r>
              <a:rPr lang="en-US" i="0" dirty="0" err="1">
                <a:effectLst/>
              </a:rPr>
              <a:t>bileşeni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kaldırdığınızda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bu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bileşen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altında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açılan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issue'ları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başka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bileşene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taşıma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seçeneği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sunar</a:t>
            </a:r>
            <a:r>
              <a:rPr lang="en-US" b="1" i="0" dirty="0">
                <a:effectLst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39902C8D-9E01-4EFE-7DA0-0114E19FE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2636725"/>
            <a:ext cx="9840037" cy="3695495"/>
          </a:xfrm>
        </p:spPr>
        <p:txBody>
          <a:bodyPr>
            <a:normAutofit/>
          </a:bodyPr>
          <a:lstStyle/>
          <a:p>
            <a:pPr algn="just"/>
            <a:endParaRPr lang="en-US" b="1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Permissions: </a:t>
            </a:r>
            <a:r>
              <a:rPr lang="en-US" i="0" dirty="0">
                <a:effectLst/>
              </a:rPr>
              <a:t>Bu </a:t>
            </a:r>
            <a:r>
              <a:rPr lang="en-US" i="0" dirty="0" err="1">
                <a:effectLst/>
              </a:rPr>
              <a:t>bölümde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proje</a:t>
            </a:r>
            <a:r>
              <a:rPr lang="en-US" i="0" dirty="0">
                <a:effectLst/>
              </a:rPr>
              <a:t>, issue (</a:t>
            </a:r>
            <a:r>
              <a:rPr lang="en-US" i="0" dirty="0" err="1">
                <a:effectLst/>
              </a:rPr>
              <a:t>konu</a:t>
            </a:r>
            <a:r>
              <a:rPr lang="en-US" i="0" dirty="0">
                <a:effectLst/>
              </a:rPr>
              <a:t>), oy </a:t>
            </a:r>
            <a:r>
              <a:rPr lang="en-US" i="0" dirty="0" err="1">
                <a:effectLst/>
              </a:rPr>
              <a:t>verenler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izleyiciler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yorumlar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ekler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gibi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başlıklarda</a:t>
            </a:r>
            <a:r>
              <a:rPr lang="en-US" i="0" dirty="0">
                <a:effectLst/>
              </a:rPr>
              <a:t> hangi </a:t>
            </a:r>
            <a:r>
              <a:rPr lang="en-US" i="0" dirty="0" err="1">
                <a:effectLst/>
              </a:rPr>
              <a:t>rollerin</a:t>
            </a:r>
            <a:r>
              <a:rPr lang="en-US" i="0" dirty="0">
                <a:effectLst/>
              </a:rPr>
              <a:t> hangi </a:t>
            </a:r>
            <a:r>
              <a:rPr lang="en-US" i="0" dirty="0" err="1">
                <a:effectLst/>
              </a:rPr>
              <a:t>izinlere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sahip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olduğunu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düzenleyebiliriz</a:t>
            </a:r>
            <a:r>
              <a:rPr lang="en-US" i="0" dirty="0">
                <a:effectLst/>
              </a:rPr>
              <a:t>. Bu, </a:t>
            </a:r>
            <a:r>
              <a:rPr lang="en-US" i="0" dirty="0" err="1">
                <a:effectLst/>
              </a:rPr>
              <a:t>belirli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kullanıcı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rollerine</a:t>
            </a:r>
            <a:r>
              <a:rPr lang="en-US" i="0" dirty="0">
                <a:effectLst/>
              </a:rPr>
              <a:t> hangi </a:t>
            </a:r>
            <a:r>
              <a:rPr lang="en-US" i="0" dirty="0" err="1">
                <a:effectLst/>
              </a:rPr>
              <a:t>işlevlerin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verileceğini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yönetmek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kullanılabilir</a:t>
            </a:r>
            <a:r>
              <a:rPr lang="en-US" i="0" dirty="0">
                <a:effectLst/>
              </a:rPr>
              <a:t>.</a:t>
            </a: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39902C8D-9E01-4EFE-7DA0-0114E19FE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12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2884376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Issue Security: </a:t>
            </a:r>
            <a:r>
              <a:rPr lang="en-US" i="0" dirty="0" err="1">
                <a:effectLst/>
              </a:rPr>
              <a:t>Projedeki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issue'ların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belirli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güvenlik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seviyesine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atanmasını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sağlar</a:t>
            </a:r>
            <a:r>
              <a:rPr lang="en-US" i="0" dirty="0">
                <a:effectLst/>
              </a:rPr>
              <a:t>. Bu, hangi </a:t>
            </a:r>
            <a:r>
              <a:rPr lang="en-US" i="0" dirty="0" err="1">
                <a:effectLst/>
              </a:rPr>
              <a:t>kullanıcı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gruplarının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belirli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issue'ları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görebileceğini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belirlemek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kullanılır</a:t>
            </a:r>
            <a:r>
              <a:rPr lang="en-US" i="0" dirty="0">
                <a:effectLst/>
              </a:rPr>
              <a:t>. İlk </a:t>
            </a:r>
            <a:r>
              <a:rPr lang="en-US" i="0" dirty="0" err="1">
                <a:effectLst/>
              </a:rPr>
              <a:t>olarak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Güvenlik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Şeması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belirlenir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ardından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güvenlik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seviyeleri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tanımlanır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kullanıcılar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veya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gruplar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eklenir</a:t>
            </a:r>
            <a:r>
              <a:rPr lang="en-US" i="0" dirty="0">
                <a:effectLst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52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21C29EEE-70A1-2723-F3B0-5B2F07ABC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8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2993125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Notifications: </a:t>
            </a:r>
            <a:r>
              <a:rPr lang="en-US" i="0" dirty="0" err="1">
                <a:effectLst/>
              </a:rPr>
              <a:t>Proje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içindeki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issue'ların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üzerinde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herhangi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değişiklik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yapıldığında</a:t>
            </a:r>
            <a:r>
              <a:rPr lang="en-US" i="0" dirty="0">
                <a:effectLst/>
              </a:rPr>
              <a:t>, hangi </a:t>
            </a:r>
            <a:r>
              <a:rPr lang="en-US" i="0" dirty="0" err="1">
                <a:effectLst/>
              </a:rPr>
              <a:t>kullanıcılara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hangi e-</a:t>
            </a:r>
            <a:r>
              <a:rPr lang="en-US" i="0" dirty="0" err="1">
                <a:effectLst/>
              </a:rPr>
              <a:t>posta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adreslerine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bildirim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gönderileceğini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yönetebileceğimiz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ekrandır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Buradan</a:t>
            </a:r>
            <a:r>
              <a:rPr lang="en-US" i="0" dirty="0">
                <a:effectLst/>
              </a:rPr>
              <a:t> hangi </a:t>
            </a:r>
            <a:r>
              <a:rPr lang="en-US" i="0" dirty="0" err="1">
                <a:effectLst/>
              </a:rPr>
              <a:t>olayların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gerçekleştiğinde</a:t>
            </a:r>
            <a:r>
              <a:rPr lang="en-US" i="0" dirty="0">
                <a:effectLst/>
              </a:rPr>
              <a:t>, hangi </a:t>
            </a:r>
            <a:r>
              <a:rPr lang="en-US" i="0" dirty="0" err="1">
                <a:effectLst/>
              </a:rPr>
              <a:t>kullanıcı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gruplarına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veya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belirli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kullanıcılara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bildirim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gönderileceğini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belirleyebiliriz</a:t>
            </a:r>
            <a:r>
              <a:rPr lang="en-US" i="0" dirty="0">
                <a:effectLst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53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21C29EEE-70A1-2723-F3B0-5B2F07ABC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56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tr-TR" sz="3100" dirty="0"/>
              <a:t>JIRA Menü </a:t>
            </a:r>
            <a:r>
              <a:rPr lang="tr-TR" sz="3100" dirty="0" err="1"/>
              <a:t>Item’ları</a:t>
            </a:r>
            <a:endParaRPr lang="en-US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5981" y="2993126"/>
            <a:ext cx="9840037" cy="36954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HipChat Integration: </a:t>
            </a:r>
            <a:r>
              <a:rPr lang="en-US" i="0" dirty="0" err="1">
                <a:effectLst/>
              </a:rPr>
              <a:t>Şirket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mesajlaşma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uygulaması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HipChat'in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entegrasyonu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için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kullanılan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menü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öğesidir</a:t>
            </a:r>
            <a:r>
              <a:rPr lang="en-US" i="0" dirty="0">
                <a:effectLst/>
              </a:rPr>
              <a:t>. Bu </a:t>
            </a:r>
            <a:r>
              <a:rPr lang="en-US" i="0" dirty="0" err="1">
                <a:effectLst/>
              </a:rPr>
              <a:t>bölümde</a:t>
            </a:r>
            <a:r>
              <a:rPr lang="en-US" i="0" dirty="0">
                <a:effectLst/>
              </a:rPr>
              <a:t> HipChat </a:t>
            </a:r>
            <a:r>
              <a:rPr lang="en-US" i="0" dirty="0" err="1">
                <a:effectLst/>
              </a:rPr>
              <a:t>ile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Jira'nın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entegrasyonunu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yaparak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belirli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olaylar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veya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değişiklikler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durumunda</a:t>
            </a:r>
            <a:r>
              <a:rPr lang="en-US" i="0" dirty="0">
                <a:effectLst/>
              </a:rPr>
              <a:t> HipChat </a:t>
            </a:r>
            <a:r>
              <a:rPr lang="en-US" i="0" dirty="0" err="1">
                <a:effectLst/>
              </a:rPr>
              <a:t>üzerinden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bildirimler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alabilir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iletişimi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kolaylaştırabilirsiniz</a:t>
            </a:r>
            <a:r>
              <a:rPr lang="en-US" i="0" dirty="0">
                <a:effectLst/>
              </a:rPr>
              <a:t>.</a:t>
            </a: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54</a:t>
            </a:fld>
            <a:endParaRPr lang="en-US"/>
          </a:p>
        </p:txBody>
      </p:sp>
      <p:pic>
        <p:nvPicPr>
          <p:cNvPr id="2" name="Resim 1" descr="yazı tipi, logo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21C29EEE-70A1-2723-F3B0-5B2F07ABC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33" y="512254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62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(Agile), CI/CD, and DevOps </a:t>
            </a:r>
            <a:r>
              <a:rPr lang="tr-TR" sz="2800" dirty="0"/>
              <a:t>İ</a:t>
            </a:r>
            <a:r>
              <a:rPr lang="en-US" sz="2800" dirty="0" err="1"/>
              <a:t>lişkisi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tr-TR" sz="2800" dirty="0"/>
              <a:t>F</a:t>
            </a:r>
            <a:r>
              <a:rPr lang="en-US" sz="2800" dirty="0" err="1"/>
              <a:t>arkları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593074"/>
            <a:ext cx="9892068" cy="2115403"/>
          </a:xfrm>
        </p:spPr>
        <p:txBody>
          <a:bodyPr/>
          <a:lstStyle/>
          <a:p>
            <a:pPr algn="just"/>
            <a:r>
              <a:rPr lang="en-US" dirty="0" err="1"/>
              <a:t>Çevik</a:t>
            </a:r>
            <a:r>
              <a:rPr lang="en-US" dirty="0"/>
              <a:t> (Agile), CI/CD </a:t>
            </a:r>
            <a:r>
              <a:rPr lang="en-US" dirty="0" err="1"/>
              <a:t>ve</a:t>
            </a:r>
            <a:r>
              <a:rPr lang="en-US" dirty="0"/>
              <a:t> DevOps,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birbiriyle</a:t>
            </a:r>
            <a:r>
              <a:rPr lang="en-US" dirty="0"/>
              <a:t> </a:t>
            </a:r>
            <a:r>
              <a:rPr lang="en-US" dirty="0" err="1"/>
              <a:t>bağlantılı</a:t>
            </a:r>
            <a:r>
              <a:rPr lang="en-US" dirty="0"/>
              <a:t> </a:t>
            </a:r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yaklaşımlardır</a:t>
            </a:r>
            <a:r>
              <a:rPr lang="en-US" dirty="0"/>
              <a:t>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Resim 4" descr="metin, ekran görüntüsü, iş kartı, yazı tipi içeren bir resim&#10;&#10;Açıklama otomatik olarak oluşturuldu">
            <a:extLst>
              <a:ext uri="{FF2B5EF4-FFF2-40B4-BE49-F238E27FC236}">
                <a16:creationId xmlns:a16="http://schemas.microsoft.com/office/drawing/2014/main" id="{4EA923D2-C997-4A86-8FCC-B132ECF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5" y="3669357"/>
            <a:ext cx="4596990" cy="20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33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06270" cy="610863"/>
          </a:xfrm>
        </p:spPr>
        <p:txBody>
          <a:bodyPr anchor="b">
            <a:normAutofit/>
          </a:bodyPr>
          <a:lstStyle/>
          <a:p>
            <a:r>
              <a:rPr lang="en-US" sz="2100" dirty="0" err="1"/>
              <a:t>Çevik</a:t>
            </a:r>
            <a:r>
              <a:rPr lang="en-US" sz="2100" dirty="0"/>
              <a:t> (Agile), CI/CD, and DevOps </a:t>
            </a:r>
            <a:r>
              <a:rPr lang="tr-TR" sz="2100" dirty="0"/>
              <a:t>İ</a:t>
            </a:r>
            <a:r>
              <a:rPr lang="en-US" sz="2100" dirty="0" err="1"/>
              <a:t>lişkisi</a:t>
            </a:r>
            <a:r>
              <a:rPr lang="en-US" sz="2100" dirty="0"/>
              <a:t> </a:t>
            </a:r>
            <a:r>
              <a:rPr lang="en-US" sz="2100" dirty="0" err="1"/>
              <a:t>ve</a:t>
            </a:r>
            <a:r>
              <a:rPr lang="en-US" sz="2100" dirty="0"/>
              <a:t> </a:t>
            </a:r>
            <a:r>
              <a:rPr lang="tr-TR" sz="2100" dirty="0"/>
              <a:t>F</a:t>
            </a:r>
            <a:r>
              <a:rPr lang="en-US" sz="2100" dirty="0" err="1"/>
              <a:t>arkları</a:t>
            </a:r>
            <a:endParaRPr lang="en-US" sz="2100" dirty="0"/>
          </a:p>
        </p:txBody>
      </p:sp>
      <p:pic>
        <p:nvPicPr>
          <p:cNvPr id="5" name="Resim 4" descr="grafik, diyagram, tasarım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4E209DDC-08AB-E40C-94FD-278743F36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14" y="2278641"/>
            <a:ext cx="4891454" cy="289827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48634" y="2503725"/>
            <a:ext cx="5074332" cy="3264030"/>
          </a:xfrm>
        </p:spPr>
        <p:txBody>
          <a:bodyPr anchor="t">
            <a:norm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Çevik</a:t>
            </a:r>
            <a:r>
              <a:rPr lang="en-US" b="1" dirty="0"/>
              <a:t> (Agile)</a:t>
            </a:r>
          </a:p>
          <a:p>
            <a:pPr marL="0" indent="0" algn="just">
              <a:buNone/>
            </a:pPr>
            <a:r>
              <a:rPr lang="en-US" dirty="0" err="1"/>
              <a:t>Çevik</a:t>
            </a:r>
            <a:r>
              <a:rPr lang="en-US" dirty="0"/>
              <a:t> (Agile),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,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odaklılık</a:t>
            </a:r>
            <a:r>
              <a:rPr lang="en-US" dirty="0"/>
              <a:t>,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metodoloji</a:t>
            </a:r>
            <a:r>
              <a:rPr lang="en-US" dirty="0"/>
              <a:t>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plan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belge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bildirimlerine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adaptasyonu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prensipleri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, </a:t>
            </a:r>
            <a:r>
              <a:rPr lang="en-US" dirty="0" err="1"/>
              <a:t>işbirliği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üzerinedir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7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(Agile), CI/CD, and DevOps </a:t>
            </a:r>
            <a:r>
              <a:rPr lang="tr-TR" sz="2800" dirty="0"/>
              <a:t>İ</a:t>
            </a:r>
            <a:r>
              <a:rPr lang="en-US" sz="2800" dirty="0" err="1"/>
              <a:t>lişkisi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tr-TR" sz="2800" dirty="0"/>
              <a:t>F</a:t>
            </a:r>
            <a:r>
              <a:rPr lang="en-US" sz="2800" dirty="0" err="1"/>
              <a:t>arkları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746584"/>
            <a:ext cx="10648364" cy="1866594"/>
          </a:xfrm>
        </p:spPr>
        <p:txBody>
          <a:bodyPr/>
          <a:lstStyle/>
          <a:p>
            <a:pPr algn="just"/>
            <a:r>
              <a:rPr lang="en-US" b="1" dirty="0"/>
              <a:t>2. CI/CD (Continuous Integration/Continuous Delivery-Continuous Deployment)</a:t>
            </a:r>
          </a:p>
          <a:p>
            <a:pPr algn="just"/>
            <a:r>
              <a:rPr lang="en-US" b="1" dirty="0"/>
              <a:t>Continuous Integration (</a:t>
            </a:r>
            <a:r>
              <a:rPr lang="en-US" b="1" dirty="0" err="1"/>
              <a:t>Sürekli</a:t>
            </a:r>
            <a:r>
              <a:rPr lang="en-US" b="1" dirty="0"/>
              <a:t> </a:t>
            </a:r>
            <a:r>
              <a:rPr lang="en-US" b="1" dirty="0" err="1"/>
              <a:t>Entegrasyon</a:t>
            </a:r>
            <a:r>
              <a:rPr lang="en-US" b="1" dirty="0"/>
              <a:t>): </a:t>
            </a:r>
            <a:r>
              <a:rPr lang="en-US" dirty="0"/>
              <a:t>CI,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yazdıkları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birleştirdiği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süreçtir</a:t>
            </a:r>
            <a:r>
              <a:rPr lang="en-US" dirty="0"/>
              <a:t>. </a:t>
            </a:r>
            <a:r>
              <a:rPr lang="en-US" dirty="0" err="1"/>
              <a:t>Amaç</a:t>
            </a:r>
            <a:r>
              <a:rPr lang="en-US" dirty="0"/>
              <a:t>,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parçalar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ana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tabanına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olmaktır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A023FBCC-C141-3E4A-808F-2E07ADE9A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6"/>
          <a:stretch/>
        </p:blipFill>
        <p:spPr>
          <a:xfrm>
            <a:off x="4075675" y="4613178"/>
            <a:ext cx="4660363" cy="1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54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(Agile), CI/CD, and DevOps </a:t>
            </a:r>
            <a:r>
              <a:rPr lang="tr-TR" sz="2800" dirty="0"/>
              <a:t>İ</a:t>
            </a:r>
            <a:r>
              <a:rPr lang="en-US" sz="2800" dirty="0" err="1"/>
              <a:t>lişkisi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tr-TR" sz="2800" dirty="0"/>
              <a:t>F</a:t>
            </a:r>
            <a:r>
              <a:rPr lang="en-US" sz="2800" dirty="0" err="1"/>
              <a:t>arkları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495703"/>
            <a:ext cx="10648364" cy="1866594"/>
          </a:xfrm>
        </p:spPr>
        <p:txBody>
          <a:bodyPr/>
          <a:lstStyle/>
          <a:p>
            <a:pPr algn="just"/>
            <a:r>
              <a:rPr lang="en-US" b="1" dirty="0"/>
              <a:t>2. CI/CD (Continuous Integration/Continuous Delivery-Continuous Deployment)</a:t>
            </a:r>
          </a:p>
          <a:p>
            <a:pPr algn="just"/>
            <a:r>
              <a:rPr lang="en-US" b="1" dirty="0"/>
              <a:t>Continuous Delivery (</a:t>
            </a:r>
            <a:r>
              <a:rPr lang="en-US" b="1" dirty="0" err="1"/>
              <a:t>Sürekli</a:t>
            </a:r>
            <a:r>
              <a:rPr lang="en-US" b="1" dirty="0"/>
              <a:t> </a:t>
            </a:r>
            <a:r>
              <a:rPr lang="en-US" b="1" dirty="0" err="1"/>
              <a:t>Teslim</a:t>
            </a:r>
            <a:r>
              <a:rPr lang="en-US" b="1" dirty="0"/>
              <a:t>): </a:t>
            </a:r>
            <a:r>
              <a:rPr lang="en-US" dirty="0"/>
              <a:t>CD,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ortamına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hale </a:t>
            </a:r>
            <a:r>
              <a:rPr lang="en-US" dirty="0" err="1"/>
              <a:t>getirilmesi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yayınlanabilir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sürecidir</a:t>
            </a:r>
            <a:r>
              <a:rPr lang="en-US" dirty="0"/>
              <a:t>. Bu,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hale </a:t>
            </a:r>
            <a:r>
              <a:rPr lang="en-US" dirty="0" err="1"/>
              <a:t>getirmeyi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müşteriye</a:t>
            </a:r>
            <a:r>
              <a:rPr lang="en-US" dirty="0"/>
              <a:t> </a:t>
            </a:r>
            <a:r>
              <a:rPr lang="en-US" dirty="0" err="1"/>
              <a:t>sunmayı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Continuous Deployment (</a:t>
            </a:r>
            <a:r>
              <a:rPr lang="en-US" b="1" dirty="0" err="1"/>
              <a:t>Sürekli</a:t>
            </a:r>
            <a:r>
              <a:rPr lang="en-US" b="1" dirty="0"/>
              <a:t> </a:t>
            </a:r>
            <a:r>
              <a:rPr lang="en-US" b="1" dirty="0" err="1"/>
              <a:t>Dağıtım</a:t>
            </a:r>
            <a:r>
              <a:rPr lang="en-US" b="1" dirty="0"/>
              <a:t>): </a:t>
            </a:r>
            <a:r>
              <a:rPr lang="en-US" dirty="0" err="1"/>
              <a:t>CD'nin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ortamına</a:t>
            </a:r>
            <a:r>
              <a:rPr lang="en-US" dirty="0"/>
              <a:t> </a:t>
            </a:r>
            <a:r>
              <a:rPr lang="en-US" dirty="0" err="1"/>
              <a:t>gönderilmesi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Bu </a:t>
            </a:r>
            <a:r>
              <a:rPr lang="en-US" dirty="0" err="1"/>
              <a:t>süreçte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müdahalesi</a:t>
            </a:r>
            <a:r>
              <a:rPr lang="en-US" dirty="0"/>
              <a:t> minimum </a:t>
            </a:r>
            <a:r>
              <a:rPr lang="en-US" dirty="0" err="1"/>
              <a:t>seviyededir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A023FBCC-C141-3E4A-808F-2E07ADE9A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6"/>
          <a:stretch/>
        </p:blipFill>
        <p:spPr>
          <a:xfrm>
            <a:off x="4075675" y="4613178"/>
            <a:ext cx="4660363" cy="1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947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06270" cy="610863"/>
          </a:xfrm>
        </p:spPr>
        <p:txBody>
          <a:bodyPr anchor="b">
            <a:normAutofit/>
          </a:bodyPr>
          <a:lstStyle/>
          <a:p>
            <a:r>
              <a:rPr lang="en-US" sz="2100" err="1"/>
              <a:t>Çevik</a:t>
            </a:r>
            <a:r>
              <a:rPr lang="en-US" sz="2100"/>
              <a:t> (Agile), CI/CD, and DevOps </a:t>
            </a:r>
            <a:r>
              <a:rPr lang="tr-TR" sz="2100"/>
              <a:t>İ</a:t>
            </a:r>
            <a:r>
              <a:rPr lang="en-US" sz="2100" err="1"/>
              <a:t>lişkisi</a:t>
            </a:r>
            <a:r>
              <a:rPr lang="en-US" sz="2100"/>
              <a:t> </a:t>
            </a:r>
            <a:r>
              <a:rPr lang="en-US" sz="2100" err="1"/>
              <a:t>ve</a:t>
            </a:r>
            <a:r>
              <a:rPr lang="en-US" sz="2100"/>
              <a:t> </a:t>
            </a:r>
            <a:r>
              <a:rPr lang="tr-TR" sz="2100"/>
              <a:t>F</a:t>
            </a:r>
            <a:r>
              <a:rPr lang="en-US" sz="2100" err="1"/>
              <a:t>arkları</a:t>
            </a:r>
            <a:endParaRPr lang="en-US" sz="2100"/>
          </a:p>
        </p:txBody>
      </p:sp>
      <p:pic>
        <p:nvPicPr>
          <p:cNvPr id="5" name="Resim 4" descr="metin, daire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AA6CCA20-DC61-43AD-2FD1-8D14175CF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 r="3" b="15112"/>
          <a:stretch/>
        </p:blipFill>
        <p:spPr>
          <a:xfrm>
            <a:off x="767074" y="2300983"/>
            <a:ext cx="5138425" cy="2313219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04903" y="2300983"/>
            <a:ext cx="5020024" cy="28899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3. DevOps</a:t>
            </a:r>
          </a:p>
          <a:p>
            <a:pPr marL="0" indent="0" algn="just">
              <a:buNone/>
            </a:pPr>
            <a:r>
              <a:rPr lang="en-US" dirty="0"/>
              <a:t>DevOps,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IT </a:t>
            </a:r>
            <a:r>
              <a:rPr lang="en-US" dirty="0" err="1"/>
              <a:t>operasyonları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duvarları</a:t>
            </a:r>
            <a:r>
              <a:rPr lang="en-US" dirty="0"/>
              <a:t> </a:t>
            </a:r>
            <a:r>
              <a:rPr lang="en-US" dirty="0" err="1"/>
              <a:t>kaldırarak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kültür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felsefesidir</a:t>
            </a:r>
            <a:r>
              <a:rPr lang="en-US" dirty="0"/>
              <a:t>. Bu </a:t>
            </a:r>
            <a:r>
              <a:rPr lang="en-US" dirty="0" err="1"/>
              <a:t>yaklaşım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,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otomasyonu</a:t>
            </a:r>
            <a:r>
              <a:rPr lang="en-US" dirty="0"/>
              <a:t>,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döngüleri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dağıtılması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 DevOps, CI/CD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otomasyonu</a:t>
            </a:r>
            <a:r>
              <a:rPr lang="en-US" dirty="0"/>
              <a:t> </a:t>
            </a:r>
            <a:r>
              <a:rPr lang="en-US" dirty="0" err="1"/>
              <a:t>içerirken</a:t>
            </a:r>
            <a:r>
              <a:rPr lang="en-US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kültürel</a:t>
            </a:r>
            <a:r>
              <a:rPr lang="en-US" dirty="0"/>
              <a:t> </a:t>
            </a:r>
            <a:r>
              <a:rPr lang="en-US" dirty="0" err="1"/>
              <a:t>değişimi</a:t>
            </a:r>
            <a:r>
              <a:rPr lang="en-US" dirty="0"/>
              <a:t> de </a:t>
            </a:r>
            <a:r>
              <a:rPr lang="en-US" dirty="0" err="1"/>
              <a:t>kapsar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8650122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Geleneksel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Yaklaşımın</a:t>
            </a:r>
            <a:r>
              <a:rPr lang="en-US" sz="2800" dirty="0"/>
              <a:t> </a:t>
            </a:r>
            <a:r>
              <a:rPr lang="en-US" sz="2800" dirty="0" err="1"/>
              <a:t>Karşılaştırılması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673816"/>
            <a:ext cx="9021170" cy="3142446"/>
          </a:xfrm>
        </p:spPr>
        <p:txBody>
          <a:bodyPr/>
          <a:lstStyle/>
          <a:p>
            <a:r>
              <a:rPr lang="en-US" b="1" dirty="0" err="1"/>
              <a:t>Geleneksel</a:t>
            </a:r>
            <a:r>
              <a:rPr lang="en-US" b="1" dirty="0"/>
              <a:t> </a:t>
            </a:r>
            <a:r>
              <a:rPr lang="en-US" b="1" dirty="0" err="1"/>
              <a:t>Yaklaşım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</a:t>
            </a:r>
            <a:r>
              <a:rPr lang="en-US" dirty="0" err="1"/>
              <a:t>odaklı</a:t>
            </a:r>
            <a:r>
              <a:rPr lang="en-US" dirty="0"/>
              <a:t>,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belgeler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planları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dirençli</a:t>
            </a:r>
            <a:r>
              <a:rPr lang="en-US" dirty="0"/>
              <a:t>, </a:t>
            </a:r>
            <a:r>
              <a:rPr lang="en-US" dirty="0" err="1"/>
              <a:t>sıkı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teslimatı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müşteriye</a:t>
            </a:r>
            <a:r>
              <a:rPr lang="en-US" dirty="0"/>
              <a:t> </a:t>
            </a:r>
            <a:r>
              <a:rPr lang="en-US" dirty="0" err="1"/>
              <a:t>sunulur</a:t>
            </a:r>
            <a:r>
              <a:rPr lang="en-US" dirty="0"/>
              <a:t>,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geç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328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(Agile) </a:t>
            </a:r>
            <a:r>
              <a:rPr lang="en-US" sz="2800" dirty="0" err="1"/>
              <a:t>Uygulamaları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1877007"/>
            <a:ext cx="10803108" cy="2115403"/>
          </a:xfrm>
        </p:spPr>
        <p:txBody>
          <a:bodyPr/>
          <a:lstStyle/>
          <a:p>
            <a:pPr algn="just"/>
            <a:endParaRPr lang="en-US" b="1" dirty="0"/>
          </a:p>
          <a:p>
            <a:pPr algn="just"/>
            <a:r>
              <a:rPr lang="en-US" b="1" dirty="0"/>
              <a:t>Scrum: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Scrum, </a:t>
            </a:r>
            <a:r>
              <a:rPr lang="en-US" dirty="0" err="1"/>
              <a:t>belirli</a:t>
            </a:r>
            <a:r>
              <a:rPr lang="en-US" dirty="0"/>
              <a:t> zaman </a:t>
            </a:r>
            <a:r>
              <a:rPr lang="en-US" dirty="0" err="1"/>
              <a:t>dilimlerinde</a:t>
            </a:r>
            <a:r>
              <a:rPr lang="en-US" dirty="0"/>
              <a:t> (sprint) </a:t>
            </a:r>
            <a:r>
              <a:rPr lang="en-US" dirty="0" err="1"/>
              <a:t>planlanan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tamamlanan</a:t>
            </a:r>
            <a:r>
              <a:rPr lang="en-US" dirty="0"/>
              <a:t> </a:t>
            </a:r>
            <a:r>
              <a:rPr lang="en-US" dirty="0" err="1"/>
              <a:t>işleri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Scrum,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toplantılar</a:t>
            </a:r>
            <a:r>
              <a:rPr lang="en-US" dirty="0"/>
              <a:t>,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, scrum master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rollerini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Kanban: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Kanban,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akışını</a:t>
            </a:r>
            <a:r>
              <a:rPr lang="en-US" dirty="0"/>
              <a:t> </a:t>
            </a:r>
            <a:r>
              <a:rPr lang="en-US" dirty="0" err="1"/>
              <a:t>görselleştirmek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İşin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yükünü</a:t>
            </a:r>
            <a:r>
              <a:rPr lang="en-US" dirty="0"/>
              <a:t> optimize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Resim 4" descr="metin, ekran görüntüsü, diyagram, yazılım içeren bir resim&#10;&#10;Açıklama otomatik olarak oluşturuldu">
            <a:extLst>
              <a:ext uri="{FF2B5EF4-FFF2-40B4-BE49-F238E27FC236}">
                <a16:creationId xmlns:a16="http://schemas.microsoft.com/office/drawing/2014/main" id="{5E660843-B404-5FF2-840F-359EBA4C8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t="17390" r="3792" b="20457"/>
          <a:stretch/>
        </p:blipFill>
        <p:spPr>
          <a:xfrm>
            <a:off x="4628271" y="3593494"/>
            <a:ext cx="7301132" cy="31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141441" cy="610863"/>
          </a:xfrm>
        </p:spPr>
        <p:txBody>
          <a:bodyPr>
            <a:noAutofit/>
          </a:bodyPr>
          <a:lstStyle/>
          <a:p>
            <a:r>
              <a:rPr lang="en-US" sz="2800" dirty="0"/>
              <a:t>CI/CD (Continuous Integration/Continuous Delivery) </a:t>
            </a:r>
            <a:r>
              <a:rPr lang="en-US" sz="2800" dirty="0" err="1"/>
              <a:t>Uygulamaları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42699"/>
            <a:ext cx="10315149" cy="1999836"/>
          </a:xfrm>
        </p:spPr>
        <p:txBody>
          <a:bodyPr/>
          <a:lstStyle/>
          <a:p>
            <a:pPr algn="just"/>
            <a:r>
              <a:rPr lang="en-US" b="1" dirty="0"/>
              <a:t>Jenkins: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aracıdır</a:t>
            </a:r>
            <a:r>
              <a:rPr lang="en-US" dirty="0"/>
              <a:t>. Jenkins,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değişikliklerini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derler</a:t>
            </a:r>
            <a:r>
              <a:rPr lang="en-US" dirty="0"/>
              <a:t>, test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dağıtır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Travis CI: </a:t>
            </a:r>
            <a:r>
              <a:rPr lang="en-US" dirty="0"/>
              <a:t>Bulut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CI/CD </a:t>
            </a:r>
            <a:r>
              <a:rPr lang="en-US" dirty="0" err="1"/>
              <a:t>servisidir</a:t>
            </a:r>
            <a:r>
              <a:rPr lang="en-US" dirty="0"/>
              <a:t>. GitHub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dağıtmak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GitLab CI/CD: </a:t>
            </a:r>
            <a:r>
              <a:rPr lang="en-US" dirty="0" err="1"/>
              <a:t>GitLab'in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CI/CD </a:t>
            </a:r>
            <a:r>
              <a:rPr lang="en-US" dirty="0" err="1"/>
              <a:t>aracıdır</a:t>
            </a:r>
            <a:r>
              <a:rPr lang="en-US" dirty="0"/>
              <a:t>. GitLab,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CI/CD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platformda</a:t>
            </a:r>
            <a:r>
              <a:rPr lang="en-US" dirty="0"/>
              <a:t> </a:t>
            </a:r>
            <a:r>
              <a:rPr lang="en-US" dirty="0" err="1"/>
              <a:t>birleştirir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Resim 5" descr="insan yüzü, çizim, taslak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8E4EF009-6E83-A1F5-5DB6-6C6407C5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00" y="4189095"/>
            <a:ext cx="2143125" cy="2143125"/>
          </a:xfrm>
          <a:prstGeom prst="rect">
            <a:avLst/>
          </a:prstGeom>
        </p:spPr>
      </p:pic>
      <p:pic>
        <p:nvPicPr>
          <p:cNvPr id="9" name="Resim 8" descr="çizim, kırpıntı çizim, taslak, grafik içeren bir resim&#10;&#10;Açıklama otomatik olarak oluşturuldu">
            <a:extLst>
              <a:ext uri="{FF2B5EF4-FFF2-40B4-BE49-F238E27FC236}">
                <a16:creationId xmlns:a16="http://schemas.microsoft.com/office/drawing/2014/main" id="{6F856420-0FCC-6188-C063-FDF85DD3F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71" y="4295788"/>
            <a:ext cx="2300649" cy="1723266"/>
          </a:xfrm>
          <a:prstGeom prst="rect">
            <a:avLst/>
          </a:prstGeom>
        </p:spPr>
      </p:pic>
      <p:pic>
        <p:nvPicPr>
          <p:cNvPr id="11" name="Resim 10" descr="ekran görüntüsü, çizgi film, tasarım içeren bir resim&#10;&#10;Açıklama otomatik olarak oluşturuldu">
            <a:extLst>
              <a:ext uri="{FF2B5EF4-FFF2-40B4-BE49-F238E27FC236}">
                <a16:creationId xmlns:a16="http://schemas.microsoft.com/office/drawing/2014/main" id="{8C396351-AAD3-BBB8-7C0A-60D5327B6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66" y="4295788"/>
            <a:ext cx="3543933" cy="17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92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141441" cy="610863"/>
          </a:xfrm>
        </p:spPr>
        <p:txBody>
          <a:bodyPr>
            <a:noAutofit/>
          </a:bodyPr>
          <a:lstStyle/>
          <a:p>
            <a:r>
              <a:rPr lang="en-US" sz="2800" dirty="0"/>
              <a:t>DevOps </a:t>
            </a:r>
            <a:r>
              <a:rPr lang="en-US" sz="2800" dirty="0" err="1"/>
              <a:t>Uygulamaları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42699"/>
            <a:ext cx="10315149" cy="1999836"/>
          </a:xfrm>
        </p:spPr>
        <p:txBody>
          <a:bodyPr/>
          <a:lstStyle/>
          <a:p>
            <a:pPr algn="just"/>
            <a:r>
              <a:rPr lang="en-US" b="1" dirty="0"/>
              <a:t>Docker: </a:t>
            </a:r>
            <a:r>
              <a:rPr lang="en-US" dirty="0" err="1"/>
              <a:t>Yazılımları</a:t>
            </a:r>
            <a:r>
              <a:rPr lang="en-US" dirty="0"/>
              <a:t> </a:t>
            </a:r>
            <a:r>
              <a:rPr lang="en-US" dirty="0" err="1"/>
              <a:t>konteynerlara</a:t>
            </a:r>
            <a:r>
              <a:rPr lang="en-US" dirty="0"/>
              <a:t> </a:t>
            </a:r>
            <a:r>
              <a:rPr lang="en-US" dirty="0" err="1"/>
              <a:t>paketlemek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platformdur</a:t>
            </a:r>
            <a:r>
              <a:rPr lang="en-US" dirty="0"/>
              <a:t>.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taşınabilirliğini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dağıtımını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Ansible: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aracı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Ansible,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konfigürasyonlarını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İşlemleri</a:t>
            </a:r>
            <a:r>
              <a:rPr lang="en-US" dirty="0"/>
              <a:t> </a:t>
            </a:r>
            <a:r>
              <a:rPr lang="en-US" dirty="0" err="1"/>
              <a:t>tekrarlanabilir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ölçeklenebilir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Kubernetes: </a:t>
            </a:r>
            <a:r>
              <a:rPr lang="en-US" dirty="0" err="1"/>
              <a:t>Konteyner</a:t>
            </a:r>
            <a:r>
              <a:rPr lang="en-US" dirty="0"/>
              <a:t> </a:t>
            </a:r>
            <a:r>
              <a:rPr lang="en-US" dirty="0" err="1"/>
              <a:t>orkestrasyonunu</a:t>
            </a:r>
            <a:r>
              <a:rPr lang="en-US" dirty="0"/>
              <a:t> </a:t>
            </a:r>
            <a:r>
              <a:rPr lang="en-US" dirty="0" err="1"/>
              <a:t>yöneten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platformdur</a:t>
            </a:r>
            <a:r>
              <a:rPr lang="en-US" dirty="0"/>
              <a:t>.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dağıtımını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yönetimini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Resim 4" descr="kırpıntı çizim, grafik, balık, çizgi film içeren bir resim&#10;&#10;Açıklama otomatik olarak oluşturuldu">
            <a:extLst>
              <a:ext uri="{FF2B5EF4-FFF2-40B4-BE49-F238E27FC236}">
                <a16:creationId xmlns:a16="http://schemas.microsoft.com/office/drawing/2014/main" id="{44A0BBFC-C02A-3F30-09FA-F27250FD8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95" y="4265827"/>
            <a:ext cx="2352675" cy="1943100"/>
          </a:xfrm>
          <a:prstGeom prst="rect">
            <a:avLst/>
          </a:prstGeom>
        </p:spPr>
      </p:pic>
      <p:pic>
        <p:nvPicPr>
          <p:cNvPr id="10" name="Resim 9" descr="yazı tipi, logo, simge, sembol, grafik içeren bir resim&#10;&#10;Açıklama otomatik olarak oluşturuldu">
            <a:extLst>
              <a:ext uri="{FF2B5EF4-FFF2-40B4-BE49-F238E27FC236}">
                <a16:creationId xmlns:a16="http://schemas.microsoft.com/office/drawing/2014/main" id="{D47CC70F-A177-0076-9D30-86FAFA5C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49" y="4309493"/>
            <a:ext cx="1505482" cy="1855767"/>
          </a:xfrm>
          <a:prstGeom prst="rect">
            <a:avLst/>
          </a:prstGeom>
        </p:spPr>
      </p:pic>
      <p:pic>
        <p:nvPicPr>
          <p:cNvPr id="13" name="Resim 12" descr="logo, simge, sembol, meneviş mavisi, ticari marka içeren bir resim&#10;&#10;Açıklama otomatik olarak oluşturuldu">
            <a:extLst>
              <a:ext uri="{FF2B5EF4-FFF2-40B4-BE49-F238E27FC236}">
                <a16:creationId xmlns:a16="http://schemas.microsoft.com/office/drawing/2014/main" id="{A54639D4-0EA3-8623-868C-5F6408FEE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710" y="4265827"/>
            <a:ext cx="2381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10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9332510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(Agile), CI/CD, and DevOps </a:t>
            </a:r>
            <a:r>
              <a:rPr lang="tr-TR" sz="2800" dirty="0"/>
              <a:t>İ</a:t>
            </a:r>
            <a:r>
              <a:rPr lang="en-US" sz="2800" dirty="0" err="1"/>
              <a:t>lişkisi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tr-TR" sz="2800" dirty="0"/>
              <a:t>F</a:t>
            </a:r>
            <a:r>
              <a:rPr lang="en-US" sz="2800" dirty="0" err="1"/>
              <a:t>arkları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142698"/>
            <a:ext cx="9021170" cy="2115403"/>
          </a:xfrm>
        </p:spPr>
        <p:txBody>
          <a:bodyPr/>
          <a:lstStyle/>
          <a:p>
            <a:pPr algn="just"/>
            <a:r>
              <a:rPr lang="en-US" b="1" dirty="0" err="1"/>
              <a:t>Farklar</a:t>
            </a:r>
            <a:r>
              <a:rPr lang="tr-TR" b="1" dirty="0"/>
              <a:t>ı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Çevik</a:t>
            </a:r>
            <a:r>
              <a:rPr lang="en-US" dirty="0"/>
              <a:t> (Agile): </a:t>
            </a:r>
            <a:r>
              <a:rPr lang="en-US" dirty="0" err="1"/>
              <a:t>Çevik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odaklılık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CI/CD: CI/CD,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entegrasyonu</a:t>
            </a:r>
            <a:r>
              <a:rPr lang="en-US" dirty="0"/>
              <a:t>, test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dağıtım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hızlandırmayı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otomatikleştirmeyi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DevOps: DevOps,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operasyonel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birleştirerek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kültürel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 CI/CD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kültürel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organizasyonel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de </a:t>
            </a:r>
            <a:r>
              <a:rPr lang="en-US" dirty="0" err="1"/>
              <a:t>içerir</a:t>
            </a:r>
            <a:r>
              <a:rPr lang="en-US" dirty="0"/>
              <a:t>.</a:t>
            </a:r>
            <a:endParaRPr lang="en-US" b="1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yaklaşımlar</a:t>
            </a:r>
            <a:r>
              <a:rPr lang="en-US" dirty="0"/>
              <a:t> </a:t>
            </a:r>
            <a:r>
              <a:rPr lang="en-US" dirty="0" err="1"/>
              <a:t>birbiriyle</a:t>
            </a:r>
            <a:r>
              <a:rPr lang="en-US" dirty="0"/>
              <a:t> </a:t>
            </a:r>
            <a:r>
              <a:rPr lang="en-US" dirty="0" err="1"/>
              <a:t>sıkı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;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prensipler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kullanılırken</a:t>
            </a:r>
            <a:r>
              <a:rPr lang="en-US" dirty="0"/>
              <a:t>, CI/CD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dağıtılmış</a:t>
            </a:r>
            <a:r>
              <a:rPr lang="en-US" dirty="0"/>
              <a:t> </a:t>
            </a:r>
            <a:r>
              <a:rPr lang="en-US" dirty="0" err="1"/>
              <a:t>ürünler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DevOps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birleştirerek</a:t>
            </a:r>
            <a:r>
              <a:rPr lang="en-US" dirty="0"/>
              <a:t>, </a:t>
            </a:r>
            <a:r>
              <a:rPr lang="en-US" dirty="0" err="1"/>
              <a:t>kültürel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71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 Ederim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294801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Analiz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[2023-2024 </a:t>
            </a:r>
            <a:r>
              <a:rPr lang="en-US" dirty="0" err="1"/>
              <a:t>Güz</a:t>
            </a:r>
            <a:r>
              <a:rPr lang="en-US" dirty="0"/>
              <a:t>] </a:t>
            </a:r>
            <a:endParaRPr lang="tr-TR" dirty="0"/>
          </a:p>
          <a:p>
            <a:r>
              <a:rPr lang="en-US" dirty="0"/>
              <a:t>Fen </a:t>
            </a:r>
            <a:r>
              <a:rPr lang="en-US" dirty="0" err="1"/>
              <a:t>Bilimleri</a:t>
            </a:r>
            <a:r>
              <a:rPr lang="en-US" dirty="0"/>
              <a:t> </a:t>
            </a:r>
            <a:r>
              <a:rPr lang="en-US" dirty="0" err="1"/>
              <a:t>Enstitüsü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 </a:t>
            </a:r>
            <a:r>
              <a:rPr lang="en-US" dirty="0" err="1"/>
              <a:t>Anabilim</a:t>
            </a:r>
            <a:r>
              <a:rPr lang="en-US" dirty="0"/>
              <a:t> </a:t>
            </a:r>
            <a:r>
              <a:rPr lang="en-US" dirty="0" err="1"/>
              <a:t>Dalı</a:t>
            </a:r>
            <a:endParaRPr lang="tr-TR" dirty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 (YL) (</a:t>
            </a:r>
            <a:r>
              <a:rPr lang="en-US" dirty="0" err="1"/>
              <a:t>Tezli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b="1" dirty="0"/>
              <a:t>Seda Nur POLATER</a:t>
            </a:r>
            <a:r>
              <a:rPr lang="en-US" b="1" dirty="0"/>
              <a:t>  </a:t>
            </a:r>
            <a:r>
              <a:rPr lang="en-US" dirty="0"/>
              <a:t>  </a:t>
            </a:r>
          </a:p>
          <a:p>
            <a:r>
              <a:rPr lang="tr-TR" dirty="0"/>
              <a:t>2330121009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8650122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Geleneksel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Yaklaşımın</a:t>
            </a:r>
            <a:r>
              <a:rPr lang="en-US" sz="2800" dirty="0"/>
              <a:t> </a:t>
            </a:r>
            <a:r>
              <a:rPr lang="en-US" sz="2800" dirty="0" err="1"/>
              <a:t>Karşılaştırılması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835273"/>
            <a:ext cx="9021170" cy="3142446"/>
          </a:xfrm>
        </p:spPr>
        <p:txBody>
          <a:bodyPr/>
          <a:lstStyle/>
          <a:p>
            <a:r>
              <a:rPr lang="en-US" b="1" dirty="0" err="1"/>
              <a:t>Çevik</a:t>
            </a:r>
            <a:r>
              <a:rPr lang="en-US" b="1" dirty="0"/>
              <a:t> </a:t>
            </a:r>
            <a:r>
              <a:rPr lang="en-US" b="1" dirty="0" err="1"/>
              <a:t>Yaklaşım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Esneklik</a:t>
            </a:r>
            <a:r>
              <a:rPr lang="en-US" dirty="0"/>
              <a:t>,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,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İteratif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,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katılımı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8650122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Manifesto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İlkeleri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97790"/>
            <a:ext cx="9021170" cy="2565779"/>
          </a:xfrm>
        </p:spPr>
        <p:txBody>
          <a:bodyPr/>
          <a:lstStyle/>
          <a:p>
            <a:r>
              <a:rPr lang="en-US" b="1" dirty="0" err="1"/>
              <a:t>Çevik</a:t>
            </a:r>
            <a:r>
              <a:rPr lang="en-US" b="1" dirty="0"/>
              <a:t> </a:t>
            </a:r>
            <a:r>
              <a:rPr lang="en-US" b="1" dirty="0" err="1"/>
              <a:t>Manifesto'nun</a:t>
            </a:r>
            <a:r>
              <a:rPr lang="en-US" b="1" dirty="0"/>
              <a:t> 4 </a:t>
            </a:r>
            <a:r>
              <a:rPr lang="en-US" b="1" dirty="0" err="1"/>
              <a:t>temel</a:t>
            </a:r>
            <a:r>
              <a:rPr lang="en-US" b="1" dirty="0"/>
              <a:t> </a:t>
            </a:r>
            <a:r>
              <a:rPr lang="en-US" b="1" dirty="0" err="1"/>
              <a:t>değeri</a:t>
            </a:r>
            <a:r>
              <a:rPr lang="en-US" b="1" dirty="0"/>
              <a:t>: </a:t>
            </a:r>
            <a:r>
              <a:rPr lang="en-US" dirty="0" err="1"/>
              <a:t>Bireyler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etkileşim</a:t>
            </a:r>
            <a:r>
              <a:rPr lang="en-US" dirty="0"/>
              <a:t>, </a:t>
            </a:r>
            <a:r>
              <a:rPr lang="en-US" dirty="0" err="1"/>
              <a:t>işleyen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,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</a:t>
            </a:r>
            <a:r>
              <a:rPr lang="en-US" dirty="0"/>
              <a:t>.</a:t>
            </a:r>
          </a:p>
          <a:p>
            <a:r>
              <a:rPr lang="en-US" b="1" dirty="0" err="1"/>
              <a:t>Manifesto'nun</a:t>
            </a:r>
            <a:r>
              <a:rPr lang="en-US" b="1" dirty="0"/>
              <a:t> 12 </a:t>
            </a:r>
            <a:r>
              <a:rPr lang="en-US" b="1" dirty="0" err="1"/>
              <a:t>ilkesi</a:t>
            </a:r>
            <a:r>
              <a:rPr lang="en-US" b="1" dirty="0"/>
              <a:t>: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</a:t>
            </a:r>
            <a:r>
              <a:rPr lang="en-US" dirty="0"/>
              <a:t>,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hoşgörü</a:t>
            </a:r>
            <a:r>
              <a:rPr lang="en-US" dirty="0"/>
              <a:t>,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teslim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,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, </a:t>
            </a:r>
            <a:r>
              <a:rPr lang="en-US" dirty="0" err="1"/>
              <a:t>motivasyon</a:t>
            </a:r>
            <a:r>
              <a:rPr lang="en-US" dirty="0"/>
              <a:t>, </a:t>
            </a:r>
            <a:r>
              <a:rPr lang="en-US" dirty="0" err="1"/>
              <a:t>sürdürülebilirlik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, </a:t>
            </a:r>
            <a:r>
              <a:rPr lang="en-US" dirty="0" err="1"/>
              <a:t>basitlik</a:t>
            </a:r>
            <a:r>
              <a:rPr lang="en-US" dirty="0"/>
              <a:t>, </a:t>
            </a:r>
            <a:r>
              <a:rPr lang="en-US" dirty="0" err="1"/>
              <a:t>kendilerini</a:t>
            </a:r>
            <a:r>
              <a:rPr lang="en-US" dirty="0"/>
              <a:t> organize </a:t>
            </a:r>
            <a:r>
              <a:rPr lang="en-US" dirty="0" err="1"/>
              <a:t>etme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iyi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tasarımlar</a:t>
            </a:r>
            <a:r>
              <a:rPr lang="en-US" dirty="0"/>
              <a:t>,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denetleme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sağlama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8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1738"/>
            <a:ext cx="8650122" cy="610863"/>
          </a:xfrm>
        </p:spPr>
        <p:txBody>
          <a:bodyPr>
            <a:noAutofit/>
          </a:bodyPr>
          <a:lstStyle/>
          <a:p>
            <a:r>
              <a:rPr lang="en-US" sz="2800" dirty="0" err="1"/>
              <a:t>Çevik</a:t>
            </a:r>
            <a:r>
              <a:rPr lang="en-US" sz="2800" dirty="0"/>
              <a:t> </a:t>
            </a:r>
            <a:r>
              <a:rPr lang="en-US" sz="2800" dirty="0" err="1"/>
              <a:t>Proje</a:t>
            </a:r>
            <a:r>
              <a:rPr lang="en-US" sz="2800" dirty="0"/>
              <a:t> </a:t>
            </a:r>
            <a:r>
              <a:rPr lang="en-US" sz="2800" dirty="0" err="1"/>
              <a:t>Yönetimi</a:t>
            </a:r>
            <a:r>
              <a:rPr lang="en-US" sz="2800" dirty="0"/>
              <a:t> </a:t>
            </a:r>
            <a:r>
              <a:rPr lang="en-US" sz="2800" dirty="0" err="1"/>
              <a:t>Temel</a:t>
            </a:r>
            <a:r>
              <a:rPr lang="en-US" sz="2800" dirty="0"/>
              <a:t> </a:t>
            </a:r>
            <a:r>
              <a:rPr lang="en-US" sz="2800" dirty="0" err="1"/>
              <a:t>Kavramlar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5415" y="2797790"/>
            <a:ext cx="9021170" cy="2565779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İterasyonlar</a:t>
            </a:r>
            <a:r>
              <a:rPr lang="en-US" dirty="0"/>
              <a:t> (</a:t>
            </a:r>
            <a:r>
              <a:rPr lang="en-US" dirty="0" err="1"/>
              <a:t>Sprintler</a:t>
            </a:r>
            <a:r>
              <a:rPr lang="en-US" dirty="0"/>
              <a:t>),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döngüleri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esnekçe</a:t>
            </a:r>
            <a:r>
              <a:rPr lang="en-US" dirty="0"/>
              <a:t> </a:t>
            </a:r>
            <a:r>
              <a:rPr lang="en-US" dirty="0" err="1"/>
              <a:t>yönetme</a:t>
            </a:r>
            <a:r>
              <a:rPr lang="en-US" dirty="0"/>
              <a:t> (Product Backlog, User Stories).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artırılmış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katılımı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766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{4B551A47-CE3D-49C7-9FBD-8CDDBA13E356}tf78853419_win32</Template>
  <TotalTime>203</TotalTime>
  <Words>3766</Words>
  <Application>Microsoft Office PowerPoint</Application>
  <PresentationFormat>Geniş ekran</PresentationFormat>
  <Paragraphs>290</Paragraphs>
  <Slides>64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64</vt:i4>
      </vt:variant>
    </vt:vector>
  </HeadingPairs>
  <TitlesOfParts>
    <vt:vector size="71" baseType="lpstr">
      <vt:lpstr>Arial</vt:lpstr>
      <vt:lpstr>Calibri</vt:lpstr>
      <vt:lpstr>Franklin Gothic Book</vt:lpstr>
      <vt:lpstr>Franklin Gothic Demi</vt:lpstr>
      <vt:lpstr>source-serif-pro</vt:lpstr>
      <vt:lpstr>Wingdings</vt:lpstr>
      <vt:lpstr>Theme1</vt:lpstr>
      <vt:lpstr>Sistem Analiz ve Tasarımı Final Ödevi</vt:lpstr>
      <vt:lpstr>İçindekiler</vt:lpstr>
      <vt:lpstr>Çevik Proje Yönetimi Nedir</vt:lpstr>
      <vt:lpstr>Çevik Proje Yönetimi'nin Temel Prensipleri</vt:lpstr>
      <vt:lpstr>Çevik Proje Yönetimi'nin Temel Prensipleri</vt:lpstr>
      <vt:lpstr>Geleneksel ve Çevik Yaklaşımın Karşılaştırılması</vt:lpstr>
      <vt:lpstr>Geleneksel ve Çevik Yaklaşımın Karşılaştırılması</vt:lpstr>
      <vt:lpstr>Çevik Manifesto ve İlkeleri</vt:lpstr>
      <vt:lpstr>Çevik Proje Yönetimi Temel Kavramlar</vt:lpstr>
      <vt:lpstr>Çevik Kültür ve Değişim Yönetimi</vt:lpstr>
      <vt:lpstr>Çevik Proje Yönetimi Faydaları</vt:lpstr>
      <vt:lpstr>Çevik Uygulamalarda Başarı Faktörleri</vt:lpstr>
      <vt:lpstr>Scrum Metodolojisi Nedir</vt:lpstr>
      <vt:lpstr>Scrum Metodolojisindeki Temel Roller</vt:lpstr>
      <vt:lpstr>Scrum Tarihi ve Kökeni</vt:lpstr>
      <vt:lpstr>Scrum Ana Prensipleri ve Değerleri</vt:lpstr>
      <vt:lpstr>Scrum Roller: Scrum Master, Ürün Sahibi, Geliştirici</vt:lpstr>
      <vt:lpstr>Scrum Etkinlikleri</vt:lpstr>
      <vt:lpstr>Scrum Sanatları</vt:lpstr>
      <vt:lpstr>Scrum’da Takım Oluşturma ve Yönetme</vt:lpstr>
      <vt:lpstr>Scrum’da Takım Oluşturma ve Yönetme</vt:lpstr>
      <vt:lpstr>Scrum’da Takım Oluşturma ve Yönetme</vt:lpstr>
      <vt:lpstr>Scrum’da Takım Oluşturma ve Yönetme</vt:lpstr>
      <vt:lpstr>Scrum’da Takım Oluşturma ve Yönetme</vt:lpstr>
      <vt:lpstr>Scrum ve Çevik Proje Yönetimi Entegrasyonu</vt:lpstr>
      <vt:lpstr>Scrum ve Çevik Proje Yönetimi Entegrasyonu</vt:lpstr>
      <vt:lpstr>Scrum ve Çevik Proje Yönetimi Entegrasyonu</vt:lpstr>
      <vt:lpstr>Scrum ve Çevik Proje Yönetimi Entegrasyonu</vt:lpstr>
      <vt:lpstr>Scrum ve Çevik Proje Yönetimi Entegrasyonu</vt:lpstr>
      <vt:lpstr>Scrum ve Çevik Proje Yönetimi Entegrasyonu</vt:lpstr>
      <vt:lpstr>Çevik Proje Yönetimi ve Scrum </vt:lpstr>
      <vt:lpstr>JIRA YAZILIMI</vt:lpstr>
      <vt:lpstr>JIRA YAZILIMI</vt:lpstr>
      <vt:lpstr>JIRA YAZILIMI</vt:lpstr>
      <vt:lpstr>JIRA YAZILIMI</vt:lpstr>
      <vt:lpstr>JIRA YAZILIMI</vt:lpstr>
      <vt:lpstr>JIRA YAZILIMI</vt:lpstr>
      <vt:lpstr>JIRA ile Neler Yapılabilir</vt:lpstr>
      <vt:lpstr>JIRA ile Proje Oluşturmak</vt:lpstr>
      <vt:lpstr>JIRA ile Proje Oluşturmak</vt:lpstr>
      <vt:lpstr>JIRA ile Proje Oluşturmak</vt:lpstr>
      <vt:lpstr>JIRA ile Proje Oluşturmak</vt:lpstr>
      <vt:lpstr>JIRA Menü Item’ları</vt:lpstr>
      <vt:lpstr>JIRA Menü Item’ları</vt:lpstr>
      <vt:lpstr>JIRA Menü Item’ları</vt:lpstr>
      <vt:lpstr>JIRA Menü Item’ları</vt:lpstr>
      <vt:lpstr>JIRA Menü Item’ları</vt:lpstr>
      <vt:lpstr>JIRA Menü Item’ları</vt:lpstr>
      <vt:lpstr>JIRA Menü Item’ları</vt:lpstr>
      <vt:lpstr>JIRA Menü Item’ları</vt:lpstr>
      <vt:lpstr>JIRA Menü Item’ları</vt:lpstr>
      <vt:lpstr>JIRA Menü Item’ları</vt:lpstr>
      <vt:lpstr>JIRA Menü Item’ları</vt:lpstr>
      <vt:lpstr>JIRA Menü Item’ları</vt:lpstr>
      <vt:lpstr>Çevik (Agile), CI/CD, and DevOps İlişkisi ve Farkları</vt:lpstr>
      <vt:lpstr>Çevik (Agile), CI/CD, and DevOps İlişkisi ve Farkları</vt:lpstr>
      <vt:lpstr>Çevik (Agile), CI/CD, and DevOps İlişkisi ve Farkları</vt:lpstr>
      <vt:lpstr>Çevik (Agile), CI/CD, and DevOps İlişkisi ve Farkları</vt:lpstr>
      <vt:lpstr>Çevik (Agile), CI/CD, and DevOps İlişkisi ve Farkları</vt:lpstr>
      <vt:lpstr>Çevik (Agile) Uygulamaları</vt:lpstr>
      <vt:lpstr>CI/CD (Continuous Integration/Continuous Delivery) Uygulamaları</vt:lpstr>
      <vt:lpstr>DevOps Uygulamaları</vt:lpstr>
      <vt:lpstr>Çevik (Agile), CI/CD, and DevOps İlişkisi ve Farkları</vt:lpstr>
      <vt:lpstr>Teşekkür Ederim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Seda Nur POLATER</dc:creator>
  <cp:lastModifiedBy>Seda Nur POLATER</cp:lastModifiedBy>
  <cp:revision>17</cp:revision>
  <dcterms:created xsi:type="dcterms:W3CDTF">2024-01-06T20:06:52Z</dcterms:created>
  <dcterms:modified xsi:type="dcterms:W3CDTF">2024-01-14T19:28:34Z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