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8" r:id="rId8"/>
    <p:sldId id="269" r:id="rId9"/>
    <p:sldId id="270" r:id="rId10"/>
    <p:sldId id="272" r:id="rId11"/>
    <p:sldId id="271" r:id="rId12"/>
    <p:sldId id="262" r:id="rId13"/>
    <p:sldId id="263" r:id="rId14"/>
    <p:sldId id="273" r:id="rId15"/>
    <p:sldId id="274" r:id="rId16"/>
    <p:sldId id="275" r:id="rId17"/>
    <p:sldId id="264" r:id="rId18"/>
    <p:sldId id="265" r:id="rId19"/>
    <p:sldId id="266" r:id="rId20"/>
    <p:sldId id="267" r:id="rId21"/>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A23720DD-5B6D-40BF-8493-A6B52D484E6B}" type="datetimeFigureOut">
              <a:rPr lang="tr-TR" smtClean="0"/>
              <a:t>29.06.2020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02176B-0E47-46AC-8F43-DAB4B8A37D06}" type="slidenum">
              <a:rPr lang="tr-TR" smtClean="0"/>
              <a:t>‹#›</a:t>
            </a:fld>
            <a:endParaRPr lang="tr-TR"/>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tr-TR" smtClean="0"/>
              <a:t>Asıl başlık stili için tıklatın</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A23720DD-5B6D-40BF-8493-A6B52D484E6B}" type="datetimeFigureOut">
              <a:rPr lang="tr-TR" smtClean="0"/>
              <a:t>29.06.2020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A23720DD-5B6D-40BF-8493-A6B52D484E6B}" type="datetimeFigureOut">
              <a:rPr lang="tr-TR" smtClean="0"/>
              <a:t>29.06.2020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tr-TR" smtClean="0"/>
              <a:t>Asıl başlık stili için tıklatın</a:t>
            </a:r>
            <a:endParaRPr lang="en-US" dirty="0"/>
          </a:p>
        </p:txBody>
      </p:sp>
      <p:sp>
        <p:nvSpPr>
          <p:cNvPr id="4" name="Date Placeholder 3"/>
          <p:cNvSpPr>
            <a:spLocks noGrp="1"/>
          </p:cNvSpPr>
          <p:nvPr>
            <p:ph type="dt" sz="half" idx="10"/>
          </p:nvPr>
        </p:nvSpPr>
        <p:spPr/>
        <p:txBody>
          <a:bodyPr/>
          <a:lstStyle/>
          <a:p>
            <a:fld id="{A23720DD-5B6D-40BF-8493-A6B52D484E6B}" type="datetimeFigureOut">
              <a:rPr lang="tr-TR" smtClean="0"/>
              <a:t>29.06.2020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02176B-0E47-46AC-8F43-DAB4B8A37D06}" type="slidenum">
              <a:rPr lang="tr-TR" smtClean="0"/>
              <a:t>‹#›</a:t>
            </a:fld>
            <a:endParaRPr lang="tr-TR"/>
          </a:p>
        </p:txBody>
      </p:sp>
      <p:sp>
        <p:nvSpPr>
          <p:cNvPr id="8" name="Content Placeholder 7"/>
          <p:cNvSpPr>
            <a:spLocks noGrp="1"/>
          </p:cNvSpPr>
          <p:nvPr>
            <p:ph sz="quarter" idx="13"/>
          </p:nvPr>
        </p:nvSpPr>
        <p:spPr>
          <a:xfrm>
            <a:off x="609600" y="1600200"/>
            <a:ext cx="7924800" cy="41148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tr-TR" smtClean="0"/>
              <a:t>Asıl başlık stili için tıklatın</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A23720DD-5B6D-40BF-8493-A6B52D484E6B}" type="datetimeFigureOut">
              <a:rPr lang="tr-TR" smtClean="0"/>
              <a:t>29.06.2020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smtClean="0"/>
          </a:p>
        </p:txBody>
      </p:sp>
      <p:sp>
        <p:nvSpPr>
          <p:cNvPr id="2" name="Title 1"/>
          <p:cNvSpPr>
            <a:spLocks noGrp="1"/>
          </p:cNvSpPr>
          <p:nvPr>
            <p:ph type="title"/>
          </p:nvPr>
        </p:nvSpPr>
        <p:spPr>
          <a:xfrm>
            <a:off x="609600" y="274638"/>
            <a:ext cx="7924800" cy="1143000"/>
          </a:xfrm>
        </p:spPr>
        <p:txBody>
          <a:bodyPr/>
          <a:lstStyle/>
          <a:p>
            <a:r>
              <a:rPr lang="tr-TR" smtClean="0"/>
              <a:t>Asıl başlık stili için tıklatın</a:t>
            </a:r>
            <a:endParaRPr lang="en-US" dirty="0"/>
          </a:p>
        </p:txBody>
      </p:sp>
      <p:sp>
        <p:nvSpPr>
          <p:cNvPr id="5" name="Date Placeholder 4"/>
          <p:cNvSpPr>
            <a:spLocks noGrp="1"/>
          </p:cNvSpPr>
          <p:nvPr>
            <p:ph type="dt" sz="half" idx="10"/>
          </p:nvPr>
        </p:nvSpPr>
        <p:spPr/>
        <p:txBody>
          <a:bodyPr/>
          <a:lstStyle/>
          <a:p>
            <a:fld id="{A23720DD-5B6D-40BF-8493-A6B52D484E6B}" type="datetimeFigureOut">
              <a:rPr lang="tr-TR" smtClean="0"/>
              <a:t>29.06.2020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7" name="Date Placeholder 6"/>
          <p:cNvSpPr>
            <a:spLocks noGrp="1"/>
          </p:cNvSpPr>
          <p:nvPr>
            <p:ph type="dt" sz="half" idx="10"/>
          </p:nvPr>
        </p:nvSpPr>
        <p:spPr/>
        <p:txBody>
          <a:bodyPr/>
          <a:lstStyle/>
          <a:p>
            <a:fld id="{A23720DD-5B6D-40BF-8493-A6B52D484E6B}" type="datetimeFigureOut">
              <a:rPr lang="tr-TR" smtClean="0"/>
              <a:t>29.06.2020</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A23720DD-5B6D-40BF-8493-A6B52D484E6B}" type="datetimeFigureOut">
              <a:rPr lang="tr-TR" smtClean="0"/>
              <a:t>29.06.2020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3720DD-5B6D-40BF-8493-A6B52D484E6B}" type="datetimeFigureOut">
              <a:rPr lang="tr-TR" smtClean="0"/>
              <a:t>29.06.2020</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A23720DD-5B6D-40BF-8493-A6B52D484E6B}" type="datetimeFigureOut">
              <a:rPr lang="tr-TR" smtClean="0"/>
              <a:t>29.06.2020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tr-TR" smtClean="0"/>
              <a:t>Asıl başlık stili için tıklatın</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A23720DD-5B6D-40BF-8493-A6B52D484E6B}" type="datetimeFigureOut">
              <a:rPr lang="tr-TR" smtClean="0"/>
              <a:t>29.06.2020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A23720DD-5B6D-40BF-8493-A6B52D484E6B}" type="datetimeFigureOut">
              <a:rPr lang="tr-TR" smtClean="0"/>
              <a:t>29.06.2020</a:t>
            </a:fld>
            <a:endParaRPr lang="tr-TR"/>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tr-TR"/>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F302176B-0E47-46AC-8F43-DAB4B8A37D06}" type="slidenum">
              <a:rPr lang="tr-TR" smtClean="0"/>
              <a:t>‹#›</a:t>
            </a:fld>
            <a:endParaRPr lang="tr-TR"/>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p:cNvSpPr>
            <a:spLocks noGrp="1"/>
          </p:cNvSpPr>
          <p:nvPr>
            <p:ph type="subTitle" idx="1"/>
          </p:nvPr>
        </p:nvSpPr>
        <p:spPr/>
        <p:txBody>
          <a:bodyPr/>
          <a:lstStyle/>
          <a:p>
            <a:r>
              <a:rPr lang="en-US" b="1" dirty="0"/>
              <a:t>“Disease Diagnosis with Image”</a:t>
            </a:r>
            <a:endParaRPr lang="tr-TR" dirty="0"/>
          </a:p>
          <a:p>
            <a:endParaRPr lang="tr-TR" dirty="0"/>
          </a:p>
        </p:txBody>
      </p:sp>
      <p:sp>
        <p:nvSpPr>
          <p:cNvPr id="2" name="Başlık 1"/>
          <p:cNvSpPr>
            <a:spLocks noGrp="1"/>
          </p:cNvSpPr>
          <p:nvPr>
            <p:ph type="ctrTitle"/>
          </p:nvPr>
        </p:nvSpPr>
        <p:spPr/>
        <p:txBody>
          <a:bodyPr/>
          <a:lstStyle/>
          <a:p>
            <a:r>
              <a:rPr lang="en-AU" b="1" dirty="0"/>
              <a:t>CSE402 Graduation Thesis 2,Spring 2020</a:t>
            </a:r>
            <a:r>
              <a:rPr lang="tr-TR" dirty="0"/>
              <a:t/>
            </a:r>
            <a:br>
              <a:rPr lang="tr-TR" dirty="0"/>
            </a:br>
            <a:endParaRPr lang="tr-TR" dirty="0"/>
          </a:p>
        </p:txBody>
      </p:sp>
    </p:spTree>
    <p:extLst>
      <p:ext uri="{BB962C8B-B14F-4D97-AF65-F5344CB8AC3E}">
        <p14:creationId xmlns:p14="http://schemas.microsoft.com/office/powerpoint/2010/main" val="2571827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pic>
        <p:nvPicPr>
          <p:cNvPr id="4" name="İçerik Yer Tutucusu 3"/>
          <p:cNvPicPr>
            <a:picLocks noGrp="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1547664" y="1844824"/>
            <a:ext cx="6550828" cy="3863805"/>
          </a:xfrm>
          <a:prstGeom prst="rect">
            <a:avLst/>
          </a:prstGeom>
        </p:spPr>
      </p:pic>
    </p:spTree>
    <p:extLst>
      <p:ext uri="{BB962C8B-B14F-4D97-AF65-F5344CB8AC3E}">
        <p14:creationId xmlns:p14="http://schemas.microsoft.com/office/powerpoint/2010/main" val="14330028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pic>
        <p:nvPicPr>
          <p:cNvPr id="4" name="İçerik Yer Tutucusu 3"/>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2014214" y="1600200"/>
            <a:ext cx="5115571" cy="4114800"/>
          </a:xfrm>
          <a:prstGeom prst="rect">
            <a:avLst/>
          </a:prstGeom>
        </p:spPr>
      </p:pic>
    </p:spTree>
    <p:extLst>
      <p:ext uri="{BB962C8B-B14F-4D97-AF65-F5344CB8AC3E}">
        <p14:creationId xmlns:p14="http://schemas.microsoft.com/office/powerpoint/2010/main" val="9605214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pic>
        <p:nvPicPr>
          <p:cNvPr id="4" name="İçerik Yer Tutucusu 3"/>
          <p:cNvPicPr>
            <a:picLocks noGrp="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755576" y="908720"/>
            <a:ext cx="7560839" cy="5184576"/>
          </a:xfrm>
          <a:prstGeom prst="rect">
            <a:avLst/>
          </a:prstGeom>
        </p:spPr>
      </p:pic>
    </p:spTree>
    <p:extLst>
      <p:ext uri="{BB962C8B-B14F-4D97-AF65-F5344CB8AC3E}">
        <p14:creationId xmlns:p14="http://schemas.microsoft.com/office/powerpoint/2010/main" val="510758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en-US" sz="1200" dirty="0"/>
              <a:t>Prediction 1 analyze the </a:t>
            </a:r>
            <a:r>
              <a:rPr lang="en-US" sz="1200" dirty="0" err="1"/>
              <a:t>symptomps</a:t>
            </a:r>
            <a:r>
              <a:rPr lang="en-US" sz="1200" dirty="0"/>
              <a:t> for decision tree</a:t>
            </a:r>
            <a:r>
              <a:rPr lang="tr-TR" sz="1200" dirty="0"/>
              <a:t/>
            </a:r>
            <a:br>
              <a:rPr lang="tr-TR" sz="1200" dirty="0"/>
            </a:br>
            <a:r>
              <a:rPr lang="en-US" sz="1200" dirty="0"/>
              <a:t>Prediction 2 analyze the </a:t>
            </a:r>
            <a:r>
              <a:rPr lang="en-US" sz="1200" dirty="0" err="1"/>
              <a:t>symptomps</a:t>
            </a:r>
            <a:r>
              <a:rPr lang="en-US" sz="1200" dirty="0"/>
              <a:t> for random forest</a:t>
            </a:r>
            <a:r>
              <a:rPr lang="tr-TR" sz="1200" dirty="0"/>
              <a:t/>
            </a:r>
            <a:br>
              <a:rPr lang="tr-TR" sz="1200" dirty="0"/>
            </a:br>
            <a:r>
              <a:rPr lang="en-US" sz="1200" dirty="0"/>
              <a:t>Prediction 3 analyze the </a:t>
            </a:r>
            <a:r>
              <a:rPr lang="en-US" sz="1200" dirty="0" err="1"/>
              <a:t>symptomps</a:t>
            </a:r>
            <a:r>
              <a:rPr lang="en-US" sz="1200" dirty="0"/>
              <a:t> for naïve </a:t>
            </a:r>
            <a:r>
              <a:rPr lang="en-US" sz="1200" dirty="0" err="1"/>
              <a:t>bayes</a:t>
            </a:r>
            <a:r>
              <a:rPr lang="en-US" sz="1200" dirty="0"/>
              <a:t> algorithm.</a:t>
            </a:r>
            <a:r>
              <a:rPr lang="tr-TR" sz="1200" dirty="0"/>
              <a:t/>
            </a:r>
            <a:br>
              <a:rPr lang="tr-TR" sz="1200" dirty="0"/>
            </a:br>
            <a:endParaRPr lang="tr-TR" sz="1200" dirty="0"/>
          </a:p>
        </p:txBody>
      </p:sp>
      <p:pic>
        <p:nvPicPr>
          <p:cNvPr id="4" name="İçerik Yer Tutucusu 3"/>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1115616" y="1412776"/>
            <a:ext cx="6984776" cy="5256584"/>
          </a:xfrm>
          <a:prstGeom prst="rect">
            <a:avLst/>
          </a:prstGeom>
        </p:spPr>
      </p:pic>
    </p:spTree>
    <p:extLst>
      <p:ext uri="{BB962C8B-B14F-4D97-AF65-F5344CB8AC3E}">
        <p14:creationId xmlns:p14="http://schemas.microsoft.com/office/powerpoint/2010/main" val="7813871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sz="quarter" idx="13"/>
          </p:nvPr>
        </p:nvSpPr>
        <p:spPr/>
        <p:txBody>
          <a:bodyPr>
            <a:normAutofit fontScale="92500" lnSpcReduction="20000"/>
          </a:bodyPr>
          <a:lstStyle/>
          <a:p>
            <a:r>
              <a:rPr lang="tr-TR" dirty="0"/>
              <a:t>SYMPTOMPS=['back_pain','constipation','abdominal_pain','diarrhoea','mild_fever','yellow_urine','yellowing_of_eyes','acute_liver_failure','fluid_overload','swelling_of_stomach','swelled_lymph_nodes','malaise','blurred_and_distorted_vision','phlegm','throat_irritation','redness_of_eyes','sinus_pressure','runny_nose','congestion','chest_pain','weakness_in_limbs','fast_heart_rate','pain_during_bowel_movements','pain_in_anal_region','bloody_stool','irritation_in_anus','neck_pain','dizziness','cramps','bruising','obesity','swollen_legs','swollen_blood_vessels','puffy_face_and_eyes','enlarged_thyroid','brittle_nails','swollen_extremeties','excessive_hunger','extra_marital_contacts','drying_and_tingling_lips','slurred_speech','knee_pain','hip_joint_pain','muscle_weakness','stiff_neck','swelling_joints','movement_stiffness','spinning_movements','loss_of_balance','unsteadiness','weakness_of_one_body_side','loss_of_smell','bladder_discomfort','foul_smell_of urine','continuous_feel_of_urine','passage_of_gases','internal_itching','toxic_look_(</a:t>
            </a:r>
            <a:r>
              <a:rPr lang="tr-TR" dirty="0" err="1"/>
              <a:t>typhos</a:t>
            </a:r>
            <a:r>
              <a:rPr lang="tr-TR" dirty="0"/>
              <a:t>)','depression','irritability','muscle_pain','altered_sensorium','red_spots_over_body','belly_pain','abnormal_menstruation',</a:t>
            </a:r>
            <a:r>
              <a:rPr lang="tr-TR" dirty="0" smtClean="0"/>
              <a:t>'dischromic_patches</a:t>
            </a:r>
            <a:r>
              <a:rPr lang="tr-TR" dirty="0"/>
              <a:t>','watering_from_eyes','increased_appetite','polyuria','family_history','mucoid_sputum','rusty_sputum','lack_of_concentration','visual_disturbances','receiving_blood_transfusion','receiving_unsterile_injections','coma','stomach_bleeding','distention_of_abdomen','history_of_alcohol_consumption','fluid_overload','blood_in_sputum','prominent_veins_on_calf','palpitations','painful_walking','pus_filled_pimples','blackheads','scurring','skin_peeling','silver_like_dusting','small_dents_in_nails','inflammatory_nails','blister','red_sore_around_nose','yellow_crust_ooze']</a:t>
            </a:r>
          </a:p>
        </p:txBody>
      </p:sp>
    </p:spTree>
    <p:extLst>
      <p:ext uri="{BB962C8B-B14F-4D97-AF65-F5344CB8AC3E}">
        <p14:creationId xmlns:p14="http://schemas.microsoft.com/office/powerpoint/2010/main" val="13926252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sz="quarter" idx="13"/>
          </p:nvPr>
        </p:nvSpPr>
        <p:spPr/>
        <p:txBody>
          <a:bodyPr/>
          <a:lstStyle/>
          <a:p>
            <a:r>
              <a:rPr lang="tr-TR" dirty="0" err="1"/>
              <a:t>disease</a:t>
            </a:r>
            <a:r>
              <a:rPr lang="tr-TR" dirty="0"/>
              <a:t>=['</a:t>
            </a:r>
            <a:r>
              <a:rPr lang="tr-TR" dirty="0" err="1"/>
              <a:t>Fungal</a:t>
            </a:r>
            <a:r>
              <a:rPr lang="tr-TR" dirty="0"/>
              <a:t> </a:t>
            </a:r>
            <a:r>
              <a:rPr lang="tr-TR" dirty="0" err="1"/>
              <a:t>infection</a:t>
            </a:r>
            <a:r>
              <a:rPr lang="tr-TR" dirty="0"/>
              <a:t>','</a:t>
            </a:r>
            <a:r>
              <a:rPr lang="tr-TR" dirty="0" err="1"/>
              <a:t>Allergy</a:t>
            </a:r>
            <a:r>
              <a:rPr lang="tr-TR" dirty="0"/>
              <a:t>','GERD','</a:t>
            </a:r>
            <a:r>
              <a:rPr lang="tr-TR" dirty="0" err="1"/>
              <a:t>Chronic</a:t>
            </a:r>
            <a:r>
              <a:rPr lang="tr-TR" dirty="0"/>
              <a:t> </a:t>
            </a:r>
            <a:r>
              <a:rPr lang="tr-TR" dirty="0" err="1"/>
              <a:t>cholestasis</a:t>
            </a:r>
            <a:r>
              <a:rPr lang="tr-TR" dirty="0"/>
              <a:t>','</a:t>
            </a:r>
            <a:r>
              <a:rPr lang="tr-TR" dirty="0" err="1"/>
              <a:t>Drug</a:t>
            </a:r>
            <a:r>
              <a:rPr lang="tr-TR" dirty="0"/>
              <a:t> </a:t>
            </a:r>
            <a:r>
              <a:rPr lang="tr-TR" dirty="0" err="1"/>
              <a:t>Reaction</a:t>
            </a:r>
            <a:r>
              <a:rPr lang="tr-TR" dirty="0"/>
              <a:t>','</a:t>
            </a:r>
            <a:r>
              <a:rPr lang="tr-TR" dirty="0" err="1"/>
              <a:t>Peptic</a:t>
            </a:r>
            <a:r>
              <a:rPr lang="tr-TR" dirty="0"/>
              <a:t> </a:t>
            </a:r>
            <a:r>
              <a:rPr lang="tr-TR" dirty="0" err="1"/>
              <a:t>ulcer</a:t>
            </a:r>
            <a:r>
              <a:rPr lang="tr-TR" dirty="0"/>
              <a:t> </a:t>
            </a:r>
            <a:r>
              <a:rPr lang="tr-TR" dirty="0" err="1"/>
              <a:t>diseae</a:t>
            </a:r>
            <a:r>
              <a:rPr lang="tr-TR" dirty="0"/>
              <a:t>','AIDS','</a:t>
            </a:r>
            <a:r>
              <a:rPr lang="tr-TR" dirty="0" err="1"/>
              <a:t>Diabetes</a:t>
            </a:r>
            <a:r>
              <a:rPr lang="tr-TR" dirty="0"/>
              <a:t>','</a:t>
            </a:r>
            <a:r>
              <a:rPr lang="tr-TR" dirty="0" err="1"/>
              <a:t>Gastroenteritis</a:t>
            </a:r>
            <a:r>
              <a:rPr lang="tr-TR" dirty="0"/>
              <a:t>','</a:t>
            </a:r>
            <a:r>
              <a:rPr lang="tr-TR" dirty="0" err="1"/>
              <a:t>Bronchial</a:t>
            </a:r>
            <a:r>
              <a:rPr lang="tr-TR" dirty="0"/>
              <a:t> </a:t>
            </a:r>
            <a:r>
              <a:rPr lang="tr-TR" dirty="0" err="1"/>
              <a:t>Asthma</a:t>
            </a:r>
            <a:r>
              <a:rPr lang="tr-TR" dirty="0"/>
              <a:t>','</a:t>
            </a:r>
            <a:r>
              <a:rPr lang="tr-TR" dirty="0" err="1"/>
              <a:t>Hypertension</a:t>
            </a:r>
            <a:r>
              <a:rPr lang="tr-TR" dirty="0"/>
              <a:t>',' </a:t>
            </a:r>
            <a:r>
              <a:rPr lang="tr-TR" dirty="0" err="1"/>
              <a:t>Migraine</a:t>
            </a:r>
            <a:r>
              <a:rPr lang="tr-TR" dirty="0"/>
              <a:t>','</a:t>
            </a:r>
            <a:r>
              <a:rPr lang="tr-TR" dirty="0" err="1"/>
              <a:t>Cervical</a:t>
            </a:r>
            <a:r>
              <a:rPr lang="tr-TR" dirty="0"/>
              <a:t> </a:t>
            </a:r>
            <a:r>
              <a:rPr lang="tr-TR" dirty="0" err="1"/>
              <a:t>spondylosis</a:t>
            </a:r>
            <a:r>
              <a:rPr lang="tr-TR" dirty="0"/>
              <a:t>','</a:t>
            </a:r>
            <a:r>
              <a:rPr lang="tr-TR" dirty="0" err="1"/>
              <a:t>Paralysis</a:t>
            </a:r>
            <a:r>
              <a:rPr lang="tr-TR" dirty="0"/>
              <a:t> (</a:t>
            </a:r>
            <a:r>
              <a:rPr lang="tr-TR" dirty="0" err="1"/>
              <a:t>brain</a:t>
            </a:r>
            <a:r>
              <a:rPr lang="tr-TR" dirty="0"/>
              <a:t> </a:t>
            </a:r>
            <a:r>
              <a:rPr lang="tr-TR" dirty="0" err="1"/>
              <a:t>hemorrhage</a:t>
            </a:r>
            <a:r>
              <a:rPr lang="tr-TR" dirty="0"/>
              <a:t>)','</a:t>
            </a:r>
            <a:r>
              <a:rPr lang="tr-TR" dirty="0" err="1"/>
              <a:t>Jaundice</a:t>
            </a:r>
            <a:r>
              <a:rPr lang="tr-TR" dirty="0"/>
              <a:t>','</a:t>
            </a:r>
            <a:r>
              <a:rPr lang="tr-TR" dirty="0" err="1"/>
              <a:t>Malaria</a:t>
            </a:r>
            <a:r>
              <a:rPr lang="tr-TR" dirty="0"/>
              <a:t>','</a:t>
            </a:r>
            <a:r>
              <a:rPr lang="tr-TR" dirty="0" err="1"/>
              <a:t>Chicken</a:t>
            </a:r>
            <a:r>
              <a:rPr lang="tr-TR" dirty="0"/>
              <a:t> </a:t>
            </a:r>
            <a:r>
              <a:rPr lang="tr-TR" dirty="0" err="1"/>
              <a:t>pox</a:t>
            </a:r>
            <a:r>
              <a:rPr lang="tr-TR" dirty="0"/>
              <a:t>','</a:t>
            </a:r>
            <a:r>
              <a:rPr lang="tr-TR" dirty="0" err="1"/>
              <a:t>Dengue</a:t>
            </a:r>
            <a:r>
              <a:rPr lang="tr-TR" dirty="0"/>
              <a:t>','</a:t>
            </a:r>
            <a:r>
              <a:rPr lang="tr-TR" dirty="0" err="1"/>
              <a:t>Typhoid</a:t>
            </a:r>
            <a:r>
              <a:rPr lang="tr-TR" dirty="0"/>
              <a:t>','</a:t>
            </a:r>
            <a:r>
              <a:rPr lang="tr-TR" dirty="0" err="1"/>
              <a:t>hepatitis</a:t>
            </a:r>
            <a:r>
              <a:rPr lang="tr-TR" dirty="0"/>
              <a:t> A','</a:t>
            </a:r>
            <a:r>
              <a:rPr lang="tr-TR" dirty="0" err="1"/>
              <a:t>Hepatitis</a:t>
            </a:r>
            <a:r>
              <a:rPr lang="tr-TR" dirty="0"/>
              <a:t> B','</a:t>
            </a:r>
            <a:r>
              <a:rPr lang="tr-TR" dirty="0" err="1"/>
              <a:t>Hepatitis</a:t>
            </a:r>
            <a:r>
              <a:rPr lang="tr-TR" dirty="0"/>
              <a:t> C','</a:t>
            </a:r>
            <a:r>
              <a:rPr lang="tr-TR" dirty="0" err="1"/>
              <a:t>Hepatitis</a:t>
            </a:r>
            <a:r>
              <a:rPr lang="tr-TR" dirty="0"/>
              <a:t> D','</a:t>
            </a:r>
            <a:r>
              <a:rPr lang="tr-TR" dirty="0" err="1"/>
              <a:t>Hepatitis</a:t>
            </a:r>
            <a:r>
              <a:rPr lang="tr-TR" dirty="0"/>
              <a:t> E','</a:t>
            </a:r>
            <a:r>
              <a:rPr lang="tr-TR" dirty="0" err="1"/>
              <a:t>Alcoholic</a:t>
            </a:r>
            <a:r>
              <a:rPr lang="tr-TR" dirty="0"/>
              <a:t> </a:t>
            </a:r>
            <a:r>
              <a:rPr lang="tr-TR" dirty="0" err="1"/>
              <a:t>hepatitis</a:t>
            </a:r>
            <a:r>
              <a:rPr lang="tr-TR" dirty="0"/>
              <a:t>','</a:t>
            </a:r>
            <a:r>
              <a:rPr lang="tr-TR" dirty="0" err="1"/>
              <a:t>Tuberculosis</a:t>
            </a:r>
            <a:r>
              <a:rPr lang="tr-TR" dirty="0"/>
              <a:t>','</a:t>
            </a:r>
            <a:r>
              <a:rPr lang="tr-TR" dirty="0" err="1"/>
              <a:t>Common</a:t>
            </a:r>
            <a:r>
              <a:rPr lang="tr-TR" dirty="0"/>
              <a:t> </a:t>
            </a:r>
            <a:r>
              <a:rPr lang="tr-TR" dirty="0" err="1"/>
              <a:t>Cold</a:t>
            </a:r>
            <a:r>
              <a:rPr lang="tr-TR" dirty="0"/>
              <a:t>','</a:t>
            </a:r>
            <a:r>
              <a:rPr lang="tr-TR" dirty="0" err="1"/>
              <a:t>Pneumonia</a:t>
            </a:r>
            <a:r>
              <a:rPr lang="tr-TR" dirty="0"/>
              <a:t>','</a:t>
            </a:r>
            <a:r>
              <a:rPr lang="tr-TR" dirty="0" err="1"/>
              <a:t>Dimorphic</a:t>
            </a:r>
            <a:r>
              <a:rPr lang="tr-TR" dirty="0"/>
              <a:t> </a:t>
            </a:r>
            <a:r>
              <a:rPr lang="tr-TR" dirty="0" err="1"/>
              <a:t>hemmorhoids</a:t>
            </a:r>
            <a:r>
              <a:rPr lang="tr-TR" dirty="0"/>
              <a:t>(</a:t>
            </a:r>
            <a:r>
              <a:rPr lang="tr-TR" dirty="0" err="1"/>
              <a:t>piles</a:t>
            </a:r>
            <a:r>
              <a:rPr lang="tr-TR" dirty="0"/>
              <a:t>)','Heartattack','Varicoseveins','Hypothyroidism','Hyperthyroidism','Hypoglycemia','Osteoarthristis','Arthritis','(</a:t>
            </a:r>
            <a:r>
              <a:rPr lang="tr-TR" dirty="0" err="1"/>
              <a:t>vertigo</a:t>
            </a:r>
            <a:r>
              <a:rPr lang="tr-TR" dirty="0"/>
              <a:t>) </a:t>
            </a:r>
            <a:r>
              <a:rPr lang="tr-TR" dirty="0" err="1"/>
              <a:t>Paroymsal</a:t>
            </a:r>
            <a:r>
              <a:rPr lang="tr-TR" dirty="0"/>
              <a:t>  </a:t>
            </a:r>
            <a:r>
              <a:rPr lang="tr-TR" dirty="0" err="1"/>
              <a:t>Positional</a:t>
            </a:r>
            <a:r>
              <a:rPr lang="tr-TR" dirty="0"/>
              <a:t> </a:t>
            </a:r>
            <a:r>
              <a:rPr lang="tr-TR" dirty="0" err="1"/>
              <a:t>Vertigo</a:t>
            </a:r>
            <a:r>
              <a:rPr lang="tr-TR" dirty="0"/>
              <a:t>','</a:t>
            </a:r>
            <a:r>
              <a:rPr lang="tr-TR" dirty="0" err="1"/>
              <a:t>Acne</a:t>
            </a:r>
            <a:r>
              <a:rPr lang="tr-TR" dirty="0"/>
              <a:t>','</a:t>
            </a:r>
            <a:r>
              <a:rPr lang="tr-TR" dirty="0" err="1"/>
              <a:t>Urinary</a:t>
            </a:r>
            <a:r>
              <a:rPr lang="tr-TR" dirty="0"/>
              <a:t> </a:t>
            </a:r>
            <a:r>
              <a:rPr lang="tr-TR" dirty="0" err="1"/>
              <a:t>tract</a:t>
            </a:r>
            <a:r>
              <a:rPr lang="tr-TR" dirty="0"/>
              <a:t> </a:t>
            </a:r>
            <a:r>
              <a:rPr lang="tr-TR" dirty="0" err="1"/>
              <a:t>infection</a:t>
            </a:r>
            <a:r>
              <a:rPr lang="tr-TR" dirty="0"/>
              <a:t>','</a:t>
            </a:r>
            <a:r>
              <a:rPr lang="tr-TR" dirty="0" err="1"/>
              <a:t>Psoriasis</a:t>
            </a:r>
            <a:r>
              <a:rPr lang="tr-TR" dirty="0"/>
              <a:t>','</a:t>
            </a:r>
            <a:r>
              <a:rPr lang="tr-TR" dirty="0" err="1"/>
              <a:t>Impetigo</a:t>
            </a:r>
            <a:r>
              <a:rPr lang="tr-TR" dirty="0"/>
              <a:t>']</a:t>
            </a:r>
          </a:p>
        </p:txBody>
      </p:sp>
    </p:spTree>
    <p:extLst>
      <p:ext uri="{BB962C8B-B14F-4D97-AF65-F5344CB8AC3E}">
        <p14:creationId xmlns:p14="http://schemas.microsoft.com/office/powerpoint/2010/main" val="37169683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pic>
        <p:nvPicPr>
          <p:cNvPr id="4" name="İçerik Yer Tutucusu 3"/>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179512" y="836712"/>
            <a:ext cx="8544498" cy="4806280"/>
          </a:xfrm>
        </p:spPr>
      </p:pic>
    </p:spTree>
    <p:extLst>
      <p:ext uri="{BB962C8B-B14F-4D97-AF65-F5344CB8AC3E}">
        <p14:creationId xmlns:p14="http://schemas.microsoft.com/office/powerpoint/2010/main" val="3372253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en-AU" dirty="0"/>
              <a:t>Benefits of the Project</a:t>
            </a:r>
            <a:endParaRPr lang="tr-TR" dirty="0"/>
          </a:p>
        </p:txBody>
      </p:sp>
      <p:sp>
        <p:nvSpPr>
          <p:cNvPr id="3" name="İçerik Yer Tutucusu 2"/>
          <p:cNvSpPr>
            <a:spLocks noGrp="1"/>
          </p:cNvSpPr>
          <p:nvPr>
            <p:ph sz="quarter" idx="13"/>
          </p:nvPr>
        </p:nvSpPr>
        <p:spPr/>
        <p:txBody>
          <a:bodyPr/>
          <a:lstStyle/>
          <a:p>
            <a:r>
              <a:rPr lang="en-US" dirty="0"/>
              <a:t>Thanks to this project</a:t>
            </a:r>
            <a:endParaRPr lang="tr-TR" dirty="0"/>
          </a:p>
          <a:p>
            <a:pPr lvl="0"/>
            <a:r>
              <a:rPr lang="en-AU" dirty="0"/>
              <a:t>To determine the risk group of patients coming to the emergency department</a:t>
            </a:r>
            <a:endParaRPr lang="tr-TR" dirty="0"/>
          </a:p>
          <a:p>
            <a:pPr lvl="0"/>
            <a:r>
              <a:rPr lang="en-AU" dirty="0"/>
              <a:t>To accelerate the first intervention and referral of these patients</a:t>
            </a:r>
            <a:endParaRPr lang="tr-TR" dirty="0"/>
          </a:p>
          <a:p>
            <a:pPr lvl="0"/>
            <a:r>
              <a:rPr lang="en-AU" dirty="0"/>
              <a:t>To facilitate the emergency department team to perform their duties</a:t>
            </a:r>
            <a:endParaRPr lang="tr-TR" dirty="0"/>
          </a:p>
          <a:p>
            <a:pPr lvl="0"/>
            <a:r>
              <a:rPr lang="en-AU" dirty="0"/>
              <a:t>To reduce the number of patients lost due to late and incorrect intervention in the emergency department</a:t>
            </a:r>
            <a:endParaRPr lang="tr-TR" dirty="0"/>
          </a:p>
          <a:p>
            <a:pPr lvl="0"/>
            <a:r>
              <a:rPr lang="en-AU" dirty="0"/>
              <a:t>to diagnose patients easily</a:t>
            </a:r>
            <a:endParaRPr lang="tr-TR" dirty="0"/>
          </a:p>
          <a:p>
            <a:r>
              <a:rPr lang="en-AU" dirty="0"/>
              <a:t>will become possible.</a:t>
            </a:r>
            <a:endParaRPr lang="tr-TR" dirty="0"/>
          </a:p>
          <a:p>
            <a:endParaRPr lang="tr-TR" dirty="0"/>
          </a:p>
        </p:txBody>
      </p:sp>
    </p:spTree>
    <p:extLst>
      <p:ext uri="{BB962C8B-B14F-4D97-AF65-F5344CB8AC3E}">
        <p14:creationId xmlns:p14="http://schemas.microsoft.com/office/powerpoint/2010/main" val="14035211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en-US" b="1" dirty="0"/>
              <a:t>. Future Work</a:t>
            </a:r>
            <a:r>
              <a:rPr lang="tr-TR" b="1" dirty="0"/>
              <a:t/>
            </a:r>
            <a:br>
              <a:rPr lang="tr-TR" b="1" dirty="0"/>
            </a:br>
            <a:r>
              <a:rPr lang="en-US" dirty="0"/>
              <a:t> </a:t>
            </a:r>
            <a:r>
              <a:rPr lang="tr-TR" dirty="0"/>
              <a:t/>
            </a:r>
            <a:br>
              <a:rPr lang="tr-TR" dirty="0"/>
            </a:br>
            <a:endParaRPr lang="tr-TR" dirty="0"/>
          </a:p>
        </p:txBody>
      </p:sp>
      <p:sp>
        <p:nvSpPr>
          <p:cNvPr id="3" name="İçerik Yer Tutucusu 2"/>
          <p:cNvSpPr>
            <a:spLocks noGrp="1"/>
          </p:cNvSpPr>
          <p:nvPr>
            <p:ph sz="quarter" idx="13"/>
          </p:nvPr>
        </p:nvSpPr>
        <p:spPr/>
        <p:txBody>
          <a:bodyPr/>
          <a:lstStyle/>
          <a:p>
            <a:r>
              <a:rPr lang="en-US" dirty="0"/>
              <a:t>In the continuation of the project: real images and real vital data will be collected with the interface. With the image processing, the data collected from the image and the vital data taken manually from the interface will be blended   preliminary diagnosis study will be done.</a:t>
            </a:r>
            <a:endParaRPr lang="tr-TR" dirty="0"/>
          </a:p>
          <a:p>
            <a:pPr lvl="0"/>
            <a:r>
              <a:rPr lang="en-US" dirty="0"/>
              <a:t>I will collect real image </a:t>
            </a:r>
            <a:r>
              <a:rPr lang="en-US" dirty="0" err="1"/>
              <a:t>datas</a:t>
            </a:r>
            <a:r>
              <a:rPr lang="en-US" dirty="0"/>
              <a:t> </a:t>
            </a:r>
            <a:endParaRPr lang="tr-TR" dirty="0"/>
          </a:p>
          <a:p>
            <a:pPr lvl="0"/>
            <a:r>
              <a:rPr lang="en-US" dirty="0"/>
              <a:t>I will complete image process part of project</a:t>
            </a:r>
            <a:endParaRPr lang="tr-TR" dirty="0"/>
          </a:p>
          <a:p>
            <a:pPr lvl="0"/>
            <a:r>
              <a:rPr lang="en-US" dirty="0"/>
              <a:t>I will test and develop  to reach most qualified and useful version of project. </a:t>
            </a:r>
            <a:endParaRPr lang="tr-TR" dirty="0"/>
          </a:p>
          <a:p>
            <a:pPr lvl="0"/>
            <a:r>
              <a:rPr lang="en-US" dirty="0"/>
              <a:t>I will save delete mods for results in this platform.</a:t>
            </a:r>
            <a:endParaRPr lang="tr-TR" dirty="0"/>
          </a:p>
          <a:p>
            <a:r>
              <a:rPr lang="en-US" b="1" dirty="0"/>
              <a:t> </a:t>
            </a:r>
            <a:endParaRPr lang="tr-TR" dirty="0"/>
          </a:p>
          <a:p>
            <a:endParaRPr lang="tr-TR" dirty="0"/>
          </a:p>
        </p:txBody>
      </p:sp>
    </p:spTree>
    <p:extLst>
      <p:ext uri="{BB962C8B-B14F-4D97-AF65-F5344CB8AC3E}">
        <p14:creationId xmlns:p14="http://schemas.microsoft.com/office/powerpoint/2010/main" val="7125747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sz="quarter" idx="13"/>
          </p:nvPr>
        </p:nvSpPr>
        <p:spPr/>
        <p:txBody>
          <a:bodyPr/>
          <a:lstStyle/>
          <a:p>
            <a:r>
              <a:rPr lang="en-US" b="1" dirty="0"/>
              <a:t>LIMITATIONS and REVİEWS</a:t>
            </a:r>
            <a:endParaRPr lang="tr-TR" dirty="0"/>
          </a:p>
          <a:p>
            <a:r>
              <a:rPr lang="en-US" dirty="0"/>
              <a:t>I couldn’t create image </a:t>
            </a:r>
            <a:r>
              <a:rPr lang="en-US" dirty="0" err="1" smtClean="0"/>
              <a:t>processin</a:t>
            </a:r>
            <a:r>
              <a:rPr lang="tr-TR" dirty="0"/>
              <a:t>g</a:t>
            </a:r>
            <a:r>
              <a:rPr lang="en-US" dirty="0" smtClean="0"/>
              <a:t> </a:t>
            </a:r>
            <a:r>
              <a:rPr lang="en-US" dirty="0"/>
              <a:t>and image data collect.</a:t>
            </a:r>
            <a:endParaRPr lang="tr-TR" dirty="0"/>
          </a:p>
          <a:p>
            <a:r>
              <a:rPr lang="en-US" dirty="0"/>
              <a:t>And I couldn’t work real </a:t>
            </a:r>
            <a:r>
              <a:rPr lang="en-US" dirty="0" err="1"/>
              <a:t>datas</a:t>
            </a:r>
            <a:r>
              <a:rPr lang="en-US" dirty="0"/>
              <a:t>.</a:t>
            </a:r>
            <a:endParaRPr lang="tr-TR" dirty="0"/>
          </a:p>
          <a:p>
            <a:r>
              <a:rPr lang="en-US" dirty="0"/>
              <a:t> </a:t>
            </a:r>
            <a:endParaRPr lang="tr-TR" dirty="0"/>
          </a:p>
          <a:p>
            <a:r>
              <a:rPr lang="en-US" dirty="0"/>
              <a:t>I create a fuzzy model but I did not get healthy results</a:t>
            </a:r>
            <a:endParaRPr lang="tr-TR" dirty="0"/>
          </a:p>
          <a:p>
            <a:r>
              <a:rPr lang="en-US" dirty="0"/>
              <a:t> </a:t>
            </a:r>
            <a:endParaRPr lang="tr-TR" dirty="0"/>
          </a:p>
          <a:p>
            <a:r>
              <a:rPr lang="en-US" dirty="0"/>
              <a:t>In the other hand, Machine Learning algorithms based on symptoms worked more healthy </a:t>
            </a:r>
            <a:endParaRPr lang="tr-TR" dirty="0"/>
          </a:p>
          <a:p>
            <a:r>
              <a:rPr lang="en-US" dirty="0"/>
              <a:t> </a:t>
            </a:r>
            <a:endParaRPr lang="tr-TR" dirty="0"/>
          </a:p>
          <a:p>
            <a:r>
              <a:rPr lang="en-US" dirty="0"/>
              <a:t>I think that if I can develop and make this project the most efficient, it will be a great convenience for the health sector in our country and in the world and will support human health. and then I want to continue developing this project.</a:t>
            </a:r>
            <a:endParaRPr lang="tr-TR" dirty="0"/>
          </a:p>
          <a:p>
            <a:endParaRPr lang="tr-TR" dirty="0"/>
          </a:p>
        </p:txBody>
      </p:sp>
    </p:spTree>
    <p:extLst>
      <p:ext uri="{BB962C8B-B14F-4D97-AF65-F5344CB8AC3E}">
        <p14:creationId xmlns:p14="http://schemas.microsoft.com/office/powerpoint/2010/main" val="116541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smtClean="0"/>
              <a:t>abstract</a:t>
            </a:r>
            <a:endParaRPr lang="tr-TR" dirty="0"/>
          </a:p>
        </p:txBody>
      </p:sp>
      <p:sp>
        <p:nvSpPr>
          <p:cNvPr id="3" name="İçerik Yer Tutucusu 2"/>
          <p:cNvSpPr>
            <a:spLocks noGrp="1"/>
          </p:cNvSpPr>
          <p:nvPr>
            <p:ph sz="quarter" idx="13"/>
          </p:nvPr>
        </p:nvSpPr>
        <p:spPr/>
        <p:txBody>
          <a:bodyPr>
            <a:normAutofit fontScale="92500" lnSpcReduction="10000"/>
          </a:bodyPr>
          <a:lstStyle/>
          <a:p>
            <a:r>
              <a:rPr lang="en-US" dirty="0"/>
              <a:t>In this thesis project, it is aimed to facilitate the pre-diagnosis of patients coming to the emergency department and to decrease the mortality rate caused by misdiagnosis in the emergency department.</a:t>
            </a:r>
            <a:endParaRPr lang="tr-TR" dirty="0"/>
          </a:p>
          <a:p>
            <a:r>
              <a:rPr lang="en-US" dirty="0"/>
              <a:t>For preliminary diagnosis, triage method is applied first and patient urgency is graded. The patient whose urgency was detected was grouped as green, yellow and red areas.</a:t>
            </a:r>
            <a:endParaRPr lang="tr-TR" dirty="0"/>
          </a:p>
          <a:p>
            <a:r>
              <a:rPr lang="en-US" dirty="0"/>
              <a:t>Grouping and preliminary diagnosis; It will be performed by evaluating the image to be taken as soon as the patient arrives at the emergency room and vital values ​​to be entered manually.</a:t>
            </a:r>
            <a:endParaRPr lang="tr-TR" dirty="0"/>
          </a:p>
          <a:p>
            <a:r>
              <a:rPr lang="en-US" dirty="0"/>
              <a:t>I tried to create a fuzzy logic model by using python programming language and </a:t>
            </a:r>
            <a:r>
              <a:rPr lang="en-US" dirty="0" err="1"/>
              <a:t>matlab</a:t>
            </a:r>
            <a:r>
              <a:rPr lang="en-US" dirty="0"/>
              <a:t> application in order to get colored region output by evaluating the ratios of vital values. I used random data in the fuzzy logic model I created.</a:t>
            </a:r>
            <a:endParaRPr lang="tr-TR" dirty="0"/>
          </a:p>
          <a:p>
            <a:r>
              <a:rPr lang="en-US" dirty="0"/>
              <a:t>I designed an interface to collect real data.</a:t>
            </a:r>
            <a:endParaRPr lang="tr-TR" dirty="0"/>
          </a:p>
          <a:p>
            <a:r>
              <a:rPr lang="en-US" dirty="0"/>
              <a:t>Vital values ​​entered in the interface, the symptoms seen and patient images to be taken will make estimates by combining the results with machine learning algorithms by separately estimating at the first stage.</a:t>
            </a:r>
            <a:endParaRPr lang="tr-TR" dirty="0"/>
          </a:p>
          <a:p>
            <a:endParaRPr lang="tr-TR" dirty="0"/>
          </a:p>
        </p:txBody>
      </p:sp>
    </p:spTree>
    <p:extLst>
      <p:ext uri="{BB962C8B-B14F-4D97-AF65-F5344CB8AC3E}">
        <p14:creationId xmlns:p14="http://schemas.microsoft.com/office/powerpoint/2010/main" val="34210420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THANKS FOR LISTENING</a:t>
            </a:r>
            <a:r>
              <a:rPr lang="tr-TR" dirty="0" smtClean="0">
                <a:sym typeface="Wingdings" panose="05000000000000000000" pitchFamily="2" charset="2"/>
              </a:rPr>
              <a:t></a:t>
            </a:r>
            <a:endParaRPr lang="tr-TR" dirty="0"/>
          </a:p>
        </p:txBody>
      </p:sp>
      <p:sp>
        <p:nvSpPr>
          <p:cNvPr id="3" name="İçerik Yer Tutucusu 2"/>
          <p:cNvSpPr>
            <a:spLocks noGrp="1"/>
          </p:cNvSpPr>
          <p:nvPr>
            <p:ph sz="quarter" idx="13"/>
          </p:nvPr>
        </p:nvSpPr>
        <p:spPr/>
        <p:txBody>
          <a:bodyPr/>
          <a:lstStyle/>
          <a:p>
            <a:endParaRPr lang="tr-TR" dirty="0" smtClean="0"/>
          </a:p>
          <a:p>
            <a:endParaRPr lang="tr-TR" dirty="0"/>
          </a:p>
          <a:p>
            <a:endParaRPr lang="tr-TR" dirty="0" smtClean="0"/>
          </a:p>
          <a:p>
            <a:endParaRPr lang="tr-TR" dirty="0"/>
          </a:p>
          <a:p>
            <a:endParaRPr lang="tr-TR" dirty="0" smtClean="0"/>
          </a:p>
          <a:p>
            <a:endParaRPr lang="tr-TR" dirty="0"/>
          </a:p>
          <a:p>
            <a:endParaRPr lang="tr-TR" dirty="0" smtClean="0"/>
          </a:p>
          <a:p>
            <a:endParaRPr lang="tr-TR" dirty="0"/>
          </a:p>
          <a:p>
            <a:endParaRPr lang="tr-TR" dirty="0" smtClean="0"/>
          </a:p>
          <a:p>
            <a:r>
              <a:rPr lang="tr-TR" dirty="0"/>
              <a:t> </a:t>
            </a:r>
            <a:r>
              <a:rPr lang="tr-TR" dirty="0" smtClean="0"/>
              <a:t>                                                SEDA ÖZCAN (151805016)</a:t>
            </a:r>
            <a:endParaRPr lang="tr-TR" dirty="0"/>
          </a:p>
        </p:txBody>
      </p:sp>
    </p:spTree>
    <p:extLst>
      <p:ext uri="{BB962C8B-B14F-4D97-AF65-F5344CB8AC3E}">
        <p14:creationId xmlns:p14="http://schemas.microsoft.com/office/powerpoint/2010/main" val="11967099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sz="quarter" idx="13"/>
          </p:nvPr>
        </p:nvSpPr>
        <p:spPr/>
        <p:txBody>
          <a:bodyPr/>
          <a:lstStyle/>
          <a:p>
            <a:r>
              <a:rPr lang="en-US" b="1" dirty="0"/>
              <a:t>. Project Goal</a:t>
            </a:r>
            <a:endParaRPr lang="tr-TR" b="1" dirty="0"/>
          </a:p>
          <a:p>
            <a:r>
              <a:rPr lang="en-US" dirty="0"/>
              <a:t>In this thesis project, it is aimed to facilitate the preliminary diagnosis of patients coming to the emergency room and to decrease the mortality rate caused by misdiagnosis in the emergency room</a:t>
            </a:r>
            <a:r>
              <a:rPr lang="en-US" dirty="0" smtClean="0"/>
              <a:t>.</a:t>
            </a:r>
            <a:endParaRPr lang="tr-TR" dirty="0" smtClean="0"/>
          </a:p>
          <a:p>
            <a:r>
              <a:rPr lang="tr-TR" b="1" dirty="0"/>
              <a:t> </a:t>
            </a:r>
            <a:r>
              <a:rPr lang="en-US" b="1" dirty="0"/>
              <a:t>Project Output</a:t>
            </a:r>
            <a:endParaRPr lang="tr-TR" b="1" dirty="0"/>
          </a:p>
          <a:p>
            <a:r>
              <a:rPr lang="en-US" dirty="0"/>
              <a:t> </a:t>
            </a:r>
            <a:endParaRPr lang="tr-TR" dirty="0"/>
          </a:p>
          <a:p>
            <a:r>
              <a:rPr lang="en-US" dirty="0"/>
              <a:t>I am going to create a software product for this purpose of project.</a:t>
            </a:r>
            <a:endParaRPr lang="tr-TR" dirty="0"/>
          </a:p>
          <a:p>
            <a:r>
              <a:rPr lang="en-US" dirty="0" smtClean="0"/>
              <a:t> </a:t>
            </a:r>
            <a:endParaRPr lang="tr-TR" dirty="0"/>
          </a:p>
          <a:p>
            <a:endParaRPr lang="tr-TR" dirty="0"/>
          </a:p>
        </p:txBody>
      </p:sp>
    </p:spTree>
    <p:extLst>
      <p:ext uri="{BB962C8B-B14F-4D97-AF65-F5344CB8AC3E}">
        <p14:creationId xmlns:p14="http://schemas.microsoft.com/office/powerpoint/2010/main" val="6269203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sz="quarter" idx="13"/>
          </p:nvPr>
        </p:nvSpPr>
        <p:spPr/>
        <p:txBody>
          <a:bodyPr/>
          <a:lstStyle/>
          <a:p>
            <a:r>
              <a:rPr lang="en-US" b="1" dirty="0"/>
              <a:t>Used programs</a:t>
            </a:r>
            <a:endParaRPr lang="tr-TR" b="1" dirty="0"/>
          </a:p>
          <a:p>
            <a:pPr lvl="0"/>
            <a:r>
              <a:rPr lang="en-US" dirty="0"/>
              <a:t>Python</a:t>
            </a:r>
            <a:endParaRPr lang="tr-TR" dirty="0"/>
          </a:p>
          <a:p>
            <a:pPr lvl="0"/>
            <a:r>
              <a:rPr lang="en-US" dirty="0" err="1"/>
              <a:t>Matlab</a:t>
            </a:r>
            <a:r>
              <a:rPr lang="en-US" dirty="0"/>
              <a:t>(fuzzy model)</a:t>
            </a:r>
            <a:endParaRPr lang="tr-TR" dirty="0"/>
          </a:p>
          <a:p>
            <a:pPr lvl="0"/>
            <a:r>
              <a:rPr lang="en-US" dirty="0" err="1"/>
              <a:t>Jupyter</a:t>
            </a:r>
            <a:r>
              <a:rPr lang="en-US" dirty="0"/>
              <a:t> Notebook(fuzzy)</a:t>
            </a:r>
            <a:endParaRPr lang="tr-TR" dirty="0"/>
          </a:p>
          <a:p>
            <a:pPr lvl="0"/>
            <a:r>
              <a:rPr lang="en-US" dirty="0" err="1"/>
              <a:t>Spyder</a:t>
            </a:r>
            <a:endParaRPr lang="tr-TR" dirty="0"/>
          </a:p>
          <a:p>
            <a:pPr lvl="0"/>
            <a:r>
              <a:rPr lang="en-US" dirty="0" err="1"/>
              <a:t>QTDesigner</a:t>
            </a:r>
            <a:endParaRPr lang="tr-TR" dirty="0"/>
          </a:p>
          <a:p>
            <a:pPr lvl="0"/>
            <a:r>
              <a:rPr lang="en-US" dirty="0" err="1"/>
              <a:t>Tkinter</a:t>
            </a:r>
            <a:endParaRPr lang="tr-TR" dirty="0"/>
          </a:p>
          <a:p>
            <a:pPr lvl="0"/>
            <a:r>
              <a:rPr lang="en-US" dirty="0"/>
              <a:t>Visual Studio2010</a:t>
            </a:r>
            <a:endParaRPr lang="tr-TR" dirty="0"/>
          </a:p>
          <a:p>
            <a:pPr lvl="0"/>
            <a:r>
              <a:rPr lang="en-US" dirty="0"/>
              <a:t>SQLite Database</a:t>
            </a:r>
            <a:endParaRPr lang="tr-TR" dirty="0"/>
          </a:p>
          <a:p>
            <a:endParaRPr lang="tr-TR" dirty="0"/>
          </a:p>
        </p:txBody>
      </p:sp>
    </p:spTree>
    <p:extLst>
      <p:ext uri="{BB962C8B-B14F-4D97-AF65-F5344CB8AC3E}">
        <p14:creationId xmlns:p14="http://schemas.microsoft.com/office/powerpoint/2010/main" val="32571626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smtClean="0"/>
              <a:t>Fuzzy</a:t>
            </a:r>
            <a:r>
              <a:rPr lang="tr-TR" dirty="0" smtClean="0"/>
              <a:t> model</a:t>
            </a:r>
            <a:endParaRPr lang="tr-TR" dirty="0"/>
          </a:p>
        </p:txBody>
      </p:sp>
      <p:pic>
        <p:nvPicPr>
          <p:cNvPr id="4" name="İçerik Yer Tutucusu 3"/>
          <p:cNvPicPr>
            <a:picLocks noGrp="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691680" y="2564904"/>
            <a:ext cx="4828450" cy="2085013"/>
          </a:xfrm>
          <a:prstGeom prst="rect">
            <a:avLst/>
          </a:prstGeom>
          <a:noFill/>
        </p:spPr>
      </p:pic>
    </p:spTree>
    <p:extLst>
      <p:ext uri="{BB962C8B-B14F-4D97-AF65-F5344CB8AC3E}">
        <p14:creationId xmlns:p14="http://schemas.microsoft.com/office/powerpoint/2010/main" val="17010326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07504" y="-571500"/>
            <a:ext cx="7924800" cy="1143000"/>
          </a:xfrm>
        </p:spPr>
        <p:txBody>
          <a:bodyPr/>
          <a:lstStyle/>
          <a:p>
            <a:r>
              <a:rPr lang="tr-TR" dirty="0" err="1" smtClean="0"/>
              <a:t>Interfaces</a:t>
            </a:r>
            <a:endParaRPr lang="tr-TR" dirty="0"/>
          </a:p>
        </p:txBody>
      </p:sp>
      <p:pic>
        <p:nvPicPr>
          <p:cNvPr id="4" name="İçerik Yer Tutucusu 3"/>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5098172" y="3601488"/>
            <a:ext cx="4045828" cy="3052936"/>
          </a:xfrm>
          <a:prstGeom prst="rect">
            <a:avLst/>
          </a:prstGeom>
        </p:spPr>
      </p:pic>
      <p:pic>
        <p:nvPicPr>
          <p:cNvPr id="1026" name="Picture 2" descr="C:\Users\user\Desktop\SEDAOZCAN151805016_TEZ\screenshots\Ekran Görüntüsü (13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1152" y="44624"/>
            <a:ext cx="4089299" cy="2666802"/>
          </a:xfrm>
          <a:prstGeom prst="rect">
            <a:avLst/>
          </a:prstGeom>
          <a:noFill/>
          <a:extLst>
            <a:ext uri="{909E8E84-426E-40DD-AFC4-6F175D3DCCD1}">
              <a14:hiddenFill xmlns:a14="http://schemas.microsoft.com/office/drawing/2010/main">
                <a:solidFill>
                  <a:srgbClr val="FFFFFF"/>
                </a:solidFill>
              </a14:hiddenFill>
            </a:ext>
          </a:extLst>
        </p:spPr>
      </p:pic>
      <p:pic>
        <p:nvPicPr>
          <p:cNvPr id="5" name="Resim 4"/>
          <p:cNvPicPr/>
          <p:nvPr/>
        </p:nvPicPr>
        <p:blipFill>
          <a:blip r:embed="rId4">
            <a:extLst>
              <a:ext uri="{28A0092B-C50C-407E-A947-70E740481C1C}">
                <a14:useLocalDpi xmlns:a14="http://schemas.microsoft.com/office/drawing/2010/main" val="0"/>
              </a:ext>
            </a:extLst>
          </a:blip>
          <a:stretch>
            <a:fillRect/>
          </a:stretch>
        </p:blipFill>
        <p:spPr>
          <a:xfrm>
            <a:off x="140505" y="1772816"/>
            <a:ext cx="5759450" cy="4399280"/>
          </a:xfrm>
          <a:prstGeom prst="rect">
            <a:avLst/>
          </a:prstGeom>
        </p:spPr>
      </p:pic>
    </p:spTree>
    <p:extLst>
      <p:ext uri="{BB962C8B-B14F-4D97-AF65-F5344CB8AC3E}">
        <p14:creationId xmlns:p14="http://schemas.microsoft.com/office/powerpoint/2010/main" val="4647276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pic>
        <p:nvPicPr>
          <p:cNvPr id="4" name="İçerik Yer Tutucusu 3"/>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971600" y="1196752"/>
            <a:ext cx="6624736" cy="4104456"/>
          </a:xfrm>
          <a:prstGeom prst="rect">
            <a:avLst/>
          </a:prstGeom>
        </p:spPr>
      </p:pic>
    </p:spTree>
    <p:extLst>
      <p:ext uri="{BB962C8B-B14F-4D97-AF65-F5344CB8AC3E}">
        <p14:creationId xmlns:p14="http://schemas.microsoft.com/office/powerpoint/2010/main" val="41206437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Dataset1 :</a:t>
            </a:r>
            <a:r>
              <a:rPr lang="tr-TR" dirty="0" err="1" smtClean="0"/>
              <a:t>Symptomps</a:t>
            </a:r>
            <a:endParaRPr lang="tr-TR" dirty="0"/>
          </a:p>
        </p:txBody>
      </p:sp>
      <p:pic>
        <p:nvPicPr>
          <p:cNvPr id="4" name="İçerik Yer Tutucusu 3"/>
          <p:cNvPicPr>
            <a:picLocks noGrp="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683568" y="1628800"/>
            <a:ext cx="7776864" cy="5112568"/>
          </a:xfrm>
          <a:prstGeom prst="rect">
            <a:avLst/>
          </a:prstGeom>
        </p:spPr>
      </p:pic>
    </p:spTree>
    <p:extLst>
      <p:ext uri="{BB962C8B-B14F-4D97-AF65-F5344CB8AC3E}">
        <p14:creationId xmlns:p14="http://schemas.microsoft.com/office/powerpoint/2010/main" val="7901475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Dataset2:VITAL SIGNS</a:t>
            </a:r>
            <a:endParaRPr lang="tr-TR" dirty="0"/>
          </a:p>
        </p:txBody>
      </p:sp>
      <p:pic>
        <p:nvPicPr>
          <p:cNvPr id="4" name="İçerik Yer Tutucusu 3"/>
          <p:cNvPicPr>
            <a:picLocks noGrp="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914400" y="1600200"/>
            <a:ext cx="7315200" cy="4114800"/>
          </a:xfrm>
          <a:prstGeom prst="rect">
            <a:avLst/>
          </a:prstGeom>
        </p:spPr>
      </p:pic>
    </p:spTree>
    <p:extLst>
      <p:ext uri="{BB962C8B-B14F-4D97-AF65-F5344CB8AC3E}">
        <p14:creationId xmlns:p14="http://schemas.microsoft.com/office/powerpoint/2010/main" val="314077353"/>
      </p:ext>
    </p:extLst>
  </p:cSld>
  <p:clrMapOvr>
    <a:masterClrMapping/>
  </p:clrMapOvr>
  <p:timing>
    <p:tnLst>
      <p:par>
        <p:cTn id="1" dur="indefinite" restart="never" nodeType="tmRoot"/>
      </p:par>
    </p:tnLst>
  </p:timing>
</p:sld>
</file>

<file path=ppt/theme/theme1.xml><?xml version="1.0" encoding="utf-8"?>
<a:theme xmlns:a="http://schemas.openxmlformats.org/drawingml/2006/main" name="Ufuk">
  <a:themeElements>
    <a:clrScheme name="Ufuk">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Ufuk">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Ufuk">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171</TotalTime>
  <Words>777</Words>
  <Application>Microsoft Office PowerPoint</Application>
  <PresentationFormat>Ekran Gösterisi (4:3)</PresentationFormat>
  <Paragraphs>66</Paragraphs>
  <Slides>20</Slides>
  <Notes>0</Notes>
  <HiddenSlides>0</HiddenSlides>
  <MMClips>0</MMClips>
  <ScaleCrop>false</ScaleCrop>
  <HeadingPairs>
    <vt:vector size="4" baseType="variant">
      <vt:variant>
        <vt:lpstr>Tema</vt:lpstr>
      </vt:variant>
      <vt:variant>
        <vt:i4>1</vt:i4>
      </vt:variant>
      <vt:variant>
        <vt:lpstr>Slayt Başlıkları</vt:lpstr>
      </vt:variant>
      <vt:variant>
        <vt:i4>20</vt:i4>
      </vt:variant>
    </vt:vector>
  </HeadingPairs>
  <TitlesOfParts>
    <vt:vector size="21" baseType="lpstr">
      <vt:lpstr>Ufuk</vt:lpstr>
      <vt:lpstr>CSE402 Graduation Thesis 2,Spring 2020 </vt:lpstr>
      <vt:lpstr>abstract</vt:lpstr>
      <vt:lpstr>PowerPoint Sunusu</vt:lpstr>
      <vt:lpstr>PowerPoint Sunusu</vt:lpstr>
      <vt:lpstr>Fuzzy model</vt:lpstr>
      <vt:lpstr>Interfaces</vt:lpstr>
      <vt:lpstr>PowerPoint Sunusu</vt:lpstr>
      <vt:lpstr>Dataset1 :Symptomps</vt:lpstr>
      <vt:lpstr>Dataset2:VITAL SIGNS</vt:lpstr>
      <vt:lpstr>PowerPoint Sunusu</vt:lpstr>
      <vt:lpstr>PowerPoint Sunusu</vt:lpstr>
      <vt:lpstr>PowerPoint Sunusu</vt:lpstr>
      <vt:lpstr>Prediction 1 analyze the symptomps for decision tree Prediction 2 analyze the symptomps for random forest Prediction 3 analyze the symptomps for naïve bayes algorithm. </vt:lpstr>
      <vt:lpstr>PowerPoint Sunusu</vt:lpstr>
      <vt:lpstr>PowerPoint Sunusu</vt:lpstr>
      <vt:lpstr>PowerPoint Sunusu</vt:lpstr>
      <vt:lpstr>Benefits of the Project</vt:lpstr>
      <vt:lpstr>. Future Work   </vt:lpstr>
      <vt:lpstr>PowerPoint Sunusu</vt:lpstr>
      <vt:lpstr>THANKS FOR LISTENING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CSE402 Graduation Thesis 2,Spring 2020 </dc:title>
  <dc:creator>seda özcan</dc:creator>
  <cp:lastModifiedBy>Windows Kullanıcısı</cp:lastModifiedBy>
  <cp:revision>5</cp:revision>
  <dcterms:created xsi:type="dcterms:W3CDTF">2020-06-28T16:30:29Z</dcterms:created>
  <dcterms:modified xsi:type="dcterms:W3CDTF">2020-06-29T20:57:46Z</dcterms:modified>
</cp:coreProperties>
</file>