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2" r:id="rId4"/>
    <p:sldId id="258" r:id="rId5"/>
    <p:sldId id="279"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80" r:id="rId21"/>
    <p:sldId id="281" r:id="rId22"/>
    <p:sldId id="282"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t>‹#›</a:t>
            </a:fld>
            <a:endParaRPr lang="en-US"/>
          </a:p>
        </p:txBody>
      </p:sp>
    </p:spTree>
    <p:extLst>
      <p:ext uri="{BB962C8B-B14F-4D97-AF65-F5344CB8AC3E}">
        <p14:creationId xmlns:p14="http://schemas.microsoft.com/office/powerpoint/2010/main" val="21861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A0A9B-E83A-46AE-8849-1DEB49542D31}" type="slidenum">
              <a:rPr lang="en-US" smtClean="0"/>
              <a:t>13</a:t>
            </a:fld>
            <a:endParaRPr lang="en-US"/>
          </a:p>
        </p:txBody>
      </p:sp>
    </p:spTree>
    <p:extLst>
      <p:ext uri="{BB962C8B-B14F-4D97-AF65-F5344CB8AC3E}">
        <p14:creationId xmlns:p14="http://schemas.microsoft.com/office/powerpoint/2010/main" val="270958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18709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7829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07294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41486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3A997-395A-4EFF-BDD0-4B5AEECDE932}"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8346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83A997-395A-4EFF-BDD0-4B5AEECDE932}"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417702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3A997-395A-4EFF-BDD0-4B5AEECDE932}" type="datetimeFigureOut">
              <a:rPr lang="en-US" smtClean="0"/>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6665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3A997-395A-4EFF-BDD0-4B5AEECDE932}" type="datetimeFigureOut">
              <a:rPr lang="en-US" smtClean="0"/>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5035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3A997-395A-4EFF-BDD0-4B5AEECDE932}" type="datetimeFigureOut">
              <a:rPr lang="en-US" smtClean="0"/>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2224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84029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77670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3A997-395A-4EFF-BDD0-4B5AEECDE932}" type="datetimeFigureOut">
              <a:rPr lang="en-US" smtClean="0"/>
              <a:t>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B3E18-D7B1-4C9D-AB64-DC00C50C86C3}" type="slidenum">
              <a:rPr lang="en-US" smtClean="0"/>
              <a:t>‹#›</a:t>
            </a:fld>
            <a:endParaRPr lang="en-US"/>
          </a:p>
        </p:txBody>
      </p:sp>
    </p:spTree>
    <p:extLst>
      <p:ext uri="{BB962C8B-B14F-4D97-AF65-F5344CB8AC3E}">
        <p14:creationId xmlns:p14="http://schemas.microsoft.com/office/powerpoint/2010/main" val="339799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abuse@valdosta.edu"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fbi.gov/scams-safety/fraud" TargetMode="External"/><Relationship Id="rId3" Type="http://schemas.openxmlformats.org/officeDocument/2006/relationships/hyperlink" Target="http://www.antiphishing.org/" TargetMode="External"/><Relationship Id="rId7" Type="http://schemas.openxmlformats.org/officeDocument/2006/relationships/hyperlink" Target="http://www.consumer.ftc.gov/articles/0076-phone-scam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www.onguardonline.gov/phishing" TargetMode="External"/><Relationship Id="rId5" Type="http://schemas.openxmlformats.org/officeDocument/2006/relationships/hyperlink" Target="http://phishme.com/" TargetMode="External"/><Relationship Id="rId10" Type="http://schemas.openxmlformats.org/officeDocument/2006/relationships/hyperlink" Target="http://en.wikipedia.org/wiki/Phishing" TargetMode="External"/><Relationship Id="rId4" Type="http://schemas.openxmlformats.org/officeDocument/2006/relationships/hyperlink" Target="http://www.fraudwatchinternational.com/phishing-alerts" TargetMode="External"/><Relationship Id="rId9" Type="http://schemas.openxmlformats.org/officeDocument/2006/relationships/hyperlink" Target="http://phishme.com/phishing-social-media-infographi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4800600"/>
            <a:ext cx="7772400" cy="1470025"/>
          </a:xfrm>
        </p:spPr>
        <p:txBody>
          <a:bodyPr/>
          <a:lstStyle/>
          <a:p>
            <a:r>
              <a:rPr lang="en-US" dirty="0" smtClean="0"/>
              <a:t>Phishing Awareness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828800"/>
            <a:ext cx="3657600" cy="3529584"/>
          </a:xfrm>
          <a:prstGeom prst="rect">
            <a:avLst/>
          </a:prstGeom>
        </p:spPr>
      </p:pic>
      <p:sp>
        <p:nvSpPr>
          <p:cNvPr id="3" name="TextBox 2"/>
          <p:cNvSpPr txBox="1"/>
          <p:nvPr/>
        </p:nvSpPr>
        <p:spPr>
          <a:xfrm>
            <a:off x="2831086" y="6020541"/>
            <a:ext cx="2980240" cy="584775"/>
          </a:xfrm>
          <a:prstGeom prst="rect">
            <a:avLst/>
          </a:prstGeom>
          <a:noFill/>
        </p:spPr>
        <p:txBody>
          <a:bodyPr wrap="square" rtlCol="0">
            <a:spAutoFit/>
          </a:bodyPr>
          <a:lstStyle/>
          <a:p>
            <a:pPr algn="ctr"/>
            <a:r>
              <a:rPr lang="en-US" sz="1600" dirty="0" smtClean="0"/>
              <a:t>By Chad Vantine</a:t>
            </a:r>
          </a:p>
          <a:p>
            <a:pPr algn="ctr"/>
            <a:r>
              <a:rPr lang="en-US" sz="1600" dirty="0"/>
              <a:t>Information Security Assistant </a:t>
            </a:r>
          </a:p>
        </p:txBody>
      </p:sp>
      <p:sp>
        <p:nvSpPr>
          <p:cNvPr id="6" name="TextBox 5"/>
          <p:cNvSpPr txBox="1"/>
          <p:nvPr/>
        </p:nvSpPr>
        <p:spPr>
          <a:xfrm>
            <a:off x="1485900" y="1066800"/>
            <a:ext cx="5715000" cy="523220"/>
          </a:xfrm>
          <a:prstGeom prst="rect">
            <a:avLst/>
          </a:prstGeom>
          <a:noFill/>
        </p:spPr>
        <p:txBody>
          <a:bodyPr wrap="square" rtlCol="0">
            <a:spAutoFit/>
          </a:bodyPr>
          <a:lstStyle/>
          <a:p>
            <a:pPr algn="ctr"/>
            <a:r>
              <a:rPr lang="en-US" sz="2800" dirty="0" smtClean="0"/>
              <a:t>Division of Information Technology</a:t>
            </a:r>
            <a:endParaRPr lang="en-US" sz="2800" dirty="0"/>
          </a:p>
        </p:txBody>
      </p:sp>
    </p:spTree>
    <p:extLst>
      <p:ext uri="{BB962C8B-B14F-4D97-AF65-F5344CB8AC3E}">
        <p14:creationId xmlns:p14="http://schemas.microsoft.com/office/powerpoint/2010/main" val="168936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p>
        </p:txBody>
      </p:sp>
      <p:pic>
        <p:nvPicPr>
          <p:cNvPr id="6146" name="Picture 2" descr="C:\Users\cvantine\Desktop\Phishing Proj\linkmanip6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2564"/>
            <a:ext cx="8153400" cy="29756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4267200"/>
            <a:ext cx="8534400" cy="2554545"/>
          </a:xfrm>
          <a:prstGeom prst="rect">
            <a:avLst/>
          </a:prstGeom>
          <a:solidFill>
            <a:schemeClr val="bg1"/>
          </a:solidFill>
        </p:spPr>
        <p:txBody>
          <a:bodyPr wrap="square" rtlCol="0">
            <a:spAutoFit/>
          </a:bodyPr>
          <a:lstStyle/>
          <a:p>
            <a:pPr marL="342900" indent="-342900">
              <a:buAutoNum type="arabicPeriod"/>
            </a:pPr>
            <a:r>
              <a:rPr lang="en-US" sz="1600" dirty="0" smtClean="0"/>
              <a:t>This is actually from a valdosta.edu address, so first you have to ask whether or not this is from someone you know or someone that would be emailing you about your email account. Remember that </a:t>
            </a:r>
            <a:r>
              <a:rPr lang="en-US" sz="1600" b="1" dirty="0" smtClean="0"/>
              <a:t>only members of I.T. will email you about your accounts</a:t>
            </a:r>
            <a:r>
              <a:rPr lang="en-US" sz="1600" dirty="0" smtClean="0"/>
              <a:t>. </a:t>
            </a:r>
          </a:p>
          <a:p>
            <a:pPr marL="342900" indent="-342900">
              <a:buAutoNum type="arabicPeriod"/>
            </a:pPr>
            <a:r>
              <a:rPr lang="en-US" sz="1600" dirty="0" smtClean="0"/>
              <a:t>One again, cybercriminals will use a subject line trying to get your </a:t>
            </a:r>
            <a:r>
              <a:rPr lang="en-US" sz="1600" dirty="0" smtClean="0"/>
              <a:t>attention, </a:t>
            </a:r>
            <a:r>
              <a:rPr lang="en-US" sz="1600" dirty="0" smtClean="0"/>
              <a:t>often using all caps and multiple exclamation marks. </a:t>
            </a:r>
            <a:r>
              <a:rPr lang="en-US" sz="1600" b="1" dirty="0" smtClean="0"/>
              <a:t>A legitimate email from I.T. will not do this.</a:t>
            </a:r>
          </a:p>
          <a:p>
            <a:pPr marL="342900" indent="-342900">
              <a:buAutoNum type="arabicPeriod"/>
            </a:pPr>
            <a:r>
              <a:rPr lang="en-US" sz="1600" dirty="0" smtClean="0"/>
              <a:t>The To: and Cc: lines are not shown so that you can’t tell this is a mass email targeting multiple individuals. </a:t>
            </a:r>
          </a:p>
          <a:p>
            <a:pPr marL="342900" indent="-342900">
              <a:buAutoNum type="arabicPeriod"/>
            </a:pPr>
            <a:r>
              <a:rPr lang="en-US" sz="1600" b="1" dirty="0" smtClean="0"/>
              <a:t>Hovering your </a:t>
            </a:r>
            <a:r>
              <a:rPr lang="en-US" sz="1600" b="1" dirty="0" smtClean="0"/>
              <a:t>mouse over the link</a:t>
            </a:r>
            <a:r>
              <a:rPr lang="en-US" sz="1600" dirty="0" smtClean="0"/>
              <a:t>, you can see that this is not a legitimate valdosta.edu link, but an external one designed to steal your information or install malicious software. </a:t>
            </a:r>
          </a:p>
          <a:p>
            <a:pPr marL="342900" indent="-342900">
              <a:buAutoNum type="arabicPeriod"/>
            </a:pPr>
            <a:r>
              <a:rPr lang="en-US" sz="1600" dirty="0" smtClean="0"/>
              <a:t>The signature often will end in a generic sign off as to not arouse suspicion as to the sender.</a:t>
            </a:r>
            <a:endParaRPr lang="en-US" sz="1600" dirty="0"/>
          </a:p>
        </p:txBody>
      </p:sp>
    </p:spTree>
    <p:extLst>
      <p:ext uri="{BB962C8B-B14F-4D97-AF65-F5344CB8AC3E}">
        <p14:creationId xmlns:p14="http://schemas.microsoft.com/office/powerpoint/2010/main" val="3510123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p>
        </p:txBody>
      </p:sp>
      <p:pic>
        <p:nvPicPr>
          <p:cNvPr id="7171" name="Picture 3" descr="C:\Users\cvantine\Desktop\Phishing Proj\linkmanip5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25" y="1616075"/>
            <a:ext cx="7627899" cy="326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 y="4876800"/>
            <a:ext cx="8839200" cy="1538883"/>
          </a:xfrm>
          <a:prstGeom prst="rect">
            <a:avLst/>
          </a:prstGeom>
          <a:solidFill>
            <a:schemeClr val="bg1"/>
          </a:solidFill>
        </p:spPr>
        <p:txBody>
          <a:bodyPr wrap="square" rtlCol="0">
            <a:spAutoFit/>
          </a:bodyPr>
          <a:lstStyle/>
          <a:p>
            <a:pPr marL="342900" indent="-342900">
              <a:buAutoNum type="arabicPeriod"/>
            </a:pPr>
            <a:r>
              <a:rPr lang="en-US" sz="1600" dirty="0" smtClean="0"/>
              <a:t>The sender is not a valid valdosta.edu address, but rather a @pugmarks.com address. The name is also a generic “Admin Team” which does not match up with the email address.</a:t>
            </a:r>
          </a:p>
          <a:p>
            <a:pPr marL="342900" indent="-342900">
              <a:buAutoNum type="arabicPeriod"/>
            </a:pPr>
            <a:r>
              <a:rPr lang="en-US" sz="1600" dirty="0" smtClean="0"/>
              <a:t>The subject line is in all capitals and using multiple exclamation marks trying to get your attention. </a:t>
            </a:r>
          </a:p>
          <a:p>
            <a:pPr marL="342900" indent="-342900">
              <a:buAutoNum type="arabicPeriod"/>
            </a:pPr>
            <a:r>
              <a:rPr lang="en-US" sz="1600" b="1" dirty="0" smtClean="0"/>
              <a:t>Hovering your mouse over the link</a:t>
            </a:r>
            <a:r>
              <a:rPr lang="en-US" sz="1600" dirty="0" smtClean="0"/>
              <a:t>, you can see that this is not a valid valdosta.edu address, but rather an external site trying to steal your credentials or install malicious software.</a:t>
            </a:r>
          </a:p>
          <a:p>
            <a:endParaRPr lang="en-US" sz="1400" dirty="0"/>
          </a:p>
        </p:txBody>
      </p:sp>
    </p:spTree>
    <p:extLst>
      <p:ext uri="{BB962C8B-B14F-4D97-AF65-F5344CB8AC3E}">
        <p14:creationId xmlns:p14="http://schemas.microsoft.com/office/powerpoint/2010/main" val="2467982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85800" y="960437"/>
            <a:ext cx="8229600" cy="4525963"/>
          </a:xfrm>
        </p:spPr>
        <p:txBody>
          <a:bodyPr>
            <a:normAutofit/>
          </a:bodyPr>
          <a:lstStyle/>
          <a:p>
            <a:pPr marL="0" indent="0" algn="ctr">
              <a:buNone/>
            </a:pPr>
            <a:r>
              <a:rPr lang="en-US" sz="2400" dirty="0"/>
              <a:t>Link manipulation</a:t>
            </a:r>
          </a:p>
        </p:txBody>
      </p:sp>
      <p:pic>
        <p:nvPicPr>
          <p:cNvPr id="8194" name="Picture 2" descr="C:\Users\cvantine\Desktop\Phishing Proj\link manip4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994" y="1600200"/>
            <a:ext cx="7346806" cy="40311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5105400"/>
            <a:ext cx="9144000" cy="1569660"/>
          </a:xfrm>
          <a:prstGeom prst="rect">
            <a:avLst/>
          </a:prstGeom>
          <a:solidFill>
            <a:schemeClr val="bg1"/>
          </a:solidFill>
        </p:spPr>
        <p:txBody>
          <a:bodyPr wrap="square" rtlCol="0">
            <a:spAutoFit/>
          </a:bodyPr>
          <a:lstStyle/>
          <a:p>
            <a:pPr marL="342900" indent="-342900">
              <a:buAutoNum type="arabicPeriod"/>
            </a:pPr>
            <a:r>
              <a:rPr lang="en-US" sz="1600" dirty="0" smtClean="0"/>
              <a:t>This is a common phishing email and looks completely legit, </a:t>
            </a:r>
            <a:r>
              <a:rPr lang="en-US" sz="1600" dirty="0" smtClean="0"/>
              <a:t>with the </a:t>
            </a:r>
            <a:r>
              <a:rPr lang="en-US" sz="1600" dirty="0" smtClean="0"/>
              <a:t>name </a:t>
            </a:r>
            <a:r>
              <a:rPr lang="en-US" sz="1600" dirty="0" smtClean="0"/>
              <a:t>of </a:t>
            </a:r>
            <a:r>
              <a:rPr lang="en-US" sz="1600" dirty="0" smtClean="0"/>
              <a:t>“Verizon Wireless”, but if you look at the actual email, it is an @tin.com address rather than a @verizon.com address. </a:t>
            </a:r>
          </a:p>
          <a:p>
            <a:pPr marL="342900" indent="-342900">
              <a:buAutoNum type="arabicPeriod"/>
            </a:pPr>
            <a:r>
              <a:rPr lang="en-US" sz="1600" dirty="0" smtClean="0"/>
              <a:t>Once again, the To: line is missing, indicating that this is a mass email that they want to avoid you seeing.</a:t>
            </a:r>
          </a:p>
          <a:p>
            <a:pPr marL="342900" indent="-342900">
              <a:buAutoNum type="arabicPeriod"/>
            </a:pPr>
            <a:r>
              <a:rPr lang="en-US" sz="1600" b="1" dirty="0" smtClean="0"/>
              <a:t>Hovering your </a:t>
            </a:r>
            <a:r>
              <a:rPr lang="en-US" sz="1600" b="1" dirty="0" smtClean="0"/>
              <a:t>mouse over the link</a:t>
            </a:r>
            <a:r>
              <a:rPr lang="en-US" sz="1600" dirty="0" smtClean="0"/>
              <a:t>, you can see that this does not take you to a Verizon website, but rather to a random website which would more than likely take your login information and take over your account to take your billing information. </a:t>
            </a:r>
            <a:endParaRPr lang="en-US" sz="1600" dirty="0"/>
          </a:p>
        </p:txBody>
      </p:sp>
    </p:spTree>
    <p:extLst>
      <p:ext uri="{BB962C8B-B14F-4D97-AF65-F5344CB8AC3E}">
        <p14:creationId xmlns:p14="http://schemas.microsoft.com/office/powerpoint/2010/main" val="334270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WD_PPT_templates_300ppi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62000" y="960437"/>
            <a:ext cx="8229600" cy="4525963"/>
          </a:xfrm>
        </p:spPr>
        <p:txBody>
          <a:bodyPr>
            <a:normAutofit/>
          </a:bodyPr>
          <a:lstStyle/>
          <a:p>
            <a:pPr marL="0" indent="0" algn="ctr">
              <a:buNone/>
            </a:pPr>
            <a:r>
              <a:rPr lang="en-US" sz="2400" dirty="0" smtClean="0"/>
              <a:t>Social Engineering </a:t>
            </a:r>
            <a:endParaRPr lang="en-US" sz="2400" dirty="0"/>
          </a:p>
        </p:txBody>
      </p:sp>
      <p:pic>
        <p:nvPicPr>
          <p:cNvPr id="9218" name="Picture 2" descr="C:\Users\cvantine\Desktop\Phishing Proj\socialeng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94" y="1653734"/>
            <a:ext cx="3548116" cy="329926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cvantine\Desktop\Phishing Proj\socialengex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828800"/>
            <a:ext cx="3533775"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4688175"/>
            <a:ext cx="8839200" cy="2169825"/>
          </a:xfrm>
          <a:prstGeom prst="rect">
            <a:avLst/>
          </a:prstGeom>
          <a:solidFill>
            <a:schemeClr val="bg1"/>
          </a:solidFill>
        </p:spPr>
        <p:txBody>
          <a:bodyPr wrap="square" rtlCol="0">
            <a:spAutoFit/>
          </a:bodyPr>
          <a:lstStyle/>
          <a:p>
            <a:r>
              <a:rPr lang="en-US" sz="1500" dirty="0" smtClean="0"/>
              <a:t>The example on </a:t>
            </a:r>
            <a:r>
              <a:rPr lang="en-US" sz="1500" dirty="0" smtClean="0"/>
              <a:t>the left is </a:t>
            </a:r>
            <a:r>
              <a:rPr lang="en-US" sz="1500" dirty="0" smtClean="0"/>
              <a:t>a </a:t>
            </a:r>
            <a:r>
              <a:rPr lang="en-US" sz="1500" dirty="0" smtClean="0"/>
              <a:t>targeted social engineering attack. </a:t>
            </a:r>
            <a:r>
              <a:rPr lang="en-US" sz="1500" dirty="0" smtClean="0"/>
              <a:t>Cybercriminals scan </a:t>
            </a:r>
            <a:r>
              <a:rPr lang="en-US" sz="1500" dirty="0" smtClean="0"/>
              <a:t>your profile for your likes and then send you a crafted message over social media trying to trick you into clicking the link, which would then steal your social media login and take over your profile sending out more phishing attacks to your friends/contact list.</a:t>
            </a:r>
          </a:p>
          <a:p>
            <a:r>
              <a:rPr lang="en-US" sz="1500" dirty="0" smtClean="0"/>
              <a:t>The one on the right is an example of a mass phishing attack through social media. No doubt many of you have seen these in Facebook, from random people in messages, or from your friends through their timelines. Upon clicking the link, it would prompt you to log in again, but this time to a fake Facebook page, and steal your log in information and take over your profile sending out the same or another mass phishing attack to your friends and contacts. </a:t>
            </a:r>
            <a:endParaRPr lang="en-US" sz="1500" dirty="0"/>
          </a:p>
        </p:txBody>
      </p:sp>
      <p:sp>
        <p:nvSpPr>
          <p:cNvPr id="5" name="TextBox 4"/>
          <p:cNvSpPr txBox="1"/>
          <p:nvPr/>
        </p:nvSpPr>
        <p:spPr>
          <a:xfrm>
            <a:off x="3940610" y="4572000"/>
            <a:ext cx="250390" cy="246221"/>
          </a:xfrm>
          <a:prstGeom prst="rect">
            <a:avLst/>
          </a:prstGeom>
          <a:noFill/>
        </p:spPr>
        <p:txBody>
          <a:bodyPr wrap="none" rtlCol="0">
            <a:spAutoFit/>
          </a:bodyPr>
          <a:lstStyle/>
          <a:p>
            <a:r>
              <a:rPr lang="en-US" sz="1000" dirty="0" smtClean="0"/>
              <a:t>1</a:t>
            </a:r>
            <a:endParaRPr lang="en-US" sz="1000" dirty="0"/>
          </a:p>
        </p:txBody>
      </p:sp>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Tree>
    <p:extLst>
      <p:ext uri="{BB962C8B-B14F-4D97-AF65-F5344CB8AC3E}">
        <p14:creationId xmlns:p14="http://schemas.microsoft.com/office/powerpoint/2010/main" val="1424832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r>
              <a:rPr lang="en-US" sz="2800" dirty="0" smtClean="0"/>
              <a:t>Can you spot the tell-tale signs of a phishing email?</a:t>
            </a:r>
            <a:endParaRPr lang="en-US" sz="2800" dirty="0"/>
          </a:p>
        </p:txBody>
      </p:sp>
      <p:pic>
        <p:nvPicPr>
          <p:cNvPr id="10243" name="Picture 3" descr="C:\Users\cvantine\Desktop\Phishing Proj\linkmanip3 b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25627"/>
            <a:ext cx="8458200" cy="305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650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r>
              <a:rPr lang="en-US" sz="2800" dirty="0" smtClean="0"/>
              <a:t>Can you spot the tell-tale signs of a phishing email?</a:t>
            </a:r>
            <a:endParaRPr lang="en-US" sz="2800" dirty="0"/>
          </a:p>
        </p:txBody>
      </p:sp>
      <p:pic>
        <p:nvPicPr>
          <p:cNvPr id="11266" name="Picture 2" descr="C:\Users\cvantine\Desktop\Phishing Proj\link mani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7" y="1905000"/>
            <a:ext cx="8976733"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067" y="5042118"/>
            <a:ext cx="8976733" cy="1815882"/>
          </a:xfrm>
          <a:prstGeom prst="rect">
            <a:avLst/>
          </a:prstGeom>
          <a:solidFill>
            <a:schemeClr val="bg1"/>
          </a:solidFill>
        </p:spPr>
        <p:txBody>
          <a:bodyPr wrap="square" rtlCol="0">
            <a:spAutoFit/>
          </a:bodyPr>
          <a:lstStyle/>
          <a:p>
            <a:pPr marL="342900" indent="-342900">
              <a:buAutoNum type="arabicPeriod"/>
            </a:pPr>
            <a:r>
              <a:rPr lang="en-US" sz="1600" dirty="0" smtClean="0"/>
              <a:t>The email address is not a valid valdosta.edu address, but rather a Vaderbilt.edu address. This is important because </a:t>
            </a:r>
            <a:r>
              <a:rPr lang="en-US" sz="1600" b="1" dirty="0" smtClean="0"/>
              <a:t>only a valid valdosta.edu address will email you about anything email or help desk related.</a:t>
            </a:r>
          </a:p>
          <a:p>
            <a:pPr marL="342900" indent="-342900">
              <a:buAutoNum type="arabicPeriod"/>
            </a:pPr>
            <a:r>
              <a:rPr lang="en-US" sz="1600" dirty="0" smtClean="0"/>
              <a:t>The To: and Cc: are missing so that you can tell this is a mass targeted email phishing attack.</a:t>
            </a:r>
          </a:p>
          <a:p>
            <a:pPr marL="342900" indent="-342900">
              <a:buAutoNum type="arabicPeriod"/>
            </a:pPr>
            <a:r>
              <a:rPr lang="en-US" sz="1600" b="1" dirty="0" smtClean="0"/>
              <a:t>Hovering </a:t>
            </a:r>
            <a:r>
              <a:rPr lang="en-US" sz="1600" b="1" dirty="0" smtClean="0"/>
              <a:t>your </a:t>
            </a:r>
            <a:r>
              <a:rPr lang="en-US" sz="1600" b="1" dirty="0" smtClean="0"/>
              <a:t>mouse over the link</a:t>
            </a:r>
            <a:r>
              <a:rPr lang="en-US" sz="1600" dirty="0" smtClean="0"/>
              <a:t>, you can see that this is not a valdosta.edu address but rather an external address trying to steal your credentials. </a:t>
            </a:r>
          </a:p>
          <a:p>
            <a:pPr marL="342900" indent="-342900">
              <a:buAutoNum type="arabicPeriod"/>
            </a:pPr>
            <a:r>
              <a:rPr lang="en-US" sz="1600" dirty="0" smtClean="0"/>
              <a:t>The signature is generic as to not alert you to any phishing attempt. </a:t>
            </a:r>
            <a:endParaRPr lang="en-US" sz="1600" dirty="0"/>
          </a:p>
        </p:txBody>
      </p:sp>
    </p:spTree>
    <p:extLst>
      <p:ext uri="{BB962C8B-B14F-4D97-AF65-F5344CB8AC3E}">
        <p14:creationId xmlns:p14="http://schemas.microsoft.com/office/powerpoint/2010/main" val="177957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r>
              <a:rPr lang="en-US" sz="2800" dirty="0" smtClean="0"/>
              <a:t>Can you spot the tell-tale signs of a phishing email?</a:t>
            </a:r>
            <a:endParaRPr lang="en-US" sz="2800" dirty="0"/>
          </a:p>
        </p:txBody>
      </p:sp>
      <p:pic>
        <p:nvPicPr>
          <p:cNvPr id="12291" name="Picture 3" descr="C:\Users\cvantine\Desktop\Phishing Proj\qan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29" y="2057400"/>
            <a:ext cx="879114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3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r>
              <a:rPr lang="en-US" sz="2800" dirty="0" smtClean="0"/>
              <a:t>Can you spot the tell-tale signs of a phishing email?</a:t>
            </a:r>
            <a:endParaRPr lang="en-US" sz="2800" dirty="0"/>
          </a:p>
        </p:txBody>
      </p:sp>
      <p:pic>
        <p:nvPicPr>
          <p:cNvPr id="13314" name="Picture 2" descr="C:\Users\cvantine\Desktop\Phishing Proj\qanda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81200"/>
            <a:ext cx="8991600" cy="28849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4495800"/>
            <a:ext cx="8991600" cy="2308324"/>
          </a:xfrm>
          <a:prstGeom prst="rect">
            <a:avLst/>
          </a:prstGeom>
          <a:solidFill>
            <a:schemeClr val="bg1"/>
          </a:solidFill>
        </p:spPr>
        <p:txBody>
          <a:bodyPr wrap="square" rtlCol="0">
            <a:spAutoFit/>
          </a:bodyPr>
          <a:lstStyle/>
          <a:p>
            <a:pPr marL="342900" indent="-342900">
              <a:buAutoNum type="arabicPeriod"/>
            </a:pPr>
            <a:r>
              <a:rPr lang="en-US" sz="1600" dirty="0" smtClean="0"/>
              <a:t>The first thing to ask yourself, do I know this person and should they be emailing me about email accounts. If you answered no, then more than likely it is a phishing attempt. </a:t>
            </a:r>
          </a:p>
          <a:p>
            <a:pPr marL="342900" indent="-342900">
              <a:buAutoNum type="arabicPeriod"/>
            </a:pPr>
            <a:r>
              <a:rPr lang="en-US" sz="1600" dirty="0" smtClean="0"/>
              <a:t>The To: and Cc: are not showing so that you wont be able to tell this is a mass email attempting to get as many people as possible.</a:t>
            </a:r>
          </a:p>
          <a:p>
            <a:pPr marL="342900" indent="-342900">
              <a:buAutoNum type="arabicPeriod"/>
            </a:pPr>
            <a:r>
              <a:rPr lang="en-US" sz="1600" b="1" dirty="0" smtClean="0"/>
              <a:t>Hovering </a:t>
            </a:r>
            <a:r>
              <a:rPr lang="en-US" sz="1600" b="1" dirty="0" smtClean="0"/>
              <a:t>your mouse over </a:t>
            </a:r>
            <a:r>
              <a:rPr lang="en-US" sz="1600" b="1" dirty="0" smtClean="0"/>
              <a:t>the link</a:t>
            </a:r>
            <a:r>
              <a:rPr lang="en-US" sz="1600" dirty="0" smtClean="0"/>
              <a:t>, you can see that this is not a valid valdosta.edu address, but rather an external address attempting to get your email credentials or install malicious software. This should be your main “Aha” moment to let you know that this is indeed a phishing email.</a:t>
            </a:r>
          </a:p>
          <a:p>
            <a:pPr marL="342900" indent="-342900">
              <a:buAutoNum type="arabicPeriod"/>
            </a:pPr>
            <a:r>
              <a:rPr lang="en-US" sz="1600" dirty="0" smtClean="0"/>
              <a:t>The signature is generic and trying to lull you into a false sense of security by saying this is the “Webmail Administrator”</a:t>
            </a:r>
            <a:endParaRPr lang="en-US" sz="1600" dirty="0"/>
          </a:p>
        </p:txBody>
      </p:sp>
    </p:spTree>
    <p:extLst>
      <p:ext uri="{BB962C8B-B14F-4D97-AF65-F5344CB8AC3E}">
        <p14:creationId xmlns:p14="http://schemas.microsoft.com/office/powerpoint/2010/main" val="870639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43000"/>
            <a:ext cx="8229600" cy="1143000"/>
          </a:xfrm>
        </p:spPr>
        <p:txBody>
          <a:bodyPr>
            <a:normAutofit/>
          </a:bodyPr>
          <a:lstStyle/>
          <a:p>
            <a:r>
              <a:rPr lang="en-US" sz="2800" dirty="0" smtClean="0"/>
              <a:t>Tips to protect yourself from Phishing emails.</a:t>
            </a:r>
            <a:endParaRPr lang="en-US" sz="2800" dirty="0"/>
          </a:p>
        </p:txBody>
      </p:sp>
      <p:sp>
        <p:nvSpPr>
          <p:cNvPr id="4" name="TextBox 3"/>
          <p:cNvSpPr txBox="1"/>
          <p:nvPr/>
        </p:nvSpPr>
        <p:spPr>
          <a:xfrm>
            <a:off x="266700" y="1905000"/>
            <a:ext cx="8610600" cy="5442516"/>
          </a:xfrm>
          <a:prstGeom prst="rect">
            <a:avLst/>
          </a:prstGeom>
          <a:noFill/>
        </p:spPr>
        <p:txBody>
          <a:bodyPr wrap="square" rtlCol="0">
            <a:spAutoFit/>
          </a:bodyPr>
          <a:lstStyle/>
          <a:p>
            <a:pPr marL="285750" indent="-285750">
              <a:lnSpc>
                <a:spcPts val="2200"/>
              </a:lnSpc>
              <a:buFont typeface="Arial" pitchFamily="34" charset="0"/>
              <a:buChar char="•"/>
            </a:pPr>
            <a:r>
              <a:rPr lang="en-US" sz="1700" dirty="0" smtClean="0"/>
              <a:t>I.T. will </a:t>
            </a:r>
            <a:r>
              <a:rPr lang="en-US" sz="1700" b="1" dirty="0" smtClean="0"/>
              <a:t>NEVER</a:t>
            </a:r>
            <a:r>
              <a:rPr lang="en-US" sz="1700" dirty="0" smtClean="0"/>
              <a:t> ask for your password over email. Please be wary of any emails asking for passwords</a:t>
            </a:r>
            <a:r>
              <a:rPr lang="en-US" sz="1700" b="1" dirty="0" smtClean="0"/>
              <a:t>. </a:t>
            </a:r>
            <a:r>
              <a:rPr lang="en-US" sz="1700" b="1" dirty="0"/>
              <a:t>Never send passwords, bank account numbers, or other private information in an email.</a:t>
            </a:r>
          </a:p>
          <a:p>
            <a:pPr marL="285750" indent="-285750">
              <a:lnSpc>
                <a:spcPts val="2200"/>
              </a:lnSpc>
              <a:buFont typeface="Arial" pitchFamily="34" charset="0"/>
              <a:buChar char="•"/>
            </a:pPr>
            <a:r>
              <a:rPr lang="en-US" sz="1700" dirty="0" smtClean="0"/>
              <a:t>Be </a:t>
            </a:r>
            <a:r>
              <a:rPr lang="en-US" sz="1700" dirty="0"/>
              <a:t>cautious about opening attachments and downloading files from emails, regardless of who sent them. These files can contain viruses or other malware that can weaken your computer's security</a:t>
            </a:r>
            <a:r>
              <a:rPr lang="en-US" sz="1700" dirty="0" smtClean="0"/>
              <a:t>. If you are not expecting an email with an attachment from someone, such as a fax or a PDF, please </a:t>
            </a:r>
            <a:r>
              <a:rPr lang="en-US" sz="1700" b="1" dirty="0" smtClean="0"/>
              <a:t>call</a:t>
            </a:r>
            <a:r>
              <a:rPr lang="en-US" sz="1700" dirty="0" smtClean="0"/>
              <a:t> and ask them if they indeed sent the email. If not, let them know they are sending out Phishing emails and need to change their email password immediately. </a:t>
            </a:r>
          </a:p>
          <a:p>
            <a:pPr marL="285750" indent="-285750">
              <a:lnSpc>
                <a:spcPts val="2200"/>
              </a:lnSpc>
              <a:buFont typeface="Arial" pitchFamily="34" charset="0"/>
              <a:buChar char="•"/>
            </a:pPr>
            <a:r>
              <a:rPr lang="en-US" sz="1700" b="1" dirty="0"/>
              <a:t>Never</a:t>
            </a:r>
            <a:r>
              <a:rPr lang="en-US" sz="1700" dirty="0"/>
              <a:t> enter private or personal information into a popup window.</a:t>
            </a:r>
          </a:p>
          <a:p>
            <a:pPr marL="285750" indent="-285750">
              <a:lnSpc>
                <a:spcPts val="2200"/>
              </a:lnSpc>
              <a:buFont typeface="Arial" pitchFamily="34" charset="0"/>
              <a:buChar char="•"/>
            </a:pPr>
            <a:r>
              <a:rPr lang="en-US" sz="1700" dirty="0" smtClean="0"/>
              <a:t>If there is a link in an email, use your mouse to hover over that link to see if it is sending you to where it claims to be, this can thwart many phishing attempts.</a:t>
            </a:r>
          </a:p>
          <a:p>
            <a:pPr marL="285750" indent="-285750">
              <a:lnSpc>
                <a:spcPts val="2200"/>
              </a:lnSpc>
              <a:buFont typeface="Arial" pitchFamily="34" charset="0"/>
              <a:buChar char="•"/>
            </a:pPr>
            <a:r>
              <a:rPr lang="en-US" sz="1700" dirty="0"/>
              <a:t>Look for </a:t>
            </a:r>
            <a:r>
              <a:rPr lang="en-US" sz="1700" b="1" dirty="0"/>
              <a:t>'https://' </a:t>
            </a:r>
            <a:r>
              <a:rPr lang="en-US" sz="1700" dirty="0"/>
              <a:t>and a </a:t>
            </a:r>
            <a:r>
              <a:rPr lang="en-US" sz="1700" b="1" dirty="0"/>
              <a:t>lock icon </a:t>
            </a:r>
            <a:r>
              <a:rPr lang="en-US" sz="1700" b="1" dirty="0" smtClean="0"/>
              <a:t>      </a:t>
            </a:r>
            <a:r>
              <a:rPr lang="en-US" sz="1700" dirty="0" smtClean="0"/>
              <a:t>in </a:t>
            </a:r>
            <a:r>
              <a:rPr lang="en-US" sz="1700" dirty="0"/>
              <a:t>the address bar before entering any private information on a website</a:t>
            </a:r>
            <a:r>
              <a:rPr lang="en-US" sz="1700" dirty="0" smtClean="0"/>
              <a:t>.</a:t>
            </a:r>
          </a:p>
          <a:p>
            <a:pPr marL="285750" indent="-285750">
              <a:lnSpc>
                <a:spcPts val="2200"/>
              </a:lnSpc>
              <a:buFont typeface="Arial" pitchFamily="34" charset="0"/>
              <a:buChar char="•"/>
            </a:pPr>
            <a:r>
              <a:rPr lang="en-US" sz="1700" dirty="0" smtClean="0"/>
              <a:t>Look for spelling </a:t>
            </a:r>
            <a:r>
              <a:rPr lang="en-US" sz="1700" dirty="0"/>
              <a:t>and bad grammar. Cybercriminals are not known for their grammar and spelling. Professional companies or organizations usually have </a:t>
            </a:r>
            <a:r>
              <a:rPr lang="en-US" sz="1700" dirty="0" smtClean="0"/>
              <a:t>staff that </a:t>
            </a:r>
            <a:r>
              <a:rPr lang="en-US" sz="1700" dirty="0"/>
              <a:t>will not allow a mass email like this to go out to its users. If you notice mistakes in an email, it might be a scam.</a:t>
            </a:r>
            <a:endParaRPr lang="en-US" sz="1700" dirty="0" smtClean="0"/>
          </a:p>
          <a:p>
            <a:r>
              <a:rPr lang="en-US" dirty="0" smtClean="0"/>
              <a:t> </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5295900"/>
            <a:ext cx="304800" cy="342900"/>
          </a:xfrm>
          <a:prstGeom prst="rect">
            <a:avLst/>
          </a:prstGeom>
        </p:spPr>
      </p:pic>
    </p:spTree>
    <p:extLst>
      <p:ext uri="{BB962C8B-B14F-4D97-AF65-F5344CB8AC3E}">
        <p14:creationId xmlns:p14="http://schemas.microsoft.com/office/powerpoint/2010/main" val="990039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447800"/>
            <a:ext cx="8229600" cy="1143000"/>
          </a:xfrm>
        </p:spPr>
        <p:txBody>
          <a:bodyPr>
            <a:normAutofit/>
          </a:bodyPr>
          <a:lstStyle/>
          <a:p>
            <a:r>
              <a:rPr lang="en-US" sz="2800" dirty="0" smtClean="0"/>
              <a:t>What to do when you think you received a phishing email.</a:t>
            </a:r>
            <a:endParaRPr lang="en-US" sz="2800" dirty="0"/>
          </a:p>
        </p:txBody>
      </p:sp>
      <p:sp>
        <p:nvSpPr>
          <p:cNvPr id="4" name="TextBox 3"/>
          <p:cNvSpPr txBox="1"/>
          <p:nvPr/>
        </p:nvSpPr>
        <p:spPr>
          <a:xfrm>
            <a:off x="266700" y="2816185"/>
            <a:ext cx="8610600" cy="3277820"/>
          </a:xfrm>
          <a:prstGeom prst="rect">
            <a:avLst/>
          </a:prstGeom>
          <a:noFill/>
          <a:ln>
            <a:solidFill>
              <a:schemeClr val="bg1"/>
            </a:solidFill>
          </a:ln>
        </p:spPr>
        <p:txBody>
          <a:bodyPr wrap="square" rtlCol="0">
            <a:spAutoFit/>
          </a:bodyPr>
          <a:lstStyle/>
          <a:p>
            <a:pPr marL="285750" indent="-285750">
              <a:lnSpc>
                <a:spcPct val="150000"/>
              </a:lnSpc>
              <a:buFont typeface="Arial" pitchFamily="34" charset="0"/>
              <a:buChar char="•"/>
            </a:pPr>
            <a:r>
              <a:rPr lang="en-US" sz="2000" dirty="0" smtClean="0"/>
              <a:t>First, </a:t>
            </a:r>
            <a:r>
              <a:rPr lang="en-US" sz="2000" b="1" dirty="0" smtClean="0"/>
              <a:t>do not</a:t>
            </a:r>
            <a:r>
              <a:rPr lang="en-US" sz="2000" dirty="0" smtClean="0"/>
              <a:t> click on any links within the email or download any attachment. Forward the email to </a:t>
            </a:r>
            <a:r>
              <a:rPr lang="en-US" sz="2000" dirty="0" smtClean="0">
                <a:hlinkClick r:id="rId3"/>
              </a:rPr>
              <a:t>abuse@valdosta.edu</a:t>
            </a:r>
            <a:r>
              <a:rPr lang="en-US" sz="2000" dirty="0" smtClean="0"/>
              <a:t> for Information Security to examine and determine if legitimate.  </a:t>
            </a:r>
          </a:p>
          <a:p>
            <a:pPr marL="285750" indent="-285750">
              <a:lnSpc>
                <a:spcPct val="150000"/>
              </a:lnSpc>
              <a:buFont typeface="Arial" pitchFamily="34" charset="0"/>
              <a:buChar char="•"/>
            </a:pPr>
            <a:r>
              <a:rPr lang="en-US" sz="2000" dirty="0" smtClean="0"/>
              <a:t>If there is an attachment in the email, and you recognize the sender but aren't expecting an attachment from them, please </a:t>
            </a:r>
            <a:r>
              <a:rPr lang="en-US" sz="2000" b="1" dirty="0" smtClean="0"/>
              <a:t>call</a:t>
            </a:r>
            <a:r>
              <a:rPr lang="en-US" sz="2000" dirty="0" smtClean="0"/>
              <a:t> them and ask if it is legitimate.</a:t>
            </a:r>
          </a:p>
          <a:p>
            <a:pPr>
              <a:lnSpc>
                <a:spcPct val="150000"/>
              </a:lnSpc>
            </a:pPr>
            <a:r>
              <a:rPr lang="en-US" dirty="0" smtClean="0"/>
              <a:t> </a:t>
            </a:r>
            <a:endParaRPr lang="en-US" dirty="0"/>
          </a:p>
        </p:txBody>
      </p:sp>
    </p:spTree>
    <p:extLst>
      <p:ext uri="{BB962C8B-B14F-4D97-AF65-F5344CB8AC3E}">
        <p14:creationId xmlns:p14="http://schemas.microsoft.com/office/powerpoint/2010/main" val="3803317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57200"/>
            <a:ext cx="8229600" cy="1143000"/>
          </a:xfrm>
        </p:spPr>
        <p:txBody>
          <a:bodyPr/>
          <a:lstStyle/>
          <a:p>
            <a:r>
              <a:rPr lang="en-US" dirty="0" smtClean="0"/>
              <a:t>What is Phishing?</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marL="0" indent="0">
              <a:buNone/>
            </a:pPr>
            <a:r>
              <a:rPr lang="en-US" dirty="0"/>
              <a:t>Phishing email messages, websites, and phone calls are designed to steal </a:t>
            </a:r>
            <a:r>
              <a:rPr lang="en-US" dirty="0" smtClean="0"/>
              <a:t>money or sensitive information. </a:t>
            </a:r>
            <a:r>
              <a:rPr lang="en-US" dirty="0"/>
              <a:t>Cybercriminals can do this by </a:t>
            </a:r>
            <a:r>
              <a:rPr lang="en-US" dirty="0" smtClean="0"/>
              <a:t>installing malicious </a:t>
            </a:r>
            <a:r>
              <a:rPr lang="en-US" dirty="0"/>
              <a:t>software on your </a:t>
            </a:r>
            <a:r>
              <a:rPr lang="en-US" dirty="0" smtClean="0"/>
              <a:t>computer, tricking you into giving them sensitive </a:t>
            </a:r>
            <a:r>
              <a:rPr lang="en-US" dirty="0" smtClean="0"/>
              <a:t>information, </a:t>
            </a:r>
            <a:r>
              <a:rPr lang="en-US" dirty="0" smtClean="0"/>
              <a:t>or outright </a:t>
            </a:r>
            <a:r>
              <a:rPr lang="en-US" dirty="0"/>
              <a:t>stealing personal information off of your computer.</a:t>
            </a:r>
          </a:p>
          <a:p>
            <a:pPr marL="0" indent="0">
              <a:buNone/>
            </a:pPr>
            <a:endParaRPr lang="en-US" dirty="0"/>
          </a:p>
          <a:p>
            <a:endParaRPr lang="en-US" dirty="0"/>
          </a:p>
        </p:txBody>
      </p:sp>
    </p:spTree>
    <p:extLst>
      <p:ext uri="{BB962C8B-B14F-4D97-AF65-F5344CB8AC3E}">
        <p14:creationId xmlns:p14="http://schemas.microsoft.com/office/powerpoint/2010/main" val="366714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43000"/>
            <a:ext cx="8229600" cy="1143000"/>
          </a:xfrm>
        </p:spPr>
        <p:txBody>
          <a:bodyPr>
            <a:normAutofit/>
          </a:bodyPr>
          <a:lstStyle/>
          <a:p>
            <a:r>
              <a:rPr lang="en-US" sz="2800" dirty="0"/>
              <a:t>Signs of a Phishing Phone Call: </a:t>
            </a:r>
          </a:p>
        </p:txBody>
      </p:sp>
      <p:sp>
        <p:nvSpPr>
          <p:cNvPr id="4" name="TextBox 3"/>
          <p:cNvSpPr txBox="1"/>
          <p:nvPr/>
        </p:nvSpPr>
        <p:spPr>
          <a:xfrm>
            <a:off x="266700" y="2057400"/>
            <a:ext cx="8610600" cy="4204356"/>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t>You've </a:t>
            </a:r>
            <a:r>
              <a:rPr lang="en-US" dirty="0"/>
              <a:t>been specially selected (for this offer</a:t>
            </a:r>
            <a:r>
              <a:rPr lang="en-US" dirty="0" smtClean="0"/>
              <a:t>).</a:t>
            </a:r>
            <a:endParaRPr lang="en-US" dirty="0"/>
          </a:p>
          <a:p>
            <a:pPr marL="285750" indent="-285750">
              <a:lnSpc>
                <a:spcPct val="150000"/>
              </a:lnSpc>
              <a:buFont typeface="Arial" pitchFamily="34" charset="0"/>
              <a:buChar char="•"/>
            </a:pPr>
            <a:r>
              <a:rPr lang="en-US" dirty="0"/>
              <a:t>You'll get a free bonus if you buy our product</a:t>
            </a:r>
            <a:r>
              <a:rPr lang="en-US" dirty="0" smtClean="0"/>
              <a:t>.</a:t>
            </a:r>
            <a:endParaRPr lang="en-US" dirty="0"/>
          </a:p>
          <a:p>
            <a:pPr marL="285750" indent="-285750">
              <a:lnSpc>
                <a:spcPct val="150000"/>
              </a:lnSpc>
              <a:buFont typeface="Arial" pitchFamily="34" charset="0"/>
              <a:buChar char="•"/>
            </a:pPr>
            <a:r>
              <a:rPr lang="en-US" dirty="0"/>
              <a:t>You've won one of five valuable prizes</a:t>
            </a:r>
            <a:r>
              <a:rPr lang="en-US" dirty="0" smtClean="0"/>
              <a:t>.</a:t>
            </a:r>
            <a:endParaRPr lang="en-US" dirty="0"/>
          </a:p>
          <a:p>
            <a:pPr marL="285750" indent="-285750">
              <a:lnSpc>
                <a:spcPct val="150000"/>
              </a:lnSpc>
              <a:buFont typeface="Arial" pitchFamily="34" charset="0"/>
              <a:buChar char="•"/>
            </a:pPr>
            <a:r>
              <a:rPr lang="en-US" dirty="0"/>
              <a:t>You've won big money in a foreign lottery</a:t>
            </a:r>
            <a:r>
              <a:rPr lang="en-US" dirty="0" smtClean="0"/>
              <a:t>.</a:t>
            </a:r>
            <a:endParaRPr lang="en-US" dirty="0"/>
          </a:p>
          <a:p>
            <a:pPr marL="285750" indent="-285750">
              <a:lnSpc>
                <a:spcPct val="150000"/>
              </a:lnSpc>
              <a:buFont typeface="Arial" pitchFamily="34" charset="0"/>
              <a:buChar char="•"/>
            </a:pPr>
            <a:r>
              <a:rPr lang="en-US" dirty="0"/>
              <a:t>This investment is low risk and provides a higher return than you can get anywhere else.</a:t>
            </a:r>
          </a:p>
          <a:p>
            <a:pPr marL="285750" indent="-285750">
              <a:lnSpc>
                <a:spcPct val="150000"/>
              </a:lnSpc>
              <a:buFont typeface="Arial" pitchFamily="34" charset="0"/>
              <a:buChar char="•"/>
            </a:pPr>
            <a:r>
              <a:rPr lang="en-US" dirty="0"/>
              <a:t>You have to make up your mind right away.</a:t>
            </a:r>
          </a:p>
          <a:p>
            <a:pPr marL="285750" indent="-285750">
              <a:lnSpc>
                <a:spcPct val="150000"/>
              </a:lnSpc>
              <a:buFont typeface="Arial" pitchFamily="34" charset="0"/>
              <a:buChar char="•"/>
            </a:pPr>
            <a:r>
              <a:rPr lang="en-US" dirty="0"/>
              <a:t>You trust me, right?</a:t>
            </a:r>
          </a:p>
          <a:p>
            <a:pPr marL="285750" indent="-285750">
              <a:lnSpc>
                <a:spcPct val="150000"/>
              </a:lnSpc>
              <a:buFont typeface="Arial" pitchFamily="34" charset="0"/>
              <a:buChar char="•"/>
            </a:pPr>
            <a:r>
              <a:rPr lang="en-US" dirty="0"/>
              <a:t>You don't need to check our company with anyone.</a:t>
            </a:r>
          </a:p>
          <a:p>
            <a:pPr marL="285750" indent="-285750">
              <a:lnSpc>
                <a:spcPct val="150000"/>
              </a:lnSpc>
              <a:buFont typeface="Arial" pitchFamily="34" charset="0"/>
              <a:buChar char="•"/>
            </a:pPr>
            <a:r>
              <a:rPr lang="en-US" dirty="0"/>
              <a:t>We'll just put the shipping and handling charges on your credit card.</a:t>
            </a:r>
          </a:p>
        </p:txBody>
      </p:sp>
    </p:spTree>
    <p:extLst>
      <p:ext uri="{BB962C8B-B14F-4D97-AF65-F5344CB8AC3E}">
        <p14:creationId xmlns:p14="http://schemas.microsoft.com/office/powerpoint/2010/main" val="3019914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219200"/>
            <a:ext cx="8229600" cy="1143000"/>
          </a:xfrm>
        </p:spPr>
        <p:txBody>
          <a:bodyPr>
            <a:normAutofit/>
          </a:bodyPr>
          <a:lstStyle/>
          <a:p>
            <a:r>
              <a:rPr lang="en-US" sz="2800" dirty="0" smtClean="0"/>
              <a:t>Tips to protect yourself from Phishing phone calls.</a:t>
            </a:r>
            <a:endParaRPr lang="en-US" sz="2800" dirty="0"/>
          </a:p>
        </p:txBody>
      </p:sp>
      <p:sp>
        <p:nvSpPr>
          <p:cNvPr id="4" name="TextBox 3"/>
          <p:cNvSpPr txBox="1"/>
          <p:nvPr/>
        </p:nvSpPr>
        <p:spPr>
          <a:xfrm>
            <a:off x="266700" y="2133600"/>
            <a:ext cx="8610600" cy="4324261"/>
          </a:xfrm>
          <a:prstGeom prst="rect">
            <a:avLst/>
          </a:prstGeom>
          <a:noFill/>
        </p:spPr>
        <p:txBody>
          <a:bodyPr wrap="square" rtlCol="0">
            <a:spAutoFit/>
          </a:bodyPr>
          <a:lstStyle/>
          <a:p>
            <a:pPr marL="285750" indent="-285750" fontAlgn="base">
              <a:lnSpc>
                <a:spcPts val="2200"/>
              </a:lnSpc>
              <a:buFont typeface="Arial" panose="020B0604020202020204" pitchFamily="34" charset="0"/>
              <a:buChar char="•"/>
            </a:pPr>
            <a:r>
              <a:rPr lang="en-US" sz="1600" dirty="0"/>
              <a:t>Don’t buy from an unfamiliar company. Legitimate businesses understand that you want more information about their company and are happy to comply.</a:t>
            </a:r>
          </a:p>
          <a:p>
            <a:pPr marL="285750" indent="-285750" fontAlgn="base">
              <a:lnSpc>
                <a:spcPts val="2200"/>
              </a:lnSpc>
              <a:buFont typeface="Arial" panose="020B0604020202020204" pitchFamily="34" charset="0"/>
              <a:buChar char="•"/>
            </a:pPr>
            <a:r>
              <a:rPr lang="en-US" sz="1600" dirty="0" smtClean="0"/>
              <a:t>Always </a:t>
            </a:r>
            <a:r>
              <a:rPr lang="en-US" sz="1600" dirty="0"/>
              <a:t>check out unfamiliar companies with your local consumer protection agency, Better Business Bureau, state attorney general, the National Fraud Information Center, or other watchdog groups. </a:t>
            </a:r>
          </a:p>
          <a:p>
            <a:pPr marL="285750" indent="-285750" fontAlgn="base">
              <a:lnSpc>
                <a:spcPts val="2200"/>
              </a:lnSpc>
              <a:buFont typeface="Arial" panose="020B0604020202020204" pitchFamily="34" charset="0"/>
              <a:buChar char="•"/>
            </a:pPr>
            <a:r>
              <a:rPr lang="en-US" sz="1600" dirty="0"/>
              <a:t>Obtain a salesperson’s name, business identity, telephone number, street address, mailing address, and business license number before you transact business. Some con artists give out false names, telephone numbers, addresses, and business license numbers. Verify the accuracy of these items.</a:t>
            </a:r>
          </a:p>
          <a:p>
            <a:pPr marL="285750" indent="-285750" fontAlgn="base">
              <a:lnSpc>
                <a:spcPts val="2200"/>
              </a:lnSpc>
              <a:buFont typeface="Arial" panose="020B0604020202020204" pitchFamily="34" charset="0"/>
              <a:buChar char="•"/>
            </a:pPr>
            <a:r>
              <a:rPr lang="en-US" sz="1600" dirty="0" smtClean="0"/>
              <a:t>Don’t </a:t>
            </a:r>
            <a:r>
              <a:rPr lang="en-US" sz="1600" dirty="0"/>
              <a:t>pay for a “free prize.” If a caller tells you the payment is for taxes, he or she is violating federal law.</a:t>
            </a:r>
          </a:p>
          <a:p>
            <a:pPr marL="285750" indent="-285750" fontAlgn="base">
              <a:lnSpc>
                <a:spcPts val="2200"/>
              </a:lnSpc>
              <a:buFont typeface="Arial" panose="020B0604020202020204" pitchFamily="34" charset="0"/>
              <a:buChar char="•"/>
            </a:pPr>
            <a:r>
              <a:rPr lang="en-US" sz="1600" b="1" dirty="0" smtClean="0"/>
              <a:t>Never</a:t>
            </a:r>
            <a:r>
              <a:rPr lang="en-US" sz="1600" dirty="0" smtClean="0"/>
              <a:t> </a:t>
            </a:r>
            <a:r>
              <a:rPr lang="en-US" sz="1600" dirty="0"/>
              <a:t>send money or give out personal information such as credit card numbers and expiration dates, bank account numbers, dates of birth, or social security numbers to unfamiliar companies or unknown persons.</a:t>
            </a:r>
          </a:p>
          <a:p>
            <a:pPr marL="285750" indent="-285750" fontAlgn="base">
              <a:lnSpc>
                <a:spcPts val="2200"/>
              </a:lnSpc>
              <a:buFont typeface="Arial" panose="020B0604020202020204" pitchFamily="34" charset="0"/>
              <a:buChar char="•"/>
            </a:pPr>
            <a:r>
              <a:rPr lang="en-US" sz="1600" dirty="0" smtClean="0"/>
              <a:t>If </a:t>
            </a:r>
            <a:r>
              <a:rPr lang="en-US" sz="1600" dirty="0"/>
              <a:t>you have been victimized once, be wary of persons who call offering to help you recover your losses for a fee paid in advance</a:t>
            </a:r>
            <a:r>
              <a:rPr lang="en-US" sz="1600" dirty="0" smtClean="0"/>
              <a:t>.</a:t>
            </a:r>
            <a:endParaRPr lang="en-US" sz="1600" dirty="0"/>
          </a:p>
        </p:txBody>
      </p:sp>
    </p:spTree>
    <p:extLst>
      <p:ext uri="{BB962C8B-B14F-4D97-AF65-F5344CB8AC3E}">
        <p14:creationId xmlns:p14="http://schemas.microsoft.com/office/powerpoint/2010/main" val="1206715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219200"/>
            <a:ext cx="8229600" cy="1143000"/>
          </a:xfrm>
        </p:spPr>
        <p:txBody>
          <a:bodyPr>
            <a:normAutofit/>
          </a:bodyPr>
          <a:lstStyle/>
          <a:p>
            <a:r>
              <a:rPr lang="en-US" sz="2800" dirty="0" smtClean="0"/>
              <a:t>What to do if you think you are receiving a Phishing Call</a:t>
            </a:r>
            <a:endParaRPr lang="en-US" sz="2800" dirty="0"/>
          </a:p>
        </p:txBody>
      </p:sp>
      <p:sp>
        <p:nvSpPr>
          <p:cNvPr id="4" name="TextBox 3"/>
          <p:cNvSpPr txBox="1"/>
          <p:nvPr/>
        </p:nvSpPr>
        <p:spPr>
          <a:xfrm>
            <a:off x="239927" y="2057400"/>
            <a:ext cx="8610600" cy="5016758"/>
          </a:xfrm>
          <a:prstGeom prst="rect">
            <a:avLst/>
          </a:prstGeom>
          <a:noFill/>
        </p:spPr>
        <p:txBody>
          <a:bodyPr wrap="square" rtlCol="0">
            <a:spAutoFit/>
          </a:bodyPr>
          <a:lstStyle/>
          <a:p>
            <a:pPr marL="285750" indent="-285750" fontAlgn="base">
              <a:lnSpc>
                <a:spcPct val="150000"/>
              </a:lnSpc>
              <a:buFont typeface="Arial" panose="020B0604020202020204" pitchFamily="34" charset="0"/>
              <a:buChar char="•"/>
            </a:pPr>
            <a:r>
              <a:rPr lang="en-US" sz="1600" dirty="0" smtClean="0"/>
              <a:t>Always look up the phone number in Google. Often times, </a:t>
            </a:r>
            <a:r>
              <a:rPr lang="en-US" sz="1600" dirty="0" smtClean="0"/>
              <a:t>others </a:t>
            </a:r>
            <a:r>
              <a:rPr lang="en-US" sz="1600" dirty="0" smtClean="0"/>
              <a:t>have received these calls before and will log the number and the type of scam to different websites. Some of </a:t>
            </a:r>
            <a:r>
              <a:rPr lang="en-US" sz="1600" dirty="0" smtClean="0"/>
              <a:t>the websites </a:t>
            </a:r>
            <a:r>
              <a:rPr lang="en-US" sz="1600" dirty="0" smtClean="0"/>
              <a:t>are 800notes.com, callercenter.com, and callercomplaints.com. Users will let you know whether or not this is a scam, and what the caller will ask for.</a:t>
            </a:r>
          </a:p>
          <a:p>
            <a:pPr marL="285750" indent="-285750" fontAlgn="base">
              <a:lnSpc>
                <a:spcPct val="150000"/>
              </a:lnSpc>
              <a:buFont typeface="Arial" panose="020B0604020202020204" pitchFamily="34" charset="0"/>
              <a:buChar char="•"/>
            </a:pPr>
            <a:r>
              <a:rPr lang="en-US" sz="1600" dirty="0"/>
              <a:t>Resist pressure to make a decision immediately.</a:t>
            </a:r>
          </a:p>
          <a:p>
            <a:pPr marL="285750" indent="-285750" fontAlgn="base">
              <a:lnSpc>
                <a:spcPct val="150000"/>
              </a:lnSpc>
              <a:buFont typeface="Arial" panose="020B0604020202020204" pitchFamily="34" charset="0"/>
              <a:buChar char="•"/>
            </a:pPr>
            <a:r>
              <a:rPr lang="en-US" sz="1600" b="1" dirty="0"/>
              <a:t>Keep your credit card, checking account, or Social Security numbers to yourself</a:t>
            </a:r>
            <a:r>
              <a:rPr lang="en-US" sz="1600" dirty="0"/>
              <a:t>. Don't tell them to callers you don't know — even if they ask you to “confirm” this information. That's a trick</a:t>
            </a:r>
            <a:r>
              <a:rPr lang="en-US" sz="1600" dirty="0" smtClean="0"/>
              <a:t>.</a:t>
            </a:r>
          </a:p>
          <a:p>
            <a:pPr marL="285750" indent="-285750" fontAlgn="base">
              <a:lnSpc>
                <a:spcPct val="150000"/>
              </a:lnSpc>
              <a:buFont typeface="Arial" panose="020B0604020202020204" pitchFamily="34" charset="0"/>
              <a:buChar char="•"/>
            </a:pPr>
            <a:r>
              <a:rPr lang="en-US" sz="1600" dirty="0" smtClean="0"/>
              <a:t>Get </a:t>
            </a:r>
            <a:r>
              <a:rPr lang="en-US" sz="1600" dirty="0"/>
              <a:t>all information in writing before you agree to buy.</a:t>
            </a:r>
          </a:p>
          <a:p>
            <a:pPr marL="285750" indent="-285750" fontAlgn="base">
              <a:lnSpc>
                <a:spcPct val="150000"/>
              </a:lnSpc>
              <a:buFont typeface="Arial" panose="020B0604020202020204" pitchFamily="34" charset="0"/>
              <a:buChar char="•"/>
            </a:pPr>
            <a:r>
              <a:rPr lang="en-US" sz="1600" dirty="0" smtClean="0"/>
              <a:t>Beware </a:t>
            </a:r>
            <a:r>
              <a:rPr lang="en-US" sz="1600" dirty="0"/>
              <a:t>of offers to “help” you recover money you have already lost. Callers that say they are law enforcement officers who will help you get your money back “for a fee” are scammers.</a:t>
            </a:r>
          </a:p>
          <a:p>
            <a:pPr marL="285750" indent="-285750" fontAlgn="base">
              <a:lnSpc>
                <a:spcPct val="150000"/>
              </a:lnSpc>
              <a:buFont typeface="Arial" panose="020B0604020202020204" pitchFamily="34" charset="0"/>
              <a:buChar char="•"/>
            </a:pPr>
            <a:r>
              <a:rPr lang="en-US" sz="1600" dirty="0"/>
              <a:t>Report any caller who is rude or abusive, even if you already sent them money. They'll want more. Call </a:t>
            </a:r>
            <a:r>
              <a:rPr lang="en-US" sz="1600" b="1" dirty="0"/>
              <a:t>1-877-FTC-HELP</a:t>
            </a:r>
            <a:r>
              <a:rPr lang="en-US" sz="1600" dirty="0"/>
              <a:t> or visit </a:t>
            </a:r>
            <a:r>
              <a:rPr lang="en-US" sz="1600" b="1" dirty="0"/>
              <a:t>ftc.gov/complaint</a:t>
            </a:r>
            <a:r>
              <a:rPr lang="en-US" sz="1600" dirty="0" smtClean="0"/>
              <a:t>.</a:t>
            </a:r>
          </a:p>
          <a:p>
            <a:pPr fontAlgn="base"/>
            <a:endParaRPr lang="en-US" sz="1600" dirty="0"/>
          </a:p>
          <a:p>
            <a:pPr fontAlgn="base"/>
            <a:endParaRPr lang="en-US" sz="1600" dirty="0"/>
          </a:p>
        </p:txBody>
      </p:sp>
    </p:spTree>
    <p:extLst>
      <p:ext uri="{BB962C8B-B14F-4D97-AF65-F5344CB8AC3E}">
        <p14:creationId xmlns:p14="http://schemas.microsoft.com/office/powerpoint/2010/main" val="1108229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62000"/>
            <a:ext cx="8229600" cy="1143000"/>
          </a:xfrm>
        </p:spPr>
        <p:txBody>
          <a:bodyPr>
            <a:normAutofit/>
          </a:bodyPr>
          <a:lstStyle/>
          <a:p>
            <a:r>
              <a:rPr lang="en-US" sz="2000" dirty="0" smtClean="0"/>
              <a:t>Additional Resources. </a:t>
            </a:r>
            <a:endParaRPr lang="en-US" sz="2000" dirty="0"/>
          </a:p>
        </p:txBody>
      </p:sp>
      <p:sp>
        <p:nvSpPr>
          <p:cNvPr id="4" name="TextBox 3"/>
          <p:cNvSpPr txBox="1"/>
          <p:nvPr/>
        </p:nvSpPr>
        <p:spPr>
          <a:xfrm>
            <a:off x="76200" y="1605439"/>
            <a:ext cx="8915400" cy="4185761"/>
          </a:xfrm>
          <a:prstGeom prst="rect">
            <a:avLst/>
          </a:prstGeom>
          <a:noFill/>
        </p:spPr>
        <p:txBody>
          <a:bodyPr wrap="square" rtlCol="0">
            <a:spAutoFit/>
          </a:bodyPr>
          <a:lstStyle/>
          <a:p>
            <a:pPr algn="ctr"/>
            <a:r>
              <a:rPr lang="en-US" sz="1600" dirty="0">
                <a:hlinkClick r:id="rId3"/>
              </a:rPr>
              <a:t>http://www.antiphishing.org</a:t>
            </a:r>
            <a:r>
              <a:rPr lang="en-US" sz="1600" dirty="0" smtClean="0">
                <a:hlinkClick r:id="rId3"/>
              </a:rPr>
              <a:t>/</a:t>
            </a:r>
            <a:endParaRPr lang="en-US" sz="1600" dirty="0" smtClean="0"/>
          </a:p>
          <a:p>
            <a:pPr algn="ctr"/>
            <a:endParaRPr lang="en-US" sz="1600" dirty="0"/>
          </a:p>
          <a:p>
            <a:pPr algn="ctr"/>
            <a:r>
              <a:rPr lang="en-US" sz="1600" dirty="0">
                <a:hlinkClick r:id="rId4"/>
              </a:rPr>
              <a:t>http://</a:t>
            </a:r>
            <a:r>
              <a:rPr lang="en-US" sz="1600" dirty="0" smtClean="0">
                <a:hlinkClick r:id="rId4"/>
              </a:rPr>
              <a:t>www.fraudwatchinternational.com/phishing-alerts</a:t>
            </a:r>
            <a:endParaRPr lang="en-US" sz="1600" dirty="0" smtClean="0"/>
          </a:p>
          <a:p>
            <a:pPr algn="ctr"/>
            <a:endParaRPr lang="en-US" sz="1600" dirty="0"/>
          </a:p>
          <a:p>
            <a:pPr algn="ctr"/>
            <a:r>
              <a:rPr lang="en-US" sz="1600" dirty="0">
                <a:hlinkClick r:id="rId5"/>
              </a:rPr>
              <a:t>http://phishme.com</a:t>
            </a:r>
            <a:r>
              <a:rPr lang="en-US" sz="1600" dirty="0" smtClean="0">
                <a:hlinkClick r:id="rId5"/>
              </a:rPr>
              <a:t>/</a:t>
            </a:r>
            <a:endParaRPr lang="en-US" sz="1600" dirty="0" smtClean="0"/>
          </a:p>
          <a:p>
            <a:pPr algn="ctr"/>
            <a:endParaRPr lang="en-US" sz="1600" dirty="0" smtClean="0"/>
          </a:p>
          <a:p>
            <a:pPr algn="ctr"/>
            <a:r>
              <a:rPr lang="en-US" sz="1600" dirty="0">
                <a:hlinkClick r:id="rId6"/>
              </a:rPr>
              <a:t>http://</a:t>
            </a:r>
            <a:r>
              <a:rPr lang="en-US" sz="1600" dirty="0" smtClean="0">
                <a:hlinkClick r:id="rId6"/>
              </a:rPr>
              <a:t>www.onguardonline.gov/phishing</a:t>
            </a:r>
            <a:endParaRPr lang="en-US" sz="1600" dirty="0" smtClean="0"/>
          </a:p>
          <a:p>
            <a:pPr algn="ctr"/>
            <a:endParaRPr lang="en-US" sz="1600" dirty="0"/>
          </a:p>
          <a:p>
            <a:pPr algn="ctr"/>
            <a:r>
              <a:rPr lang="en-US" sz="1600" dirty="0">
                <a:hlinkClick r:id="rId7"/>
              </a:rPr>
              <a:t>http://</a:t>
            </a:r>
            <a:r>
              <a:rPr lang="en-US" sz="1600" dirty="0" smtClean="0">
                <a:hlinkClick r:id="rId7"/>
              </a:rPr>
              <a:t>www.consumer.ftc.gov/articles/0076-phone-scams</a:t>
            </a:r>
            <a:endParaRPr lang="en-US" sz="1600" dirty="0" smtClean="0"/>
          </a:p>
          <a:p>
            <a:pPr algn="ctr"/>
            <a:endParaRPr lang="en-US" sz="1600" dirty="0"/>
          </a:p>
          <a:p>
            <a:pPr algn="ctr"/>
            <a:r>
              <a:rPr lang="en-US" sz="1600" dirty="0">
                <a:hlinkClick r:id="rId8"/>
              </a:rPr>
              <a:t>http://</a:t>
            </a:r>
            <a:r>
              <a:rPr lang="en-US" sz="1600" dirty="0" smtClean="0">
                <a:hlinkClick r:id="rId8"/>
              </a:rPr>
              <a:t>www.fbi.gov/scams-safety/fraud</a:t>
            </a:r>
            <a:endParaRPr lang="en-US" sz="1600" dirty="0" smtClean="0"/>
          </a:p>
          <a:p>
            <a:pPr algn="ctr"/>
            <a:endParaRPr lang="en-US" dirty="0"/>
          </a:p>
          <a:p>
            <a:pPr algn="ctr"/>
            <a:endParaRPr lang="en-US" dirty="0" smtClean="0"/>
          </a:p>
          <a:p>
            <a:endParaRPr lang="en-US" dirty="0"/>
          </a:p>
          <a:p>
            <a:endParaRPr lang="en-US" dirty="0"/>
          </a:p>
          <a:p>
            <a:endParaRPr lang="en-US" dirty="0"/>
          </a:p>
        </p:txBody>
      </p:sp>
      <p:sp>
        <p:nvSpPr>
          <p:cNvPr id="5" name="TextBox 4"/>
          <p:cNvSpPr txBox="1"/>
          <p:nvPr/>
        </p:nvSpPr>
        <p:spPr>
          <a:xfrm>
            <a:off x="38100" y="5105400"/>
            <a:ext cx="9067800" cy="1477328"/>
          </a:xfrm>
          <a:prstGeom prst="rect">
            <a:avLst/>
          </a:prstGeom>
          <a:noFill/>
        </p:spPr>
        <p:txBody>
          <a:bodyPr wrap="square" rtlCol="0">
            <a:spAutoFit/>
          </a:bodyPr>
          <a:lstStyle/>
          <a:p>
            <a:pPr marL="342900" indent="-342900" algn="ctr">
              <a:lnSpc>
                <a:spcPct val="150000"/>
              </a:lnSpc>
              <a:buAutoNum type="arabicPeriod"/>
            </a:pPr>
            <a:r>
              <a:rPr lang="en-US" sz="1600" dirty="0">
                <a:hlinkClick r:id="rId9"/>
              </a:rPr>
              <a:t>http://phishme.com/phishing-social-media-infographic/</a:t>
            </a:r>
            <a:endParaRPr lang="en-US" sz="1600" dirty="0"/>
          </a:p>
          <a:p>
            <a:pPr algn="ctr">
              <a:lnSpc>
                <a:spcPct val="150000"/>
              </a:lnSpc>
            </a:pPr>
            <a:r>
              <a:rPr lang="en-US" sz="1600" dirty="0">
                <a:hlinkClick r:id="rId10"/>
              </a:rPr>
              <a:t>http://en.wikipedia.org/wiki/Phishing</a:t>
            </a:r>
            <a:endParaRPr lang="en-US" sz="1600" dirty="0"/>
          </a:p>
          <a:p>
            <a:pPr algn="ctr">
              <a:lnSpc>
                <a:spcPct val="150000"/>
              </a:lnSpc>
            </a:pPr>
            <a:r>
              <a:rPr lang="en-US" sz="1600" dirty="0">
                <a:hlinkClick r:id="rId6"/>
              </a:rPr>
              <a:t>http://www.onguardonline.gov/phishing</a:t>
            </a:r>
            <a:endParaRPr lang="en-US" sz="1600" dirty="0"/>
          </a:p>
          <a:p>
            <a:endParaRPr lang="en-US" dirty="0"/>
          </a:p>
        </p:txBody>
      </p:sp>
      <p:sp>
        <p:nvSpPr>
          <p:cNvPr id="6" name="TextBox 5"/>
          <p:cNvSpPr txBox="1"/>
          <p:nvPr/>
        </p:nvSpPr>
        <p:spPr>
          <a:xfrm>
            <a:off x="4076980" y="4648200"/>
            <a:ext cx="913840" cy="369332"/>
          </a:xfrm>
          <a:prstGeom prst="rect">
            <a:avLst/>
          </a:prstGeom>
          <a:noFill/>
        </p:spPr>
        <p:txBody>
          <a:bodyPr wrap="none" rtlCol="0">
            <a:spAutoFit/>
          </a:bodyPr>
          <a:lstStyle/>
          <a:p>
            <a:r>
              <a:rPr lang="en-US" dirty="0" smtClean="0"/>
              <a:t>Sources</a:t>
            </a:r>
            <a:endParaRPr lang="en-US" dirty="0"/>
          </a:p>
        </p:txBody>
      </p:sp>
    </p:spTree>
    <p:extLst>
      <p:ext uri="{BB962C8B-B14F-4D97-AF65-F5344CB8AC3E}">
        <p14:creationId xmlns:p14="http://schemas.microsoft.com/office/powerpoint/2010/main" val="3485217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Content Placeholder 2"/>
          <p:cNvSpPr>
            <a:spLocks noGrp="1"/>
          </p:cNvSpPr>
          <p:nvPr>
            <p:ph idx="1"/>
          </p:nvPr>
        </p:nvSpPr>
        <p:spPr>
          <a:xfrm>
            <a:off x="533400" y="1828801"/>
            <a:ext cx="8077200" cy="2438399"/>
          </a:xfrm>
        </p:spPr>
        <p:txBody>
          <a:bodyPr>
            <a:normAutofit/>
          </a:bodyPr>
          <a:lstStyle/>
          <a:p>
            <a:pPr marL="0" indent="0">
              <a:buNone/>
            </a:pPr>
            <a:r>
              <a:rPr lang="en-US" sz="2200" b="1" dirty="0" smtClean="0"/>
              <a:t>Social Engineering </a:t>
            </a:r>
            <a:r>
              <a:rPr lang="en-US" sz="2200" dirty="0" smtClean="0"/>
              <a:t>- On your Facebook profile or LinkedIn profile, you can find: Name, Date of Birth, Location, Workplace, Interests, Hobbies, Skills, your Relationship Status, Telephone Number, Email Address and Favorite Food. This is everything a Cybercriminal needs in order to fool you into thinking that the message or email is legitimate. </a:t>
            </a:r>
          </a:p>
        </p:txBody>
      </p:sp>
      <p:sp>
        <p:nvSpPr>
          <p:cNvPr id="5" name="TextBox 4"/>
          <p:cNvSpPr txBox="1"/>
          <p:nvPr/>
        </p:nvSpPr>
        <p:spPr>
          <a:xfrm>
            <a:off x="533400" y="3962400"/>
            <a:ext cx="8077200" cy="2739211"/>
          </a:xfrm>
          <a:prstGeom prst="rect">
            <a:avLst/>
          </a:prstGeom>
          <a:noFill/>
        </p:spPr>
        <p:txBody>
          <a:bodyPr wrap="square" rtlCol="0">
            <a:spAutoFit/>
          </a:bodyPr>
          <a:lstStyle/>
          <a:p>
            <a:r>
              <a:rPr lang="en-US" sz="2200" b="1" dirty="0"/>
              <a:t>Link Manipulation </a:t>
            </a:r>
            <a:r>
              <a:rPr lang="en-US" sz="2200" dirty="0"/>
              <a:t>- Most methods of phishing use some form of deception designed to make a link in an email appear to belong to the spoofed organization or person. Misspelled URLs or the use of subdomains are common tricks used by phishers. Many email clients or web browsers will show previews of where a link will take the user in the bottom left of the screen or while hovering the mouse cursor over a link. </a:t>
            </a:r>
          </a:p>
          <a:p>
            <a:endParaRPr lang="en-US" dirty="0"/>
          </a:p>
        </p:txBody>
      </p:sp>
    </p:spTree>
    <p:extLst>
      <p:ext uri="{BB962C8B-B14F-4D97-AF65-F5344CB8AC3E}">
        <p14:creationId xmlns:p14="http://schemas.microsoft.com/office/powerpoint/2010/main" val="326176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33400"/>
            <a:ext cx="8229600" cy="1143000"/>
          </a:xfrm>
        </p:spPr>
        <p:txBody>
          <a:bodyPr/>
          <a:lstStyle/>
          <a:p>
            <a:r>
              <a:rPr lang="en-US" dirty="0" smtClean="0"/>
              <a:t>Types of Phishing Attacks</a:t>
            </a:r>
            <a:endParaRPr lang="en-US" dirty="0"/>
          </a:p>
        </p:txBody>
      </p:sp>
      <p:sp>
        <p:nvSpPr>
          <p:cNvPr id="3" name="TextBox 2"/>
          <p:cNvSpPr txBox="1"/>
          <p:nvPr/>
        </p:nvSpPr>
        <p:spPr>
          <a:xfrm>
            <a:off x="762000" y="1905000"/>
            <a:ext cx="7620000" cy="2123658"/>
          </a:xfrm>
          <a:prstGeom prst="rect">
            <a:avLst/>
          </a:prstGeom>
          <a:noFill/>
        </p:spPr>
        <p:txBody>
          <a:bodyPr wrap="square" rtlCol="0">
            <a:spAutoFit/>
          </a:bodyPr>
          <a:lstStyle/>
          <a:p>
            <a:r>
              <a:rPr lang="en-US" sz="2200" b="1" dirty="0"/>
              <a:t>Spear </a:t>
            </a:r>
            <a:r>
              <a:rPr lang="en-US" sz="2200" b="1" dirty="0" smtClean="0"/>
              <a:t>phishing </a:t>
            </a:r>
            <a:r>
              <a:rPr lang="en-US" sz="2200" dirty="0" smtClean="0"/>
              <a:t>- Phishing </a:t>
            </a:r>
            <a:r>
              <a:rPr lang="en-US" sz="2200" dirty="0"/>
              <a:t>attempts directed at specific individuals or companies have been termed spear </a:t>
            </a:r>
            <a:r>
              <a:rPr lang="en-US" sz="2200" dirty="0" smtClean="0"/>
              <a:t>phishing. Attackers </a:t>
            </a:r>
            <a:r>
              <a:rPr lang="en-US" sz="2200" dirty="0"/>
              <a:t>may gather personal </a:t>
            </a:r>
            <a:r>
              <a:rPr lang="en-US" sz="2200" dirty="0" smtClean="0"/>
              <a:t>information (social engineering) </a:t>
            </a:r>
            <a:r>
              <a:rPr lang="en-US" sz="2200" dirty="0"/>
              <a:t>about their </a:t>
            </a:r>
            <a:r>
              <a:rPr lang="en-US" sz="2200" dirty="0" smtClean="0"/>
              <a:t>targets </a:t>
            </a:r>
            <a:r>
              <a:rPr lang="en-US" sz="2200" dirty="0"/>
              <a:t>to increase their probability of success. This technique is, by far, the most successful on the internet today, accounting for 91% of attacks</a:t>
            </a:r>
            <a:r>
              <a:rPr lang="en-US" sz="2200" dirty="0" smtClean="0"/>
              <a:t>.</a:t>
            </a:r>
            <a:endParaRPr lang="en-US" sz="2200" dirty="0"/>
          </a:p>
        </p:txBody>
      </p:sp>
      <p:sp>
        <p:nvSpPr>
          <p:cNvPr id="5" name="TextBox 4"/>
          <p:cNvSpPr txBox="1"/>
          <p:nvPr/>
        </p:nvSpPr>
        <p:spPr>
          <a:xfrm>
            <a:off x="762000" y="4306163"/>
            <a:ext cx="7620000" cy="2462213"/>
          </a:xfrm>
          <a:prstGeom prst="rect">
            <a:avLst/>
          </a:prstGeom>
          <a:noFill/>
        </p:spPr>
        <p:txBody>
          <a:bodyPr wrap="square" rtlCol="0">
            <a:spAutoFit/>
          </a:bodyPr>
          <a:lstStyle/>
          <a:p>
            <a:r>
              <a:rPr lang="en-US" sz="2200" b="1" dirty="0"/>
              <a:t>Clone </a:t>
            </a:r>
            <a:r>
              <a:rPr lang="en-US" sz="2200" b="1" dirty="0" smtClean="0"/>
              <a:t>phishing </a:t>
            </a:r>
            <a:r>
              <a:rPr lang="en-US" sz="2200" dirty="0" smtClean="0"/>
              <a:t>- A </a:t>
            </a:r>
            <a:r>
              <a:rPr lang="en-US" sz="2200" dirty="0"/>
              <a:t>type of phishing attack whereby a legitimate, and previously </a:t>
            </a:r>
            <a:r>
              <a:rPr lang="en-US" sz="2200" dirty="0" smtClean="0"/>
              <a:t>delivered email </a:t>
            </a:r>
            <a:r>
              <a:rPr lang="en-US" sz="2200" dirty="0"/>
              <a:t>containing an attachment or link has had its content and recipient address(</a:t>
            </a:r>
            <a:r>
              <a:rPr lang="en-US" sz="2200" dirty="0" err="1"/>
              <a:t>es</a:t>
            </a:r>
            <a:r>
              <a:rPr lang="en-US" sz="2200" dirty="0"/>
              <a:t>) taken and used to create an almost identical or cloned email. The attachment or link within the email is replaced with a malicious version and then sent from an email address spoofed to appear to come from the original sender. </a:t>
            </a:r>
          </a:p>
        </p:txBody>
      </p:sp>
    </p:spTree>
    <p:extLst>
      <p:ext uri="{BB962C8B-B14F-4D97-AF65-F5344CB8AC3E}">
        <p14:creationId xmlns:p14="http://schemas.microsoft.com/office/powerpoint/2010/main" val="19129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33400"/>
            <a:ext cx="8229600" cy="1143000"/>
          </a:xfrm>
        </p:spPr>
        <p:txBody>
          <a:bodyPr/>
          <a:lstStyle/>
          <a:p>
            <a:r>
              <a:rPr lang="en-US" dirty="0"/>
              <a:t>Types of Phishing Attacks</a:t>
            </a:r>
          </a:p>
        </p:txBody>
      </p:sp>
      <p:sp>
        <p:nvSpPr>
          <p:cNvPr id="3" name="Content Placeholder 2"/>
          <p:cNvSpPr>
            <a:spLocks noGrp="1"/>
          </p:cNvSpPr>
          <p:nvPr>
            <p:ph idx="1"/>
          </p:nvPr>
        </p:nvSpPr>
        <p:spPr>
          <a:xfrm>
            <a:off x="609600" y="2209800"/>
            <a:ext cx="7620000" cy="4114800"/>
          </a:xfrm>
        </p:spPr>
        <p:txBody>
          <a:bodyPr>
            <a:normAutofit/>
          </a:bodyPr>
          <a:lstStyle/>
          <a:p>
            <a:pPr marL="0" indent="0">
              <a:buNone/>
            </a:pPr>
            <a:r>
              <a:rPr lang="en-US" sz="2600" b="1" dirty="0"/>
              <a:t>Voice Phishing </a:t>
            </a:r>
            <a:r>
              <a:rPr lang="en-US" sz="2600" dirty="0"/>
              <a:t>- Voice phishing is the criminal practice of using social engineering over the telephone system to gain access to </a:t>
            </a:r>
            <a:r>
              <a:rPr lang="en-US" sz="2600" dirty="0" smtClean="0"/>
              <a:t>personal </a:t>
            </a:r>
            <a:r>
              <a:rPr lang="en-US" sz="2600" dirty="0"/>
              <a:t>and financial information from the public for the purpose of financial reward. Sometimes referred to as </a:t>
            </a:r>
            <a:r>
              <a:rPr lang="en-US" sz="2600" dirty="0" smtClean="0"/>
              <a:t>'</a:t>
            </a:r>
            <a:r>
              <a:rPr lang="en-US" sz="2600" dirty="0" err="1" smtClean="0"/>
              <a:t>vishing</a:t>
            </a:r>
            <a:r>
              <a:rPr lang="en-US" sz="2600" dirty="0" smtClean="0"/>
              <a:t>’, Voice </a:t>
            </a:r>
            <a:r>
              <a:rPr lang="en-US" sz="2600" dirty="0"/>
              <a:t>phishing is typically used to steal credit card numbers or other information used in identity theft schemes from individuals.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270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smtClean="0"/>
              <a:t>Examples </a:t>
            </a:r>
            <a:r>
              <a:rPr lang="en-US" sz="3200" dirty="0"/>
              <a:t>of Phishing Attacks</a:t>
            </a:r>
          </a:p>
        </p:txBody>
      </p:sp>
      <p:sp>
        <p:nvSpPr>
          <p:cNvPr id="3" name="Content Placeholder 2"/>
          <p:cNvSpPr>
            <a:spLocks noGrp="1"/>
          </p:cNvSpPr>
          <p:nvPr>
            <p:ph idx="1"/>
          </p:nvPr>
        </p:nvSpPr>
        <p:spPr>
          <a:xfrm>
            <a:off x="-609600" y="990600"/>
            <a:ext cx="8229600" cy="4525963"/>
          </a:xfrm>
        </p:spPr>
        <p:txBody>
          <a:bodyPr/>
          <a:lstStyle/>
          <a:p>
            <a:pPr marL="0" indent="0" algn="ctr">
              <a:buNone/>
            </a:pPr>
            <a:r>
              <a:rPr lang="en-US" sz="2400" dirty="0" smtClean="0"/>
              <a:t>Spear Phishing</a:t>
            </a:r>
          </a:p>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5094" y="1600200"/>
            <a:ext cx="6909706" cy="4030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276600"/>
            <a:ext cx="9144000" cy="3293209"/>
          </a:xfrm>
          <a:prstGeom prst="rect">
            <a:avLst/>
          </a:prstGeom>
          <a:noFill/>
        </p:spPr>
        <p:txBody>
          <a:bodyPr wrap="square" rtlCol="0">
            <a:spAutoFit/>
          </a:bodyPr>
          <a:lstStyle/>
          <a:p>
            <a:pPr marL="342900" indent="-342900">
              <a:buFont typeface="+mj-lt"/>
              <a:buAutoNum type="arabicPeriod"/>
            </a:pPr>
            <a:r>
              <a:rPr lang="en-US" sz="1600" dirty="0" smtClean="0"/>
              <a:t>The </a:t>
            </a:r>
            <a:r>
              <a:rPr lang="en-US" sz="1600" dirty="0" smtClean="0"/>
              <a:t>first question you have to ask is, “</a:t>
            </a:r>
            <a:r>
              <a:rPr lang="en-US" sz="1600" b="1" dirty="0" smtClean="0"/>
              <a:t>Do I know this person</a:t>
            </a:r>
            <a:r>
              <a:rPr lang="en-US" sz="1600" dirty="0" smtClean="0"/>
              <a:t>?” or “</a:t>
            </a:r>
            <a:r>
              <a:rPr lang="en-US" sz="1600" b="1" dirty="0" smtClean="0"/>
              <a:t>Am I expecting an email from the person</a:t>
            </a:r>
            <a:r>
              <a:rPr lang="en-US" sz="1600" dirty="0" smtClean="0"/>
              <a:t>?”</a:t>
            </a:r>
            <a:r>
              <a:rPr lang="en-US" sz="1600" dirty="0"/>
              <a:t> </a:t>
            </a:r>
            <a:r>
              <a:rPr lang="en-US" sz="1600" dirty="0" smtClean="0"/>
              <a:t>If </a:t>
            </a:r>
            <a:r>
              <a:rPr lang="en-US" sz="1600" dirty="0" smtClean="0"/>
              <a:t>you answered no to either question, you must take a harder look at other aspects of the email</a:t>
            </a:r>
          </a:p>
          <a:p>
            <a:pPr marL="342900" indent="-342900">
              <a:buFont typeface="+mj-lt"/>
              <a:buAutoNum type="arabicPeriod"/>
            </a:pPr>
            <a:r>
              <a:rPr lang="en-US" sz="1600" dirty="0" smtClean="0"/>
              <a:t> A  large </a:t>
            </a:r>
            <a:r>
              <a:rPr lang="en-US" sz="1600" dirty="0" smtClean="0"/>
              <a:t>amount of phishing emails will blank out the To: or Cc: fields so that you cannot see that this is a mass email to a large group of people. </a:t>
            </a:r>
          </a:p>
          <a:p>
            <a:pPr marL="342900" indent="-342900">
              <a:buFont typeface="+mj-lt"/>
              <a:buAutoNum type="arabicPeriod"/>
            </a:pPr>
            <a:r>
              <a:rPr lang="en-US" sz="1600" dirty="0" smtClean="0"/>
              <a:t>Phishing emails </a:t>
            </a:r>
            <a:r>
              <a:rPr lang="en-US" sz="1600" dirty="0" smtClean="0"/>
              <a:t>will </a:t>
            </a:r>
            <a:r>
              <a:rPr lang="en-US" sz="1600" dirty="0" smtClean="0"/>
              <a:t>often come </a:t>
            </a:r>
            <a:r>
              <a:rPr lang="en-US" sz="1600" dirty="0" smtClean="0"/>
              <a:t>with subjects that are in all capitals or have multiple exclamation marks in order for you to think that this email is important or that you should take the recommended action within the email. </a:t>
            </a:r>
          </a:p>
          <a:p>
            <a:pPr marL="342900" indent="-342900">
              <a:buFont typeface="+mj-lt"/>
              <a:buAutoNum type="arabicPeriod"/>
            </a:pPr>
            <a:r>
              <a:rPr lang="en-US" sz="1600" dirty="0" smtClean="0"/>
              <a:t>This </a:t>
            </a:r>
            <a:r>
              <a:rPr lang="en-US" sz="1600" dirty="0" smtClean="0"/>
              <a:t>is a targeted email (Spear Phishing) to VSU, so more than likely, this was sent to everyone at VSU that the sender had in their address book.</a:t>
            </a:r>
          </a:p>
          <a:p>
            <a:pPr marL="342900" indent="-342900">
              <a:buFont typeface="+mj-lt"/>
              <a:buAutoNum type="arabicPeriod"/>
            </a:pPr>
            <a:r>
              <a:rPr lang="en-US" sz="1600" b="1" dirty="0" smtClean="0"/>
              <a:t>Hovering</a:t>
            </a:r>
            <a:r>
              <a:rPr lang="en-US" sz="1600" dirty="0" smtClean="0"/>
              <a:t> </a:t>
            </a:r>
            <a:r>
              <a:rPr lang="en-US" sz="1600" b="1" dirty="0" smtClean="0"/>
              <a:t>your </a:t>
            </a:r>
            <a:r>
              <a:rPr lang="en-US" sz="1600" b="1" dirty="0" smtClean="0"/>
              <a:t>mouse over the link</a:t>
            </a:r>
            <a:r>
              <a:rPr lang="en-US" sz="1600" dirty="0" smtClean="0"/>
              <a:t>, you can see that this is not taking you to a valdosta.edu address, but rather to an external site. This site would either prompt you for a password, then steal that password, or would download a malicious file infecting your computer.</a:t>
            </a:r>
            <a:endParaRPr lang="en-US" sz="1600" dirty="0"/>
          </a:p>
        </p:txBody>
      </p:sp>
    </p:spTree>
    <p:extLst>
      <p:ext uri="{BB962C8B-B14F-4D97-AF65-F5344CB8AC3E}">
        <p14:creationId xmlns:p14="http://schemas.microsoft.com/office/powerpoint/2010/main" val="2314423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4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Spear Phishing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447" y="1676400"/>
            <a:ext cx="8340553" cy="3306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3429000"/>
            <a:ext cx="8382000" cy="2308324"/>
          </a:xfrm>
          <a:prstGeom prst="rect">
            <a:avLst/>
          </a:prstGeom>
          <a:solidFill>
            <a:schemeClr val="bg1"/>
          </a:solidFill>
          <a:ln>
            <a:solidFill>
              <a:schemeClr val="bg1"/>
            </a:solidFill>
          </a:ln>
        </p:spPr>
        <p:txBody>
          <a:bodyPr wrap="square" rtlCol="0">
            <a:spAutoFit/>
          </a:bodyPr>
          <a:lstStyle/>
          <a:p>
            <a:pPr marL="342900" indent="-342900">
              <a:buAutoNum type="arabicPeriod"/>
            </a:pPr>
            <a:r>
              <a:rPr lang="en-US" sz="1600" dirty="0" smtClean="0"/>
              <a:t>Looking </a:t>
            </a:r>
            <a:r>
              <a:rPr lang="en-US" sz="1600" dirty="0" smtClean="0"/>
              <a:t>at the Sender, you can see that this is not from a valdosta.edu email address, but rather a ucla.edu address. This should be the first warning that this is </a:t>
            </a:r>
            <a:r>
              <a:rPr lang="en-US" sz="1600" b="1" dirty="0" smtClean="0"/>
              <a:t>not</a:t>
            </a:r>
            <a:r>
              <a:rPr lang="en-US" sz="1600" dirty="0" smtClean="0"/>
              <a:t> a legitimate email since it is talking about a Valdosta email upgrade. </a:t>
            </a:r>
          </a:p>
          <a:p>
            <a:pPr marL="342900" indent="-342900">
              <a:buAutoNum type="arabicPeriod"/>
            </a:pPr>
            <a:r>
              <a:rPr lang="en-US" sz="1600" dirty="0" smtClean="0"/>
              <a:t>Once again, the To: and Cc: fields are greyed out so that you can’t see this is a mass email. Also, as referenced by the Subject line, “Valdosta Upgrade”, this is a targeted attack to VSU email addresses. </a:t>
            </a:r>
          </a:p>
          <a:p>
            <a:pPr marL="342900" indent="-342900">
              <a:buAutoNum type="arabicPeriod"/>
            </a:pPr>
            <a:r>
              <a:rPr lang="en-US" sz="1600" dirty="0" smtClean="0"/>
              <a:t>As you can see, this link is not a part of the valdosta.edu domain, but an external site at jimdo.com. This should be another warning that this is not a legitimate email, and more than likely phishing for your credentials.</a:t>
            </a:r>
            <a:endParaRPr lang="en-US" sz="1600" dirty="0"/>
          </a:p>
        </p:txBody>
      </p:sp>
    </p:spTree>
    <p:extLst>
      <p:ext uri="{BB962C8B-B14F-4D97-AF65-F5344CB8AC3E}">
        <p14:creationId xmlns:p14="http://schemas.microsoft.com/office/powerpoint/2010/main" val="228199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2286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8382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45957" y="1219200"/>
            <a:ext cx="6912243" cy="3716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704" y="4343400"/>
            <a:ext cx="8763000" cy="2523768"/>
          </a:xfrm>
          <a:prstGeom prst="rect">
            <a:avLst/>
          </a:prstGeom>
          <a:solidFill>
            <a:schemeClr val="bg1"/>
          </a:solidFill>
        </p:spPr>
        <p:txBody>
          <a:bodyPr wrap="square" rtlCol="0">
            <a:spAutoFit/>
          </a:bodyPr>
          <a:lstStyle/>
          <a:p>
            <a:pPr marL="342900" indent="-342900">
              <a:buAutoNum type="arabicPeriod"/>
            </a:pPr>
            <a:r>
              <a:rPr lang="en-US" sz="1600" dirty="0" smtClean="0"/>
              <a:t>These 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buyer/seller; e.g.; valdostarocks@ebay.com</a:t>
            </a:r>
          </a:p>
          <a:p>
            <a:pPr marL="342900" indent="-342900">
              <a:buAutoNum type="arabicPeriod"/>
            </a:pPr>
            <a:r>
              <a:rPr lang="en-US" sz="1600" dirty="0" smtClean="0"/>
              <a:t>The question you have to ask yourself is did I buy anything from </a:t>
            </a:r>
            <a:r>
              <a:rPr lang="en-US" sz="1600" dirty="0" err="1" smtClean="0"/>
              <a:t>ebay</a:t>
            </a:r>
            <a:r>
              <a:rPr lang="en-US" sz="1600" dirty="0" smtClean="0"/>
              <a:t> recently, and if I did, is this what I purchased? If no to these questions, then you more than likely have a phishing email.</a:t>
            </a:r>
          </a:p>
          <a:p>
            <a:pPr marL="342900" indent="-342900">
              <a:buAutoNum type="arabicPeriod"/>
            </a:pPr>
            <a:r>
              <a:rPr lang="en-US" sz="1600" dirty="0" smtClean="0"/>
              <a:t>The last piece is the most critical in seeing if the email is in fact a phishing email. If you </a:t>
            </a:r>
            <a:r>
              <a:rPr lang="en-US" sz="1600" b="1" dirty="0" smtClean="0"/>
              <a:t>hover </a:t>
            </a:r>
            <a:r>
              <a:rPr lang="en-US" sz="1600" b="1" dirty="0" smtClean="0"/>
              <a:t>your mouse</a:t>
            </a:r>
            <a:r>
              <a:rPr lang="en-US" sz="1600" dirty="0" smtClean="0"/>
              <a:t> over </a:t>
            </a:r>
            <a:r>
              <a:rPr lang="en-US" sz="1600" dirty="0" smtClean="0"/>
              <a:t>the button it is wanting you to press, you see that this is not taking you to an ebay.com site, but rather an external site that will more than likely try to steal your </a:t>
            </a:r>
            <a:r>
              <a:rPr lang="en-US" sz="1600" dirty="0" err="1" smtClean="0"/>
              <a:t>ebay</a:t>
            </a:r>
            <a:r>
              <a:rPr lang="en-US" sz="1600" dirty="0" smtClean="0"/>
              <a:t> credentials. </a:t>
            </a:r>
          </a:p>
          <a:p>
            <a:pPr marL="342900" indent="-342900">
              <a:buAutoNum type="arabicPeriod"/>
            </a:pPr>
            <a:endParaRPr lang="en-US" sz="1400" dirty="0"/>
          </a:p>
        </p:txBody>
      </p:sp>
    </p:spTree>
    <p:extLst>
      <p:ext uri="{BB962C8B-B14F-4D97-AF65-F5344CB8AC3E}">
        <p14:creationId xmlns:p14="http://schemas.microsoft.com/office/powerpoint/2010/main" val="108464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3048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9906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00" y="1371600"/>
            <a:ext cx="7315200" cy="4211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4800600"/>
            <a:ext cx="8839200" cy="2062103"/>
          </a:xfrm>
          <a:prstGeom prst="rect">
            <a:avLst/>
          </a:prstGeom>
          <a:solidFill>
            <a:schemeClr val="bg1"/>
          </a:solidFill>
        </p:spPr>
        <p:txBody>
          <a:bodyPr wrap="square" rtlCol="0">
            <a:spAutoFit/>
          </a:bodyPr>
          <a:lstStyle/>
          <a:p>
            <a:pPr marL="342900" indent="-342900">
              <a:buAutoNum type="arabicPeriod"/>
            </a:pPr>
            <a:r>
              <a:rPr lang="en-US" sz="1600" dirty="0" smtClean="0"/>
              <a:t>Just like in the previous example, this email looks like a legit PayPal email that you would normally see. So the first thing to do is to see if you recognize the email, or if you have done any kind of transaction with this email address. Also look through the email for spelling and grammatical errors, as Cybercriminals will often leave these errors in the body of the email.</a:t>
            </a:r>
          </a:p>
          <a:p>
            <a:pPr marL="342900" indent="-342900">
              <a:buAutoNum type="arabicPeriod"/>
            </a:pPr>
            <a:r>
              <a:rPr lang="en-US" sz="1600" dirty="0" smtClean="0"/>
              <a:t>Second, see if the item in question is one that you actually bought or sold. If not, then delete and move on.</a:t>
            </a:r>
          </a:p>
          <a:p>
            <a:pPr marL="342900" indent="-342900">
              <a:buAutoNum type="arabicPeriod"/>
            </a:pPr>
            <a:r>
              <a:rPr lang="en-US" sz="1600" dirty="0" smtClean="0"/>
              <a:t>Look at the email circled, if this was an official email from </a:t>
            </a:r>
            <a:r>
              <a:rPr lang="en-US" sz="1600" dirty="0" err="1" smtClean="0"/>
              <a:t>paypal</a:t>
            </a:r>
            <a:r>
              <a:rPr lang="en-US" sz="1600" dirty="0" smtClean="0"/>
              <a:t>, it would end in “@paypal.com” not mail2world.</a:t>
            </a:r>
            <a:endParaRPr lang="en-US" sz="1600" dirty="0"/>
          </a:p>
        </p:txBody>
      </p:sp>
    </p:spTree>
    <p:extLst>
      <p:ext uri="{BB962C8B-B14F-4D97-AF65-F5344CB8AC3E}">
        <p14:creationId xmlns:p14="http://schemas.microsoft.com/office/powerpoint/2010/main" val="622000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10162</TotalTime>
  <Words>2716</Words>
  <Application>Microsoft Office PowerPoint</Application>
  <PresentationFormat>On-screen Show (4:3)</PresentationFormat>
  <Paragraphs>126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Phishing Awareness</vt:lpstr>
      <vt:lpstr>What is Phishing?</vt:lpstr>
      <vt:lpstr>Types of Phishing Attacks</vt:lpstr>
      <vt:lpstr>Types of Phishing Attacks</vt:lpstr>
      <vt:lpstr>Types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Examples of Phishing Attacks</vt:lpstr>
      <vt:lpstr>Can you spot the tell-tale signs of a phishing email?</vt:lpstr>
      <vt:lpstr>Can you spot the tell-tale signs of a phishing email?</vt:lpstr>
      <vt:lpstr>Can you spot the tell-tale signs of a phishing email?</vt:lpstr>
      <vt:lpstr>Can you spot the tell-tale signs of a phishing email?</vt:lpstr>
      <vt:lpstr>Tips to protect yourself from Phishing emails.</vt:lpstr>
      <vt:lpstr>What to do when you think you received a phishing email.</vt:lpstr>
      <vt:lpstr>Signs of a Phishing Phone Call: </vt:lpstr>
      <vt:lpstr>Tips to protect yourself from Phishing phone calls.</vt:lpstr>
      <vt:lpstr>What to do if you think you are receiving a Phishing Call</vt:lpstr>
      <vt:lpstr>Additional Resources. </vt:lpstr>
    </vt:vector>
  </TitlesOfParts>
  <Company>Valdosta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Vantine</dc:creator>
  <cp:lastModifiedBy>Chad  Vantine</cp:lastModifiedBy>
  <cp:revision>129</cp:revision>
  <dcterms:created xsi:type="dcterms:W3CDTF">2015-01-23T15:06:32Z</dcterms:created>
  <dcterms:modified xsi:type="dcterms:W3CDTF">2015-02-12T21:16:59Z</dcterms:modified>
</cp:coreProperties>
</file>