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1" r:id="rId1"/>
  </p:sldMasterIdLst>
  <p:notesMasterIdLst>
    <p:notesMasterId r:id="rId16"/>
  </p:notesMasterIdLst>
  <p:handoutMasterIdLst>
    <p:handoutMasterId r:id="rId17"/>
  </p:handoutMasterIdLst>
  <p:sldIdLst>
    <p:sldId id="266" r:id="rId2"/>
    <p:sldId id="1794" r:id="rId3"/>
    <p:sldId id="407" r:id="rId4"/>
    <p:sldId id="1782" r:id="rId5"/>
    <p:sldId id="1783" r:id="rId6"/>
    <p:sldId id="1790" r:id="rId7"/>
    <p:sldId id="260" r:id="rId8"/>
    <p:sldId id="1791" r:id="rId9"/>
    <p:sldId id="403" r:id="rId10"/>
    <p:sldId id="1792" r:id="rId11"/>
    <p:sldId id="387" r:id="rId12"/>
    <p:sldId id="415" r:id="rId13"/>
    <p:sldId id="1793" r:id="rId14"/>
    <p:sldId id="438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9" clrIdx="0"/>
  <p:cmAuthor id="2" name="Justine Kurtz" initials="JK" lastIdx="2" clrIdx="1">
    <p:extLst>
      <p:ext uri="{19B8F6BF-5375-455C-9EA6-DF929625EA0E}">
        <p15:presenceInfo xmlns:p15="http://schemas.microsoft.com/office/powerpoint/2012/main" userId="Justine Kurt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7B2B"/>
    <a:srgbClr val="460A68"/>
    <a:srgbClr val="A3DA4D"/>
    <a:srgbClr val="0057B8"/>
    <a:srgbClr val="96D600"/>
    <a:srgbClr val="82D900"/>
    <a:srgbClr val="470A68"/>
    <a:srgbClr val="FF6A13"/>
    <a:srgbClr val="A5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86667" autoAdjust="0"/>
  </p:normalViewPr>
  <p:slideViewPr>
    <p:cSldViewPr snapToGrid="0">
      <p:cViewPr varScale="1">
        <p:scale>
          <a:sx n="121" d="100"/>
          <a:sy n="121" d="100"/>
        </p:scale>
        <p:origin x="36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98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B5-F544-8649-DAA73CCA5004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B5-F544-8649-DAA73CCA500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B5-F544-8649-DAA73CCA5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40-024C-B85F-586EDD96213A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540-024C-B85F-586EDD96213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49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40-024C-B85F-586EDD962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A2-EF44-AB28-5CA656FC8077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A2-EF44-AB28-5CA656FC80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67</c:v>
                </c:pt>
                <c:pt idx="1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A2-EF44-AB28-5CA656FC8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00-9643-9A97-BE82CDB3195B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00-9643-9A97-BE82CDB3195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00-9643-9A97-BE82CDB319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43D76-5183-034A-9D0D-0513EFAC43C7}" type="datetime4">
              <a:rPr lang="en-US" smtClean="0"/>
              <a:t>December 16,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Public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184C2-BE72-BD4C-A5DF-F283C2334C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119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B2EF8-7646-F449-BDA2-4F8BBB386D85}" type="datetime4">
              <a:rPr lang="en-US" smtClean="0"/>
              <a:t>December 16, 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Public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A0743-133F-4A1D-95E4-7BB4D778A8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6647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6858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 panose="020F0502020204030204" pitchFamily="34" charset="0"/>
              <a:buChar char="»"/>
            </a:pP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F9EAEF6-125B-D94D-836E-74445E4F1C4A}" type="datetime4">
              <a:rPr lang="en-US" smtClean="0"/>
              <a:t>December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743-133F-4A1D-95E4-7BB4D778A8E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6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1041" indent="-291041">
              <a:buSzPct val="125000"/>
              <a:buFont typeface="Calibri" panose="020F0502020204030204" pitchFamily="34" charset="0"/>
              <a:buChar char="»"/>
              <a:defRPr sz="1200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3726844-B8CF-DF4C-AB10-9A4F0BEA6C3C}" type="datetime4">
              <a:rPr lang="en-US" smtClean="0"/>
              <a:t>December 16,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743-133F-4A1D-95E4-7BB4D778A8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14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094EFD5-C76A-9042-8C22-8859418A2F80}" type="datetime4">
              <a:rPr lang="en-US" smtClean="0"/>
              <a:t>December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A0743-133F-4A1D-95E4-7BB4D778A8E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63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EEA6-1CE9-48C8-9CD8-B95802BFEC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46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DD81A8E-C9E0-5348-84D8-6C6C18969A98}" type="datetime4">
              <a:rPr lang="en-US" smtClean="0"/>
              <a:t>December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A0743-133F-4A1D-95E4-7BB4D778A8E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54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D6F5A3E-CDC2-D743-BEA0-8EEC2DE03593}" type="datetime4">
              <a:rPr lang="en-US" smtClean="0"/>
              <a:t>December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A0743-133F-4A1D-95E4-7BB4D778A8E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8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AB084A1-920C-B643-8829-63DFA41752A3}" type="datetime4">
              <a:rPr lang="en-US" smtClean="0"/>
              <a:t>December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743-133F-4A1D-95E4-7BB4D778A8E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61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 panose="020F0502020204030204" pitchFamily="34" charset="0"/>
              <a:buChar char="»"/>
            </a:pP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A96346A-661C-6D43-B3A6-732C5312DB09}" type="datetime4">
              <a:rPr lang="en-US" smtClean="0"/>
              <a:t>December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743-133F-4A1D-95E4-7BB4D778A8E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9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E1F9E20-5290-D54E-9A2B-661F380D6C6C}" type="datetime4">
              <a:rPr lang="en-US" smtClean="0"/>
              <a:t>December 16,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A0743-133F-4A1D-95E4-7BB4D778A8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2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420" y="1019220"/>
            <a:ext cx="6293933" cy="2319973"/>
          </a:xfrm>
        </p:spPr>
        <p:txBody>
          <a:bodyPr anchor="ctr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421" y="3339193"/>
            <a:ext cx="6123151" cy="1804307"/>
          </a:xfrm>
        </p:spPr>
        <p:txBody>
          <a:bodyPr anchor="ctr"/>
          <a:lstStyle>
            <a:lvl1pPr marL="0" indent="0" algn="l">
              <a:spcBef>
                <a:spcPts val="0"/>
              </a:spcBef>
              <a:spcAft>
                <a:spcPts val="600"/>
              </a:spcAft>
              <a:buNone/>
              <a:defRPr sz="1800" i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64" y="358159"/>
            <a:ext cx="1564990" cy="302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C86428-CCAD-DA43-AA8C-96E79BCCB4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724334-84DD-A24D-8F69-63ABECC0A1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64" y="358159"/>
            <a:ext cx="1564990" cy="30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9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2" y="728283"/>
            <a:ext cx="3145703" cy="3866925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895B06-E2DE-764A-9F84-059EE388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08" y="1"/>
            <a:ext cx="8294914" cy="746150"/>
          </a:xfrm>
        </p:spPr>
        <p:txBody>
          <a:bodyPr>
            <a:noAutofit/>
          </a:bodyPr>
          <a:lstStyle>
            <a:lvl1pPr>
              <a:defRPr sz="2800" i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39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758145" y="4849342"/>
            <a:ext cx="2011363" cy="274637"/>
          </a:xfrm>
        </p:spPr>
        <p:txBody>
          <a:bodyPr/>
          <a:lstStyle/>
          <a:p>
            <a:fld id="{0FE99F14-C53F-4A47-B111-91D5A52B5A2C}" type="datetime4">
              <a:rPr lang="en-US" sz="800" smtClean="0">
                <a:solidFill>
                  <a:schemeClr val="tx2"/>
                </a:solidFill>
              </a:rPr>
              <a:t>December 16, 2019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028950" y="4868863"/>
            <a:ext cx="3086100" cy="274637"/>
          </a:xfrm>
        </p:spPr>
        <p:txBody>
          <a:bodyPr/>
          <a:lstStyle/>
          <a:p>
            <a:r>
              <a:rPr lang="en-US" dirty="0"/>
              <a:t>Public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707" y="4849342"/>
            <a:ext cx="325438" cy="274637"/>
          </a:xfrm>
        </p:spPr>
        <p:txBody>
          <a:bodyPr/>
          <a:lstStyle/>
          <a:p>
            <a:fld id="{8AEC3832-B601-7248-A479-9EFA3A2D7CCC}" type="slidenum">
              <a:rPr lang="en-US" sz="800" smtClean="0">
                <a:solidFill>
                  <a:schemeClr val="tx2"/>
                </a:solidFill>
              </a:rPr>
              <a:pPr/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Slide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A63C9F-7126-E24B-A013-C137D7A74F13}"/>
              </a:ext>
            </a:extLst>
          </p:cNvPr>
          <p:cNvSpPr/>
          <p:nvPr userDrawn="1"/>
        </p:nvSpPr>
        <p:spPr>
          <a:xfrm>
            <a:off x="0" y="0"/>
            <a:ext cx="9144000" cy="4659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06850-A3DC-6A49-B8D0-2063A89E049A}"/>
              </a:ext>
            </a:extLst>
          </p:cNvPr>
          <p:cNvSpPr/>
          <p:nvPr userDrawn="1"/>
        </p:nvSpPr>
        <p:spPr>
          <a:xfrm>
            <a:off x="1" y="0"/>
            <a:ext cx="9143999" cy="8912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AFFBB-B197-F24E-AB7B-D939FB5E4B02}"/>
              </a:ext>
            </a:extLst>
          </p:cNvPr>
          <p:cNvSpPr/>
          <p:nvPr userDrawn="1"/>
        </p:nvSpPr>
        <p:spPr>
          <a:xfrm>
            <a:off x="0" y="891252"/>
            <a:ext cx="3044952" cy="37896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883256-C24B-8A43-9EE0-C9063FED14F7}"/>
              </a:ext>
            </a:extLst>
          </p:cNvPr>
          <p:cNvSpPr/>
          <p:nvPr userDrawn="1"/>
        </p:nvSpPr>
        <p:spPr>
          <a:xfrm>
            <a:off x="6088159" y="891252"/>
            <a:ext cx="3055841" cy="37896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45B91C-0DBC-6146-9C0D-47ABD00DF2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0"/>
            <a:ext cx="9144000" cy="891251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accent3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BF5C8E-386A-0B43-B0B4-6B4925845559}"/>
              </a:ext>
            </a:extLst>
          </p:cNvPr>
          <p:cNvSpPr/>
          <p:nvPr userDrawn="1"/>
        </p:nvSpPr>
        <p:spPr>
          <a:xfrm>
            <a:off x="3043209" y="891252"/>
            <a:ext cx="3044952" cy="37896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9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Slide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A63C9F-7126-E24B-A013-C137D7A74F13}"/>
              </a:ext>
            </a:extLst>
          </p:cNvPr>
          <p:cNvSpPr/>
          <p:nvPr userDrawn="1"/>
        </p:nvSpPr>
        <p:spPr>
          <a:xfrm>
            <a:off x="0" y="293914"/>
            <a:ext cx="9144000" cy="4365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FB60C-C23E-8748-A09F-5F4CAA05E119}"/>
              </a:ext>
            </a:extLst>
          </p:cNvPr>
          <p:cNvSpPr/>
          <p:nvPr userDrawn="1"/>
        </p:nvSpPr>
        <p:spPr>
          <a:xfrm>
            <a:off x="0" y="0"/>
            <a:ext cx="324326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4C4821-A312-FB4C-8F1A-D2F374C87C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07229" y="0"/>
            <a:ext cx="5595257" cy="46942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Tx/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47DDB-1F87-6246-A979-828A58A75B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1FC295-0D4B-7F4F-A3C9-28EE4E9CB9F0}" type="datetime4">
              <a:rPr lang="en-US" sz="800" smtClean="0"/>
              <a:t>December 16, 2019</a:t>
            </a:fld>
            <a:endParaRPr lang="en-US" sz="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2519-B134-7B44-B82F-4B7FE0B830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18F01-28B9-3A44-864E-EB4C839F4F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EC3832-B601-7248-A479-9EFA3A2D7CCC}" type="slidenum">
              <a:rPr lang="en-US" sz="800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779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Slide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A63C9F-7126-E24B-A013-C137D7A74F13}"/>
              </a:ext>
            </a:extLst>
          </p:cNvPr>
          <p:cNvSpPr/>
          <p:nvPr userDrawn="1"/>
        </p:nvSpPr>
        <p:spPr>
          <a:xfrm>
            <a:off x="0" y="293914"/>
            <a:ext cx="9144000" cy="4365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FB60C-C23E-8748-A09F-5F4CAA05E119}"/>
              </a:ext>
            </a:extLst>
          </p:cNvPr>
          <p:cNvSpPr/>
          <p:nvPr userDrawn="1"/>
        </p:nvSpPr>
        <p:spPr>
          <a:xfrm>
            <a:off x="0" y="0"/>
            <a:ext cx="3243263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4C4821-A312-FB4C-8F1A-D2F374C87C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07229" y="0"/>
            <a:ext cx="5595257" cy="46942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Tx/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47DDB-1F87-6246-A979-828A58A75B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D7AA5D-82B1-5D4D-90B0-B0BFE6A007D2}" type="datetime4">
              <a:rPr lang="en-US" sz="800" smtClean="0"/>
              <a:t>December 16, 2019</a:t>
            </a:fld>
            <a:endParaRPr lang="en-US" sz="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2519-B134-7B44-B82F-4B7FE0B830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18F01-28B9-3A44-864E-EB4C839F4F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EC3832-B601-7248-A479-9EFA3A2D7CCC}" type="slidenum">
              <a:rPr lang="en-US" sz="800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1355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Slide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A63C9F-7126-E24B-A013-C137D7A74F13}"/>
              </a:ext>
            </a:extLst>
          </p:cNvPr>
          <p:cNvSpPr/>
          <p:nvPr userDrawn="1"/>
        </p:nvSpPr>
        <p:spPr>
          <a:xfrm>
            <a:off x="0" y="293914"/>
            <a:ext cx="9144000" cy="4365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FB60C-C23E-8748-A09F-5F4CAA05E119}"/>
              </a:ext>
            </a:extLst>
          </p:cNvPr>
          <p:cNvSpPr/>
          <p:nvPr userDrawn="1"/>
        </p:nvSpPr>
        <p:spPr>
          <a:xfrm>
            <a:off x="0" y="0"/>
            <a:ext cx="3243263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4C4821-A312-FB4C-8F1A-D2F374C87C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07229" y="0"/>
            <a:ext cx="5595257" cy="46942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Tx/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47DDB-1F87-6246-A979-828A58A75B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41A319-7FB2-094C-A050-093647A92B78}" type="datetime4">
              <a:rPr lang="en-US" sz="800" smtClean="0"/>
              <a:t>December 16, 2019</a:t>
            </a:fld>
            <a:endParaRPr lang="en-US" sz="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2519-B134-7B44-B82F-4B7FE0B830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18F01-28B9-3A44-864E-EB4C839F4F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EC3832-B601-7248-A479-9EFA3A2D7CCC}" type="slidenum">
              <a:rPr lang="en-US" sz="800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353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1C8-504C-6C49-8042-181F9858C393}" type="datetime4">
              <a:rPr lang="en-US" sz="800" smtClean="0">
                <a:solidFill>
                  <a:schemeClr val="tx2"/>
                </a:solidFill>
              </a:rPr>
              <a:t>December 16, 2019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028950" y="4888384"/>
            <a:ext cx="3086100" cy="274637"/>
          </a:xfrm>
        </p:spPr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832-B601-7248-A479-9EFA3A2D7CCC}" type="slidenum">
              <a:rPr lang="en-US" sz="800" smtClean="0">
                <a:solidFill>
                  <a:schemeClr val="tx2"/>
                </a:solidFill>
              </a:rPr>
              <a:pPr/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6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707" y="0"/>
            <a:ext cx="8294914" cy="484632"/>
          </a:xfrm>
        </p:spPr>
        <p:txBody>
          <a:bodyPr wrap="none" bIns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706" y="905256"/>
            <a:ext cx="8294913" cy="3805561"/>
          </a:xfrm>
        </p:spPr>
        <p:txBody>
          <a:bodyPr t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32706" y="420624"/>
            <a:ext cx="8294913" cy="320040"/>
          </a:xfrm>
        </p:spPr>
        <p:txBody>
          <a:bodyPr wrap="none" bIns="0" anchor="b"/>
          <a:lstStyle>
            <a:lvl1pPr marL="0" indent="0">
              <a:buNone/>
              <a:defRPr sz="1800" b="0" i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689C9AF-9DEE-F842-BCC7-6119C516DA41}" type="datetime4">
              <a:rPr lang="en-US" sz="800" smtClean="0">
                <a:solidFill>
                  <a:schemeClr val="tx2"/>
                </a:solidFill>
              </a:rPr>
              <a:t>December 16, 2019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EC3832-B601-7248-A479-9EFA3A2D7CCC}" type="slidenum">
              <a:rPr lang="en-US" sz="800" smtClean="0">
                <a:solidFill>
                  <a:schemeClr val="tx2"/>
                </a:solidFill>
              </a:rPr>
              <a:pPr/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3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 i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8501-D8B6-9C4D-8C41-67493E9C57A1}" type="datetime4">
              <a:rPr lang="en-US" sz="800" smtClean="0">
                <a:solidFill>
                  <a:schemeClr val="tx2"/>
                </a:solidFill>
              </a:rPr>
              <a:t>December 16, 2019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832-B601-7248-A479-9EFA3A2D7CCC}" type="slidenum">
              <a:rPr lang="en-US" sz="800" smtClean="0">
                <a:solidFill>
                  <a:schemeClr val="tx2"/>
                </a:solidFill>
              </a:rPr>
              <a:pPr/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07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2506435" y="1019220"/>
            <a:ext cx="6196693" cy="2311809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2506435" y="3331029"/>
            <a:ext cx="6196694" cy="1747157"/>
          </a:xfrm>
        </p:spPr>
        <p:txBody>
          <a:bodyPr anchor="ctr"/>
          <a:lstStyle>
            <a:lvl1pPr marL="0" indent="0" algn="l">
              <a:spcBef>
                <a:spcPts val="0"/>
              </a:spcBef>
              <a:spcAft>
                <a:spcPts val="600"/>
              </a:spcAft>
              <a:buNone/>
              <a:defRPr sz="1800" i="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64" y="358159"/>
            <a:ext cx="1564990" cy="302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1BA2D-B8D9-8E49-B890-9236BBB8A3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DE6757-0B76-924A-B325-C4271720D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64" y="358159"/>
            <a:ext cx="1564990" cy="30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1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726871" y="3339194"/>
            <a:ext cx="5959866" cy="1730827"/>
          </a:xfrm>
        </p:spPr>
        <p:txBody>
          <a:bodyPr anchor="ctr"/>
          <a:lstStyle>
            <a:lvl1pPr marL="0" indent="0" algn="l">
              <a:spcBef>
                <a:spcPts val="0"/>
              </a:spcBef>
              <a:spcAft>
                <a:spcPts val="600"/>
              </a:spcAft>
              <a:buNone/>
              <a:defRPr sz="1800" i="0" baseline="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726871" y="996044"/>
            <a:ext cx="5951702" cy="2343150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64" y="358159"/>
            <a:ext cx="1564990" cy="302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398BE7-FDE7-384E-B21D-A0873796C3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E8610C-F36B-0849-9EF7-474A3AC38A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64" y="358159"/>
            <a:ext cx="1564990" cy="30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1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735035" y="1019220"/>
            <a:ext cx="5943537" cy="2319973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735035" y="3339193"/>
            <a:ext cx="5943538" cy="1747157"/>
          </a:xfrm>
        </p:spPr>
        <p:txBody>
          <a:bodyPr anchor="ctr"/>
          <a:lstStyle>
            <a:lvl1pPr marL="0" indent="0" algn="l">
              <a:spcBef>
                <a:spcPts val="0"/>
              </a:spcBef>
              <a:spcAft>
                <a:spcPts val="600"/>
              </a:spcAft>
              <a:buNone/>
              <a:defRPr sz="1800" i="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64" y="358159"/>
            <a:ext cx="1564990" cy="302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99F3B0-C561-B943-93E5-2C16FA288D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E26AD7-DD54-0F4B-994F-8BD6D2C3D0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64" y="358159"/>
            <a:ext cx="1564990" cy="30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6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3473785" y="1716140"/>
            <a:ext cx="2207946" cy="1877020"/>
          </a:xfrm>
          <a:solidFill>
            <a:schemeClr val="bg2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5877589" y="1716140"/>
            <a:ext cx="2207946" cy="1877020"/>
          </a:xfrm>
          <a:solidFill>
            <a:schemeClr val="bg2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066937" y="1716140"/>
            <a:ext cx="2207946" cy="1877020"/>
          </a:xfrm>
          <a:solidFill>
            <a:schemeClr val="bg2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32707" y="4896548"/>
            <a:ext cx="325438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C3832-B601-7248-A479-9EFA3A2D7CCC}" type="slidenum">
              <a:rPr lang="en-US" sz="800" smtClean="0">
                <a:solidFill>
                  <a:schemeClr val="tx2"/>
                </a:solidFill>
              </a:rPr>
              <a:pPr/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758145" y="4896548"/>
            <a:ext cx="2011363" cy="274637"/>
          </a:xfrm>
          <a:prstGeom prst="rect">
            <a:avLst/>
          </a:prstGeom>
        </p:spPr>
        <p:txBody>
          <a:bodyPr/>
          <a:lstStyle/>
          <a:p>
            <a:fld id="{7ECBF3D8-A6BB-804B-A831-DD5CFBD22C76}" type="datetime4">
              <a:rPr lang="en-US" sz="800" smtClean="0">
                <a:solidFill>
                  <a:schemeClr val="tx2"/>
                </a:solidFill>
              </a:rPr>
              <a:t>December 16, 2019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4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87F455-FA52-A04B-B428-395FABE5BA8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2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708" y="1"/>
            <a:ext cx="8294914" cy="7461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707" y="883898"/>
            <a:ext cx="8294913" cy="3753767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46151"/>
            <a:ext cx="87276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579" y="4800100"/>
            <a:ext cx="1296144" cy="2508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5092030"/>
            <a:ext cx="9144000" cy="5147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746151"/>
            <a:ext cx="87276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579" y="4800100"/>
            <a:ext cx="1296144" cy="250867"/>
          </a:xfrm>
          <a:prstGeom prst="rect">
            <a:avLst/>
          </a:prstGeom>
        </p:spPr>
      </p:pic>
      <p:sp>
        <p:nvSpPr>
          <p:cNvPr id="1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32707" y="4896548"/>
            <a:ext cx="325438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C3832-B601-7248-A479-9EFA3A2D7CCC}" type="slidenum">
              <a:rPr lang="en-US" sz="800" smtClean="0">
                <a:solidFill>
                  <a:schemeClr val="tx2"/>
                </a:solidFill>
              </a:rPr>
              <a:pPr/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758145" y="4896548"/>
            <a:ext cx="2011363" cy="274637"/>
          </a:xfrm>
          <a:prstGeom prst="rect">
            <a:avLst/>
          </a:prstGeom>
        </p:spPr>
        <p:txBody>
          <a:bodyPr/>
          <a:lstStyle/>
          <a:p>
            <a:fld id="{FA68E053-F6FB-CB40-AF82-074263F7688A}" type="datetime4">
              <a:rPr lang="en-US" sz="800" smtClean="0">
                <a:solidFill>
                  <a:schemeClr val="tx2"/>
                </a:solidFill>
              </a:rPr>
              <a:t>December 16, 2019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896548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Public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75BDD9-46FD-4E44-B769-2B68522E0755}"/>
              </a:ext>
            </a:extLst>
          </p:cNvPr>
          <p:cNvCxnSpPr/>
          <p:nvPr userDrawn="1"/>
        </p:nvCxnSpPr>
        <p:spPr>
          <a:xfrm>
            <a:off x="0" y="746151"/>
            <a:ext cx="87276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E8B109C-311E-3840-83EA-8BA8910C112E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579" y="4800100"/>
            <a:ext cx="1296144" cy="25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6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10" r:id="rId8"/>
    <p:sldLayoutId id="2147483811" r:id="rId9"/>
    <p:sldLayoutId id="2147483812" r:id="rId10"/>
    <p:sldLayoutId id="2147483714" r:id="rId11"/>
    <p:sldLayoutId id="2147483813" r:id="rId12"/>
    <p:sldLayoutId id="2147483814" r:id="rId13"/>
    <p:sldLayoutId id="2147483815" r:id="rId14"/>
    <p:sldLayoutId id="2147483816" r:id="rId15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SzPct val="75000"/>
        <a:buFont typeface=".AppleSystemUIFont" charset="-12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SzPct val="75000"/>
        <a:buFont typeface=".AppleSystemUIFont" charset="-12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SzPct val="7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SzPct val="7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SzPct val="7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root.com/us/en/business/trials/security-awarenes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Webroot</a:t>
            </a:r>
            <a:r>
              <a:rPr lang="en-US" baseline="30000" dirty="0"/>
              <a:t>®</a:t>
            </a:r>
            <a:br>
              <a:rPr lang="en-US" baseline="30000" dirty="0"/>
            </a:br>
            <a:r>
              <a:rPr lang="en-US" dirty="0"/>
              <a:t>Security Awareness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18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B6FF-F9A9-5D49-B2AF-82A40B13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does Security Awareness Training help businesses?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6BCBF-78BE-E74A-B0E7-966FCFA0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6464-75FC-CA49-9151-F60D6B3C984F}" type="datetime4">
              <a:rPr lang="en-US" sz="800" smtClean="0">
                <a:solidFill>
                  <a:schemeClr val="tx2"/>
                </a:solidFill>
              </a:rPr>
              <a:t>December 16, 2019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5AE30-22A1-1743-8FA2-6A00BB53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EE040-2A49-144F-AAFD-CA4E8BF0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832-B601-7248-A479-9EFA3A2D7CCC}" type="slidenum">
              <a:rPr lang="en-US" sz="800" smtClean="0">
                <a:solidFill>
                  <a:schemeClr val="tx2"/>
                </a:solidFill>
              </a:rPr>
              <a:pPr/>
              <a:t>10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219F0C8-6CDC-5143-98A2-F2AB4264AEAF}"/>
              </a:ext>
            </a:extLst>
          </p:cNvPr>
          <p:cNvSpPr txBox="1">
            <a:spLocks/>
          </p:cNvSpPr>
          <p:nvPr/>
        </p:nvSpPr>
        <p:spPr>
          <a:xfrm>
            <a:off x="412862" y="1359601"/>
            <a:ext cx="2546238" cy="2922688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lIns="182880" tIns="182880" rIns="182880">
            <a:normAutofit/>
          </a:bodyPr>
          <a:lstStyle>
            <a:lvl1pPr marL="228594" indent="-228594" algn="l" defTabSz="914378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71A1A-2110-0D49-AAA5-6933602742F5}"/>
              </a:ext>
            </a:extLst>
          </p:cNvPr>
          <p:cNvSpPr/>
          <p:nvPr/>
        </p:nvSpPr>
        <p:spPr>
          <a:xfrm>
            <a:off x="462280" y="1428793"/>
            <a:ext cx="2448560" cy="83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Reduce Breaches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and Infections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D2E1B68E-7E52-A444-BD99-420A6FE0D3D5}"/>
              </a:ext>
            </a:extLst>
          </p:cNvPr>
          <p:cNvSpPr txBox="1">
            <a:spLocks/>
          </p:cNvSpPr>
          <p:nvPr/>
        </p:nvSpPr>
        <p:spPr>
          <a:xfrm>
            <a:off x="514460" y="2401178"/>
            <a:ext cx="2343040" cy="16179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stem Font Regular"/>
              <a:buChar char="»"/>
            </a:pPr>
            <a:r>
              <a:rPr lang="en-US" sz="1300" dirty="0"/>
              <a:t>Improve mindset and behavior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stem Font Regular"/>
              <a:buChar char="»"/>
            </a:pPr>
            <a:r>
              <a:rPr lang="en-US" sz="1300" dirty="0"/>
              <a:t>Create a sense of shared security responsibility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stem Font Regular"/>
              <a:buChar char="»"/>
            </a:pPr>
            <a:r>
              <a:rPr lang="en-US" sz="1300" dirty="0"/>
              <a:t>Reduce over-reliance on technology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93A03C2-CC83-0C41-9881-B8FBF2CED12B}"/>
              </a:ext>
            </a:extLst>
          </p:cNvPr>
          <p:cNvSpPr txBox="1">
            <a:spLocks/>
          </p:cNvSpPr>
          <p:nvPr/>
        </p:nvSpPr>
        <p:spPr>
          <a:xfrm>
            <a:off x="3298881" y="1359600"/>
            <a:ext cx="2546238" cy="2922687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lIns="182880" tIns="182880" rIns="182880">
            <a:normAutofit/>
          </a:bodyPr>
          <a:lstStyle>
            <a:lvl1pPr marL="228594" indent="-228594" algn="l" defTabSz="914378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F0A194-1B6C-8345-871C-8C228D26085E}"/>
              </a:ext>
            </a:extLst>
          </p:cNvPr>
          <p:cNvSpPr txBox="1">
            <a:spLocks/>
          </p:cNvSpPr>
          <p:nvPr/>
        </p:nvSpPr>
        <p:spPr>
          <a:xfrm>
            <a:off x="3355921" y="2401178"/>
            <a:ext cx="2387598" cy="16179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stem Font Regular"/>
              <a:buChar char="»"/>
            </a:pPr>
            <a:r>
              <a:rPr lang="en-US" sz="1300" dirty="0"/>
              <a:t>Implement best data governance practices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stem Font Regular"/>
              <a:buChar char="»"/>
            </a:pPr>
            <a:r>
              <a:rPr lang="en-US" sz="1300" dirty="0"/>
              <a:t>Meet compliance objectives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stem Font Regular"/>
              <a:buChar char="»"/>
            </a:pPr>
            <a:r>
              <a:rPr lang="en-US" sz="1300" dirty="0"/>
              <a:t>Implement affordable cyber-insurance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D2DA4DD-AF82-BC42-8032-3F40255A7B29}"/>
              </a:ext>
            </a:extLst>
          </p:cNvPr>
          <p:cNvSpPr txBox="1">
            <a:spLocks/>
          </p:cNvSpPr>
          <p:nvPr/>
        </p:nvSpPr>
        <p:spPr>
          <a:xfrm>
            <a:off x="6184902" y="1359600"/>
            <a:ext cx="2546238" cy="2922687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lIns="182880" tIns="182880" rIns="182880">
            <a:normAutofit/>
          </a:bodyPr>
          <a:lstStyle>
            <a:lvl1pPr marL="228594" indent="-228594" algn="l" defTabSz="914378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B85767A-B1D2-DE43-9957-8347A3B10F0B}"/>
              </a:ext>
            </a:extLst>
          </p:cNvPr>
          <p:cNvSpPr txBox="1">
            <a:spLocks/>
          </p:cNvSpPr>
          <p:nvPr/>
        </p:nvSpPr>
        <p:spPr>
          <a:xfrm>
            <a:off x="6241940" y="2401178"/>
            <a:ext cx="2387600" cy="1684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stem Font Regular"/>
              <a:buChar char="»"/>
            </a:pPr>
            <a:r>
              <a:rPr lang="en-US" sz="1300" dirty="0"/>
              <a:t>Fewer infections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stem Font Regular"/>
              <a:buChar char="»"/>
            </a:pPr>
            <a:r>
              <a:rPr lang="en-US" sz="1300" dirty="0"/>
              <a:t>Lower clean-up/support costs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stem Font Regular"/>
              <a:buChar char="»"/>
            </a:pPr>
            <a:r>
              <a:rPr lang="en-US" sz="1300" dirty="0"/>
              <a:t>Stronger security posture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stem Font Regular"/>
              <a:buChar char="»"/>
            </a:pPr>
            <a:r>
              <a:rPr lang="en-US" sz="1300" dirty="0"/>
              <a:t>Higher productivity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stem Font Regular"/>
              <a:buChar char="»"/>
            </a:pPr>
            <a:r>
              <a:rPr lang="en-US" sz="1300" dirty="0"/>
              <a:t>High security benefit vs. operational costs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745F9F-5BA4-4B49-A8FC-2A4EF47912D1}"/>
              </a:ext>
            </a:extLst>
          </p:cNvPr>
          <p:cNvSpPr/>
          <p:nvPr/>
        </p:nvSpPr>
        <p:spPr>
          <a:xfrm>
            <a:off x="3347720" y="1425576"/>
            <a:ext cx="2448560" cy="8374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Meet Regulatory Requirements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3271CB-BF63-444E-825F-E957782F48EC}"/>
              </a:ext>
            </a:extLst>
          </p:cNvPr>
          <p:cNvSpPr/>
          <p:nvPr/>
        </p:nvSpPr>
        <p:spPr>
          <a:xfrm>
            <a:off x="6233741" y="1406443"/>
            <a:ext cx="2448560" cy="8374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High Return on Security Investment (ROSI)</a:t>
            </a:r>
          </a:p>
        </p:txBody>
      </p:sp>
    </p:spTree>
    <p:extLst>
      <p:ext uri="{BB962C8B-B14F-4D97-AF65-F5344CB8AC3E}">
        <p14:creationId xmlns:p14="http://schemas.microsoft.com/office/powerpoint/2010/main" val="364065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regulatory agencies require training?</a:t>
            </a:r>
          </a:p>
        </p:txBody>
      </p:sp>
      <p:sp>
        <p:nvSpPr>
          <p:cNvPr id="4" name="Date Placeholder 2"/>
          <p:cNvSpPr txBox="1">
            <a:spLocks/>
          </p:cNvSpPr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1C20F6-B94F-8141-B2F0-F7166C26BC0E}" type="datetime4">
              <a:rPr lang="en-US" sz="800" smtClean="0">
                <a:solidFill>
                  <a:schemeClr val="tx2"/>
                </a:solidFill>
              </a:rPr>
              <a:pPr/>
              <a:t>December 16, 2019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C3832-B601-7248-A479-9EFA3A2D7CCC}" type="slidenum">
              <a:rPr lang="en-US" sz="800" smtClean="0">
                <a:solidFill>
                  <a:schemeClr val="tx2"/>
                </a:solidFill>
              </a:rPr>
              <a:pPr/>
              <a:t>11</a:t>
            </a:fld>
            <a:endParaRPr lang="en-US" sz="800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4E18E8-15C5-7745-A786-2D8AA5A47588}"/>
              </a:ext>
            </a:extLst>
          </p:cNvPr>
          <p:cNvGrpSpPr/>
          <p:nvPr/>
        </p:nvGrpSpPr>
        <p:grpSpPr>
          <a:xfrm>
            <a:off x="3502550" y="1404100"/>
            <a:ext cx="5190406" cy="2578541"/>
            <a:chOff x="2981191" y="1204831"/>
            <a:chExt cx="5706212" cy="283478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260567" y="1262234"/>
              <a:ext cx="854912" cy="48035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7682244" y="1204831"/>
              <a:ext cx="702868" cy="609422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4262911" y="2428495"/>
              <a:ext cx="765856" cy="48948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6589680" y="2295452"/>
              <a:ext cx="644366" cy="644366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3115087" y="1223728"/>
              <a:ext cx="644095" cy="644095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5410857" y="3533801"/>
              <a:ext cx="743785" cy="472356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9">
              <a:grayscl/>
            </a:blip>
            <a:stretch>
              <a:fillRect/>
            </a:stretch>
          </p:blipFill>
          <p:spPr>
            <a:xfrm>
              <a:off x="5380280" y="2461833"/>
              <a:ext cx="780773" cy="35873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7528072" y="2488288"/>
              <a:ext cx="1159331" cy="32809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1">
              <a:grayscl/>
            </a:blip>
            <a:stretch>
              <a:fillRect/>
            </a:stretch>
          </p:blipFill>
          <p:spPr>
            <a:xfrm>
              <a:off x="6532084" y="1262234"/>
              <a:ext cx="747544" cy="51122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12">
              <a:grayscl/>
            </a:blip>
            <a:srcRect l="15981" r="11456"/>
            <a:stretch/>
          </p:blipFill>
          <p:spPr>
            <a:xfrm>
              <a:off x="5306017" y="1275681"/>
              <a:ext cx="1089263" cy="480352"/>
            </a:xfrm>
            <a:prstGeom prst="rect">
              <a:avLst/>
            </a:prstGeom>
          </p:spPr>
        </p:pic>
        <p:pic>
          <p:nvPicPr>
            <p:cNvPr id="48" name="Picture 2" descr="Image result for california state health logo"/>
            <p:cNvPicPr>
              <a:picLocks noChangeAspect="1" noChangeArrowheads="1"/>
            </p:cNvPicPr>
            <p:nvPr/>
          </p:nvPicPr>
          <p:blipFill>
            <a:blip r:embed="rId1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254" y="2264241"/>
              <a:ext cx="723244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Image result for nist logo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260" y="3571823"/>
              <a:ext cx="1010105" cy="464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5">
              <a:grayscl/>
            </a:blip>
            <a:stretch>
              <a:fillRect/>
            </a:stretch>
          </p:blipFill>
          <p:spPr>
            <a:xfrm>
              <a:off x="7659535" y="3645508"/>
              <a:ext cx="878896" cy="32808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245760" y="3463073"/>
              <a:ext cx="864820" cy="576546"/>
            </a:xfrm>
            <a:prstGeom prst="rect">
              <a:avLst/>
            </a:prstGeom>
          </p:spPr>
        </p:pic>
        <p:pic>
          <p:nvPicPr>
            <p:cNvPr id="1028" name="Picture 4" descr="Image result for canada government black and white logo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875" b="-3950"/>
            <a:stretch/>
          </p:blipFill>
          <p:spPr bwMode="auto">
            <a:xfrm>
              <a:off x="2981191" y="3681060"/>
              <a:ext cx="1234614" cy="265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A03C071-94C4-B94C-8509-625D3980C760}"/>
              </a:ext>
            </a:extLst>
          </p:cNvPr>
          <p:cNvSpPr txBox="1"/>
          <p:nvPr/>
        </p:nvSpPr>
        <p:spPr>
          <a:xfrm>
            <a:off x="547548" y="1424811"/>
            <a:ext cx="2474258" cy="25545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2400"/>
              </a:spcAft>
              <a:buFont typeface="System Font Regular"/>
              <a:buChar char="»"/>
            </a:pPr>
            <a:r>
              <a:rPr lang="en-US" sz="1600" dirty="0"/>
              <a:t>Financial services</a:t>
            </a:r>
          </a:p>
          <a:p>
            <a:pPr marL="285750" indent="-285750">
              <a:spcAft>
                <a:spcPts val="2400"/>
              </a:spcAft>
              <a:buFont typeface="System Font Regular"/>
              <a:buChar char="»"/>
            </a:pPr>
            <a:r>
              <a:rPr lang="en-US" sz="1600" dirty="0"/>
              <a:t>Health care (HIPAA)</a:t>
            </a:r>
          </a:p>
          <a:p>
            <a:pPr marL="285750" indent="-285750">
              <a:spcAft>
                <a:spcPts val="2400"/>
              </a:spcAft>
              <a:buFont typeface="System Font Regular"/>
              <a:buChar char="»"/>
            </a:pPr>
            <a:r>
              <a:rPr lang="en-US" sz="1600" dirty="0"/>
              <a:t>Retail (PCI)</a:t>
            </a:r>
          </a:p>
          <a:p>
            <a:pPr marL="285750" indent="-285750">
              <a:spcAft>
                <a:spcPts val="2400"/>
              </a:spcAft>
              <a:buFont typeface="System Font Regular"/>
              <a:buChar char="»"/>
            </a:pPr>
            <a:r>
              <a:rPr lang="en-US" sz="1600" dirty="0"/>
              <a:t>Privacy (GDPR)</a:t>
            </a:r>
          </a:p>
          <a:p>
            <a:pPr marL="285750" indent="-285750">
              <a:spcAft>
                <a:spcPts val="2400"/>
              </a:spcAft>
              <a:buFont typeface="System Font Regular"/>
              <a:buChar char="»"/>
            </a:pPr>
            <a:r>
              <a:rPr lang="en-US" sz="1600" dirty="0"/>
              <a:t>Energy (PUC)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853E4D-470C-954D-8C39-643B907EC092}"/>
              </a:ext>
            </a:extLst>
          </p:cNvPr>
          <p:cNvSpPr/>
          <p:nvPr/>
        </p:nvSpPr>
        <p:spPr>
          <a:xfrm>
            <a:off x="463239" y="1464663"/>
            <a:ext cx="245679" cy="24567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546856A-E92C-E746-A7AB-56CAA3360A52}"/>
              </a:ext>
            </a:extLst>
          </p:cNvPr>
          <p:cNvSpPr/>
          <p:nvPr/>
        </p:nvSpPr>
        <p:spPr>
          <a:xfrm>
            <a:off x="463238" y="2024528"/>
            <a:ext cx="245679" cy="24567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BA29040-CB9D-7142-BEF0-4B16C6407974}"/>
              </a:ext>
            </a:extLst>
          </p:cNvPr>
          <p:cNvSpPr/>
          <p:nvPr/>
        </p:nvSpPr>
        <p:spPr>
          <a:xfrm>
            <a:off x="463237" y="2590623"/>
            <a:ext cx="245679" cy="24567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D85121F-6974-BB48-9BC4-F3083B828F65}"/>
              </a:ext>
            </a:extLst>
          </p:cNvPr>
          <p:cNvSpPr/>
          <p:nvPr/>
        </p:nvSpPr>
        <p:spPr>
          <a:xfrm>
            <a:off x="461428" y="3113221"/>
            <a:ext cx="245679" cy="24567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17205D4-A6A6-B745-A9E7-B51483618D4C}"/>
              </a:ext>
            </a:extLst>
          </p:cNvPr>
          <p:cNvSpPr/>
          <p:nvPr/>
        </p:nvSpPr>
        <p:spPr>
          <a:xfrm>
            <a:off x="461428" y="3668362"/>
            <a:ext cx="245679" cy="24567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5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8773368-C093-3945-81CC-9E551D6B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E96-574D-BB44-B62A-A5ABBBDCD011}" type="datetime4">
              <a:rPr lang="en-US" sz="800" smtClean="0">
                <a:solidFill>
                  <a:schemeClr val="tx2"/>
                </a:solidFill>
              </a:rPr>
              <a:t>December 16, 2019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4CD5C44-CBF8-2845-8CB6-6B8343D4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8C94DDD-3545-4D4C-B108-3D5B31D8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832-B601-7248-A479-9EFA3A2D7CCC}" type="slidenum">
              <a:rPr lang="en-US" sz="800" smtClean="0">
                <a:solidFill>
                  <a:schemeClr val="tx2"/>
                </a:solidFill>
              </a:rPr>
              <a:pPr/>
              <a:t>11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9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results should I expect from a training program?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ECDCB8-7142-E942-87B9-4CBA844D19A3}"/>
              </a:ext>
            </a:extLst>
          </p:cNvPr>
          <p:cNvSpPr/>
          <p:nvPr/>
        </p:nvSpPr>
        <p:spPr>
          <a:xfrm>
            <a:off x="416375" y="1059312"/>
            <a:ext cx="2607460" cy="1566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Fewer infections and costs due to user error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3AF459-EAF1-6844-B0B3-B8B231FC121D}"/>
              </a:ext>
            </a:extLst>
          </p:cNvPr>
          <p:cNvSpPr/>
          <p:nvPr/>
        </p:nvSpPr>
        <p:spPr>
          <a:xfrm>
            <a:off x="3274148" y="1059309"/>
            <a:ext cx="2607460" cy="1566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Increased profitability,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high ROI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AECF5E-E668-A84D-8E09-1A951D40CE4D}"/>
              </a:ext>
            </a:extLst>
          </p:cNvPr>
          <p:cNvSpPr/>
          <p:nvPr/>
        </p:nvSpPr>
        <p:spPr>
          <a:xfrm>
            <a:off x="6131923" y="1059309"/>
            <a:ext cx="2595700" cy="1566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Lower support costs, less time spent remediating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F5FF46-B7C2-E947-9E31-BEB71C622356}"/>
              </a:ext>
            </a:extLst>
          </p:cNvPr>
          <p:cNvSpPr/>
          <p:nvPr/>
        </p:nvSpPr>
        <p:spPr>
          <a:xfrm>
            <a:off x="416376" y="2834600"/>
            <a:ext cx="2607460" cy="1601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Empowered users who are now the first line of defense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BC2E8-3CDF-754D-B598-440A61CF15EB}"/>
              </a:ext>
            </a:extLst>
          </p:cNvPr>
          <p:cNvSpPr/>
          <p:nvPr/>
        </p:nvSpPr>
        <p:spPr>
          <a:xfrm>
            <a:off x="3274149" y="2834597"/>
            <a:ext cx="2607460" cy="1601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Security-aware culture with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measurable progress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0B029D-B364-E848-9C56-01891CF128A4}"/>
              </a:ext>
            </a:extLst>
          </p:cNvPr>
          <p:cNvSpPr/>
          <p:nvPr/>
        </p:nvSpPr>
        <p:spPr>
          <a:xfrm>
            <a:off x="6131924" y="2834597"/>
            <a:ext cx="2595700" cy="1601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Compliance with best practices and regulations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F247E6-C4B4-5047-B916-FAB0B650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A581-B076-8D41-B53B-05EABF417698}" type="datetime4">
              <a:rPr lang="en-US" sz="800" smtClean="0">
                <a:solidFill>
                  <a:schemeClr val="tx2"/>
                </a:solidFill>
              </a:rPr>
              <a:t>December 16, 2019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5771C2-E14C-D347-A1D2-EA4054AA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3D53A3-5F23-2D4B-915F-7B3E1B1B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832-B601-7248-A479-9EFA3A2D7CCC}" type="slidenum">
              <a:rPr lang="en-US" sz="800" smtClean="0">
                <a:solidFill>
                  <a:schemeClr val="tx2"/>
                </a:solidFill>
              </a:rPr>
              <a:pPr/>
              <a:t>12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518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8DE802-DAA5-CB4D-985C-0E4F8F069C13}"/>
              </a:ext>
            </a:extLst>
          </p:cNvPr>
          <p:cNvSpPr/>
          <p:nvPr/>
        </p:nvSpPr>
        <p:spPr>
          <a:xfrm>
            <a:off x="0" y="0"/>
            <a:ext cx="9143999" cy="47026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585A43-15BD-EB47-BEE8-5F10A8C02129}"/>
              </a:ext>
            </a:extLst>
          </p:cNvPr>
          <p:cNvSpPr/>
          <p:nvPr/>
        </p:nvSpPr>
        <p:spPr>
          <a:xfrm>
            <a:off x="1329563" y="2159555"/>
            <a:ext cx="6518495" cy="2164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lvl="1" algn="ctr">
              <a:spcAft>
                <a:spcPts val="1200"/>
              </a:spcAft>
            </a:pPr>
            <a:r>
              <a:rPr lang="en-US" sz="2000" dirty="0"/>
              <a:t>After 12 months of ongoing phishing simulations and security awareness training courses, end users are 70% less likely to click through on a phishing message.</a:t>
            </a:r>
            <a:r>
              <a:rPr lang="en-US" sz="2000" baseline="30000" dirty="0"/>
              <a:t>1</a:t>
            </a:r>
          </a:p>
          <a:p>
            <a:pPr marL="0" lvl="1" algn="ctr">
              <a:spcAft>
                <a:spcPts val="1200"/>
              </a:spcAft>
            </a:pPr>
            <a:endParaRPr lang="en-US" sz="2000" baseline="30000" dirty="0"/>
          </a:p>
          <a:p>
            <a:pPr marL="0" lvl="1" algn="ctr">
              <a:spcAft>
                <a:spcPts val="1200"/>
              </a:spcAft>
            </a:pPr>
            <a:endParaRPr lang="en-US" sz="2000" baseline="30000" dirty="0"/>
          </a:p>
          <a:p>
            <a:pPr marL="0" lvl="1" algn="ctr">
              <a:spcAft>
                <a:spcPts val="1200"/>
              </a:spcAft>
            </a:pPr>
            <a:r>
              <a:rPr lang="en-US" sz="800" baseline="30000" dirty="0"/>
              <a:t>1 </a:t>
            </a:r>
            <a:r>
              <a:rPr lang="en-US" sz="800" dirty="0"/>
              <a:t>Webroot Inc. “2019 Webroot Threat Report.” (February 2019)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7962B1-1416-2B49-A112-B5D6E936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4520"/>
            <a:ext cx="9177622" cy="74615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Does Security Awareness Training actually work?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606BA-115F-5C45-9518-95420DA25ED0}"/>
              </a:ext>
            </a:extLst>
          </p:cNvPr>
          <p:cNvSpPr txBox="1"/>
          <p:nvPr/>
        </p:nvSpPr>
        <p:spPr>
          <a:xfrm>
            <a:off x="-238520" y="-983614"/>
            <a:ext cx="10842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>
                <a:solidFill>
                  <a:schemeClr val="bg1">
                    <a:alpha val="35000"/>
                  </a:schemeClr>
                </a:solidFill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5AE97-6936-6A40-B560-EBCBFD7B7619}"/>
              </a:ext>
            </a:extLst>
          </p:cNvPr>
          <p:cNvSpPr txBox="1"/>
          <p:nvPr/>
        </p:nvSpPr>
        <p:spPr>
          <a:xfrm rot="10800000">
            <a:off x="8331925" y="997586"/>
            <a:ext cx="10842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>
                <a:solidFill>
                  <a:schemeClr val="bg1">
                    <a:alpha val="35000"/>
                  </a:schemeClr>
                </a:solidFill>
              </a:rPr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738B2-5775-1549-8336-766AF002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89F-9E0F-044B-9E91-D5CBB2CE7906}" type="datetime4">
              <a:rPr lang="en-US" sz="800" smtClean="0">
                <a:solidFill>
                  <a:schemeClr val="tx2"/>
                </a:solidFill>
              </a:rPr>
              <a:t>December 16, 2019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5ABA0-D22C-FA41-9325-14E502C0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15472-46FA-8C44-8D27-0EAE5FFD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832-B601-7248-A479-9EFA3A2D7CCC}" type="slidenum">
              <a:rPr lang="en-US" sz="800" smtClean="0">
                <a:solidFill>
                  <a:schemeClr val="tx2"/>
                </a:solidFill>
              </a:rPr>
              <a:pPr/>
              <a:t>13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8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try before I buy?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5156C-A0FA-BC40-AE0E-9CB0576B62C0}"/>
              </a:ext>
            </a:extLst>
          </p:cNvPr>
          <p:cNvSpPr/>
          <p:nvPr/>
        </p:nvSpPr>
        <p:spPr>
          <a:xfrm>
            <a:off x="1" y="1541010"/>
            <a:ext cx="9144000" cy="6646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dirty="0">
                <a:ea typeface="Arial Rounded MT Bold" charset="0"/>
                <a:cs typeface="Arial Rounded MT Bold" charset="0"/>
              </a:rPr>
              <a:t>No risk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1FE0E9-51D8-B146-BAC6-D800C55FC7C8}"/>
              </a:ext>
            </a:extLst>
          </p:cNvPr>
          <p:cNvSpPr/>
          <p:nvPr/>
        </p:nvSpPr>
        <p:spPr>
          <a:xfrm>
            <a:off x="0" y="2307005"/>
            <a:ext cx="9144000" cy="6646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dirty="0">
                <a:ea typeface="Arial Rounded MT Bold" charset="0"/>
                <a:cs typeface="Arial Rounded MT Bold" charset="0"/>
              </a:rPr>
              <a:t>No obligation to buy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5CCC1-2FFE-A74F-BF4E-617C13338620}"/>
              </a:ext>
            </a:extLst>
          </p:cNvPr>
          <p:cNvSpPr/>
          <p:nvPr/>
        </p:nvSpPr>
        <p:spPr>
          <a:xfrm>
            <a:off x="0" y="3072999"/>
            <a:ext cx="9144000" cy="6646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dirty="0">
                <a:ea typeface="Arial Rounded MT Bold" charset="0"/>
                <a:cs typeface="Arial Rounded MT Bold" charset="0"/>
              </a:rPr>
              <a:t>No credit card required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7EB6B-D06B-FD4C-9812-3827CD948583}"/>
              </a:ext>
            </a:extLst>
          </p:cNvPr>
          <p:cNvSpPr txBox="1"/>
          <p:nvPr/>
        </p:nvSpPr>
        <p:spPr>
          <a:xfrm>
            <a:off x="432708" y="939166"/>
            <a:ext cx="8294914" cy="73866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2100" dirty="0"/>
              <a:t>Webroot offers free 30-day trials </a:t>
            </a:r>
          </a:p>
          <a:p>
            <a:pPr algn="ctr"/>
            <a:endParaRPr lang="en-US" sz="21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F7E8F-F8AD-BD42-BFE0-4B7F172C289B}"/>
              </a:ext>
            </a:extLst>
          </p:cNvPr>
          <p:cNvSpPr txBox="1"/>
          <p:nvPr/>
        </p:nvSpPr>
        <p:spPr>
          <a:xfrm>
            <a:off x="595426" y="3996585"/>
            <a:ext cx="8294914" cy="4154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2100" dirty="0"/>
              <a:t>Visit </a:t>
            </a:r>
            <a:r>
              <a:rPr lang="en-US" sz="2100" dirty="0">
                <a:hlinkClick r:id="rId3"/>
              </a:rPr>
              <a:t>webroot.com/us/en/business/trials/security-awareness</a:t>
            </a:r>
            <a:endParaRPr lang="en-US" sz="21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5097F-B665-6B4C-A44E-B56C1536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8213-6EB8-3F48-8498-16A3447C6771}" type="datetime4">
              <a:rPr lang="en-US" sz="800" smtClean="0">
                <a:solidFill>
                  <a:schemeClr val="tx2"/>
                </a:solidFill>
              </a:rPr>
              <a:t>December 16, 2019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6705B-67E2-6F44-8AB4-F3B471CF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A0E9F-EA17-8C43-8208-F6F54A09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832-B601-7248-A479-9EFA3A2D7CCC}" type="slidenum">
              <a:rPr lang="en-US" sz="800" smtClean="0">
                <a:solidFill>
                  <a:schemeClr val="tx2"/>
                </a:solidFill>
              </a:rPr>
              <a:pPr/>
              <a:t>14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20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E92FC-5BE4-8346-A0E6-5979031B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8501-D8B6-9C4D-8C41-67493E9C57A1}" type="datetime4">
              <a:rPr lang="en-US" sz="800" smtClean="0">
                <a:solidFill>
                  <a:schemeClr val="tx2"/>
                </a:solidFill>
              </a:rPr>
              <a:t>December 16, 2019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2171A-8161-934F-83F6-318B5D81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FA587-A622-2548-91B5-6C19FEC7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832-B601-7248-A479-9EFA3A2D7CCC}" type="slidenum">
              <a:rPr lang="en-US" sz="800" smtClean="0">
                <a:solidFill>
                  <a:schemeClr val="tx2"/>
                </a:solidFill>
              </a:rPr>
              <a:pPr/>
              <a:t>2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06DDC7-BBB8-374C-9A6A-264EE43288CD}"/>
              </a:ext>
            </a:extLst>
          </p:cNvPr>
          <p:cNvSpPr/>
          <p:nvPr/>
        </p:nvSpPr>
        <p:spPr>
          <a:xfrm>
            <a:off x="0" y="0"/>
            <a:ext cx="9143999" cy="47026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7D7509-D6FC-9647-B5BF-BBF37B5A6DC4}"/>
              </a:ext>
            </a:extLst>
          </p:cNvPr>
          <p:cNvSpPr/>
          <p:nvPr/>
        </p:nvSpPr>
        <p:spPr>
          <a:xfrm>
            <a:off x="1549610" y="1974588"/>
            <a:ext cx="6078402" cy="2164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lvl="1" algn="ctr">
              <a:spcAft>
                <a:spcPts val="1200"/>
              </a:spcAft>
            </a:pPr>
            <a:r>
              <a:rPr lang="en-US" sz="2000" dirty="0"/>
              <a:t>Cybercriminals take advantage of your trust, fear, greed, and plain old human error.</a:t>
            </a:r>
          </a:p>
          <a:p>
            <a:pPr marL="0" lvl="1" algn="ctr">
              <a:spcAft>
                <a:spcPts val="1200"/>
              </a:spcAft>
            </a:pPr>
            <a:r>
              <a:rPr lang="en-US" sz="2000" dirty="0"/>
              <a:t>Security awareness training teaches you to spot fakes, avoid risks online, and use good cyber-hygiene practices at work and at home.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5C618A4-D938-F64C-A78C-DE7D811D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4520"/>
            <a:ext cx="9177622" cy="74615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is Security Awareness Training?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1F560-110B-A048-AEAA-8E9988B83763}"/>
              </a:ext>
            </a:extLst>
          </p:cNvPr>
          <p:cNvSpPr txBox="1"/>
          <p:nvPr/>
        </p:nvSpPr>
        <p:spPr>
          <a:xfrm>
            <a:off x="-238520" y="-983614"/>
            <a:ext cx="10842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>
                <a:solidFill>
                  <a:schemeClr val="bg1">
                    <a:alpha val="35000"/>
                  </a:schemeClr>
                </a:solidFill>
              </a:rPr>
              <a:t>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DFFC3-3203-4247-ABD6-9C18E74CE80B}"/>
              </a:ext>
            </a:extLst>
          </p:cNvPr>
          <p:cNvSpPr txBox="1"/>
          <p:nvPr/>
        </p:nvSpPr>
        <p:spPr>
          <a:xfrm rot="10800000">
            <a:off x="8331925" y="997586"/>
            <a:ext cx="10842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>
                <a:solidFill>
                  <a:schemeClr val="bg1">
                    <a:alpha val="35000"/>
                  </a:schemeClr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90360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57600" y="0"/>
            <a:ext cx="5344886" cy="4694238"/>
          </a:xfrm>
        </p:spPr>
        <p:txBody>
          <a:bodyPr>
            <a:normAutofit/>
          </a:bodyPr>
          <a:lstStyle/>
          <a:p>
            <a:pPr marL="251460" indent="-251460" algn="l">
              <a:spcAft>
                <a:spcPts val="600"/>
              </a:spcAft>
              <a:buFont typeface="System Font Regular"/>
              <a:buChar char="»"/>
            </a:pPr>
            <a:r>
              <a:rPr lang="en-US" sz="2000" dirty="0">
                <a:ea typeface="Open Sans" panose="020B0606030504020204" pitchFamily="34" charset="0"/>
                <a:cs typeface="Open Sans" panose="020B0606030504020204" pitchFamily="34" charset="0"/>
              </a:rPr>
              <a:t>The world is getting more digital</a:t>
            </a:r>
          </a:p>
          <a:p>
            <a:pPr marL="617207" lvl="1" indent="-19431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i="1" dirty="0">
                <a:ea typeface="Open Sans" panose="020B0606030504020204" pitchFamily="34" charset="0"/>
                <a:cs typeface="Open Sans" panose="020B0606030504020204" pitchFamily="34" charset="0"/>
              </a:rPr>
              <a:t>Business, banking, healthcare, etc. is all online</a:t>
            </a:r>
          </a:p>
          <a:p>
            <a:pPr marL="285750" lvl="1" indent="-285750">
              <a:spcBef>
                <a:spcPts val="0"/>
              </a:spcBef>
              <a:buFont typeface="System Font Regular"/>
              <a:buChar char="»"/>
            </a:pPr>
            <a:endParaRPr 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l">
              <a:spcAft>
                <a:spcPts val="600"/>
              </a:spcAft>
              <a:buFont typeface="System Font Regular"/>
              <a:buChar char="»"/>
            </a:pPr>
            <a:r>
              <a:rPr lang="en-US" sz="2000" dirty="0">
                <a:ea typeface="Open Sans" panose="020B0606030504020204" pitchFamily="34" charset="0"/>
                <a:cs typeface="Open Sans" panose="020B0606030504020204" pitchFamily="34" charset="0"/>
              </a:rPr>
              <a:t>Crime is following the same trend</a:t>
            </a:r>
          </a:p>
          <a:p>
            <a:pPr marL="612648" lvl="1" indent="-19202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i="1" dirty="0">
                <a:ea typeface="Open Sans" panose="020B0606030504020204" pitchFamily="34" charset="0"/>
                <a:cs typeface="Open Sans" panose="020B0606030504020204" pitchFamily="34" charset="0"/>
              </a:rPr>
              <a:t>Worldwide ransomware attacks</a:t>
            </a:r>
          </a:p>
          <a:p>
            <a:pPr marL="612648" lvl="1" indent="-19202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i="1" dirty="0">
                <a:ea typeface="Open Sans" panose="020B0606030504020204" pitchFamily="34" charset="0"/>
                <a:cs typeface="Open Sans" panose="020B0606030504020204" pitchFamily="34" charset="0"/>
              </a:rPr>
              <a:t>High-profile hacks in the news</a:t>
            </a:r>
          </a:p>
          <a:p>
            <a:pPr marL="612648" lvl="1" indent="-19202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i="1" dirty="0">
                <a:ea typeface="Open Sans" panose="020B0606030504020204" pitchFamily="34" charset="0"/>
                <a:cs typeface="Open Sans" panose="020B0606030504020204" pitchFamily="34" charset="0"/>
              </a:rPr>
              <a:t>Phishing emails are more sophisticated each day</a:t>
            </a:r>
            <a:r>
              <a:rPr lang="en-US" sz="2000" i="1" dirty="0"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2000" i="1" dirty="0"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2000" i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l">
              <a:spcAft>
                <a:spcPts val="600"/>
              </a:spcAft>
              <a:buFont typeface="System Font Regular"/>
              <a:buChar char="»"/>
            </a:pPr>
            <a:r>
              <a:rPr lang="en-US" sz="2000" dirty="0">
                <a:ea typeface="Open Sans" panose="020B0606030504020204" pitchFamily="34" charset="0"/>
                <a:cs typeface="Open Sans" panose="020B0606030504020204" pitchFamily="34" charset="0"/>
              </a:rPr>
              <a:t>New privacy laws and regulations </a:t>
            </a:r>
            <a:br>
              <a:rPr lang="en-US" sz="2000" dirty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dirty="0">
                <a:ea typeface="Open Sans" panose="020B0606030504020204" pitchFamily="34" charset="0"/>
                <a:cs typeface="Open Sans" panose="020B0606030504020204" pitchFamily="34" charset="0"/>
              </a:rPr>
              <a:t>are being enacted</a:t>
            </a:r>
          </a:p>
          <a:p>
            <a:pPr marL="612648" lvl="1" indent="-192024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i="1" dirty="0">
                <a:ea typeface="Open Sans" panose="020B0606030504020204" pitchFamily="34" charset="0"/>
                <a:cs typeface="Open Sans" panose="020B0606030504020204" pitchFamily="34" charset="0"/>
              </a:rPr>
              <a:t>Many industries require training for compliance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5F7BB1-66F2-D040-92C0-DBF764BE7914}" type="datetime4">
              <a:rPr lang="en-US" sz="800" smtClean="0"/>
              <a:t>December 16, 2019</a:t>
            </a:fld>
            <a:endParaRPr lang="en-US" sz="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EC3832-B601-7248-A479-9EFA3A2D7CCC}" type="slidenum">
              <a:rPr lang="en-US" sz="800" smtClean="0"/>
              <a:pPr/>
              <a:t>3</a:t>
            </a:fld>
            <a:endParaRPr 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2B843-99BC-EC41-91D7-2775D0D10CF8}"/>
              </a:ext>
            </a:extLst>
          </p:cNvPr>
          <p:cNvSpPr txBox="1"/>
          <p:nvPr/>
        </p:nvSpPr>
        <p:spPr>
          <a:xfrm>
            <a:off x="0" y="2033141"/>
            <a:ext cx="3243263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WHY DOES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IT MATTER?</a:t>
            </a:r>
          </a:p>
        </p:txBody>
      </p:sp>
    </p:spTree>
    <p:extLst>
      <p:ext uri="{BB962C8B-B14F-4D97-AF65-F5344CB8AC3E}">
        <p14:creationId xmlns:p14="http://schemas.microsoft.com/office/powerpoint/2010/main" val="379764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1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DB19D97-C4AF-B94C-820B-E2E2F2BF1A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0" y="0"/>
            <a:ext cx="5563961" cy="4694238"/>
          </a:xfrm>
        </p:spPr>
        <p:txBody>
          <a:bodyPr>
            <a:normAutofit/>
          </a:bodyPr>
          <a:lstStyle/>
          <a:p>
            <a:pPr marL="285750" indent="-285750" algn="l">
              <a:buFont typeface="System Font Regular"/>
              <a:buChar char="»"/>
            </a:pP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Because the online world is so interconnected, everyone is a target</a:t>
            </a:r>
          </a:p>
          <a:p>
            <a:pPr marL="285750" indent="-285750" algn="l">
              <a:buFont typeface="System Font Regular"/>
              <a:buChar char="»"/>
            </a:pP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If just one of your accounts gets breached, criminals can use it to breach others</a:t>
            </a:r>
          </a:p>
          <a:p>
            <a:pPr marL="285750" indent="-285750" algn="l">
              <a:buFont typeface="System Font Regular"/>
              <a:buChar char="»"/>
            </a:pP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Criminals may target personal accounts and data to breach corporate ones, and vice versa</a:t>
            </a:r>
          </a:p>
          <a:p>
            <a:pPr marL="285750" indent="-285750" algn="l">
              <a:buFont typeface="System Font Regular"/>
              <a:buChar char="»"/>
            </a:pP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Fraud and identity theft doesn’t just affect an individual; it can affect your family, friends, coworkers, and business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81E64188-FD1B-4A4C-9B32-1E202D33CD0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34BC6BA-CDD1-444E-AE99-2A8984DD20B8}" type="datetime4">
              <a:rPr lang="en-US" sz="800" smtClean="0"/>
              <a:t>December 16, 2019</a:t>
            </a:fld>
            <a:endParaRPr lang="en-US" sz="800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720DD680-5CCD-1A44-AA66-33859ED2D1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79C8415B-E007-5343-AD8C-D71D226203A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EC3832-B601-7248-A479-9EFA3A2D7CCC}" type="slidenum">
              <a:rPr lang="en-US" sz="800" smtClean="0"/>
              <a:pPr/>
              <a:t>4</a:t>
            </a:fld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433A0-55A1-FC4A-BF0C-F6748E7EADC0}"/>
              </a:ext>
            </a:extLst>
          </p:cNvPr>
          <p:cNvSpPr txBox="1"/>
          <p:nvPr/>
        </p:nvSpPr>
        <p:spPr>
          <a:xfrm>
            <a:off x="0" y="2033141"/>
            <a:ext cx="3243263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WHY SHOULD YOU CARE?</a:t>
            </a:r>
          </a:p>
        </p:txBody>
      </p:sp>
    </p:spTree>
    <p:extLst>
      <p:ext uri="{BB962C8B-B14F-4D97-AF65-F5344CB8AC3E}">
        <p14:creationId xmlns:p14="http://schemas.microsoft.com/office/powerpoint/2010/main" val="354897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9BE43C-ECF7-0747-8282-3D67A53FB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7125" y="102741"/>
            <a:ext cx="5355909" cy="4694238"/>
          </a:xfrm>
        </p:spPr>
        <p:txBody>
          <a:bodyPr>
            <a:normAutofit/>
          </a:bodyPr>
          <a:lstStyle/>
          <a:p>
            <a:pPr marL="285750" indent="-285750" algn="l">
              <a:spcAft>
                <a:spcPts val="1200"/>
              </a:spcAft>
              <a:buFont typeface="System Font Regular"/>
              <a:buChar char="»"/>
            </a:pP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Phishing and spear-phishing attacks</a:t>
            </a:r>
          </a:p>
          <a:p>
            <a:pPr marL="285750" indent="-285750" algn="l">
              <a:spcAft>
                <a:spcPts val="1200"/>
              </a:spcAft>
              <a:buFont typeface="System Font Regular"/>
              <a:buChar char="»"/>
            </a:pP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Business email compromise</a:t>
            </a:r>
          </a:p>
          <a:p>
            <a:pPr marL="285750" indent="-285750" algn="l">
              <a:spcAft>
                <a:spcPts val="1200"/>
              </a:spcAft>
              <a:buFont typeface="System Font Regular"/>
              <a:buChar char="»"/>
            </a:pP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Social engineering scams</a:t>
            </a:r>
          </a:p>
          <a:p>
            <a:pPr marL="285750" indent="-285750" algn="l">
              <a:spcAft>
                <a:spcPts val="1200"/>
              </a:spcAft>
              <a:buFont typeface="System Font Regular"/>
              <a:buChar char="»"/>
            </a:pP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Common malware and ransomware</a:t>
            </a:r>
          </a:p>
          <a:p>
            <a:pPr marL="285750" indent="-285750" algn="l">
              <a:spcAft>
                <a:spcPts val="1200"/>
              </a:spcAft>
              <a:buFont typeface="System Font Regular"/>
              <a:buChar char="»"/>
            </a:pP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Fake websites that steal data or infect devices</a:t>
            </a:r>
          </a:p>
          <a:p>
            <a:pPr marL="285750" indent="-285750" algn="l">
              <a:spcAft>
                <a:spcPts val="1200"/>
              </a:spcAft>
              <a:buFont typeface="System Font Regular"/>
              <a:buChar char="»"/>
            </a:pP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And much more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EF2FD12-E43B-D742-802A-6D1AF7E455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69688" y="4896548"/>
            <a:ext cx="2011363" cy="274637"/>
          </a:xfrm>
        </p:spPr>
        <p:txBody>
          <a:bodyPr/>
          <a:lstStyle/>
          <a:p>
            <a:fld id="{B34D5DFF-3E3B-DF48-93A1-618D22695FCD}" type="datetime4">
              <a:rPr lang="en-US" sz="800" smtClean="0">
                <a:solidFill>
                  <a:schemeClr val="bg1"/>
                </a:solidFill>
              </a:rPr>
              <a:t>December 16, 2019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4FF2266-87C8-8344-97DB-82A3101E88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44250" y="4896548"/>
            <a:ext cx="325438" cy="274637"/>
          </a:xfrm>
        </p:spPr>
        <p:txBody>
          <a:bodyPr/>
          <a:lstStyle/>
          <a:p>
            <a:fld id="{8AEC3832-B601-7248-A479-9EFA3A2D7CCC}" type="slidenum">
              <a:rPr lang="en-US" sz="800" smtClean="0">
                <a:solidFill>
                  <a:schemeClr val="bg1"/>
                </a:solidFill>
              </a:rPr>
              <a:pPr/>
              <a:t>5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5F1B6B-6710-D447-AF80-2874C780956C}"/>
              </a:ext>
            </a:extLst>
          </p:cNvPr>
          <p:cNvSpPr txBox="1"/>
          <p:nvPr/>
        </p:nvSpPr>
        <p:spPr>
          <a:xfrm>
            <a:off x="0" y="1665030"/>
            <a:ext cx="3243263" cy="156966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WHAT KINDS OF THREATS ARE THERE?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0DD680-5CCD-1A44-AA66-33859ED2D1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896548"/>
            <a:ext cx="3086100" cy="274637"/>
          </a:xfrm>
        </p:spPr>
        <p:txBody>
          <a:bodyPr/>
          <a:lstStyle/>
          <a:p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55179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302307D-5AAF-B643-A168-85990C23378F}"/>
              </a:ext>
            </a:extLst>
          </p:cNvPr>
          <p:cNvSpPr txBox="1"/>
          <p:nvPr/>
        </p:nvSpPr>
        <p:spPr>
          <a:xfrm>
            <a:off x="432707" y="4680469"/>
            <a:ext cx="8060872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600" baseline="30000" dirty="0">
                <a:ea typeface="Open Sans" panose="020B0606030504020204" pitchFamily="34" charset="0"/>
                <a:cs typeface="Open Sans" panose="020B0606030504020204" pitchFamily="34" charset="0"/>
              </a:rPr>
              <a:t>1 </a:t>
            </a:r>
            <a:r>
              <a:rPr lang="en-US" sz="600" dirty="0">
                <a:ea typeface="Open Sans" panose="020B0606030504020204" pitchFamily="34" charset="0"/>
                <a:cs typeface="Open Sans" panose="020B0606030504020204" pitchFamily="34" charset="0"/>
              </a:rPr>
              <a:t>Webroot Inc. “2019 Webroot Threat Report: Mid-Year Update.” (September 2019).  </a:t>
            </a:r>
            <a:r>
              <a:rPr lang="en-US" sz="600" baseline="30000" dirty="0">
                <a:ea typeface="Open Sans" panose="020B0606030504020204" pitchFamily="34" charset="0"/>
                <a:cs typeface="Open Sans" panose="020B0606030504020204" pitchFamily="34" charset="0"/>
              </a:rPr>
              <a:t>2 </a:t>
            </a:r>
            <a:r>
              <a:rPr lang="en-US" sz="600" dirty="0">
                <a:ea typeface="Open Sans" panose="020B0606030504020204" pitchFamily="34" charset="0"/>
                <a:cs typeface="Open Sans" panose="020B0606030504020204" pitchFamily="34" charset="0"/>
              </a:rPr>
              <a:t>Verizon. “2019 Data Breach Investigations Report.” (May 2019)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E131F-FA36-EF46-9495-BADBE6F9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not that dangerous online, though, right?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65077-2D72-2746-93CA-77488BE7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20D2-EB60-D941-A1A0-F49755B4CA8F}" type="datetime4">
              <a:rPr lang="en-US" sz="800" smtClean="0">
                <a:solidFill>
                  <a:schemeClr val="tx2"/>
                </a:solidFill>
              </a:rPr>
              <a:t>December 16, 2019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BCDB8-1722-8044-82E9-1A17C406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05AE1-6D76-D644-8135-B3830B2F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832-B601-7248-A479-9EFA3A2D7CCC}" type="slidenum">
              <a:rPr lang="en-US" sz="800" smtClean="0">
                <a:solidFill>
                  <a:schemeClr val="tx2"/>
                </a:solidFill>
              </a:rPr>
              <a:pPr/>
              <a:t>6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B08665-8F49-104A-85BE-731C56255935}"/>
              </a:ext>
            </a:extLst>
          </p:cNvPr>
          <p:cNvSpPr txBox="1"/>
          <p:nvPr/>
        </p:nvSpPr>
        <p:spPr>
          <a:xfrm>
            <a:off x="432707" y="2122054"/>
            <a:ext cx="4129762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300" dirty="0"/>
              <a:t>1 in 50 URLs is malicious</a:t>
            </a:r>
            <a:r>
              <a:rPr lang="en-US" sz="1300" baseline="30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B30257-853F-1045-A217-2659B590B458}"/>
              </a:ext>
            </a:extLst>
          </p:cNvPr>
          <p:cNvSpPr txBox="1"/>
          <p:nvPr/>
        </p:nvSpPr>
        <p:spPr>
          <a:xfrm>
            <a:off x="4562468" y="2017279"/>
            <a:ext cx="4165149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300" dirty="0"/>
              <a:t>Nearly 1 in 3 phishing sites uses</a:t>
            </a:r>
          </a:p>
          <a:p>
            <a:pPr algn="ctr"/>
            <a:r>
              <a:rPr lang="en-US" sz="1300" dirty="0"/>
              <a:t>HTTPS to appear legitimate</a:t>
            </a:r>
            <a:r>
              <a:rPr lang="en-US" sz="1300" baseline="30000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C6AFB-8D8E-F344-B3B9-096260F0C91D}"/>
              </a:ext>
            </a:extLst>
          </p:cNvPr>
          <p:cNvCxnSpPr>
            <a:cxnSpLocks/>
          </p:cNvCxnSpPr>
          <p:nvPr/>
        </p:nvCxnSpPr>
        <p:spPr>
          <a:xfrm>
            <a:off x="4562475" y="914400"/>
            <a:ext cx="0" cy="3609975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F85C2DE-0573-D141-99EF-1EEE9C894C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1055953"/>
            <a:ext cx="1167054" cy="712558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4C861B-104F-5349-A2FD-15DA26DBFC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96" y="1155576"/>
            <a:ext cx="1361170" cy="77781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343FD1-82B0-4345-B86C-7FDC4F248587}"/>
              </a:ext>
            </a:extLst>
          </p:cNvPr>
          <p:cNvCxnSpPr>
            <a:cxnSpLocks/>
          </p:cNvCxnSpPr>
          <p:nvPr/>
        </p:nvCxnSpPr>
        <p:spPr>
          <a:xfrm flipH="1">
            <a:off x="432707" y="2719387"/>
            <a:ext cx="8060873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887271E-8B00-0743-994A-22A0C63F8449}"/>
              </a:ext>
            </a:extLst>
          </p:cNvPr>
          <p:cNvSpPr txBox="1"/>
          <p:nvPr/>
        </p:nvSpPr>
        <p:spPr>
          <a:xfrm>
            <a:off x="432708" y="3999360"/>
            <a:ext cx="4129760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300" dirty="0"/>
              <a:t>90% of the malware businesses</a:t>
            </a:r>
          </a:p>
          <a:p>
            <a:pPr algn="ctr"/>
            <a:r>
              <a:rPr lang="en-US" sz="1300" dirty="0"/>
              <a:t>encounter is delivered via email</a:t>
            </a:r>
            <a:r>
              <a:rPr lang="en-US" sz="1300" baseline="300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AF5196-982C-2D45-AE39-BE67D6D9F1BD}"/>
              </a:ext>
            </a:extLst>
          </p:cNvPr>
          <p:cNvSpPr txBox="1"/>
          <p:nvPr/>
        </p:nvSpPr>
        <p:spPr>
          <a:xfrm>
            <a:off x="4581526" y="3984140"/>
            <a:ext cx="4146088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300" dirty="0"/>
              <a:t>Most breaches involve phishing </a:t>
            </a:r>
          </a:p>
          <a:p>
            <a:pPr algn="ctr"/>
            <a:r>
              <a:rPr lang="en-US" sz="1300" dirty="0"/>
              <a:t>and using stolen credentials</a:t>
            </a:r>
            <a:r>
              <a:rPr lang="en-US" sz="1300" baseline="30000" dirty="0"/>
              <a:t>2</a:t>
            </a:r>
          </a:p>
        </p:txBody>
      </p:sp>
      <p:pic>
        <p:nvPicPr>
          <p:cNvPr id="39" name="Picture 38" descr="A picture containing room&#10;&#10;Description automatically generated">
            <a:extLst>
              <a:ext uri="{FF2B5EF4-FFF2-40B4-BE49-F238E27FC236}">
                <a16:creationId xmlns:a16="http://schemas.microsoft.com/office/drawing/2014/main" id="{5A74651E-B900-6B49-9D6D-1F0FEB243B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9" y="3009947"/>
            <a:ext cx="1585905" cy="848274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77854BA-333A-AB41-85E7-637279AE72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068" y="2985517"/>
            <a:ext cx="1453003" cy="7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9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bad is the risk?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504" y="1316000"/>
            <a:ext cx="3676546" cy="2925594"/>
          </a:xfrm>
        </p:spPr>
        <p:txBody>
          <a:bodyPr>
            <a:normAutofit/>
          </a:bodyPr>
          <a:lstStyle/>
          <a:p>
            <a:pPr marL="354322" indent="-354322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Small business face nearly the same level of risk as large/enterprise organizations</a:t>
            </a:r>
            <a:r>
              <a:rPr lang="en-US" baseline="30000" dirty="0"/>
              <a:t>1</a:t>
            </a:r>
          </a:p>
          <a:p>
            <a:pPr marL="354322" indent="-354322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The average total cost of a data breach is now up to $3.92 </a:t>
            </a:r>
            <a:r>
              <a:rPr lang="en-US" b="1" dirty="0"/>
              <a:t>million</a:t>
            </a:r>
            <a:r>
              <a:rPr lang="en-US" baseline="30000" dirty="0"/>
              <a:t>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06F4C6-A603-5641-BB7B-4842724DD82A}"/>
              </a:ext>
            </a:extLst>
          </p:cNvPr>
          <p:cNvSpPr/>
          <p:nvPr/>
        </p:nvSpPr>
        <p:spPr>
          <a:xfrm>
            <a:off x="465618" y="1331970"/>
            <a:ext cx="263769" cy="26376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srgbClr val="FFFFFE"/>
                </a:solidFill>
              </a:rPr>
              <a:t>01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406CE0-1963-EE4E-8EC9-AAD435E7A995}"/>
              </a:ext>
            </a:extLst>
          </p:cNvPr>
          <p:cNvSpPr/>
          <p:nvPr/>
        </p:nvSpPr>
        <p:spPr>
          <a:xfrm>
            <a:off x="465618" y="2939822"/>
            <a:ext cx="263769" cy="26376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srgbClr val="FFFFFE"/>
                </a:solidFill>
              </a:rPr>
              <a:t>02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EC59E5-2ADC-B346-A8AE-6C448288F4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20219" y="988191"/>
            <a:ext cx="4307403" cy="3581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E800AF-A0F0-EB41-AF54-FE1B49BAA937}"/>
              </a:ext>
            </a:extLst>
          </p:cNvPr>
          <p:cNvSpPr txBox="1"/>
          <p:nvPr/>
        </p:nvSpPr>
        <p:spPr>
          <a:xfrm>
            <a:off x="432707" y="4452175"/>
            <a:ext cx="3895447" cy="4154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700" baseline="30000" dirty="0"/>
              <a:t>1 </a:t>
            </a:r>
            <a:r>
              <a:rPr lang="en-US" sz="700" dirty="0"/>
              <a:t>2019 </a:t>
            </a:r>
            <a:r>
              <a:rPr lang="en-US" sz="700" dirty="0" err="1"/>
              <a:t>Hiscox</a:t>
            </a:r>
            <a:r>
              <a:rPr lang="en-US" sz="700" dirty="0"/>
              <a:t> Cyber Readiness Report</a:t>
            </a:r>
          </a:p>
          <a:p>
            <a:r>
              <a:rPr lang="en-US" sz="700" baseline="30000" dirty="0"/>
              <a:t>2 </a:t>
            </a:r>
            <a:r>
              <a:rPr lang="en-US" sz="700" dirty="0"/>
              <a:t>IBM. “2019 Cost of a Data Breach Report.” (July 2019)</a:t>
            </a:r>
          </a:p>
          <a:p>
            <a:endParaRPr lang="en-US" sz="700" dirty="0" err="1">
              <a:solidFill>
                <a:srgbClr val="FFFFFF"/>
              </a:solidFill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671E867-8505-5F40-80A8-A668B894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B92-9225-9847-8CA8-0A4687F31523}" type="datetime4">
              <a:rPr lang="en-US" sz="800" smtClean="0">
                <a:solidFill>
                  <a:schemeClr val="tx2"/>
                </a:solidFill>
              </a:rPr>
              <a:t>December 16, 2019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565FC51-9ADB-964C-9725-A89E55DE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832-B601-7248-A479-9EFA3A2D7CCC}" type="slidenum">
              <a:rPr lang="en-US" sz="800" smtClean="0">
                <a:solidFill>
                  <a:schemeClr val="tx2"/>
                </a:solidFill>
              </a:rPr>
              <a:pPr/>
              <a:t>7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91BCDB8-1722-8044-82E9-1A17C406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896548"/>
            <a:ext cx="3086100" cy="274637"/>
          </a:xfrm>
        </p:spPr>
        <p:txBody>
          <a:bodyPr/>
          <a:lstStyle/>
          <a:p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95672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0E24-792E-DF44-9AE9-771A1AE5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people know better, right?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A1E6FA02-0250-0349-AEFA-12E73717E5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724590"/>
              </p:ext>
            </p:extLst>
          </p:nvPr>
        </p:nvGraphicFramePr>
        <p:xfrm>
          <a:off x="269881" y="1113682"/>
          <a:ext cx="2031792" cy="2011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C6418061-7B4E-3B4C-80D6-0BD286E768FC}"/>
              </a:ext>
            </a:extLst>
          </p:cNvPr>
          <p:cNvSpPr/>
          <p:nvPr/>
        </p:nvSpPr>
        <p:spPr>
          <a:xfrm>
            <a:off x="590521" y="1425658"/>
            <a:ext cx="1387729" cy="1387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>
              <a:latin typeface="Lato Light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B54B1E-EA53-B547-8F1C-AAA0E95A6E30}"/>
              </a:ext>
            </a:extLst>
          </p:cNvPr>
          <p:cNvSpPr txBox="1"/>
          <p:nvPr/>
        </p:nvSpPr>
        <p:spPr>
          <a:xfrm>
            <a:off x="486613" y="1882927"/>
            <a:ext cx="1595543" cy="47319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en-US" sz="2475" b="1" dirty="0">
                <a:latin typeface="Arial" charset="0"/>
                <a:ea typeface="Arial" charset="0"/>
                <a:cs typeface="Arial" charset="0"/>
              </a:rPr>
              <a:t>35%</a:t>
            </a:r>
            <a:endParaRPr lang="en-US" sz="1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18B856-0FF6-C640-822B-DB5C6C164FDD}"/>
              </a:ext>
            </a:extLst>
          </p:cNvPr>
          <p:cNvSpPr txBox="1"/>
          <p:nvPr/>
        </p:nvSpPr>
        <p:spPr>
          <a:xfrm>
            <a:off x="435199" y="3125362"/>
            <a:ext cx="1720205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200" dirty="0"/>
              <a:t>of workers who know they’ve been hacked don’t bother to change their passwords afterward</a:t>
            </a:r>
            <a:r>
              <a:rPr lang="en-US" sz="1200" baseline="30000" dirty="0"/>
              <a:t>1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D2FB050B-5730-774F-86D9-20E75676D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840885"/>
              </p:ext>
            </p:extLst>
          </p:nvPr>
        </p:nvGraphicFramePr>
        <p:xfrm>
          <a:off x="2508882" y="1113682"/>
          <a:ext cx="2031792" cy="2011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Oval 32">
            <a:extLst>
              <a:ext uri="{FF2B5EF4-FFF2-40B4-BE49-F238E27FC236}">
                <a16:creationId xmlns:a16="http://schemas.microsoft.com/office/drawing/2014/main" id="{0C557B3F-9DDC-004A-A31A-A58DE11D56A6}"/>
              </a:ext>
            </a:extLst>
          </p:cNvPr>
          <p:cNvSpPr/>
          <p:nvPr/>
        </p:nvSpPr>
        <p:spPr>
          <a:xfrm>
            <a:off x="2829522" y="1425658"/>
            <a:ext cx="1387729" cy="1387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>
              <a:latin typeface="Lato Light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E5820-A4ED-4140-BF92-9A8484EE5092}"/>
              </a:ext>
            </a:extLst>
          </p:cNvPr>
          <p:cNvSpPr txBox="1"/>
          <p:nvPr/>
        </p:nvSpPr>
        <p:spPr>
          <a:xfrm>
            <a:off x="2543178" y="3125362"/>
            <a:ext cx="2031793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200" dirty="0"/>
              <a:t>of employees admit</a:t>
            </a:r>
            <a:br>
              <a:rPr lang="en-US" sz="1200" dirty="0"/>
            </a:br>
            <a:r>
              <a:rPr lang="en-US" sz="1200" dirty="0"/>
              <a:t> they click links in messages from unknown senders </a:t>
            </a:r>
            <a:br>
              <a:rPr lang="en-US" sz="1200" dirty="0"/>
            </a:br>
            <a:r>
              <a:rPr lang="en-US" sz="1200" dirty="0"/>
              <a:t>during work</a:t>
            </a:r>
            <a:r>
              <a:rPr lang="en-US" sz="1200" baseline="30000" dirty="0"/>
              <a:t>1</a:t>
            </a:r>
            <a:r>
              <a:rPr lang="en-US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165052-7D47-AB42-A167-FB8855197EFA}"/>
              </a:ext>
            </a:extLst>
          </p:cNvPr>
          <p:cNvSpPr txBox="1"/>
          <p:nvPr/>
        </p:nvSpPr>
        <p:spPr>
          <a:xfrm>
            <a:off x="2725614" y="1882927"/>
            <a:ext cx="1595543" cy="47319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en-US" sz="2475" b="1" dirty="0">
                <a:latin typeface="Arial" charset="0"/>
                <a:ea typeface="Arial" charset="0"/>
                <a:cs typeface="Arial" charset="0"/>
              </a:rPr>
              <a:t>49%</a:t>
            </a:r>
            <a:endParaRPr lang="en-US" sz="1800" b="1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CC8B6AAE-3CD2-C04A-8182-77AB85596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555239"/>
              </p:ext>
            </p:extLst>
          </p:nvPr>
        </p:nvGraphicFramePr>
        <p:xfrm>
          <a:off x="4716979" y="1118453"/>
          <a:ext cx="2031792" cy="2011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7" name="Oval 36">
            <a:extLst>
              <a:ext uri="{FF2B5EF4-FFF2-40B4-BE49-F238E27FC236}">
                <a16:creationId xmlns:a16="http://schemas.microsoft.com/office/drawing/2014/main" id="{7E40F246-D5D2-D444-AC77-ABBEC6CDBC07}"/>
              </a:ext>
            </a:extLst>
          </p:cNvPr>
          <p:cNvSpPr/>
          <p:nvPr/>
        </p:nvSpPr>
        <p:spPr>
          <a:xfrm>
            <a:off x="5037619" y="1430429"/>
            <a:ext cx="1387729" cy="1387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>
              <a:latin typeface="Lato Light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FA79EE-C504-2B41-B044-0A99639D793F}"/>
              </a:ext>
            </a:extLst>
          </p:cNvPr>
          <p:cNvSpPr txBox="1"/>
          <p:nvPr/>
        </p:nvSpPr>
        <p:spPr>
          <a:xfrm>
            <a:off x="4933711" y="1887698"/>
            <a:ext cx="1595543" cy="47319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en-US" sz="2475" b="1" dirty="0">
                <a:latin typeface="Arial" charset="0"/>
                <a:ea typeface="Arial" charset="0"/>
                <a:cs typeface="Arial" charset="0"/>
              </a:rPr>
              <a:t>67%</a:t>
            </a:r>
            <a:endParaRPr lang="en-US" sz="1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3D5F09-1B9E-9E45-9E57-219E13135113}"/>
              </a:ext>
            </a:extLst>
          </p:cNvPr>
          <p:cNvSpPr txBox="1"/>
          <p:nvPr/>
        </p:nvSpPr>
        <p:spPr>
          <a:xfrm>
            <a:off x="4995123" y="3125362"/>
            <a:ext cx="1608446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200" dirty="0"/>
              <a:t>of workers are sure they’ve received at least one phishing email at work</a:t>
            </a:r>
            <a:r>
              <a:rPr lang="en-US" sz="1200" baseline="30000" dirty="0"/>
              <a:t>1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9F137743-AD4D-B448-956D-E2DC03D8A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616100"/>
              </p:ext>
            </p:extLst>
          </p:nvPr>
        </p:nvGraphicFramePr>
        <p:xfrm>
          <a:off x="6868944" y="1113682"/>
          <a:ext cx="2031792" cy="2011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1" name="Oval 40">
            <a:extLst>
              <a:ext uri="{FF2B5EF4-FFF2-40B4-BE49-F238E27FC236}">
                <a16:creationId xmlns:a16="http://schemas.microsoft.com/office/drawing/2014/main" id="{CF81B338-31A8-9646-ADE7-33A32D23CF04}"/>
              </a:ext>
            </a:extLst>
          </p:cNvPr>
          <p:cNvSpPr/>
          <p:nvPr/>
        </p:nvSpPr>
        <p:spPr>
          <a:xfrm>
            <a:off x="7189584" y="1425658"/>
            <a:ext cx="1387729" cy="1387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>
              <a:latin typeface="Lato Light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026021-4EEA-AE42-907A-191ED35A1111}"/>
              </a:ext>
            </a:extLst>
          </p:cNvPr>
          <p:cNvSpPr txBox="1"/>
          <p:nvPr/>
        </p:nvSpPr>
        <p:spPr>
          <a:xfrm>
            <a:off x="7085676" y="1882927"/>
            <a:ext cx="1595543" cy="47319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en-US" sz="2475" b="1" dirty="0">
                <a:latin typeface="Arial" charset="0"/>
                <a:ea typeface="Arial" charset="0"/>
                <a:cs typeface="Arial" charset="0"/>
              </a:rPr>
              <a:t>40%</a:t>
            </a:r>
            <a:endParaRPr lang="en-US" sz="1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FF3209-C3B3-7143-8B8C-79F79D12CF70}"/>
              </a:ext>
            </a:extLst>
          </p:cNvPr>
          <p:cNvSpPr txBox="1"/>
          <p:nvPr/>
        </p:nvSpPr>
        <p:spPr>
          <a:xfrm>
            <a:off x="7065268" y="3125362"/>
            <a:ext cx="1636358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200" dirty="0"/>
              <a:t>Of those who received a phishing email, ~40% didn’t report it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9590D6-CEDA-C445-A8B4-FA884FD0F53C}"/>
              </a:ext>
            </a:extLst>
          </p:cNvPr>
          <p:cNvSpPr txBox="1"/>
          <p:nvPr/>
        </p:nvSpPr>
        <p:spPr>
          <a:xfrm>
            <a:off x="497365" y="4535273"/>
            <a:ext cx="4456497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baseline="30000" dirty="0">
                <a:ea typeface="Open Sans" panose="020B0606030504020204" pitchFamily="34" charset="0"/>
                <a:cs typeface="Open Sans" panose="020B0606030504020204" pitchFamily="34" charset="0"/>
              </a:rPr>
              <a:t>1 </a:t>
            </a:r>
            <a:r>
              <a:rPr lang="en-US" sz="700" dirty="0">
                <a:ea typeface="Open Sans" panose="020B0606030504020204" pitchFamily="34" charset="0"/>
                <a:cs typeface="Open Sans" panose="020B0606030504020204" pitchFamily="34" charset="0"/>
              </a:rPr>
              <a:t>Webroot Inc. “Hook, Line, and Sinker: Why Phishing Attacks Work.” (September 2019)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B02C1-70D9-B345-BF68-E80AEACE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C8B3-5227-6D47-8C40-6A0EE24FCA82}" type="datetime4">
              <a:rPr lang="en-US" sz="800" smtClean="0">
                <a:solidFill>
                  <a:schemeClr val="tx2"/>
                </a:solidFill>
              </a:rPr>
              <a:t>December 16, 2019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F706F-4207-D34F-810C-179759B2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E702F-AAB2-CF4B-A806-825DFE90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832-B601-7248-A479-9EFA3A2D7CCC}" type="slidenum">
              <a:rPr lang="en-US" sz="800" smtClean="0">
                <a:solidFill>
                  <a:schemeClr val="tx2"/>
                </a:solidFill>
              </a:rPr>
              <a:pPr/>
              <a:t>8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3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9C5EA2-44F0-824F-BE43-5D851EE5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does Security Awareness Training help individuals?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EAAEB19-14A9-1E41-AD8C-946D75E1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F7FE-3144-B547-A5DB-1CCAF85BD62C}" type="datetime4">
              <a:rPr lang="en-US" sz="800" smtClean="0">
                <a:solidFill>
                  <a:schemeClr val="tx2"/>
                </a:solidFill>
              </a:rPr>
              <a:t>December 16, 2019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A5950F3-358B-EE4A-9F7C-A4C5D474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7498DEA-0B7B-A74E-A7D1-22F1243A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832-B601-7248-A479-9EFA3A2D7CCC}" type="slidenum">
              <a:rPr lang="en-US" sz="800" smtClean="0">
                <a:solidFill>
                  <a:schemeClr val="tx2"/>
                </a:solidFill>
              </a:rPr>
              <a:pPr/>
              <a:t>9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8D8A1F-23B5-D049-A3BA-6E9AA6403C77}"/>
              </a:ext>
            </a:extLst>
          </p:cNvPr>
          <p:cNvSpPr txBox="1"/>
          <p:nvPr/>
        </p:nvSpPr>
        <p:spPr>
          <a:xfrm>
            <a:off x="0" y="1085058"/>
            <a:ext cx="9144000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800" dirty="0"/>
              <a:t>It gives you the know-how to stay safe from cybercrime…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317DE5C-B3A0-BB4F-85D1-BD7DAEC148E3}"/>
              </a:ext>
            </a:extLst>
          </p:cNvPr>
          <p:cNvSpPr txBox="1">
            <a:spLocks/>
          </p:cNvSpPr>
          <p:nvPr/>
        </p:nvSpPr>
        <p:spPr>
          <a:xfrm>
            <a:off x="689905" y="2355041"/>
            <a:ext cx="3356655" cy="1793245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145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Font typeface="System Font Regular"/>
              <a:buChar char="»"/>
            </a:pPr>
            <a:r>
              <a:rPr lang="en-US" dirty="0"/>
              <a:t>Protect your identity and personal data from theft and fraud</a:t>
            </a:r>
          </a:p>
          <a:p>
            <a:pPr>
              <a:spcAft>
                <a:spcPts val="1000"/>
              </a:spcAft>
              <a:buFont typeface="System Font Regular"/>
              <a:buChar char="»"/>
            </a:pPr>
            <a:r>
              <a:rPr lang="en-US" dirty="0"/>
              <a:t>Secure your devices against </a:t>
            </a:r>
            <a:br>
              <a:rPr lang="en-US" dirty="0"/>
            </a:br>
            <a:r>
              <a:rPr lang="en-US" dirty="0"/>
              <a:t>viruses and malware</a:t>
            </a:r>
          </a:p>
          <a:p>
            <a:pPr>
              <a:spcAft>
                <a:spcPts val="1000"/>
              </a:spcAft>
              <a:buFont typeface="System Font Regular"/>
              <a:buChar char="»"/>
            </a:pPr>
            <a:r>
              <a:rPr lang="en-US" dirty="0"/>
              <a:t>Keep yourself and your family safe from hackers and spies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37021D8D-D78E-844D-8BDA-82132A62ADBF}"/>
              </a:ext>
            </a:extLst>
          </p:cNvPr>
          <p:cNvSpPr txBox="1">
            <a:spLocks/>
          </p:cNvSpPr>
          <p:nvPr/>
        </p:nvSpPr>
        <p:spPr>
          <a:xfrm>
            <a:off x="5029200" y="2355041"/>
            <a:ext cx="3356655" cy="1744605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145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Font typeface="System Font Regular"/>
              <a:buChar char="»"/>
            </a:pPr>
            <a:r>
              <a:rPr lang="en-US" dirty="0"/>
              <a:t>Prevent corporate network infections</a:t>
            </a:r>
          </a:p>
          <a:p>
            <a:pPr>
              <a:spcAft>
                <a:spcPts val="1000"/>
              </a:spcAft>
              <a:buFont typeface="System Font Regular"/>
              <a:buChar char="»"/>
            </a:pPr>
            <a:r>
              <a:rPr lang="en-US" dirty="0"/>
              <a:t>Stop business email compromise</a:t>
            </a:r>
          </a:p>
          <a:p>
            <a:pPr>
              <a:spcAft>
                <a:spcPts val="1000"/>
              </a:spcAft>
              <a:buFont typeface="System Font Regular"/>
              <a:buChar char="»"/>
            </a:pPr>
            <a:r>
              <a:rPr lang="en-US" dirty="0"/>
              <a:t>Keep critical business data safe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80FBFB-0F70-434E-86C5-0253B85AE17A}"/>
              </a:ext>
            </a:extLst>
          </p:cNvPr>
          <p:cNvSpPr/>
          <p:nvPr/>
        </p:nvSpPr>
        <p:spPr>
          <a:xfrm>
            <a:off x="758144" y="2101074"/>
            <a:ext cx="3356655" cy="97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671A63-5810-F147-85CF-2ECB38975D58}"/>
              </a:ext>
            </a:extLst>
          </p:cNvPr>
          <p:cNvSpPr txBox="1"/>
          <p:nvPr/>
        </p:nvSpPr>
        <p:spPr>
          <a:xfrm>
            <a:off x="758144" y="1720355"/>
            <a:ext cx="335665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/>
              <a:t>AT HOME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E95206-5E60-CF4D-BF06-A21945823961}"/>
              </a:ext>
            </a:extLst>
          </p:cNvPr>
          <p:cNvSpPr/>
          <p:nvPr/>
        </p:nvSpPr>
        <p:spPr>
          <a:xfrm>
            <a:off x="5029200" y="2101074"/>
            <a:ext cx="3356655" cy="9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35D63D-6FEF-4844-8141-F20BF624D107}"/>
              </a:ext>
            </a:extLst>
          </p:cNvPr>
          <p:cNvSpPr txBox="1"/>
          <p:nvPr/>
        </p:nvSpPr>
        <p:spPr>
          <a:xfrm>
            <a:off x="5029200" y="1720355"/>
            <a:ext cx="335665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/>
              <a:t>AT WORK</a:t>
            </a:r>
          </a:p>
        </p:txBody>
      </p:sp>
    </p:spTree>
    <p:extLst>
      <p:ext uri="{BB962C8B-B14F-4D97-AF65-F5344CB8AC3E}">
        <p14:creationId xmlns:p14="http://schemas.microsoft.com/office/powerpoint/2010/main" val="593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7 Webroot Public">
  <a:themeElements>
    <a:clrScheme name="Webroot Color Theme">
      <a:dk1>
        <a:srgbClr val="000000"/>
      </a:dk1>
      <a:lt1>
        <a:srgbClr val="FEFFFE"/>
      </a:lt1>
      <a:dk2>
        <a:srgbClr val="626669"/>
      </a:dk2>
      <a:lt2>
        <a:srgbClr val="E7E6E6"/>
      </a:lt2>
      <a:accent1>
        <a:srgbClr val="96D502"/>
      </a:accent1>
      <a:accent2>
        <a:srgbClr val="FF6912"/>
      </a:accent2>
      <a:accent3>
        <a:srgbClr val="0057B8"/>
      </a:accent3>
      <a:accent4>
        <a:srgbClr val="460A68"/>
      </a:accent4>
      <a:accent5>
        <a:srgbClr val="408640"/>
      </a:accent5>
      <a:accent6>
        <a:srgbClr val="00A8CE"/>
      </a:accent6>
      <a:hlink>
        <a:srgbClr val="0563C1"/>
      </a:hlink>
      <a:folHlink>
        <a:srgbClr val="96D5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rtlCol="0">
        <a:spAutoFit/>
      </a:bodyPr>
      <a:lstStyle>
        <a:defPPr>
          <a:defRPr sz="1600" dirty="0" err="1" smtClean="0">
            <a:solidFill>
              <a:srgbClr val="FFFFF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7 Webroot Public" id="{0B139CD8-7181-E944-BC35-FF10BAC4204D}" vid="{2F999A15-46CD-A240-975F-C1AD8329C1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6598</TotalTime>
  <Words>748</Words>
  <Application>Microsoft Office PowerPoint</Application>
  <PresentationFormat>On-screen Show (16:9)</PresentationFormat>
  <Paragraphs>180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.AppleSystemUIFont</vt:lpstr>
      <vt:lpstr>Arial</vt:lpstr>
      <vt:lpstr>Arial Rounded MT Bold</vt:lpstr>
      <vt:lpstr>Calibri</vt:lpstr>
      <vt:lpstr>Lato Light</vt:lpstr>
      <vt:lpstr>Open Sans</vt:lpstr>
      <vt:lpstr>System Font Regular</vt:lpstr>
      <vt:lpstr>Wingdings</vt:lpstr>
      <vt:lpstr>2017 Webroot Public</vt:lpstr>
      <vt:lpstr>Webroot® Security Awareness Training</vt:lpstr>
      <vt:lpstr>What is Security Awareness Training?</vt:lpstr>
      <vt:lpstr>PowerPoint Presentation</vt:lpstr>
      <vt:lpstr>PowerPoint Presentation</vt:lpstr>
      <vt:lpstr>PowerPoint Presentation</vt:lpstr>
      <vt:lpstr>It’s not that dangerous online, though, right? </vt:lpstr>
      <vt:lpstr>How bad is the risk?</vt:lpstr>
      <vt:lpstr>But people know better, right?</vt:lpstr>
      <vt:lpstr>How does Security Awareness Training help individuals?</vt:lpstr>
      <vt:lpstr>How does Security Awareness Training help businesses?</vt:lpstr>
      <vt:lpstr>Which regulatory agencies require training?</vt:lpstr>
      <vt:lpstr>What results should I expect from a training program?</vt:lpstr>
      <vt:lpstr>Does Security Awareness Training actually work?</vt:lpstr>
      <vt:lpstr>Can I try before I buy?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Webroot® Security Awareness Training</dc:title>
  <dc:creator>Justine Kurtz</dc:creator>
  <cp:lastModifiedBy>Erika Barbosa</cp:lastModifiedBy>
  <cp:revision>149</cp:revision>
  <dcterms:created xsi:type="dcterms:W3CDTF">2018-02-09T23:24:07Z</dcterms:created>
  <dcterms:modified xsi:type="dcterms:W3CDTF">2019-12-16T23:41:04Z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