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68" r:id="rId2"/>
    <p:sldId id="256" r:id="rId3"/>
    <p:sldId id="257" r:id="rId4"/>
    <p:sldId id="258" r:id="rId5"/>
    <p:sldId id="259" r:id="rId6"/>
    <p:sldId id="260" r:id="rId7"/>
    <p:sldId id="267"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6/11/2024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6/11/2024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6/11/2024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lvl1pPr>
              <a:defRPr sz="1800"/>
            </a:lvl1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6/11/2024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6/11/2024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6/11/2024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6/11/2024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6/11/2024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6/11/2024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tr-TR" smtClean="0"/>
              <a:t>Asıl başlık stili için tıklatın</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6/11/2024</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6/11/2024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6/11/2024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p:cNvPicPr/>
          <p:nvPr/>
        </p:nvPicPr>
        <p:blipFill>
          <a:blip r:embed="rId2"/>
          <a:stretch>
            <a:fillRect/>
          </a:stretch>
        </p:blipFill>
        <p:spPr>
          <a:xfrm>
            <a:off x="2804746" y="1459522"/>
            <a:ext cx="6963508" cy="4732266"/>
          </a:xfrm>
          <a:prstGeom prst="rect">
            <a:avLst/>
          </a:prstGeom>
        </p:spPr>
      </p:pic>
      <p:sp>
        <p:nvSpPr>
          <p:cNvPr id="3" name="Dikdörtgen 2"/>
          <p:cNvSpPr/>
          <p:nvPr/>
        </p:nvSpPr>
        <p:spPr>
          <a:xfrm>
            <a:off x="1780012" y="553887"/>
            <a:ext cx="8868133" cy="646331"/>
          </a:xfrm>
          <a:prstGeom prst="rect">
            <a:avLst/>
          </a:prstGeom>
        </p:spPr>
        <p:txBody>
          <a:bodyPr wrap="none">
            <a:spAutoFit/>
          </a:bodyPr>
          <a:lstStyle/>
          <a:p>
            <a:r>
              <a:rPr lang="tr-TR" sz="3600" dirty="0" smtClean="0"/>
              <a:t>MNİST VERİ SETİYLE MAKİNE ÖĞRENMESİ</a:t>
            </a:r>
            <a:endParaRPr lang="tr-TR" sz="3600" dirty="0"/>
          </a:p>
        </p:txBody>
      </p:sp>
    </p:spTree>
    <p:extLst>
      <p:ext uri="{BB962C8B-B14F-4D97-AF65-F5344CB8AC3E}">
        <p14:creationId xmlns:p14="http://schemas.microsoft.com/office/powerpoint/2010/main" val="357278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60000"/>
                    <a:lumOff val="40000"/>
                  </a:schemeClr>
                </a:solidFill>
              </a:rPr>
              <a:t>YAPAY SİNİR AĞI</a:t>
            </a:r>
            <a:endParaRPr lang="tr-TR" dirty="0">
              <a:solidFill>
                <a:schemeClr val="accent1">
                  <a:lumMod val="60000"/>
                  <a:lumOff val="40000"/>
                </a:schemeClr>
              </a:solidFill>
            </a:endParaRPr>
          </a:p>
        </p:txBody>
      </p:sp>
      <p:sp>
        <p:nvSpPr>
          <p:cNvPr id="3" name="İçerik Yer Tutucusu 2"/>
          <p:cNvSpPr>
            <a:spLocks noGrp="1"/>
          </p:cNvSpPr>
          <p:nvPr>
            <p:ph sz="half" idx="1"/>
          </p:nvPr>
        </p:nvSpPr>
        <p:spPr/>
        <p:txBody>
          <a:bodyPr>
            <a:normAutofit lnSpcReduction="10000"/>
          </a:bodyPr>
          <a:lstStyle/>
          <a:p>
            <a:r>
              <a:rPr lang="tr-TR" dirty="0"/>
              <a:t>insan beyninin bilgi işleme şeklini referans alan sınıflandırma ve regresyon problemleri için kullanılabilen kuvvetli makine öğrenmesi </a:t>
            </a:r>
            <a:r>
              <a:rPr lang="tr-TR" dirty="0" smtClean="0"/>
              <a:t>algoritmalarından birisidir. Bu </a:t>
            </a:r>
            <a:r>
              <a:rPr lang="tr-TR" dirty="0"/>
              <a:t>algoritma, sınıflandırma ve regresyon problemleri için kullanılabilir. Sınıflandırma problemlerinde, veriler farklı kategorilere ayrılır ve bir veri noktasının hangi kategoriye ait olduğunu belirlemek için kullanılır. Regresyon problemlerinde ise, verilerin arasındaki ilişkiyi modellemek ve bir değişkenin değerini tahmin etmek için kullanılır.</a:t>
            </a:r>
          </a:p>
        </p:txBody>
      </p:sp>
      <p:pic>
        <p:nvPicPr>
          <p:cNvPr id="1026" name="Picture 2" descr="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03120"/>
            <a:ext cx="5100147" cy="301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741" y="5518520"/>
            <a:ext cx="2091336" cy="962015"/>
          </a:xfrm>
          <a:prstGeom prst="rect">
            <a:avLst/>
          </a:prstGeom>
        </p:spPr>
      </p:pic>
    </p:spTree>
    <p:extLst>
      <p:ext uri="{BB962C8B-B14F-4D97-AF65-F5344CB8AC3E}">
        <p14:creationId xmlns:p14="http://schemas.microsoft.com/office/powerpoint/2010/main" val="221651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60000"/>
                    <a:lumOff val="40000"/>
                  </a:schemeClr>
                </a:solidFill>
              </a:rPr>
              <a:t>KARAR AĞAÇ MODELİ</a:t>
            </a:r>
            <a:endParaRPr lang="tr-TR" dirty="0">
              <a:solidFill>
                <a:schemeClr val="accent1">
                  <a:lumMod val="60000"/>
                  <a:lumOff val="40000"/>
                </a:schemeClr>
              </a:solidFill>
            </a:endParaRPr>
          </a:p>
        </p:txBody>
      </p:sp>
      <p:sp>
        <p:nvSpPr>
          <p:cNvPr id="3" name="İçerik Yer Tutucusu 2"/>
          <p:cNvSpPr>
            <a:spLocks noGrp="1"/>
          </p:cNvSpPr>
          <p:nvPr>
            <p:ph sz="half" idx="1"/>
          </p:nvPr>
        </p:nvSpPr>
        <p:spPr/>
        <p:txBody>
          <a:bodyPr>
            <a:normAutofit fontScale="92500"/>
          </a:bodyPr>
          <a:lstStyle/>
          <a:p>
            <a:r>
              <a:rPr lang="tr-TR" dirty="0"/>
              <a:t>Bu algoritmanın temel amacı, veri setindeki karmaşık yapıları basit karar yapılarına dönüştürmektir. Yani, veri setindeki karmaşık ilişkileri anlamak ve bu ilişkileri daha anlaşılır ve yalın bir şekilde ifade etmek için kullanılır</a:t>
            </a:r>
            <a:r>
              <a:rPr lang="tr-TR" dirty="0" smtClean="0"/>
              <a:t>. </a:t>
            </a:r>
            <a:r>
              <a:rPr lang="tr-TR" dirty="0"/>
              <a:t>Özellikle heterojen veri setleri üzerinde etkili olan bu algoritma, belirlenmiş bir hedef değişkene göre homojen alt gruplara ayırma işlemi gerçekleştirir. Yani, veri setindeki farklı değişkenler arasındaki ilişkileri ve etkileşimleri belirleyerek, bu bilgiyi kullanarak veri setini daha küçük ve daha anlamlı parçalara böler.</a:t>
            </a:r>
          </a:p>
        </p:txBody>
      </p:sp>
      <p:pic>
        <p:nvPicPr>
          <p:cNvPr id="5" name="İçerik Yer Tutucusu 4"/>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19060" y="2103120"/>
            <a:ext cx="5106140" cy="3141479"/>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741" y="5518520"/>
            <a:ext cx="2091336" cy="962015"/>
          </a:xfrm>
          <a:prstGeom prst="rect">
            <a:avLst/>
          </a:prstGeom>
        </p:spPr>
      </p:pic>
    </p:spTree>
    <p:extLst>
      <p:ext uri="{BB962C8B-B14F-4D97-AF65-F5344CB8AC3E}">
        <p14:creationId xmlns:p14="http://schemas.microsoft.com/office/powerpoint/2010/main" val="51179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2000" dirty="0" smtClean="0"/>
              <a:t>MODELLERİN KARŞILAŞTIRILMASI</a:t>
            </a:r>
            <a:endParaRPr lang="tr-TR" sz="2000"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575" y="1007745"/>
            <a:ext cx="7562850" cy="4984682"/>
          </a:xfrm>
        </p:spPr>
      </p:pic>
      <p:sp>
        <p:nvSpPr>
          <p:cNvPr id="4" name="Metin Yer Tutucusu 3"/>
          <p:cNvSpPr>
            <a:spLocks noGrp="1"/>
          </p:cNvSpPr>
          <p:nvPr>
            <p:ph type="body" sz="half" idx="2"/>
          </p:nvPr>
        </p:nvSpPr>
        <p:spPr/>
        <p:txBody>
          <a:bodyPr/>
          <a:lstStyle/>
          <a:p>
            <a:endParaRPr lang="tr-TR"/>
          </a:p>
        </p:txBody>
      </p:sp>
    </p:spTree>
    <p:extLst>
      <p:ext uri="{BB962C8B-B14F-4D97-AF65-F5344CB8AC3E}">
        <p14:creationId xmlns:p14="http://schemas.microsoft.com/office/powerpoint/2010/main" val="270042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solidFill>
                  <a:schemeClr val="accent1">
                    <a:lumMod val="60000"/>
                    <a:lumOff val="40000"/>
                  </a:schemeClr>
                </a:solidFill>
              </a:rPr>
              <a:t>SONUÇ</a:t>
            </a:r>
            <a:endParaRPr lang="tr-TR" dirty="0">
              <a:solidFill>
                <a:schemeClr val="accent1">
                  <a:lumMod val="60000"/>
                  <a:lumOff val="40000"/>
                </a:schemeClr>
              </a:solidFill>
            </a:endParaRPr>
          </a:p>
        </p:txBody>
      </p:sp>
      <p:sp>
        <p:nvSpPr>
          <p:cNvPr id="3" name="İçerik Yer Tutucusu 2"/>
          <p:cNvSpPr>
            <a:spLocks noGrp="1"/>
          </p:cNvSpPr>
          <p:nvPr>
            <p:ph sz="half" idx="1"/>
          </p:nvPr>
        </p:nvSpPr>
        <p:spPr/>
        <p:txBody>
          <a:bodyPr>
            <a:normAutofit fontScale="92500" lnSpcReduction="10000"/>
          </a:bodyPr>
          <a:lstStyle/>
          <a:p>
            <a:r>
              <a:rPr lang="tr-TR" dirty="0"/>
              <a:t>MNIST veri seti indirildikten sonra, veri setine 10.000 adet kirli veri eklendi. Bu kirli veriler, yanlış etiketlenmiş ya da bozulmuş görüntüler içerebilir. Bu kirli verilerin eklenmesi, modellerin performansını daha zorlu ve gerçekçi bir ortamda test etmek amacıyla yapılmıştır</a:t>
            </a:r>
            <a:r>
              <a:rPr lang="tr-TR" dirty="0" smtClean="0"/>
              <a:t>.</a:t>
            </a:r>
            <a:r>
              <a:rPr lang="tr-TR" dirty="0"/>
              <a:t> </a:t>
            </a:r>
          </a:p>
          <a:p>
            <a:r>
              <a:rPr lang="tr-TR" dirty="0"/>
              <a:t>Destek Vektör Makinesi (SVC), diğer modellere kıyasla en yüksek kesinlik değerine ulaşarak MNIST veri seti üzerinde en iyi performansı göstermiştir. Bu sonuç, </a:t>
            </a:r>
            <a:r>
              <a:rPr lang="tr-TR" dirty="0" err="1"/>
              <a:t>SVC'nin</a:t>
            </a:r>
            <a:r>
              <a:rPr lang="tr-TR" dirty="0"/>
              <a:t> kirli verilerle bile yüksek doğrulukta sınıflandırma yapma yeteneğini ortaya koymaktadır.</a:t>
            </a:r>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3875" y="2103438"/>
            <a:ext cx="3663919" cy="3089999"/>
          </a:xfr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741" y="5518520"/>
            <a:ext cx="2091336" cy="962015"/>
          </a:xfrm>
          <a:prstGeom prst="rect">
            <a:avLst/>
          </a:prstGeom>
        </p:spPr>
      </p:pic>
    </p:spTree>
    <p:extLst>
      <p:ext uri="{BB962C8B-B14F-4D97-AF65-F5344CB8AC3E}">
        <p14:creationId xmlns:p14="http://schemas.microsoft.com/office/powerpoint/2010/main" val="94341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z="4000" dirty="0" smtClean="0"/>
              <a:t>FIRAT ÜNİVERSİTESİ MÜHENDİSLİK FAKÜLTESİ YAPAY ZEKA VE VERİ MÜHENDİSLİĞİ BÖLÜMÜ VERİ BİLİMİ İÇİN PROGLAMLAMA DERSİ PROJE SUNUMU</a:t>
            </a:r>
            <a:endParaRPr lang="tr-TR" sz="4000" dirty="0"/>
          </a:p>
        </p:txBody>
      </p:sp>
      <p:sp>
        <p:nvSpPr>
          <p:cNvPr id="3" name="Alt Başlık 2"/>
          <p:cNvSpPr>
            <a:spLocks noGrp="1"/>
          </p:cNvSpPr>
          <p:nvPr>
            <p:ph type="subTitle" idx="1"/>
          </p:nvPr>
        </p:nvSpPr>
        <p:spPr/>
        <p:txBody>
          <a:bodyPr/>
          <a:lstStyle/>
          <a:p>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582" y="1251751"/>
            <a:ext cx="1695634" cy="656947"/>
          </a:xfrm>
          <a:prstGeom prst="rect">
            <a:avLst/>
          </a:prstGeom>
        </p:spPr>
      </p:pic>
    </p:spTree>
    <p:extLst>
      <p:ext uri="{BB962C8B-B14F-4D97-AF65-F5344CB8AC3E}">
        <p14:creationId xmlns:p14="http://schemas.microsoft.com/office/powerpoint/2010/main" val="177468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2">
                    <a:lumMod val="60000"/>
                    <a:lumOff val="40000"/>
                  </a:schemeClr>
                </a:solidFill>
              </a:rPr>
              <a:t>MNIST VERİ SETİ</a:t>
            </a:r>
            <a:endParaRPr lang="tr-TR" dirty="0">
              <a:solidFill>
                <a:schemeClr val="accent2">
                  <a:lumMod val="60000"/>
                  <a:lumOff val="40000"/>
                </a:schemeClr>
              </a:solidFill>
            </a:endParaRPr>
          </a:p>
        </p:txBody>
      </p:sp>
      <p:sp>
        <p:nvSpPr>
          <p:cNvPr id="3" name="İçerik Yer Tutucusu 2"/>
          <p:cNvSpPr>
            <a:spLocks noGrp="1"/>
          </p:cNvSpPr>
          <p:nvPr>
            <p:ph idx="1"/>
          </p:nvPr>
        </p:nvSpPr>
        <p:spPr/>
        <p:txBody>
          <a:bodyPr>
            <a:normAutofit lnSpcReduction="10000"/>
          </a:bodyPr>
          <a:lstStyle/>
          <a:p>
            <a:endParaRPr lang="tr-TR" sz="2000" dirty="0" smtClean="0">
              <a:solidFill>
                <a:schemeClr val="tx2">
                  <a:lumMod val="75000"/>
                </a:schemeClr>
              </a:solidFill>
            </a:endParaRPr>
          </a:p>
          <a:p>
            <a:endParaRPr lang="tr-TR" sz="2000" dirty="0">
              <a:solidFill>
                <a:schemeClr val="tx2">
                  <a:lumMod val="75000"/>
                </a:schemeClr>
              </a:solidFill>
            </a:endParaRPr>
          </a:p>
          <a:p>
            <a:endParaRPr lang="tr-TR" sz="2000" dirty="0" smtClean="0">
              <a:solidFill>
                <a:schemeClr val="tx2">
                  <a:lumMod val="75000"/>
                </a:schemeClr>
              </a:solidFill>
            </a:endParaRPr>
          </a:p>
          <a:p>
            <a:r>
              <a:rPr lang="tr-TR" sz="2200" dirty="0"/>
              <a:t>MNIST (</a:t>
            </a:r>
            <a:r>
              <a:rPr lang="tr-TR" sz="2200" dirty="0" err="1"/>
              <a:t>Modified</a:t>
            </a:r>
            <a:r>
              <a:rPr lang="tr-TR" sz="2200" dirty="0"/>
              <a:t> </a:t>
            </a:r>
            <a:r>
              <a:rPr lang="tr-TR" sz="2200" dirty="0" err="1"/>
              <a:t>National</a:t>
            </a:r>
            <a:r>
              <a:rPr lang="tr-TR" sz="2200" dirty="0"/>
              <a:t> </a:t>
            </a:r>
            <a:r>
              <a:rPr lang="tr-TR" sz="2200" dirty="0" err="1"/>
              <a:t>Institute</a:t>
            </a:r>
            <a:r>
              <a:rPr lang="tr-TR" sz="2200" dirty="0"/>
              <a:t> of </a:t>
            </a:r>
            <a:r>
              <a:rPr lang="tr-TR" sz="2200" dirty="0" err="1"/>
              <a:t>Standards</a:t>
            </a:r>
            <a:r>
              <a:rPr lang="tr-TR" sz="2200" dirty="0"/>
              <a:t> </a:t>
            </a:r>
            <a:r>
              <a:rPr lang="tr-TR" sz="2200" dirty="0" err="1"/>
              <a:t>and</a:t>
            </a:r>
            <a:r>
              <a:rPr lang="tr-TR" sz="2200" dirty="0"/>
              <a:t> </a:t>
            </a:r>
            <a:r>
              <a:rPr lang="tr-TR" sz="2200" dirty="0" err="1"/>
              <a:t>Technology</a:t>
            </a:r>
            <a:r>
              <a:rPr lang="tr-TR" sz="2200" dirty="0"/>
              <a:t>) veri seti, </a:t>
            </a:r>
            <a:r>
              <a:rPr lang="tr-TR" sz="2200" dirty="0" err="1"/>
              <a:t>Yann</a:t>
            </a:r>
            <a:r>
              <a:rPr lang="tr-TR" sz="2200" dirty="0"/>
              <a:t> </a:t>
            </a:r>
            <a:r>
              <a:rPr lang="tr-TR" sz="2200" dirty="0" err="1"/>
              <a:t>LeCun</a:t>
            </a:r>
            <a:r>
              <a:rPr lang="tr-TR" sz="2200" dirty="0"/>
              <a:t>, </a:t>
            </a:r>
            <a:r>
              <a:rPr lang="tr-TR" sz="2200" dirty="0" err="1"/>
              <a:t>Corinna</a:t>
            </a:r>
            <a:r>
              <a:rPr lang="tr-TR" sz="2200" dirty="0"/>
              <a:t> </a:t>
            </a:r>
            <a:r>
              <a:rPr lang="tr-TR" sz="2200" dirty="0" err="1"/>
              <a:t>Cortes</a:t>
            </a:r>
            <a:r>
              <a:rPr lang="tr-TR" sz="2200" dirty="0"/>
              <a:t> ve </a:t>
            </a:r>
            <a:r>
              <a:rPr lang="tr-TR" sz="2200" dirty="0" err="1"/>
              <a:t>Christopher</a:t>
            </a:r>
            <a:r>
              <a:rPr lang="tr-TR" sz="2200" dirty="0"/>
              <a:t> J.C. </a:t>
            </a:r>
            <a:r>
              <a:rPr lang="tr-TR" sz="2200" dirty="0" err="1"/>
              <a:t>Burges</a:t>
            </a:r>
            <a:r>
              <a:rPr lang="tr-TR" sz="2200" dirty="0"/>
              <a:t> tarafından oluşturulmuştur. Bu veri seti, el yazısı rakamların (0-9 arası) 28x28 piksel boyutundaki gri tonlu görüntülerini içerir ve genellikle makine öğrenimi ve derin öğrenme algoritmalarının başlangıç aşamasında test edilmesi için kullanılır. MNIST veri setinde, lise öğrencileri ve ABD Nüfus Bürosu çalışanları tarafından el yazısı ile yazılan rakamlara ait 70.000 küçük resim bulunur. Her resim, temsil ettiği rakam ile etiketlenmiştir.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42" y="2103120"/>
            <a:ext cx="1116289" cy="83721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534" y="2103120"/>
            <a:ext cx="1128557" cy="846418"/>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314" y="2101102"/>
            <a:ext cx="1118980" cy="839235"/>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1387" y="2101102"/>
            <a:ext cx="1128007" cy="846006"/>
          </a:xfrm>
          <a:prstGeom prst="rect">
            <a:avLst/>
          </a:prstGeom>
        </p:spPr>
      </p:pic>
      <p:pic>
        <p:nvPicPr>
          <p:cNvPr id="9" name="Resim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552" y="2101102"/>
            <a:ext cx="1110484" cy="832863"/>
          </a:xfrm>
          <a:prstGeom prst="rect">
            <a:avLst/>
          </a:prstGeom>
        </p:spPr>
      </p:pic>
      <p:pic>
        <p:nvPicPr>
          <p:cNvPr id="10" name="Resi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3635" y="2107872"/>
            <a:ext cx="1118982" cy="839236"/>
          </a:xfrm>
          <a:prstGeom prst="rect">
            <a:avLst/>
          </a:prstGeom>
        </p:spPr>
      </p:pic>
      <p:pic>
        <p:nvPicPr>
          <p:cNvPr id="11" name="Resim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8216" y="2101102"/>
            <a:ext cx="1137054" cy="852790"/>
          </a:xfrm>
          <a:prstGeom prst="rect">
            <a:avLst/>
          </a:prstGeom>
        </p:spPr>
      </p:pic>
      <p:pic>
        <p:nvPicPr>
          <p:cNvPr id="12" name="Resim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60869" y="2097915"/>
            <a:ext cx="1118980" cy="839236"/>
          </a:xfrm>
          <a:prstGeom prst="rect">
            <a:avLst/>
          </a:prstGeom>
        </p:spPr>
      </p:pic>
      <p:pic>
        <p:nvPicPr>
          <p:cNvPr id="13" name="İçerik Yer Tutucusu 14"/>
          <p:cNvPicPr>
            <a:picLocks noGrp="1" noChangeAspect="1"/>
          </p:cNvPicPr>
          <p:nvPr/>
        </p:nvPicPr>
        <p:blipFill>
          <a:blip r:embed="rId10">
            <a:extLst>
              <a:ext uri="{28A0092B-C50C-407E-A947-70E740481C1C}">
                <a14:useLocalDpi xmlns:a14="http://schemas.microsoft.com/office/drawing/2010/main" val="0"/>
              </a:ext>
            </a:extLst>
          </a:blip>
          <a:stretch>
            <a:fillRect/>
          </a:stretch>
        </p:blipFill>
        <p:spPr>
          <a:xfrm>
            <a:off x="9511083" y="2107872"/>
            <a:ext cx="1118982" cy="839237"/>
          </a:xfrm>
          <a:prstGeom prst="rect">
            <a:avLst/>
          </a:prstGeom>
        </p:spPr>
      </p:pic>
      <p:pic>
        <p:nvPicPr>
          <p:cNvPr id="14" name="Resim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48142" y="2097915"/>
            <a:ext cx="1128556" cy="846417"/>
          </a:xfrm>
          <a:prstGeom prst="rect">
            <a:avLst/>
          </a:prstGeom>
        </p:spPr>
      </p:pic>
      <p:pic>
        <p:nvPicPr>
          <p:cNvPr id="15" name="Resim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40261" y="5554032"/>
            <a:ext cx="2091336" cy="962015"/>
          </a:xfrm>
          <a:prstGeom prst="rect">
            <a:avLst/>
          </a:prstGeom>
        </p:spPr>
      </p:pic>
    </p:spTree>
    <p:extLst>
      <p:ext uri="{BB962C8B-B14F-4D97-AF65-F5344CB8AC3E}">
        <p14:creationId xmlns:p14="http://schemas.microsoft.com/office/powerpoint/2010/main" val="284028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2">
                    <a:lumMod val="60000"/>
                    <a:lumOff val="40000"/>
                  </a:schemeClr>
                </a:solidFill>
              </a:rPr>
              <a:t>PROJENİN AMACI</a:t>
            </a:r>
            <a:endParaRPr lang="tr-TR" dirty="0">
              <a:solidFill>
                <a:schemeClr val="accent2">
                  <a:lumMod val="60000"/>
                  <a:lumOff val="40000"/>
                </a:schemeClr>
              </a:solidFill>
            </a:endParaRPr>
          </a:p>
        </p:txBody>
      </p:sp>
      <p:sp>
        <p:nvSpPr>
          <p:cNvPr id="3" name="İçerik Yer Tutucusu 2"/>
          <p:cNvSpPr>
            <a:spLocks noGrp="1"/>
          </p:cNvSpPr>
          <p:nvPr>
            <p:ph idx="1"/>
          </p:nvPr>
        </p:nvSpPr>
        <p:spPr/>
        <p:txBody>
          <a:bodyPr>
            <a:normAutofit/>
          </a:bodyPr>
          <a:lstStyle/>
          <a:p>
            <a:r>
              <a:rPr lang="tr-TR" sz="2400" dirty="0"/>
              <a:t>Projemizde el yazısı ile yazılmış rakamların etiketli bir şekilde öğretilmesi ve daha sonra etiketsiz olarak gelen rakamların hangi sınıfa (rakama) ait olduklarının saptanması yer alıyor. </a:t>
            </a:r>
          </a:p>
          <a:p>
            <a:endParaRPr lang="tr-TR" sz="2400" dirty="0"/>
          </a:p>
          <a:p>
            <a:r>
              <a:rPr lang="tr-TR" sz="2400" dirty="0"/>
              <a:t>Projenin verimli bir şekilde çalışması ileri düzey projelerin gelişmesi için oldukça önemli çünkü bilgisayar görüşüyle bir matematik sorusunun çözülmesi </a:t>
            </a:r>
            <a:r>
              <a:rPr lang="tr-TR" sz="2400" dirty="0" smtClean="0"/>
              <a:t>veya </a:t>
            </a:r>
            <a:r>
              <a:rPr lang="tr-TR" sz="2400" dirty="0"/>
              <a:t>okunan bir metnin doğru anlaşılmasının ardında rakamların büyük bir önemi var.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741" y="5554032"/>
            <a:ext cx="2091336" cy="962015"/>
          </a:xfrm>
          <a:prstGeom prst="rect">
            <a:avLst/>
          </a:prstGeom>
        </p:spPr>
      </p:pic>
    </p:spTree>
    <p:extLst>
      <p:ext uri="{BB962C8B-B14F-4D97-AF65-F5344CB8AC3E}">
        <p14:creationId xmlns:p14="http://schemas.microsoft.com/office/powerpoint/2010/main" val="322704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solidFill>
                  <a:schemeClr val="accent1">
                    <a:lumMod val="60000"/>
                    <a:lumOff val="40000"/>
                  </a:schemeClr>
                </a:solidFill>
              </a:rPr>
              <a:t>EN YÜKSEK VE EN DÜŞÜK BAŞARI ÇALIŞMALARI</a:t>
            </a:r>
            <a:endParaRPr lang="tr-TR" dirty="0">
              <a:solidFill>
                <a:schemeClr val="accent1">
                  <a:lumMod val="60000"/>
                  <a:lumOff val="40000"/>
                </a:schemeClr>
              </a:solidFill>
            </a:endParaRPr>
          </a:p>
        </p:txBody>
      </p:sp>
      <p:sp>
        <p:nvSpPr>
          <p:cNvPr id="3" name="İçerik Yer Tutucusu 2"/>
          <p:cNvSpPr>
            <a:spLocks noGrp="1"/>
          </p:cNvSpPr>
          <p:nvPr>
            <p:ph idx="1"/>
          </p:nvPr>
        </p:nvSpPr>
        <p:spPr/>
        <p:txBody>
          <a:bodyPr/>
          <a:lstStyle/>
          <a:p>
            <a:r>
              <a:rPr lang="tr-TR" sz="1600" dirty="0"/>
              <a:t>2017: </a:t>
            </a:r>
            <a:r>
              <a:rPr lang="tr-TR" sz="1600" dirty="0" err="1"/>
              <a:t>DeepMind</a:t>
            </a:r>
            <a:r>
              <a:rPr lang="tr-TR" sz="1600" dirty="0"/>
              <a:t>: </a:t>
            </a:r>
            <a:r>
              <a:rPr lang="tr-TR" sz="1600" dirty="0" err="1"/>
              <a:t>DeepMind</a:t>
            </a:r>
            <a:r>
              <a:rPr lang="tr-TR" sz="1600" dirty="0"/>
              <a:t> tarafından geliştirilen ve </a:t>
            </a:r>
            <a:r>
              <a:rPr lang="tr-TR" sz="1600" dirty="0" err="1"/>
              <a:t>PixelCNN</a:t>
            </a:r>
            <a:r>
              <a:rPr lang="tr-TR" sz="1600" dirty="0"/>
              <a:t>++ olarak adlandırılan model, MNIST veri setinde %99.79 doğruluk oranı elde etmiştir. </a:t>
            </a:r>
            <a:br>
              <a:rPr lang="tr-TR" sz="1600" dirty="0"/>
            </a:br>
            <a:r>
              <a:rPr lang="tr-TR" sz="1600" dirty="0" smtClean="0"/>
              <a:t/>
            </a:r>
            <a:br>
              <a:rPr lang="tr-TR" sz="1600" dirty="0" smtClean="0"/>
            </a:br>
            <a:r>
              <a:rPr lang="tr-TR" sz="1600" dirty="0" smtClean="0"/>
              <a:t>2018</a:t>
            </a:r>
            <a:r>
              <a:rPr lang="tr-TR" sz="1600" dirty="0"/>
              <a:t>: Google AI: Google AI ekibi tarafından geliştirilen bir model, MNIST veri setinde %99.84 doğruluk oranı elde etmiştir. </a:t>
            </a:r>
            <a:r>
              <a:rPr lang="tr-TR" sz="1600" dirty="0" smtClean="0"/>
              <a:t/>
            </a:r>
            <a:br>
              <a:rPr lang="tr-TR" sz="1600" dirty="0" smtClean="0"/>
            </a:br>
            <a:r>
              <a:rPr lang="tr-TR" sz="1600" dirty="0" smtClean="0"/>
              <a:t/>
            </a:r>
            <a:br>
              <a:rPr lang="tr-TR" sz="1600" dirty="0" smtClean="0"/>
            </a:br>
            <a:r>
              <a:rPr lang="tr-TR" sz="1600" dirty="0" smtClean="0"/>
              <a:t>2019</a:t>
            </a:r>
            <a:r>
              <a:rPr lang="tr-TR" sz="1600" dirty="0"/>
              <a:t>: NVIDIA: NVIDIA araştırmacıları, </a:t>
            </a:r>
            <a:r>
              <a:rPr lang="tr-TR" sz="1600" dirty="0" err="1"/>
              <a:t>CycleGAN</a:t>
            </a:r>
            <a:r>
              <a:rPr lang="tr-TR" sz="1600" dirty="0"/>
              <a:t> ile birlikte kullanılan bir yöntemle MNIST veri setinde %99.91 doğruluk oranı elde etmiştir</a:t>
            </a:r>
            <a:r>
              <a:rPr lang="tr-TR" sz="1600" dirty="0" smtClean="0"/>
              <a:t>.</a:t>
            </a:r>
            <a:br>
              <a:rPr lang="tr-TR" sz="1600" dirty="0" smtClean="0"/>
            </a:br>
            <a:endParaRPr lang="tr-TR" sz="1600" dirty="0" smtClean="0"/>
          </a:p>
          <a:p>
            <a:r>
              <a:rPr lang="tr-TR" sz="1600" dirty="0"/>
              <a:t>En düşük başarı oranları genellikle temel veya yanlış yapılandırılmış modellerle elde edilir. Örneğin, sahip olabilirler. Ancak bu tür çalışmalar genellikle yaygın olarak paylaşılmaz veya vurgulanmaz çünkü MNIST, genellikle yüksek doğruluk oranları elde etmek için kullanılan bir </a:t>
            </a:r>
            <a:r>
              <a:rPr lang="tr-TR" sz="1600" dirty="0" err="1"/>
              <a:t>benchmark</a:t>
            </a:r>
            <a:r>
              <a:rPr lang="tr-TR" sz="1600" dirty="0"/>
              <a:t> veri setidir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741" y="5554032"/>
            <a:ext cx="2091336" cy="962015"/>
          </a:xfrm>
          <a:prstGeom prst="rect">
            <a:avLst/>
          </a:prstGeom>
        </p:spPr>
      </p:pic>
    </p:spTree>
    <p:extLst>
      <p:ext uri="{BB962C8B-B14F-4D97-AF65-F5344CB8AC3E}">
        <p14:creationId xmlns:p14="http://schemas.microsoft.com/office/powerpoint/2010/main" val="244010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YILLARA GÖRE MNIST VERİ SETİ BAŞARI ORANI</a:t>
            </a:r>
            <a:endParaRPr lang="tr-TR" dirty="0"/>
          </a:p>
        </p:txBody>
      </p:sp>
      <p:pic>
        <p:nvPicPr>
          <p:cNvPr id="9" name="İçerik Yer Tutucus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575" y="1007745"/>
            <a:ext cx="7562850" cy="4537710"/>
          </a:xfrm>
        </p:spPr>
      </p:pic>
      <p:sp>
        <p:nvSpPr>
          <p:cNvPr id="4" name="Metin Yer Tutucusu 3"/>
          <p:cNvSpPr>
            <a:spLocks noGrp="1"/>
          </p:cNvSpPr>
          <p:nvPr>
            <p:ph type="body" sz="half" idx="2"/>
          </p:nvPr>
        </p:nvSpPr>
        <p:spPr/>
        <p:txBody>
          <a:bodyPr/>
          <a:lstStyle/>
          <a:p>
            <a:endParaRPr lang="tr-TR"/>
          </a:p>
        </p:txBody>
      </p:sp>
    </p:spTree>
    <p:extLst>
      <p:ext uri="{BB962C8B-B14F-4D97-AF65-F5344CB8AC3E}">
        <p14:creationId xmlns:p14="http://schemas.microsoft.com/office/powerpoint/2010/main" val="160361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solidFill>
                  <a:schemeClr val="accent1">
                    <a:lumMod val="60000"/>
                    <a:lumOff val="40000"/>
                  </a:schemeClr>
                </a:solidFill>
              </a:rPr>
              <a:t>VERİ EKLEME VE KULLANILAN MODELLER</a:t>
            </a:r>
            <a:endParaRPr lang="tr-TR" dirty="0">
              <a:solidFill>
                <a:schemeClr val="accent1">
                  <a:lumMod val="60000"/>
                  <a:lumOff val="40000"/>
                </a:schemeClr>
              </a:solidFill>
            </a:endParaRPr>
          </a:p>
        </p:txBody>
      </p:sp>
      <p:sp>
        <p:nvSpPr>
          <p:cNvPr id="3" name="İçerik Yer Tutucusu 2"/>
          <p:cNvSpPr>
            <a:spLocks noGrp="1"/>
          </p:cNvSpPr>
          <p:nvPr>
            <p:ph idx="1"/>
          </p:nvPr>
        </p:nvSpPr>
        <p:spPr/>
        <p:txBody>
          <a:bodyPr/>
          <a:lstStyle/>
          <a:p>
            <a:r>
              <a:rPr lang="tr-TR" sz="2400" dirty="0" err="1"/>
              <a:t>Mnist</a:t>
            </a:r>
            <a:r>
              <a:rPr lang="tr-TR" sz="2400" dirty="0"/>
              <a:t> veri setine 10000 kirli veri eklendi. 4 adet makine öğrenme modeli kuruldu. Kurulan </a:t>
            </a:r>
            <a:r>
              <a:rPr lang="tr-TR" sz="2400" dirty="0" err="1"/>
              <a:t>modeler</a:t>
            </a:r>
            <a:r>
              <a:rPr lang="tr-TR" sz="2400" dirty="0"/>
              <a:t> eğitildi ve model </a:t>
            </a:r>
            <a:r>
              <a:rPr lang="tr-TR" sz="2400" dirty="0" err="1"/>
              <a:t>tuning</a:t>
            </a:r>
            <a:r>
              <a:rPr lang="tr-TR" sz="2400" dirty="0"/>
              <a:t> işlemi yapılarak en uygun parametreler alınarak en uygun </a:t>
            </a:r>
            <a:r>
              <a:rPr lang="tr-TR" sz="2400" dirty="0" smtClean="0"/>
              <a:t>modeller </a:t>
            </a:r>
            <a:r>
              <a:rPr lang="tr-TR" sz="2400" dirty="0"/>
              <a:t>kuruldu</a:t>
            </a:r>
            <a:r>
              <a:rPr lang="tr-TR" sz="2400" dirty="0" smtClean="0"/>
              <a:t>.</a:t>
            </a:r>
            <a:br>
              <a:rPr lang="tr-TR" sz="2400" dirty="0" smtClean="0"/>
            </a:br>
            <a:endParaRPr lang="tr-TR" sz="2400" dirty="0"/>
          </a:p>
          <a:p>
            <a:r>
              <a:rPr lang="tr-TR" sz="2400" dirty="0" smtClean="0"/>
              <a:t>KNN  </a:t>
            </a:r>
            <a:r>
              <a:rPr lang="tr-TR" sz="2400" dirty="0"/>
              <a:t>, SCV RBF , Yapay Sinir Ağları (</a:t>
            </a:r>
            <a:r>
              <a:rPr lang="tr-TR" sz="2400" dirty="0" err="1"/>
              <a:t>mlpc</a:t>
            </a:r>
            <a:r>
              <a:rPr lang="tr-TR" sz="2400" dirty="0"/>
              <a:t>) ve CART </a:t>
            </a:r>
            <a:r>
              <a:rPr lang="tr-TR" sz="2400" dirty="0" err="1"/>
              <a:t>modeleri</a:t>
            </a:r>
            <a:r>
              <a:rPr lang="tr-TR" sz="2400" dirty="0"/>
              <a:t> kullanıldı</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741" y="5554032"/>
            <a:ext cx="2091336" cy="962015"/>
          </a:xfrm>
          <a:prstGeom prst="rect">
            <a:avLst/>
          </a:prstGeom>
        </p:spPr>
      </p:pic>
    </p:spTree>
    <p:extLst>
      <p:ext uri="{BB962C8B-B14F-4D97-AF65-F5344CB8AC3E}">
        <p14:creationId xmlns:p14="http://schemas.microsoft.com/office/powerpoint/2010/main" val="381442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accent1">
                    <a:lumMod val="60000"/>
                    <a:lumOff val="40000"/>
                  </a:schemeClr>
                </a:solidFill>
              </a:rPr>
              <a:t>K-En Yakın Komşu Modeli</a:t>
            </a:r>
          </a:p>
        </p:txBody>
      </p:sp>
      <p:pic>
        <p:nvPicPr>
          <p:cNvPr id="5" name="İçerik Yer Tutucusu 4"/>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91924" y="2103120"/>
            <a:ext cx="3577700" cy="3400148"/>
          </a:xfrm>
          <a:prstGeom prst="rect">
            <a:avLst/>
          </a:prstGeom>
        </p:spPr>
      </p:pic>
      <p:sp>
        <p:nvSpPr>
          <p:cNvPr id="7" name="İçerik Yer Tutucusu 6"/>
          <p:cNvSpPr>
            <a:spLocks noGrp="1"/>
          </p:cNvSpPr>
          <p:nvPr>
            <p:ph sz="half" idx="1"/>
          </p:nvPr>
        </p:nvSpPr>
        <p:spPr/>
        <p:txBody>
          <a:bodyPr>
            <a:normAutofit/>
          </a:bodyPr>
          <a:lstStyle/>
          <a:p>
            <a:r>
              <a:rPr lang="tr-TR" sz="2000" dirty="0"/>
              <a:t>KNN (K-</a:t>
            </a:r>
            <a:r>
              <a:rPr lang="tr-TR" sz="2000" dirty="0" err="1"/>
              <a:t>Nearest</a:t>
            </a:r>
            <a:r>
              <a:rPr lang="tr-TR" sz="2000" dirty="0"/>
              <a:t> </a:t>
            </a:r>
            <a:r>
              <a:rPr lang="tr-TR" sz="2000" dirty="0" err="1"/>
              <a:t>Neighbors</a:t>
            </a:r>
            <a:r>
              <a:rPr lang="tr-TR" sz="2000" dirty="0"/>
              <a:t>) algoritması, en basit anlamıyla, tahmin edilecek    değerin bağımsız değişkenlerinin oluşturduğu vektörün en yakın komşularının hangi sınıfa yoğun olduğu </a:t>
            </a:r>
            <a:r>
              <a:rPr lang="tr-TR" sz="2000" dirty="0" smtClean="0"/>
              <a:t>bilgisi </a:t>
            </a:r>
            <a:r>
              <a:rPr lang="tr-TR" sz="2000" dirty="0"/>
              <a:t>üzerinden sınıfını tahmin etmeye dayanır. KNN algoritması iki temel değer üzerinden tahmin yapar</a:t>
            </a: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741" y="5554032"/>
            <a:ext cx="2091336" cy="962015"/>
          </a:xfrm>
          <a:prstGeom prst="rect">
            <a:avLst/>
          </a:prstGeom>
        </p:spPr>
      </p:pic>
    </p:spTree>
    <p:extLst>
      <p:ext uri="{BB962C8B-B14F-4D97-AF65-F5344CB8AC3E}">
        <p14:creationId xmlns:p14="http://schemas.microsoft.com/office/powerpoint/2010/main" val="126310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60000"/>
                    <a:lumOff val="40000"/>
                  </a:schemeClr>
                </a:solidFill>
              </a:rPr>
              <a:t>DESTEK VEKTÖR MAKİNESİ</a:t>
            </a:r>
            <a:endParaRPr lang="tr-TR" dirty="0">
              <a:solidFill>
                <a:schemeClr val="accent1">
                  <a:lumMod val="60000"/>
                  <a:lumOff val="40000"/>
                </a:schemeClr>
              </a:solidFill>
            </a:endParaRPr>
          </a:p>
        </p:txBody>
      </p:sp>
      <p:sp>
        <p:nvSpPr>
          <p:cNvPr id="3" name="İçerik Yer Tutucusu 2"/>
          <p:cNvSpPr>
            <a:spLocks noGrp="1"/>
          </p:cNvSpPr>
          <p:nvPr>
            <p:ph sz="half" idx="1"/>
          </p:nvPr>
        </p:nvSpPr>
        <p:spPr/>
        <p:txBody>
          <a:bodyPr>
            <a:normAutofit/>
          </a:bodyPr>
          <a:lstStyle/>
          <a:p>
            <a:r>
              <a:rPr lang="tr-TR" sz="2000" dirty="0"/>
              <a:t>SVC RBF algoritması, veri noktalarını sınıflandırmak için bir karar sınırı oluşturur. Ancak, diğer SVC türlerinden farklı olarak, RBF çekirdek fonksiyonunu kullanır. Bu çekirdek fonksiyonu, veri noktalarını yüksek boyutlu uzaylara projelendirmek ve ardından bu uzayda sınıflandırma yapmak için kullanılır.</a:t>
            </a:r>
          </a:p>
        </p:txBody>
      </p:sp>
      <p:pic>
        <p:nvPicPr>
          <p:cNvPr id="5" name="İçerik Yer Tutucusu 4"/>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374167" y="2014194"/>
            <a:ext cx="4314548" cy="3401185"/>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741" y="5554032"/>
            <a:ext cx="2091336" cy="962015"/>
          </a:xfrm>
          <a:prstGeom prst="rect">
            <a:avLst/>
          </a:prstGeom>
        </p:spPr>
      </p:pic>
    </p:spTree>
    <p:extLst>
      <p:ext uri="{BB962C8B-B14F-4D97-AF65-F5344CB8AC3E}">
        <p14:creationId xmlns:p14="http://schemas.microsoft.com/office/powerpoint/2010/main" val="2338422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TM03457510[[fn=Sabun]]</Template>
  <TotalTime>116</TotalTime>
  <Words>545</Words>
  <Application>Microsoft Office PowerPoint</Application>
  <PresentationFormat>Geniş ekran</PresentationFormat>
  <Paragraphs>30</Paragraphs>
  <Slides>13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Arial</vt:lpstr>
      <vt:lpstr>Century Gothic</vt:lpstr>
      <vt:lpstr>Sabun</vt:lpstr>
      <vt:lpstr>PowerPoint Sunusu</vt:lpstr>
      <vt:lpstr>FIRAT ÜNİVERSİTESİ MÜHENDİSLİK FAKÜLTESİ YAPAY ZEKA VE VERİ MÜHENDİSLİĞİ BÖLÜMÜ VERİ BİLİMİ İÇİN PROGLAMLAMA DERSİ PROJE SUNUMU</vt:lpstr>
      <vt:lpstr>MNIST VERİ SETİ</vt:lpstr>
      <vt:lpstr>PROJENİN AMACI</vt:lpstr>
      <vt:lpstr>EN YÜKSEK VE EN DÜŞÜK BAŞARI ÇALIŞMALARI</vt:lpstr>
      <vt:lpstr>YILLARA GÖRE MNIST VERİ SETİ BAŞARI ORANI</vt:lpstr>
      <vt:lpstr>VERİ EKLEME VE KULLANILAN MODELLER</vt:lpstr>
      <vt:lpstr>K-En Yakın Komşu Modeli</vt:lpstr>
      <vt:lpstr>DESTEK VEKTÖR MAKİNESİ</vt:lpstr>
      <vt:lpstr>YAPAY SİNİR AĞI</vt:lpstr>
      <vt:lpstr>KARAR AĞAÇ MODELİ</vt:lpstr>
      <vt:lpstr>MODELLERİN KARŞILAŞTIRILMASI</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FIRAT ÜNİVERSİTESİ MÜHENDİSLİK FAKÜLTESİ YAPAY ZEKA VE VERİ MÜHENDİSLİĞİ BÖLÜMÜ</dc:title>
  <dc:creator>Mehmet Buğra Balcı</dc:creator>
  <cp:lastModifiedBy>Sedat Magac</cp:lastModifiedBy>
  <cp:revision>10</cp:revision>
  <dcterms:created xsi:type="dcterms:W3CDTF">2024-06-10T19:52:43Z</dcterms:created>
  <dcterms:modified xsi:type="dcterms:W3CDTF">2024-06-10T22:00:44Z</dcterms:modified>
</cp:coreProperties>
</file>