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73" r:id="rId2"/>
    <p:sldId id="262" r:id="rId3"/>
    <p:sldId id="275" r:id="rId4"/>
    <p:sldId id="282" r:id="rId5"/>
    <p:sldId id="276" r:id="rId6"/>
    <p:sldId id="287" r:id="rId7"/>
    <p:sldId id="302" r:id="rId8"/>
    <p:sldId id="288" r:id="rId9"/>
    <p:sldId id="292" r:id="rId10"/>
    <p:sldId id="290" r:id="rId11"/>
    <p:sldId id="291" r:id="rId12"/>
    <p:sldId id="293" r:id="rId13"/>
    <p:sldId id="294" r:id="rId14"/>
    <p:sldId id="295" r:id="rId15"/>
    <p:sldId id="297" r:id="rId16"/>
    <p:sldId id="296" r:id="rId17"/>
    <p:sldId id="281" r:id="rId18"/>
    <p:sldId id="285" r:id="rId19"/>
    <p:sldId id="298" r:id="rId20"/>
    <p:sldId id="301" r:id="rId21"/>
    <p:sldId id="299" r:id="rId22"/>
    <p:sldId id="300" r:id="rId23"/>
    <p:sldId id="283" r:id="rId24"/>
    <p:sldId id="259" r:id="rId25"/>
    <p:sldId id="286" r:id="rId26"/>
    <p:sldId id="27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FF"/>
    <a:srgbClr val="00A1D6"/>
    <a:srgbClr val="FE2276"/>
    <a:srgbClr val="FD8C0C"/>
    <a:srgbClr val="FE1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49" autoAdjust="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B13DE-1826-443F-8256-2E6EFE1662B5}" type="datetimeFigureOut">
              <a:rPr lang="zh-CN" altLang="en-US" smtClean="0"/>
              <a:t>2021/10/20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D279F-0788-4E8B-A5BD-E65C740DA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3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我们的最终产物就是像这样一套完整的页面，包含每一处细节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D279F-0788-4E8B-A5BD-E65C740DAA4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111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我们的最终产物就是像这样一套完整的页面，包含每一处细节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D279F-0788-4E8B-A5BD-E65C740DAA4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036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D279F-0788-4E8B-A5BD-E65C740DAA4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21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4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EE40A0C-2920-4897-A9F3-1CCC0A4E439D}"/>
              </a:ext>
            </a:extLst>
          </p:cNvPr>
          <p:cNvCxnSpPr/>
          <p:nvPr userDrawn="1"/>
        </p:nvCxnSpPr>
        <p:spPr>
          <a:xfrm>
            <a:off x="0" y="609600"/>
            <a:ext cx="12192000" cy="0"/>
          </a:xfrm>
          <a:prstGeom prst="line">
            <a:avLst/>
          </a:prstGeom>
          <a:ln>
            <a:gradFill>
              <a:gsLst>
                <a:gs pos="0">
                  <a:srgbClr val="FE2276"/>
                </a:gs>
                <a:gs pos="100000">
                  <a:srgbClr val="FD8C0C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60D067E7-6A5A-4D1A-8B63-220744FCE3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6424" y="122672"/>
            <a:ext cx="1871662" cy="317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</a:lstStyle>
          <a:p>
            <a:pPr lvl="0"/>
            <a:r>
              <a:rPr lang="zh-CN" altLang="en-US" dirty="0"/>
              <a:t>文字</a:t>
            </a:r>
          </a:p>
        </p:txBody>
      </p:sp>
    </p:spTree>
    <p:extLst>
      <p:ext uri="{BB962C8B-B14F-4D97-AF65-F5344CB8AC3E}">
        <p14:creationId xmlns:p14="http://schemas.microsoft.com/office/powerpoint/2010/main" val="290394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59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ddonShen/Django_StudentM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eddonShen/Django_StudentMS/blob/main/LICENS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3.bootcss.com/css/#gri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runoob.com/bootstrap/bootstrap-environment-setup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3.bootcss.com/css/#tables-stripe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tags/html-httpmethods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runoob.com/django/django-install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128DE0-8ECF-4F44-BE23-648EE47BBF35}"/>
              </a:ext>
            </a:extLst>
          </p:cNvPr>
          <p:cNvSpPr/>
          <p:nvPr/>
        </p:nvSpPr>
        <p:spPr>
          <a:xfrm>
            <a:off x="0" y="-18662"/>
            <a:ext cx="12192000" cy="5660571"/>
          </a:xfrm>
          <a:prstGeom prst="rect">
            <a:avLst/>
          </a:prstGeom>
          <a:gradFill flip="none" rotWithShape="1">
            <a:gsLst>
              <a:gs pos="0">
                <a:srgbClr val="FD8C0C"/>
              </a:gs>
              <a:gs pos="100000">
                <a:srgbClr val="FE1D7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6BB273D-857A-4162-8D93-1CA26AB6A67A}"/>
              </a:ext>
            </a:extLst>
          </p:cNvPr>
          <p:cNvSpPr/>
          <p:nvPr/>
        </p:nvSpPr>
        <p:spPr>
          <a:xfrm>
            <a:off x="722253" y="1717702"/>
            <a:ext cx="1860525" cy="882604"/>
          </a:xfrm>
          <a:prstGeom prst="roundRect">
            <a:avLst>
              <a:gd name="adj" fmla="val 245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>
                <a:gradFill>
                  <a:gsLst>
                    <a:gs pos="0">
                      <a:srgbClr val="FE1D7B"/>
                    </a:gs>
                    <a:gs pos="100000">
                      <a:srgbClr val="FD8C0C"/>
                    </a:gs>
                  </a:gsLst>
                  <a:lin ang="5400000" scaled="1"/>
                </a:gradFill>
              </a:rPr>
              <a:t>Web</a:t>
            </a:r>
            <a:endParaRPr lang="zh-CN" altLang="en-US" sz="6000" b="1" dirty="0">
              <a:gradFill>
                <a:gsLst>
                  <a:gs pos="0">
                    <a:srgbClr val="FE1D7B"/>
                  </a:gs>
                  <a:gs pos="100000">
                    <a:srgbClr val="FD8C0C"/>
                  </a:gs>
                </a:gsLst>
                <a:lin ang="5400000" scaled="1"/>
              </a:gra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EDC477-B774-480B-9611-11EC50199BD7}"/>
              </a:ext>
            </a:extLst>
          </p:cNvPr>
          <p:cNvSpPr txBox="1"/>
          <p:nvPr/>
        </p:nvSpPr>
        <p:spPr>
          <a:xfrm>
            <a:off x="722254" y="2707952"/>
            <a:ext cx="102665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800" b="1" dirty="0">
                <a:solidFill>
                  <a:srgbClr val="FFFFFF"/>
                </a:solidFill>
              </a:rPr>
              <a:t>Django</a:t>
            </a:r>
            <a:r>
              <a:rPr lang="zh-CN" altLang="en-US" sz="8800" b="1" dirty="0">
                <a:solidFill>
                  <a:srgbClr val="FFFFFF"/>
                </a:solidFill>
              </a:rPr>
              <a:t>框架基本使用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162BEA-AF5C-4771-83C6-71511C8A2029}"/>
              </a:ext>
            </a:extLst>
          </p:cNvPr>
          <p:cNvSpPr txBox="1"/>
          <p:nvPr/>
        </p:nvSpPr>
        <p:spPr>
          <a:xfrm>
            <a:off x="5523568" y="608148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gradFill>
                  <a:gsLst>
                    <a:gs pos="0">
                      <a:srgbClr val="FE1D7B"/>
                    </a:gs>
                    <a:gs pos="100000">
                      <a:srgbClr val="FD8C0C"/>
                    </a:gs>
                  </a:gsLst>
                  <a:lin ang="5400000" scaled="1"/>
                </a:gradFill>
              </a:rPr>
              <a:t>申世东</a:t>
            </a:r>
            <a:endParaRPr lang="en-US" altLang="zh-CN" b="1" dirty="0">
              <a:gradFill>
                <a:gsLst>
                  <a:gs pos="0">
                    <a:srgbClr val="FE1D7B"/>
                  </a:gs>
                  <a:gs pos="100000">
                    <a:srgbClr val="FD8C0C"/>
                  </a:gs>
                </a:gsLst>
                <a:lin ang="5400000" scaled="1"/>
              </a:gradFill>
            </a:endParaRPr>
          </a:p>
          <a:p>
            <a:r>
              <a:rPr lang="en-US" altLang="zh-CN" b="1" dirty="0">
                <a:gradFill>
                  <a:gsLst>
                    <a:gs pos="0">
                      <a:srgbClr val="FE1D7B"/>
                    </a:gs>
                    <a:gs pos="100000">
                      <a:srgbClr val="FD8C0C"/>
                    </a:gs>
                  </a:gsLst>
                  <a:lin ang="5400000" scaled="1"/>
                </a:gradFill>
              </a:rPr>
              <a:t>2021-10-20</a:t>
            </a:r>
            <a:endParaRPr lang="zh-CN" altLang="en-US" b="1" dirty="0">
              <a:gradFill>
                <a:gsLst>
                  <a:gs pos="0">
                    <a:srgbClr val="FE1D7B"/>
                  </a:gs>
                  <a:gs pos="100000">
                    <a:srgbClr val="FD8C0C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66334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000D8D4-41F4-4C0C-B065-0A6406F56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Project</a:t>
            </a:r>
            <a:r>
              <a:rPr lang="zh-CN" altLang="en-US" dirty="0"/>
              <a:t>绑定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0880A1-0F9A-4E66-802B-3D799188A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24" y="763176"/>
            <a:ext cx="11652380" cy="533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74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000D8D4-41F4-4C0C-B065-0A6406F56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Project</a:t>
            </a:r>
            <a:r>
              <a:rPr lang="zh-CN" altLang="en-US" dirty="0"/>
              <a:t>绑定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B79688-AE8E-4470-9A9A-1EDDA7B1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CC64DE-BB63-4A66-9A45-899EDA2F2E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6424" y="92597"/>
            <a:ext cx="2203156" cy="347575"/>
          </a:xfrm>
        </p:spPr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Student</a:t>
            </a:r>
            <a:r>
              <a:rPr lang="zh-CN" altLang="en-US" dirty="0"/>
              <a:t>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4CCA2A-320F-456D-9D6A-A3DF55EF9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40" y="1047347"/>
            <a:ext cx="10803919" cy="47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48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1176CF-EE51-4EC4-9DEB-9B29FA492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4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CC64DE-BB63-4A66-9A45-899EDA2F2E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6424" y="92597"/>
            <a:ext cx="2203156" cy="347575"/>
          </a:xfrm>
        </p:spPr>
        <p:txBody>
          <a:bodyPr/>
          <a:lstStyle/>
          <a:p>
            <a:r>
              <a:rPr lang="zh-CN" altLang="en-US" dirty="0"/>
              <a:t>配置数据库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946BE8-6674-477D-BB72-D5B835E8C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69" y="670671"/>
            <a:ext cx="7412062" cy="551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56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37C8D47-69A3-4D39-ADB6-06A99A54F4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905D0D-5F64-4234-A06A-3DBE8C460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03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4DC2FC7-63BD-48D5-ACFF-F31B964AB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01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7FFF395-1BBA-4967-B723-5FB6B6192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基础数据生成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B03B329-F06E-48BB-95B2-FED7D61AB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645" y="2188829"/>
            <a:ext cx="6128709" cy="46691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B461D18-AECE-46BB-A496-C947AE129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255" y="802594"/>
            <a:ext cx="9388654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76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A8CEAF0-4489-433D-9158-4C0D2FF48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D15883-D680-4A95-A949-5527015EA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48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C349A82-E304-44A8-98E9-06AC3C3F7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6424" y="122672"/>
            <a:ext cx="2071976" cy="317500"/>
          </a:xfrm>
        </p:spPr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View</a:t>
            </a:r>
            <a:r>
              <a:rPr lang="zh-CN" altLang="en-US" dirty="0"/>
              <a:t>和主题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CC6A13-4E65-43A8-9F63-F94FBDB2358C}"/>
              </a:ext>
            </a:extLst>
          </p:cNvPr>
          <p:cNvSpPr txBox="1"/>
          <p:nvPr/>
        </p:nvSpPr>
        <p:spPr>
          <a:xfrm>
            <a:off x="3939309" y="3013501"/>
            <a:ext cx="4313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见文件讲解</a:t>
            </a:r>
          </a:p>
        </p:txBody>
      </p:sp>
    </p:spTree>
    <p:extLst>
      <p:ext uri="{BB962C8B-B14F-4D97-AF65-F5344CB8AC3E}">
        <p14:creationId xmlns:p14="http://schemas.microsoft.com/office/powerpoint/2010/main" val="80374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6EF997-6BC8-44B1-BA89-6FA7441B5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前端和后端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AD711DA4-03E0-4B06-93BA-1827BBB4024E}"/>
              </a:ext>
            </a:extLst>
          </p:cNvPr>
          <p:cNvSpPr/>
          <p:nvPr/>
        </p:nvSpPr>
        <p:spPr>
          <a:xfrm>
            <a:off x="0" y="6012572"/>
            <a:ext cx="12192000" cy="845429"/>
          </a:xfrm>
          <a:custGeom>
            <a:avLst/>
            <a:gdLst>
              <a:gd name="connsiteX0" fmla="*/ 12192000 w 12192000"/>
              <a:gd name="connsiteY0" fmla="*/ 0 h 845429"/>
              <a:gd name="connsiteX1" fmla="*/ 12192000 w 12192000"/>
              <a:gd name="connsiteY1" fmla="*/ 845429 h 845429"/>
              <a:gd name="connsiteX2" fmla="*/ 0 w 12192000"/>
              <a:gd name="connsiteY2" fmla="*/ 845429 h 845429"/>
              <a:gd name="connsiteX3" fmla="*/ 0 w 12192000"/>
              <a:gd name="connsiteY3" fmla="*/ 441533 h 845429"/>
              <a:gd name="connsiteX4" fmla="*/ 473418 w 12192000"/>
              <a:gd name="connsiteY4" fmla="*/ 492734 h 845429"/>
              <a:gd name="connsiteX5" fmla="*/ 4914900 w 12192000"/>
              <a:gd name="connsiteY5" fmla="*/ 688950 h 845429"/>
              <a:gd name="connsiteX6" fmla="*/ 11899970 w 12192000"/>
              <a:gd name="connsiteY6" fmla="*/ 87677 h 84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845429">
                <a:moveTo>
                  <a:pt x="12192000" y="0"/>
                </a:moveTo>
                <a:lnTo>
                  <a:pt x="12192000" y="845429"/>
                </a:lnTo>
                <a:lnTo>
                  <a:pt x="0" y="845429"/>
                </a:lnTo>
                <a:lnTo>
                  <a:pt x="0" y="441533"/>
                </a:lnTo>
                <a:lnTo>
                  <a:pt x="473418" y="492734"/>
                </a:lnTo>
                <a:cubicBezTo>
                  <a:pt x="1741265" y="616615"/>
                  <a:pt x="3269675" y="688950"/>
                  <a:pt x="4914900" y="688950"/>
                </a:cubicBezTo>
                <a:cubicBezTo>
                  <a:pt x="7931146" y="688950"/>
                  <a:pt x="10554764" y="445823"/>
                  <a:pt x="11899970" y="87677"/>
                </a:cubicBezTo>
                <a:close/>
              </a:path>
            </a:pathLst>
          </a:custGeom>
          <a:gradFill flip="none" rotWithShape="1">
            <a:gsLst>
              <a:gs pos="0">
                <a:srgbClr val="FD8C0C"/>
              </a:gs>
              <a:gs pos="100000">
                <a:srgbClr val="FE2276"/>
              </a:gs>
            </a:gsLst>
            <a:lin ang="81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175AA69-1BC8-4E7E-A03F-1AF7DF424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1543050"/>
            <a:ext cx="760095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01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163BF4F-E2D0-4DEF-8E12-AECEA1C072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27D2B6-AD13-4E42-B93C-B46776ED6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23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C349A82-E304-44A8-98E9-06AC3C3F7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6424" y="122672"/>
            <a:ext cx="2071976" cy="317500"/>
          </a:xfrm>
        </p:spPr>
        <p:txBody>
          <a:bodyPr/>
          <a:lstStyle/>
          <a:p>
            <a:r>
              <a:rPr lang="zh-CN" altLang="en-US" dirty="0"/>
              <a:t>配置转发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D0D753-3F5B-49D2-B42A-80B09300EBB0}"/>
              </a:ext>
            </a:extLst>
          </p:cNvPr>
          <p:cNvSpPr txBox="1"/>
          <p:nvPr/>
        </p:nvSpPr>
        <p:spPr>
          <a:xfrm>
            <a:off x="3939309" y="3013501"/>
            <a:ext cx="4313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见文件讲解</a:t>
            </a:r>
          </a:p>
        </p:txBody>
      </p:sp>
    </p:spTree>
    <p:extLst>
      <p:ext uri="{BB962C8B-B14F-4D97-AF65-F5344CB8AC3E}">
        <p14:creationId xmlns:p14="http://schemas.microsoft.com/office/powerpoint/2010/main" val="2106815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C349A82-E304-44A8-98E9-06AC3C3F7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6424" y="122672"/>
            <a:ext cx="2071976" cy="317500"/>
          </a:xfrm>
        </p:spPr>
        <p:txBody>
          <a:bodyPr/>
          <a:lstStyle/>
          <a:p>
            <a:r>
              <a:rPr lang="zh-CN" altLang="en-US" dirty="0"/>
              <a:t>启动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D0D753-3F5B-49D2-B42A-80B09300EBB0}"/>
              </a:ext>
            </a:extLst>
          </p:cNvPr>
          <p:cNvSpPr txBox="1"/>
          <p:nvPr/>
        </p:nvSpPr>
        <p:spPr>
          <a:xfrm>
            <a:off x="3939309" y="3013501"/>
            <a:ext cx="4313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见文件讲解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12D8DA-3D7A-43AD-B462-8717D4A43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112" y="1327389"/>
            <a:ext cx="9799775" cy="420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1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688234E-3E1F-455A-958E-03DF463D85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6423" y="122672"/>
            <a:ext cx="2694017" cy="317500"/>
          </a:xfrm>
        </p:spPr>
        <p:txBody>
          <a:bodyPr/>
          <a:lstStyle/>
          <a:p>
            <a:r>
              <a:rPr lang="en-US" altLang="zh-CN" dirty="0"/>
              <a:t>JSON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08C123-1591-45FE-A7FE-6E25A083F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670" y="1088192"/>
            <a:ext cx="6302659" cy="541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62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688234E-3E1F-455A-958E-03DF463D85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6423" y="122672"/>
            <a:ext cx="2694017" cy="317500"/>
          </a:xfrm>
        </p:spPr>
        <p:txBody>
          <a:bodyPr/>
          <a:lstStyle/>
          <a:p>
            <a:r>
              <a:rPr lang="en-US" altLang="zh-CN" dirty="0"/>
              <a:t>JSON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01E183-A5DB-42FF-B696-85C1153A03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755"/>
          <a:stretch/>
        </p:blipFill>
        <p:spPr>
          <a:xfrm>
            <a:off x="1595960" y="1129931"/>
            <a:ext cx="8833825" cy="44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34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688234E-3E1F-455A-958E-03DF463D85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6423" y="122672"/>
            <a:ext cx="2694017" cy="317500"/>
          </a:xfrm>
        </p:spPr>
        <p:txBody>
          <a:bodyPr/>
          <a:lstStyle/>
          <a:p>
            <a:r>
              <a:rPr lang="zh-CN" altLang="en-US" dirty="0"/>
              <a:t>开源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DF07C8-EE4E-49D5-93A3-5B1D72860AA7}"/>
              </a:ext>
            </a:extLst>
          </p:cNvPr>
          <p:cNvSpPr txBox="1"/>
          <p:nvPr/>
        </p:nvSpPr>
        <p:spPr>
          <a:xfrm>
            <a:off x="1968211" y="2644170"/>
            <a:ext cx="82555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hlinkClick r:id="rId3"/>
              </a:rPr>
              <a:t>SeddonShen</a:t>
            </a:r>
            <a:r>
              <a:rPr lang="en-US" altLang="zh-CN" sz="2400" dirty="0">
                <a:hlinkClick r:id="rId3"/>
              </a:rPr>
              <a:t>/</a:t>
            </a:r>
            <a:r>
              <a:rPr lang="en-US" altLang="zh-CN" sz="2400" dirty="0" err="1">
                <a:hlinkClick r:id="rId3"/>
              </a:rPr>
              <a:t>Django_StudentMS</a:t>
            </a:r>
            <a:r>
              <a:rPr lang="en-US" altLang="zh-CN" sz="2400" dirty="0">
                <a:hlinkClick r:id="rId3"/>
              </a:rPr>
              <a:t>: A Django Demo Project of Students Management System (github.com)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>
                <a:hlinkClick r:id="rId4"/>
              </a:rPr>
              <a:t>Apache-2.0 License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359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128DE0-8ECF-4F44-BE23-648EE47BBF35}"/>
              </a:ext>
            </a:extLst>
          </p:cNvPr>
          <p:cNvSpPr/>
          <p:nvPr/>
        </p:nvSpPr>
        <p:spPr>
          <a:xfrm>
            <a:off x="0" y="-37322"/>
            <a:ext cx="12192000" cy="5660571"/>
          </a:xfrm>
          <a:prstGeom prst="rect">
            <a:avLst/>
          </a:prstGeom>
          <a:gradFill flip="none" rotWithShape="1">
            <a:gsLst>
              <a:gs pos="0">
                <a:srgbClr val="FD8C0C"/>
              </a:gs>
              <a:gs pos="100000">
                <a:srgbClr val="FE1D7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6BB273D-857A-4162-8D93-1CA26AB6A67A}"/>
              </a:ext>
            </a:extLst>
          </p:cNvPr>
          <p:cNvSpPr/>
          <p:nvPr/>
        </p:nvSpPr>
        <p:spPr>
          <a:xfrm>
            <a:off x="722253" y="1736363"/>
            <a:ext cx="1940735" cy="882604"/>
          </a:xfrm>
          <a:prstGeom prst="roundRect">
            <a:avLst>
              <a:gd name="adj" fmla="val 245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>
                <a:gradFill>
                  <a:gsLst>
                    <a:gs pos="0">
                      <a:srgbClr val="FE1D7B"/>
                    </a:gs>
                    <a:gs pos="100000">
                      <a:srgbClr val="FD8C0C"/>
                    </a:gs>
                  </a:gsLst>
                  <a:lin ang="5400000" scaled="1"/>
                </a:gradFill>
              </a:rPr>
              <a:t>Web</a:t>
            </a:r>
            <a:endParaRPr lang="zh-CN" altLang="en-US" sz="6000" b="1" dirty="0">
              <a:gradFill>
                <a:gsLst>
                  <a:gs pos="0">
                    <a:srgbClr val="FE1D7B"/>
                  </a:gs>
                  <a:gs pos="100000">
                    <a:srgbClr val="FD8C0C"/>
                  </a:gs>
                </a:gsLst>
                <a:lin ang="5400000" scaled="1"/>
              </a:gra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EDC477-B774-480B-9611-11EC50199BD7}"/>
              </a:ext>
            </a:extLst>
          </p:cNvPr>
          <p:cNvSpPr txBox="1"/>
          <p:nvPr/>
        </p:nvSpPr>
        <p:spPr>
          <a:xfrm>
            <a:off x="722254" y="2707952"/>
            <a:ext cx="61720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b="1" dirty="0">
                <a:solidFill>
                  <a:srgbClr val="FFFFFF"/>
                </a:solidFill>
              </a:rPr>
              <a:t>谢谢大家！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162BEA-AF5C-4771-83C6-71511C8A2029}"/>
              </a:ext>
            </a:extLst>
          </p:cNvPr>
          <p:cNvSpPr txBox="1"/>
          <p:nvPr/>
        </p:nvSpPr>
        <p:spPr>
          <a:xfrm>
            <a:off x="5523568" y="608148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gradFill>
                  <a:gsLst>
                    <a:gs pos="0">
                      <a:srgbClr val="FE1D7B"/>
                    </a:gs>
                    <a:gs pos="100000">
                      <a:srgbClr val="FD8C0C"/>
                    </a:gs>
                  </a:gsLst>
                  <a:lin ang="5400000" scaled="1"/>
                </a:gradFill>
              </a:rPr>
              <a:t>2021-10-20</a:t>
            </a:r>
            <a:endParaRPr lang="zh-CN" altLang="en-US" b="1" dirty="0">
              <a:gradFill>
                <a:gsLst>
                  <a:gs pos="0">
                    <a:srgbClr val="FE1D7B"/>
                  </a:gs>
                  <a:gs pos="100000">
                    <a:srgbClr val="FD8C0C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6916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290E577-9765-4DA5-B758-823F77275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953" y="97681"/>
            <a:ext cx="2524558" cy="354066"/>
          </a:xfrm>
        </p:spPr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/>
              <a:t>Bootstrap</a:t>
            </a:r>
            <a:r>
              <a:rPr lang="zh-CN" altLang="en-US" dirty="0"/>
              <a:t>样式库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053FE7-25CA-412D-923A-AD11178B5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92" y="925873"/>
            <a:ext cx="6171682" cy="46360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024F661-6E72-44E8-8C89-6CE28A3C3B62}"/>
              </a:ext>
            </a:extLst>
          </p:cNvPr>
          <p:cNvSpPr txBox="1"/>
          <p:nvPr/>
        </p:nvSpPr>
        <p:spPr>
          <a:xfrm>
            <a:off x="2740511" y="5825201"/>
            <a:ext cx="71097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学习参考：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全局 </a:t>
            </a:r>
            <a:r>
              <a:rPr lang="en-US" altLang="zh-CN" dirty="0">
                <a:hlinkClick r:id="rId3"/>
              </a:rPr>
              <a:t>CSS </a:t>
            </a:r>
            <a:r>
              <a:rPr lang="zh-CN" altLang="en-US" dirty="0">
                <a:hlinkClick r:id="rId3"/>
              </a:rPr>
              <a:t>样式 </a:t>
            </a:r>
            <a:r>
              <a:rPr lang="en-US" altLang="zh-CN" dirty="0">
                <a:hlinkClick r:id="rId3"/>
              </a:rPr>
              <a:t>· Bootstrap v3 </a:t>
            </a:r>
            <a:r>
              <a:rPr lang="zh-CN" altLang="en-US" dirty="0">
                <a:hlinkClick r:id="rId3"/>
              </a:rPr>
              <a:t>中文文档 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Bootstrap </a:t>
            </a:r>
            <a:r>
              <a:rPr lang="zh-CN" altLang="en-US" dirty="0">
                <a:hlinkClick r:id="rId4"/>
              </a:rPr>
              <a:t>环境安装 </a:t>
            </a:r>
            <a:r>
              <a:rPr lang="en-US" altLang="zh-CN" dirty="0">
                <a:hlinkClick r:id="rId4"/>
              </a:rPr>
              <a:t>| </a:t>
            </a:r>
            <a:r>
              <a:rPr lang="zh-CN" altLang="en-US" dirty="0">
                <a:hlinkClick r:id="rId4"/>
              </a:rPr>
              <a:t>菜鸟教程 </a:t>
            </a:r>
            <a:r>
              <a:rPr lang="en-US" altLang="zh-CN" dirty="0">
                <a:hlinkClick r:id="rId4"/>
              </a:rPr>
              <a:t>(runoob.com)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A38D6F-6522-499A-AC86-B130DC1224AC}"/>
              </a:ext>
            </a:extLst>
          </p:cNvPr>
          <p:cNvSpPr txBox="1"/>
          <p:nvPr/>
        </p:nvSpPr>
        <p:spPr>
          <a:xfrm>
            <a:off x="7433383" y="2675268"/>
            <a:ext cx="398859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Bootstrap</a:t>
            </a:r>
            <a:r>
              <a:rPr lang="zh-CN" altLang="en-US" sz="2800" dirty="0"/>
              <a:t>，来自 </a:t>
            </a:r>
            <a:r>
              <a:rPr lang="en-US" altLang="zh-CN" sz="2800" dirty="0"/>
              <a:t>Twitter</a:t>
            </a:r>
            <a:r>
              <a:rPr lang="zh-CN" altLang="en-US" sz="2800" dirty="0"/>
              <a:t>，是目前最受欢迎的前端框架。</a:t>
            </a:r>
            <a:r>
              <a:rPr lang="en-US" altLang="zh-CN" sz="2800" dirty="0"/>
              <a:t>Bootstrap </a:t>
            </a:r>
            <a:r>
              <a:rPr lang="zh-CN" altLang="en-US" sz="2800" dirty="0"/>
              <a:t>是基于 </a:t>
            </a:r>
            <a:r>
              <a:rPr lang="en-US" altLang="zh-CN" sz="2800" dirty="0"/>
              <a:t>HTML</a:t>
            </a:r>
            <a:r>
              <a:rPr lang="zh-CN" altLang="en-US" sz="2800" dirty="0"/>
              <a:t>、</a:t>
            </a:r>
            <a:r>
              <a:rPr lang="en-US" altLang="zh-CN" sz="2800" dirty="0"/>
              <a:t>CSS</a:t>
            </a:r>
            <a:r>
              <a:rPr lang="zh-CN" altLang="en-US" sz="2800" dirty="0"/>
              <a:t>、</a:t>
            </a:r>
            <a:r>
              <a:rPr lang="en-US" altLang="zh-CN" sz="2800" dirty="0"/>
              <a:t>JAVASCRIPT </a:t>
            </a:r>
            <a:r>
              <a:rPr lang="zh-CN" altLang="en-US" sz="2800" dirty="0"/>
              <a:t>的，它简洁灵活，使得 </a:t>
            </a:r>
            <a:r>
              <a:rPr lang="en-US" altLang="zh-CN" sz="2800" dirty="0"/>
              <a:t>Web </a:t>
            </a:r>
            <a:r>
              <a:rPr lang="zh-CN" altLang="en-US" sz="2800" dirty="0"/>
              <a:t>开发更加快捷。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EEA3337-62AD-469A-9202-0FE893CE3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1003" y="874298"/>
            <a:ext cx="1713355" cy="180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290E577-9765-4DA5-B758-823F77275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953" y="97681"/>
            <a:ext cx="2524558" cy="354066"/>
          </a:xfrm>
        </p:spPr>
        <p:txBody>
          <a:bodyPr/>
          <a:lstStyle/>
          <a:p>
            <a:r>
              <a:rPr lang="zh-CN" altLang="en-US" dirty="0"/>
              <a:t>以修改表格样式为例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048DCD-7ED6-459A-BF7E-357A2F917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53" y="866694"/>
            <a:ext cx="6157434" cy="51246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98BB3DA-5A1F-4ABD-A37D-BDC53DB81E62}"/>
              </a:ext>
            </a:extLst>
          </p:cNvPr>
          <p:cNvSpPr txBox="1"/>
          <p:nvPr/>
        </p:nvSpPr>
        <p:spPr>
          <a:xfrm>
            <a:off x="3362036" y="6308436"/>
            <a:ext cx="546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使用参考：</a:t>
            </a:r>
            <a:r>
              <a:rPr lang="zh-CN" altLang="en-US" dirty="0">
                <a:hlinkClick r:id="rId3"/>
              </a:rPr>
              <a:t>表格</a:t>
            </a:r>
            <a:r>
              <a:rPr lang="en-US" altLang="zh-CN" dirty="0">
                <a:hlinkClick r:id="rId3"/>
              </a:rPr>
              <a:t>· Bootstrap v3 </a:t>
            </a:r>
            <a:r>
              <a:rPr lang="zh-CN" altLang="en-US" dirty="0">
                <a:hlinkClick r:id="rId3"/>
              </a:rPr>
              <a:t>中文文档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F764938-52C5-4DEA-9B2B-ED327E868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864" y="2311437"/>
            <a:ext cx="5170520" cy="223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7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D465930-6E92-4248-BFD8-704E547897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6423" y="122672"/>
            <a:ext cx="2155103" cy="317500"/>
          </a:xfrm>
        </p:spPr>
        <p:txBody>
          <a:bodyPr/>
          <a:lstStyle/>
          <a:p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POST</a:t>
            </a:r>
            <a:r>
              <a:rPr lang="zh-CN" altLang="en-US" dirty="0"/>
              <a:t>请求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79D927-7844-4A93-BE1F-FA154C73B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526" y="870820"/>
            <a:ext cx="7038024" cy="52851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47E1D8A-00E3-48DE-886D-FD8115D772FE}"/>
              </a:ext>
            </a:extLst>
          </p:cNvPr>
          <p:cNvSpPr txBox="1"/>
          <p:nvPr/>
        </p:nvSpPr>
        <p:spPr>
          <a:xfrm>
            <a:off x="2988528" y="6401935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hlinkClick r:id="rId3"/>
              </a:rPr>
              <a:t>HTTP </a:t>
            </a:r>
            <a:r>
              <a:rPr lang="zh-CN" altLang="en-US" dirty="0">
                <a:hlinkClick r:id="rId3"/>
              </a:rPr>
              <a:t>方法：</a:t>
            </a:r>
            <a:r>
              <a:rPr lang="en-US" altLang="zh-CN" dirty="0">
                <a:hlinkClick r:id="rId3"/>
              </a:rPr>
              <a:t>GET </a:t>
            </a:r>
            <a:r>
              <a:rPr lang="zh-CN" altLang="en-US" dirty="0">
                <a:hlinkClick r:id="rId3"/>
              </a:rPr>
              <a:t>对比 </a:t>
            </a:r>
            <a:r>
              <a:rPr lang="en-US" altLang="zh-CN" dirty="0">
                <a:hlinkClick r:id="rId3"/>
              </a:rPr>
              <a:t>POST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44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1D8B8C0-ABE7-43BB-8C55-60FDB9612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Django</a:t>
            </a:r>
            <a:r>
              <a:rPr lang="zh-CN" altLang="en-US" dirty="0"/>
              <a:t>安装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5BB6FF-7606-45EE-978F-939A2D9670BB}"/>
              </a:ext>
            </a:extLst>
          </p:cNvPr>
          <p:cNvSpPr txBox="1"/>
          <p:nvPr/>
        </p:nvSpPr>
        <p:spPr>
          <a:xfrm>
            <a:off x="4139045" y="835952"/>
            <a:ext cx="3913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Django </a:t>
            </a:r>
            <a:r>
              <a:rPr lang="zh-CN" altLang="en-US" dirty="0">
                <a:hlinkClick r:id="rId2"/>
              </a:rPr>
              <a:t>安装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菜鸟教程 </a:t>
            </a:r>
            <a:r>
              <a:rPr lang="en-US" altLang="zh-CN" dirty="0">
                <a:hlinkClick r:id="rId2"/>
              </a:rPr>
              <a:t>(runoob.com)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088F72-A948-4652-BC2A-219C8ABAE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307" y="1369846"/>
            <a:ext cx="7085383" cy="457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8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B05381F-FEE5-4097-8733-1BFEDA23A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Django</a:t>
            </a:r>
            <a:r>
              <a:rPr lang="zh-CN" altLang="en-US" dirty="0"/>
              <a:t>安装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2C32DE-C2B7-4708-BEA2-78F542B93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672"/>
            <a:ext cx="12192000" cy="645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2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B0D663-41B3-4F34-A647-9FF49CE1EA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6424" y="122672"/>
            <a:ext cx="2803496" cy="317500"/>
          </a:xfrm>
        </p:spPr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Project </a:t>
            </a:r>
            <a:r>
              <a:rPr lang="zh-CN" altLang="en-US" dirty="0"/>
              <a:t>和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312A7D-48E3-434A-8EDA-8984FAC6B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050" y="810716"/>
            <a:ext cx="7685179" cy="199429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0E9FBC6-609E-441A-81F3-D0B9FFFB6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639" y="810716"/>
            <a:ext cx="5136325" cy="5845047"/>
          </a:xfrm>
          <a:prstGeom prst="rect">
            <a:avLst/>
          </a:prstGeom>
        </p:spPr>
      </p:pic>
      <p:sp>
        <p:nvSpPr>
          <p:cNvPr id="16" name="文本占位符 1">
            <a:extLst>
              <a:ext uri="{FF2B5EF4-FFF2-40B4-BE49-F238E27FC236}">
                <a16:creationId xmlns:a16="http://schemas.microsoft.com/office/drawing/2014/main" id="{045E1A97-F24E-4281-A206-809505BB1647}"/>
              </a:ext>
            </a:extLst>
          </p:cNvPr>
          <p:cNvSpPr txBox="1">
            <a:spLocks/>
          </p:cNvSpPr>
          <p:nvPr/>
        </p:nvSpPr>
        <p:spPr>
          <a:xfrm>
            <a:off x="762664" y="3799840"/>
            <a:ext cx="3971896" cy="224744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注意在</a:t>
            </a:r>
            <a:r>
              <a:rPr lang="en-US" altLang="zh-CN" dirty="0"/>
              <a:t>Stu</a:t>
            </a:r>
            <a:r>
              <a:rPr lang="zh-CN" altLang="en-US" dirty="0"/>
              <a:t>目录下新建</a:t>
            </a:r>
            <a:r>
              <a:rPr lang="en-US" altLang="zh-CN" dirty="0"/>
              <a:t>APP</a:t>
            </a:r>
          </a:p>
          <a:p>
            <a:r>
              <a:rPr lang="zh-CN" altLang="en-US" dirty="0"/>
              <a:t>目录结构如右图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stu</a:t>
            </a:r>
            <a:r>
              <a:rPr lang="zh-CN" altLang="en-US" dirty="0"/>
              <a:t>目录下</a:t>
            </a:r>
            <a:endParaRPr lang="en-US" altLang="zh-CN" dirty="0"/>
          </a:p>
          <a:p>
            <a:r>
              <a:rPr lang="en-US" altLang="zh-CN" dirty="0"/>
              <a:t>Python manage.py </a:t>
            </a:r>
            <a:r>
              <a:rPr lang="en-US" altLang="zh-CN" dirty="0" err="1"/>
              <a:t>runserver</a:t>
            </a:r>
            <a:br>
              <a:rPr lang="en-US" altLang="zh-CN" dirty="0"/>
            </a:br>
            <a:r>
              <a:rPr lang="zh-CN" altLang="en-US" dirty="0"/>
              <a:t>可查看效果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57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7BB7FCC-3EE6-4C4F-9A2E-7E2321181F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FAE2F6-BB32-471C-A8FD-D8E90690C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37500"/>
      </p:ext>
    </p:extLst>
  </p:cSld>
  <p:clrMapOvr>
    <a:masterClrMapping/>
  </p:clrMapOvr>
</p:sld>
</file>

<file path=ppt/theme/theme1.xml><?xml version="1.0" encoding="utf-8"?>
<a:theme xmlns:a="http://schemas.openxmlformats.org/drawingml/2006/main" name="无母板-字体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无母板-字体" id="{5C233AC1-831D-4D61-BC6C-BCDEB4540B87}" vid="{B94AAA32-C942-4CBF-96C3-58BC85363DA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无母板-字体</Template>
  <TotalTime>398</TotalTime>
  <Words>241</Words>
  <Application>Microsoft Office PowerPoint</Application>
  <PresentationFormat>宽屏</PresentationFormat>
  <Paragraphs>48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Arial</vt:lpstr>
      <vt:lpstr>Calibri</vt:lpstr>
      <vt:lpstr>无母板-字体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申世东</dc:creator>
  <cp:lastModifiedBy>ShenSeddon</cp:lastModifiedBy>
  <cp:revision>178</cp:revision>
  <dcterms:created xsi:type="dcterms:W3CDTF">2021-10-01T14:50:44Z</dcterms:created>
  <dcterms:modified xsi:type="dcterms:W3CDTF">2021-10-20T00:17:00Z</dcterms:modified>
</cp:coreProperties>
</file>