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85" r:id="rId3"/>
    <p:sldId id="269" r:id="rId4"/>
    <p:sldId id="259" r:id="rId5"/>
    <p:sldId id="260" r:id="rId6"/>
    <p:sldId id="261" r:id="rId7"/>
    <p:sldId id="268" r:id="rId8"/>
    <p:sldId id="286" r:id="rId9"/>
    <p:sldId id="283" r:id="rId10"/>
    <p:sldId id="282" r:id="rId11"/>
    <p:sldId id="266" r:id="rId12"/>
    <p:sldId id="263" r:id="rId13"/>
    <p:sldId id="274" r:id="rId14"/>
    <p:sldId id="270" r:id="rId15"/>
    <p:sldId id="271" r:id="rId16"/>
    <p:sldId id="272" r:id="rId17"/>
    <p:sldId id="273" r:id="rId18"/>
    <p:sldId id="276" r:id="rId19"/>
    <p:sldId id="277" r:id="rId20"/>
    <p:sldId id="267" r:id="rId21"/>
    <p:sldId id="262" r:id="rId22"/>
    <p:sldId id="279" r:id="rId23"/>
    <p:sldId id="280" r:id="rId24"/>
    <p:sldId id="281" r:id="rId25"/>
    <p:sldId id="264" r:id="rId26"/>
    <p:sldId id="287"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D500"/>
    <a:srgbClr val="FF0092"/>
    <a:srgbClr val="03A7F1"/>
    <a:srgbClr val="0AC8C5"/>
    <a:srgbClr val="D9D406"/>
    <a:srgbClr val="CDCDCD"/>
    <a:srgbClr val="D74602"/>
    <a:srgbClr val="FF6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4031" autoAdjust="0"/>
  </p:normalViewPr>
  <p:slideViewPr>
    <p:cSldViewPr snapToGrid="0">
      <p:cViewPr varScale="1">
        <p:scale>
          <a:sx n="84" d="100"/>
          <a:sy n="84"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7B86D-8E8F-4F68-BCB4-2A680CE8C404}" type="datetimeFigureOut">
              <a:rPr lang="en-GB" smtClean="0"/>
              <a:t>13/10/2020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D54EE-D0E9-47C9-84F1-3D9576AE27F8}" type="slidenum">
              <a:rPr lang="en-GB" smtClean="0"/>
              <a:t>‹#›</a:t>
            </a:fld>
            <a:endParaRPr lang="en-GB"/>
          </a:p>
        </p:txBody>
      </p:sp>
    </p:spTree>
    <p:extLst>
      <p:ext uri="{BB962C8B-B14F-4D97-AF65-F5344CB8AC3E}">
        <p14:creationId xmlns:p14="http://schemas.microsoft.com/office/powerpoint/2010/main" val="278323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Streaming data</a:t>
            </a:r>
          </a:p>
          <a:p>
            <a:r>
              <a:rPr lang="fr-FR" dirty="0"/>
              <a:t>	</a:t>
            </a:r>
            <a:r>
              <a:rPr lang="fr-FR" dirty="0" err="1"/>
              <a:t>Get</a:t>
            </a:r>
            <a:r>
              <a:rPr lang="fr-FR" dirty="0"/>
              <a:t> </a:t>
            </a:r>
            <a:r>
              <a:rPr lang="fr-FR" dirty="0" err="1"/>
              <a:t>near</a:t>
            </a:r>
            <a:r>
              <a:rPr lang="fr-BE" dirty="0"/>
              <a:t>-</a:t>
            </a:r>
            <a:r>
              <a:rPr lang="fr-FR" dirty="0"/>
              <a:t>instant insights </a:t>
            </a:r>
            <a:r>
              <a:rPr lang="fr-FR" dirty="0" err="1"/>
              <a:t>from</a:t>
            </a:r>
            <a:r>
              <a:rPr lang="fr-FR" dirty="0"/>
              <a:t> fast </a:t>
            </a:r>
            <a:r>
              <a:rPr lang="fr-FR" dirty="0" err="1"/>
              <a:t>flowing</a:t>
            </a:r>
            <a:r>
              <a:rPr lang="fr-FR" dirty="0"/>
              <a:t> data</a:t>
            </a:r>
          </a:p>
          <a:p>
            <a:r>
              <a:rPr lang="fr-FR" dirty="0"/>
              <a:t>	</a:t>
            </a:r>
            <a:r>
              <a:rPr lang="fr-FR" dirty="0" err="1"/>
              <a:t>Scale</a:t>
            </a:r>
            <a:r>
              <a:rPr lang="fr-FR" dirty="0"/>
              <a:t> </a:t>
            </a:r>
            <a:r>
              <a:rPr lang="fr-FR" dirty="0" err="1"/>
              <a:t>lineary</a:t>
            </a:r>
            <a:r>
              <a:rPr lang="fr-FR" dirty="0"/>
              <a:t> up to 200MB/sec per </a:t>
            </a:r>
            <a:r>
              <a:rPr lang="fr-FR" dirty="0" err="1"/>
              <a:t>node</a:t>
            </a:r>
            <a:r>
              <a:rPr lang="fr-FR" dirty="0"/>
              <a:t> (high ingestion and </a:t>
            </a:r>
            <a:r>
              <a:rPr lang="fr-FR" dirty="0" err="1"/>
              <a:t>low</a:t>
            </a:r>
            <a:r>
              <a:rPr lang="fr-FR" dirty="0"/>
              <a:t> </a:t>
            </a:r>
            <a:r>
              <a:rPr lang="fr-FR" dirty="0" err="1"/>
              <a:t>latency</a:t>
            </a:r>
            <a:r>
              <a:rPr lang="fr-FR" dirty="0"/>
              <a:t>)</a:t>
            </a:r>
          </a:p>
          <a:p>
            <a:r>
              <a:rPr lang="fr-FR" dirty="0" err="1"/>
              <a:t>Designed</a:t>
            </a:r>
            <a:r>
              <a:rPr lang="fr-FR" dirty="0"/>
              <a:t> for data exploration</a:t>
            </a:r>
          </a:p>
          <a:p>
            <a:r>
              <a:rPr lang="fr-FR" dirty="0"/>
              <a:t>	Run ad-hoc </a:t>
            </a:r>
            <a:r>
              <a:rPr lang="fr-FR" dirty="0" err="1"/>
              <a:t>queries</a:t>
            </a:r>
            <a:r>
              <a:rPr lang="fr-FR" dirty="0"/>
              <a:t> </a:t>
            </a:r>
            <a:r>
              <a:rPr lang="fr-FR" dirty="0" err="1"/>
              <a:t>using</a:t>
            </a:r>
            <a:r>
              <a:rPr lang="fr-FR" dirty="0"/>
              <a:t> an intuitive </a:t>
            </a:r>
            <a:r>
              <a:rPr lang="fr-FR" dirty="0" err="1"/>
              <a:t>query</a:t>
            </a:r>
            <a:r>
              <a:rPr lang="fr-FR" dirty="0"/>
              <a:t> </a:t>
            </a:r>
            <a:r>
              <a:rPr lang="fr-FR" dirty="0" err="1"/>
              <a:t>language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On 6 trillions log records, count of full-</a:t>
            </a:r>
            <a:r>
              <a:rPr lang="fr-FR" dirty="0" err="1"/>
              <a:t>text</a:t>
            </a:r>
            <a:r>
              <a:rPr lang="fr-FR" dirty="0"/>
              <a:t> </a:t>
            </a:r>
            <a:r>
              <a:rPr lang="fr-FR" dirty="0" err="1"/>
              <a:t>search</a:t>
            </a:r>
            <a:r>
              <a:rPr lang="fr-FR" dirty="0"/>
              <a:t> on a single </a:t>
            </a:r>
            <a:r>
              <a:rPr lang="fr-FR" dirty="0" err="1"/>
              <a:t>word</a:t>
            </a:r>
            <a:r>
              <a:rPr lang="fr-FR" dirty="0"/>
              <a:t> </a:t>
            </a:r>
            <a:r>
              <a:rPr lang="fr-FR" dirty="0" err="1"/>
              <a:t>is</a:t>
            </a:r>
            <a:r>
              <a:rPr lang="fr-FR" dirty="0"/>
              <a:t> </a:t>
            </a:r>
            <a:r>
              <a:rPr lang="fr-FR" dirty="0" err="1"/>
              <a:t>returned</a:t>
            </a:r>
            <a:r>
              <a:rPr lang="fr-FR" dirty="0"/>
              <a:t> in </a:t>
            </a:r>
            <a:r>
              <a:rPr lang="fr-FR" dirty="0" err="1"/>
              <a:t>less</a:t>
            </a:r>
            <a:r>
              <a:rPr lang="fr-FR" dirty="0"/>
              <a:t> </a:t>
            </a:r>
            <a:r>
              <a:rPr lang="fr-FR" dirty="0" err="1"/>
              <a:t>than</a:t>
            </a:r>
            <a:r>
              <a:rPr lang="fr-FR" dirty="0"/>
              <a:t> 3 seconds</a:t>
            </a:r>
          </a:p>
          <a:p>
            <a:r>
              <a:rPr lang="fr-FR" dirty="0" err="1"/>
              <a:t>Competitors</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dirty="0" err="1"/>
              <a:t>Compete</a:t>
            </a:r>
            <a:r>
              <a:rPr lang="fr-FR" dirty="0"/>
              <a:t> </a:t>
            </a:r>
            <a:r>
              <a:rPr lang="fr-FR" dirty="0" err="1"/>
              <a:t>with</a:t>
            </a:r>
            <a:r>
              <a:rPr lang="fr-FR" dirty="0"/>
              <a:t> </a:t>
            </a:r>
            <a:r>
              <a:rPr lang="fr-FR" dirty="0" err="1"/>
              <a:t>ElasticSearch</a:t>
            </a:r>
            <a:r>
              <a:rPr lang="fr-FR" dirty="0"/>
              <a:t>, Splunk, </a:t>
            </a:r>
            <a:r>
              <a:rPr lang="fr-FR" dirty="0" err="1"/>
              <a:t>LogStash</a:t>
            </a:r>
            <a:r>
              <a:rPr lang="fr-FR" dirty="0"/>
              <a:t> and </a:t>
            </a:r>
            <a:r>
              <a:rPr lang="fr-FR" dirty="0" err="1"/>
              <a:t>InfluxDB</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General </a:t>
            </a:r>
            <a:r>
              <a:rPr lang="fr-FR" dirty="0" err="1"/>
              <a:t>availability</a:t>
            </a:r>
            <a:r>
              <a:rPr lang="fr-FR" dirty="0"/>
              <a:t> </a:t>
            </a:r>
            <a:r>
              <a:rPr lang="fr-FR" dirty="0" err="1"/>
              <a:t>since</a:t>
            </a:r>
            <a:r>
              <a:rPr lang="fr-FR" dirty="0"/>
              <a:t> </a:t>
            </a:r>
            <a:r>
              <a:rPr lang="fr-FR" dirty="0" err="1"/>
              <a:t>announced</a:t>
            </a:r>
            <a:r>
              <a:rPr lang="fr-FR" dirty="0"/>
              <a:t> on </a:t>
            </a:r>
            <a:r>
              <a:rPr lang="fr-FR" dirty="0" err="1"/>
              <a:t>Feb</a:t>
            </a:r>
            <a:r>
              <a:rPr lang="fr-FR" dirty="0"/>
              <a:t> 7th 2019</a:t>
            </a:r>
          </a:p>
          <a:p>
            <a:r>
              <a:rPr lang="en-GB" dirty="0"/>
              <a:t>Specialized in data streaming (log, telemetry, IoT …)</a:t>
            </a:r>
          </a:p>
          <a:p>
            <a:r>
              <a:rPr lang="en-GB" dirty="0"/>
              <a:t>Optimized for interactive, ad-hoc queries on top of fast flowing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a:p>
            <a:r>
              <a:rPr lang="fr-FR" dirty="0"/>
              <a:t>	</a:t>
            </a:r>
          </a:p>
          <a:p>
            <a:r>
              <a:rPr lang="fr-FR" dirty="0"/>
              <a:t>	</a:t>
            </a:r>
          </a:p>
          <a:p>
            <a:endParaRPr lang="en-GB" dirty="0"/>
          </a:p>
        </p:txBody>
      </p:sp>
      <p:sp>
        <p:nvSpPr>
          <p:cNvPr id="4" name="Slide Number Placeholder 3"/>
          <p:cNvSpPr>
            <a:spLocks noGrp="1"/>
          </p:cNvSpPr>
          <p:nvPr>
            <p:ph type="sldNum" sz="quarter" idx="5"/>
          </p:nvPr>
        </p:nvSpPr>
        <p:spPr/>
        <p:txBody>
          <a:bodyPr/>
          <a:lstStyle/>
          <a:p>
            <a:fld id="{14FD54EE-D0E9-47C9-84F1-3D9576AE27F8}" type="slidenum">
              <a:rPr lang="en-GB" smtClean="0"/>
              <a:t>3</a:t>
            </a:fld>
            <a:endParaRPr lang="en-GB"/>
          </a:p>
        </p:txBody>
      </p:sp>
    </p:spTree>
    <p:extLst>
      <p:ext uri="{BB962C8B-B14F-4D97-AF65-F5344CB8AC3E}">
        <p14:creationId xmlns:p14="http://schemas.microsoft.com/office/powerpoint/2010/main" val="219825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Key sentence: </a:t>
            </a:r>
            <a:r>
              <a:rPr lang="fr-FR" dirty="0" err="1"/>
              <a:t>Could</a:t>
            </a:r>
            <a:r>
              <a:rPr lang="fr-FR" dirty="0"/>
              <a:t> </a:t>
            </a:r>
            <a:r>
              <a:rPr lang="fr-FR" dirty="0" err="1"/>
              <a:t>be</a:t>
            </a:r>
            <a:r>
              <a:rPr lang="fr-FR" dirty="0"/>
              <a:t> </a:t>
            </a:r>
            <a:r>
              <a:rPr lang="fr-FR" dirty="0" err="1"/>
              <a:t>seen</a:t>
            </a:r>
            <a:r>
              <a:rPr lang="fr-FR" dirty="0"/>
              <a:t> as an </a:t>
            </a:r>
            <a:r>
              <a:rPr lang="fr-FR" dirty="0" err="1"/>
              <a:t>optimized</a:t>
            </a:r>
            <a:r>
              <a:rPr lang="fr-FR" dirty="0"/>
              <a:t> cache on top of a data </a:t>
            </a:r>
            <a:r>
              <a:rPr lang="fr-FR" dirty="0" err="1"/>
              <a:t>lake</a:t>
            </a:r>
            <a:endParaRPr lang="en-GB" dirty="0"/>
          </a:p>
          <a:p>
            <a:endParaRPr lang="en-GB" dirty="0"/>
          </a:p>
        </p:txBody>
      </p:sp>
      <p:sp>
        <p:nvSpPr>
          <p:cNvPr id="4" name="Slide Number Placeholder 3"/>
          <p:cNvSpPr>
            <a:spLocks noGrp="1"/>
          </p:cNvSpPr>
          <p:nvPr>
            <p:ph type="sldNum" sz="quarter" idx="5"/>
          </p:nvPr>
        </p:nvSpPr>
        <p:spPr/>
        <p:txBody>
          <a:bodyPr/>
          <a:lstStyle/>
          <a:p>
            <a:fld id="{14FD54EE-D0E9-47C9-84F1-3D9576AE27F8}" type="slidenum">
              <a:rPr lang="en-GB" smtClean="0"/>
              <a:t>4</a:t>
            </a:fld>
            <a:endParaRPr lang="en-GB"/>
          </a:p>
        </p:txBody>
      </p:sp>
    </p:spTree>
    <p:extLst>
      <p:ext uri="{BB962C8B-B14F-4D97-AF65-F5344CB8AC3E}">
        <p14:creationId xmlns:p14="http://schemas.microsoft.com/office/powerpoint/2010/main" val="302901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PaaS service </a:t>
            </a:r>
            <a:r>
              <a:rPr lang="fr-FR" dirty="0" err="1"/>
              <a:t>so</a:t>
            </a:r>
            <a:r>
              <a:rPr lang="fr-FR" dirty="0"/>
              <a:t> no </a:t>
            </a:r>
            <a:r>
              <a:rPr lang="fr-FR" dirty="0" err="1"/>
              <a:t>infrastrcture</a:t>
            </a:r>
            <a:r>
              <a:rPr lang="fr-FR" dirty="0"/>
              <a:t> to manage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Query: Powerful intuitive and iterative query language, execute sub-parts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Storage: Data is organized in fields by columns and is considered optimal for analytical query </a:t>
            </a:r>
            <a:r>
              <a:rPr lang="en-GB" sz="1200" b="0" i="0" kern="1200" dirty="0" err="1">
                <a:solidFill>
                  <a:schemeClr val="tx1"/>
                </a:solidFill>
                <a:effectLst/>
                <a:latin typeface="+mn-lt"/>
                <a:ea typeface="+mn-ea"/>
                <a:cs typeface="+mn-cs"/>
              </a:rPr>
              <a:t>modeling</a:t>
            </a:r>
            <a:r>
              <a:rPr lang="en-GB" sz="1200" b="0" i="0" kern="1200" dirty="0">
                <a:solidFill>
                  <a:schemeClr val="tx1"/>
                </a:solidFill>
                <a:effectLst/>
                <a:latin typeface="+mn-lt"/>
                <a:ea typeface="+mn-ea"/>
                <a:cs typeface="+mn-cs"/>
              </a:rPr>
              <a:t>. Storing the data in the sharded column store has its own set of benefits including compression and column-elimination. LZ4 is one of the compression algorithms that is utilized, providing excellent performance and reasonable compression ratio. The data is always held in the compressed mode for faster data transfers. Even when the data is loaded into RAM, it is compressed.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Ingestion: ingest with a high throughput and low latency from different file formats. Support minimal data transformation during this ingestion.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Indexing: This is one thing that sets ADX apart from other exploration tools available today as it provides better performance. It helps ADX in deciding which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data extents should be targeted as a part of the query. This in turn helps in better performance as it allows scanning only a small subset of the data.</a:t>
            </a:r>
            <a:endParaRPr lang="fr-FR" dirty="0"/>
          </a:p>
          <a:p>
            <a:endParaRPr lang="en-GB" dirty="0"/>
          </a:p>
          <a:p>
            <a:r>
              <a:rPr lang="en-GB" dirty="0"/>
              <a:t>Visualization: Data exploration requires visualization capabilities. Just taking a look to tables of results won’t make it. You need some charting capabilities directly embedded into the tool.</a:t>
            </a:r>
          </a:p>
          <a:p>
            <a:endParaRPr lang="en-GB" dirty="0"/>
          </a:p>
          <a:p>
            <a:endParaRPr lang="en-GB" dirty="0"/>
          </a:p>
        </p:txBody>
      </p:sp>
      <p:sp>
        <p:nvSpPr>
          <p:cNvPr id="4" name="Slide Number Placeholder 3"/>
          <p:cNvSpPr>
            <a:spLocks noGrp="1"/>
          </p:cNvSpPr>
          <p:nvPr>
            <p:ph type="sldNum" sz="quarter" idx="5"/>
          </p:nvPr>
        </p:nvSpPr>
        <p:spPr/>
        <p:txBody>
          <a:bodyPr/>
          <a:lstStyle/>
          <a:p>
            <a:fld id="{14FD54EE-D0E9-47C9-84F1-3D9576AE27F8}" type="slidenum">
              <a:rPr lang="en-GB" smtClean="0"/>
              <a:t>5</a:t>
            </a:fld>
            <a:endParaRPr lang="en-GB"/>
          </a:p>
        </p:txBody>
      </p:sp>
    </p:spTree>
    <p:extLst>
      <p:ext uri="{BB962C8B-B14F-4D97-AF65-F5344CB8AC3E}">
        <p14:creationId xmlns:p14="http://schemas.microsoft.com/office/powerpoint/2010/main" val="83755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4FD54EE-D0E9-47C9-84F1-3D9576AE27F8}" type="slidenum">
              <a:rPr lang="en-GB" smtClean="0"/>
              <a:t>7</a:t>
            </a:fld>
            <a:endParaRPr lang="en-GB"/>
          </a:p>
        </p:txBody>
      </p:sp>
    </p:spTree>
    <p:extLst>
      <p:ext uri="{BB962C8B-B14F-4D97-AF65-F5344CB8AC3E}">
        <p14:creationId xmlns:p14="http://schemas.microsoft.com/office/powerpoint/2010/main" val="352171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Storing data in a sharded column store makes it possible to store huge data sets, as data arranged in column order compresses better than data stored in row order. Query performance is also improved, as </a:t>
            </a:r>
            <a:r>
              <a:rPr lang="en-GB" sz="1200" b="0" i="0" kern="1200" dirty="0" err="1">
                <a:solidFill>
                  <a:schemeClr val="tx1"/>
                </a:solidFill>
                <a:effectLst/>
                <a:latin typeface="+mn-lt"/>
                <a:ea typeface="+mn-ea"/>
                <a:cs typeface="+mn-cs"/>
              </a:rPr>
              <a:t>sharding</a:t>
            </a:r>
            <a:r>
              <a:rPr lang="en-GB" sz="1200" b="0" i="0" kern="1200" dirty="0">
                <a:solidFill>
                  <a:schemeClr val="tx1"/>
                </a:solidFill>
                <a:effectLst/>
                <a:latin typeface="+mn-lt"/>
                <a:ea typeface="+mn-ea"/>
                <a:cs typeface="+mn-cs"/>
              </a:rPr>
              <a:t> allows one to utilize all available compute resources, and arranging data in columns allows the system to avoid loading data in columns that are not required by the particular query. The text index, and other index types, make it possible to efficiently skip entire batches of records when queries are predicated on the table’s raw data.</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It allows multiple Compute nodes in the cluster to cache the data shard, without complex change management coordination between them.</a:t>
            </a:r>
          </a:p>
          <a:p>
            <a:r>
              <a:rPr lang="en-GB" sz="1200" b="0" i="0" kern="1200" dirty="0">
                <a:solidFill>
                  <a:schemeClr val="tx1"/>
                </a:solidFill>
                <a:effectLst/>
                <a:latin typeface="+mn-lt"/>
                <a:ea typeface="+mn-ea"/>
                <a:cs typeface="+mn-cs"/>
              </a:rPr>
              <a:t>It allows multiple Compute clusters to refer to the same data shard.</a:t>
            </a:r>
          </a:p>
          <a:p>
            <a:r>
              <a:rPr lang="en-GB" sz="1200" b="0" i="0" kern="1200" dirty="0">
                <a:solidFill>
                  <a:schemeClr val="tx1"/>
                </a:solidFill>
                <a:effectLst/>
                <a:latin typeface="+mn-lt"/>
                <a:ea typeface="+mn-ea"/>
                <a:cs typeface="+mn-cs"/>
              </a:rPr>
              <a:t>It adds robustness to the system, as there’s no complex code to “surgically modify” parts of existing storage artifacts.</a:t>
            </a:r>
          </a:p>
          <a:p>
            <a:r>
              <a:rPr lang="en-GB" sz="1200" b="0" i="0" kern="1200" dirty="0">
                <a:solidFill>
                  <a:schemeClr val="tx1"/>
                </a:solidFill>
                <a:effectLst/>
                <a:latin typeface="+mn-lt"/>
                <a:ea typeface="+mn-ea"/>
                <a:cs typeface="+mn-cs"/>
              </a:rPr>
              <a:t>It allows “travel back in time” to a previous snapshot as long as the storage artifacts of the data shard are not hard-deleted.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While Azure Data Explorer is careful to isolate Compute and Storage, it makes full use of the local volatile SSD storage as a cache – in fact, the engine has a sophisticated multi-hierarchy data cache system to make sure that the most relevant data is cached as “closely” as possible to the CPU. This system critically depends on the data shard storage artifacts being immutable, and consists of the following tiers:</a:t>
            </a:r>
          </a:p>
          <a:p>
            <a:r>
              <a:rPr lang="en-GB" sz="1200" b="0" i="0" kern="1200" dirty="0">
                <a:solidFill>
                  <a:schemeClr val="tx1"/>
                </a:solidFill>
                <a:effectLst/>
                <a:latin typeface="+mn-lt"/>
                <a:ea typeface="+mn-ea"/>
                <a:cs typeface="+mn-cs"/>
              </a:rPr>
              <a:t>Azure Blob Storage – persistent, durable, and reliable storage</a:t>
            </a:r>
          </a:p>
          <a:p>
            <a:r>
              <a:rPr lang="en-GB" sz="1200" b="0" i="0" kern="1200" dirty="0">
                <a:solidFill>
                  <a:schemeClr val="tx1"/>
                </a:solidFill>
                <a:effectLst/>
                <a:latin typeface="+mn-lt"/>
                <a:ea typeface="+mn-ea"/>
                <a:cs typeface="+mn-cs"/>
              </a:rPr>
              <a:t>Azure Compute SSD (or Managed Disks) – volatile storage</a:t>
            </a:r>
          </a:p>
          <a:p>
            <a:r>
              <a:rPr lang="en-GB" sz="1200" b="0" i="0" kern="1200" dirty="0">
                <a:solidFill>
                  <a:schemeClr val="tx1"/>
                </a:solidFill>
                <a:effectLst/>
                <a:latin typeface="+mn-lt"/>
                <a:ea typeface="+mn-ea"/>
                <a:cs typeface="+mn-cs"/>
              </a:rPr>
              <a:t>Azure Compute RAM – volatile storage</a:t>
            </a:r>
          </a:p>
          <a:p>
            <a:r>
              <a:rPr lang="en-GB" sz="1200" b="0" i="0" kern="1200" dirty="0">
                <a:solidFill>
                  <a:schemeClr val="tx1"/>
                </a:solidFill>
                <a:effectLst/>
                <a:latin typeface="+mn-lt"/>
                <a:ea typeface="+mn-ea"/>
                <a:cs typeface="+mn-cs"/>
              </a:rPr>
              <a:t>An interesting aspect of the cache system is that is works completely with compressed data. This means that the data is held compressed even when in RAM, and only decompressed when needed for an actual query. This makes optimal use of the limited/costly cache resources.</a:t>
            </a: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14FD54EE-D0E9-47C9-84F1-3D9576AE27F8}" type="slidenum">
              <a:rPr lang="en-GB" smtClean="0"/>
              <a:t>11</a:t>
            </a:fld>
            <a:endParaRPr lang="en-GB"/>
          </a:p>
        </p:txBody>
      </p:sp>
    </p:spTree>
    <p:extLst>
      <p:ext uri="{BB962C8B-B14F-4D97-AF65-F5344CB8AC3E}">
        <p14:creationId xmlns:p14="http://schemas.microsoft.com/office/powerpoint/2010/main" val="372730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4FD54EE-D0E9-47C9-84F1-3D9576AE27F8}" type="slidenum">
              <a:rPr lang="en-GB" smtClean="0"/>
              <a:t>15</a:t>
            </a:fld>
            <a:endParaRPr lang="en-GB"/>
          </a:p>
        </p:txBody>
      </p:sp>
    </p:spTree>
    <p:extLst>
      <p:ext uri="{BB962C8B-B14F-4D97-AF65-F5344CB8AC3E}">
        <p14:creationId xmlns:p14="http://schemas.microsoft.com/office/powerpoint/2010/main" val="3262943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ability to index free-text columns and dynamic (JSON-like) columns at line speed is one of the things that sets our technology apart from many other databases built on column store principles. Indeed, building up an inverted text index (Bloom filters are used for low-cardinality indexes, but are rarely useful for free-text fields) is a complex task in Compute resources (hash table often exceeds the CPU cache size) and Storage resources (the size of the inverted index itself is considerable).</a:t>
            </a:r>
          </a:p>
          <a:p>
            <a:r>
              <a:rPr lang="en-GB" sz="1200" b="0" i="0" kern="1200" dirty="0">
                <a:solidFill>
                  <a:schemeClr val="tx1"/>
                </a:solidFill>
                <a:effectLst/>
                <a:latin typeface="+mn-lt"/>
                <a:ea typeface="+mn-ea"/>
                <a:cs typeface="+mn-cs"/>
              </a:rPr>
              <a:t>Azure Data Explorer has a unique inverted index design. In the default case, all string and dynamic (JSON-like) columns are indexed. If the cardinality of the column is high, meaning that the number of unique values of the column approaches the number of records, then the engine defaults to creating an inverted term index with two “twists”. The index is kept at the shard level so multiple data shards can be ingested in parallel by multiple Compute nodes, and is low granularity so instead of holding per-record hit/miss information for each term, we only keep this information per block of about 1,000 records. A low granularity index is still efficient in skipping rarely occurring terms, such as correlation IDs, and is small enough so it’s more efficient to generate and load. Of course, if the index indicates a hit, the block of records must still be scanned to determine which of the individual records matches the predicate, but in most cases this combination results in faster (potentially much faster) performance.</a:t>
            </a:r>
          </a:p>
          <a:p>
            <a:r>
              <a:rPr lang="en-GB" sz="1200" b="0" i="0" kern="1200" dirty="0">
                <a:solidFill>
                  <a:schemeClr val="tx1"/>
                </a:solidFill>
                <a:effectLst/>
                <a:latin typeface="+mn-lt"/>
                <a:ea typeface="+mn-ea"/>
                <a:cs typeface="+mn-cs"/>
              </a:rPr>
              <a:t>Having low granularity, and therefore small, indexes also makes it possible to continuously optimize how data shards are stored in the background. Data shards that are small are merged together as a background activity, improving compression and indexing. For example, because the data they contain comes in continuously and we want to keep query latency small. Beyond a certain size, the storage artifacts holding the data itself stop getting merged, and the engine just merges the indexes, which are usually small enough so that merging them results in improved query performance.</a:t>
            </a:r>
          </a:p>
          <a:p>
            <a:endParaRPr lang="en-GB" dirty="0"/>
          </a:p>
        </p:txBody>
      </p:sp>
      <p:sp>
        <p:nvSpPr>
          <p:cNvPr id="4" name="Slide Number Placeholder 3"/>
          <p:cNvSpPr>
            <a:spLocks noGrp="1"/>
          </p:cNvSpPr>
          <p:nvPr>
            <p:ph type="sldNum" sz="quarter" idx="5"/>
          </p:nvPr>
        </p:nvSpPr>
        <p:spPr/>
        <p:txBody>
          <a:bodyPr/>
          <a:lstStyle/>
          <a:p>
            <a:fld id="{14FD54EE-D0E9-47C9-84F1-3D9576AE27F8}" type="slidenum">
              <a:rPr lang="en-GB" smtClean="0"/>
              <a:t>20</a:t>
            </a:fld>
            <a:endParaRPr lang="en-GB"/>
          </a:p>
        </p:txBody>
      </p:sp>
    </p:spTree>
    <p:extLst>
      <p:ext uri="{BB962C8B-B14F-4D97-AF65-F5344CB8AC3E}">
        <p14:creationId xmlns:p14="http://schemas.microsoft.com/office/powerpoint/2010/main" val="2400593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4FD54EE-D0E9-47C9-84F1-3D9576AE27F8}" type="slidenum">
              <a:rPr lang="en-GB" smtClean="0"/>
              <a:t>28</a:t>
            </a:fld>
            <a:endParaRPr lang="en-GB"/>
          </a:p>
        </p:txBody>
      </p:sp>
    </p:spTree>
    <p:extLst>
      <p:ext uri="{BB962C8B-B14F-4D97-AF65-F5344CB8AC3E}">
        <p14:creationId xmlns:p14="http://schemas.microsoft.com/office/powerpoint/2010/main" val="279382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EACF-D6A1-478E-ACDC-38C3FADFAA96}"/>
              </a:ext>
            </a:extLst>
          </p:cNvPr>
          <p:cNvSpPr>
            <a:spLocks noGrp="1"/>
          </p:cNvSpPr>
          <p:nvPr>
            <p:ph type="ctrTitle"/>
          </p:nvPr>
        </p:nvSpPr>
        <p:spPr>
          <a:xfrm>
            <a:off x="838200" y="1822159"/>
            <a:ext cx="9144000" cy="2387600"/>
          </a:xfrm>
        </p:spPr>
        <p:txBody>
          <a:bodyPr anchor="b"/>
          <a:lstStyle>
            <a:lvl1pPr algn="l">
              <a:defRPr sz="6000"/>
            </a:lvl1pPr>
          </a:lstStyle>
          <a:p>
            <a:r>
              <a:rPr lang="en-US" dirty="0"/>
              <a:t>Click to edit Master title style</a:t>
            </a:r>
            <a:endParaRPr lang="fr-BE" dirty="0"/>
          </a:p>
        </p:txBody>
      </p:sp>
      <p:sp>
        <p:nvSpPr>
          <p:cNvPr id="3" name="Subtitle 2">
            <a:extLst>
              <a:ext uri="{FF2B5EF4-FFF2-40B4-BE49-F238E27FC236}">
                <a16:creationId xmlns:a16="http://schemas.microsoft.com/office/drawing/2014/main" id="{11212D4E-BB27-4510-B0E9-79FFCD05BF21}"/>
              </a:ext>
            </a:extLst>
          </p:cNvPr>
          <p:cNvSpPr>
            <a:spLocks noGrp="1"/>
          </p:cNvSpPr>
          <p:nvPr>
            <p:ph type="subTitle" idx="1"/>
          </p:nvPr>
        </p:nvSpPr>
        <p:spPr>
          <a:xfrm>
            <a:off x="838200" y="4460454"/>
            <a:ext cx="9144000" cy="1655762"/>
          </a:xfrm>
        </p:spPr>
        <p:txBody>
          <a:bodyPr/>
          <a:lstStyle>
            <a:lvl1pPr marL="0" indent="0" algn="l">
              <a:buNone/>
              <a:defRPr sz="2400">
                <a:solidFill>
                  <a:srgbClr val="03A7F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fr-BE" dirty="0"/>
          </a:p>
        </p:txBody>
      </p:sp>
      <p:sp>
        <p:nvSpPr>
          <p:cNvPr id="5" name="Footer Placeholder 4">
            <a:extLst>
              <a:ext uri="{FF2B5EF4-FFF2-40B4-BE49-F238E27FC236}">
                <a16:creationId xmlns:a16="http://schemas.microsoft.com/office/drawing/2014/main" id="{9947AFCF-4E6F-4E25-9BAB-863FFC904819}"/>
              </a:ext>
            </a:extLst>
          </p:cNvPr>
          <p:cNvSpPr>
            <a:spLocks noGrp="1"/>
          </p:cNvSpPr>
          <p:nvPr>
            <p:ph type="ftr" sz="quarter" idx="11"/>
          </p:nvPr>
        </p:nvSpPr>
        <p:spPr/>
        <p:txBody>
          <a:bodyPr/>
          <a:lstStyle/>
          <a:p>
            <a:r>
              <a:rPr lang="en-GB" dirty="0"/>
              <a:t>The Data Vault Modelling &amp; Data Governance Conference – Brussels 2019</a:t>
            </a:r>
            <a:endParaRPr lang="fr-BE" dirty="0"/>
          </a:p>
        </p:txBody>
      </p:sp>
    </p:spTree>
    <p:extLst>
      <p:ext uri="{BB962C8B-B14F-4D97-AF65-F5344CB8AC3E}">
        <p14:creationId xmlns:p14="http://schemas.microsoft.com/office/powerpoint/2010/main" val="182310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29B7-80F0-4665-B156-B6212C32A8C0}"/>
              </a:ext>
            </a:extLst>
          </p:cNvPr>
          <p:cNvSpPr>
            <a:spLocks noGrp="1"/>
          </p:cNvSpPr>
          <p:nvPr>
            <p:ph type="title"/>
          </p:nvPr>
        </p:nvSpPr>
        <p:spPr/>
        <p:txBody>
          <a:bodyPr/>
          <a:lstStyle/>
          <a:p>
            <a:r>
              <a:rPr lang="en-US"/>
              <a:t>Click to edit Master title style</a:t>
            </a:r>
            <a:endParaRPr lang="fr-BE"/>
          </a:p>
        </p:txBody>
      </p:sp>
      <p:sp>
        <p:nvSpPr>
          <p:cNvPr id="3" name="Content Placeholder 2">
            <a:extLst>
              <a:ext uri="{FF2B5EF4-FFF2-40B4-BE49-F238E27FC236}">
                <a16:creationId xmlns:a16="http://schemas.microsoft.com/office/drawing/2014/main" id="{BB48800E-F5D5-4B92-8098-A262C47A5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5" name="Footer Placeholder 4">
            <a:extLst>
              <a:ext uri="{FF2B5EF4-FFF2-40B4-BE49-F238E27FC236}">
                <a16:creationId xmlns:a16="http://schemas.microsoft.com/office/drawing/2014/main" id="{59003A57-ADB4-4C75-98BC-E8A27103C3A2}"/>
              </a:ext>
            </a:extLst>
          </p:cNvPr>
          <p:cNvSpPr>
            <a:spLocks noGrp="1"/>
          </p:cNvSpPr>
          <p:nvPr>
            <p:ph type="ftr" sz="quarter" idx="11"/>
          </p:nvPr>
        </p:nvSpPr>
        <p:spPr/>
        <p:txBody>
          <a:bodyPr/>
          <a:lstStyle/>
          <a:p>
            <a:endParaRPr lang="fr-BE"/>
          </a:p>
        </p:txBody>
      </p:sp>
    </p:spTree>
    <p:extLst>
      <p:ext uri="{BB962C8B-B14F-4D97-AF65-F5344CB8AC3E}">
        <p14:creationId xmlns:p14="http://schemas.microsoft.com/office/powerpoint/2010/main" val="300438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6D43-59B3-4F5D-9BC2-C056BC1D2910}"/>
              </a:ext>
            </a:extLst>
          </p:cNvPr>
          <p:cNvSpPr>
            <a:spLocks noGrp="1"/>
          </p:cNvSpPr>
          <p:nvPr>
            <p:ph type="title"/>
          </p:nvPr>
        </p:nvSpPr>
        <p:spPr/>
        <p:txBody>
          <a:bodyPr/>
          <a:lstStyle/>
          <a:p>
            <a:r>
              <a:rPr lang="en-US"/>
              <a:t>Click to edit Master title style</a:t>
            </a:r>
            <a:endParaRPr lang="fr-BE"/>
          </a:p>
        </p:txBody>
      </p:sp>
      <p:sp>
        <p:nvSpPr>
          <p:cNvPr id="3" name="Content Placeholder 2">
            <a:extLst>
              <a:ext uri="{FF2B5EF4-FFF2-40B4-BE49-F238E27FC236}">
                <a16:creationId xmlns:a16="http://schemas.microsoft.com/office/drawing/2014/main" id="{21805FFB-F4B5-4DF8-8C45-654674F8DA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Content Placeholder 3">
            <a:extLst>
              <a:ext uri="{FF2B5EF4-FFF2-40B4-BE49-F238E27FC236}">
                <a16:creationId xmlns:a16="http://schemas.microsoft.com/office/drawing/2014/main" id="{0A6CE2DF-364B-4036-95D8-114328349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a:extLst>
              <a:ext uri="{FF2B5EF4-FFF2-40B4-BE49-F238E27FC236}">
                <a16:creationId xmlns:a16="http://schemas.microsoft.com/office/drawing/2014/main" id="{87D7646F-484B-4BD2-977E-27062D43FA2D}"/>
              </a:ext>
            </a:extLst>
          </p:cNvPr>
          <p:cNvSpPr>
            <a:spLocks noGrp="1"/>
          </p:cNvSpPr>
          <p:nvPr>
            <p:ph type="ftr" sz="quarter" idx="11"/>
          </p:nvPr>
        </p:nvSpPr>
        <p:spPr/>
        <p:txBody>
          <a:bodyPr/>
          <a:lstStyle/>
          <a:p>
            <a:endParaRPr lang="fr-BE"/>
          </a:p>
        </p:txBody>
      </p:sp>
    </p:spTree>
    <p:extLst>
      <p:ext uri="{BB962C8B-B14F-4D97-AF65-F5344CB8AC3E}">
        <p14:creationId xmlns:p14="http://schemas.microsoft.com/office/powerpoint/2010/main" val="104950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36CA-9EC8-458A-9AE6-C5AC3B5E3B41}"/>
              </a:ext>
            </a:extLst>
          </p:cNvPr>
          <p:cNvSpPr>
            <a:spLocks noGrp="1"/>
          </p:cNvSpPr>
          <p:nvPr>
            <p:ph type="title"/>
          </p:nvPr>
        </p:nvSpPr>
        <p:spPr>
          <a:xfrm>
            <a:off x="839788" y="365125"/>
            <a:ext cx="10515600" cy="1325563"/>
          </a:xfrm>
        </p:spPr>
        <p:txBody>
          <a:bodyPr/>
          <a:lstStyle/>
          <a:p>
            <a:r>
              <a:rPr lang="en-US"/>
              <a:t>Click to edit Master title style</a:t>
            </a:r>
            <a:endParaRPr lang="fr-BE"/>
          </a:p>
        </p:txBody>
      </p:sp>
      <p:sp>
        <p:nvSpPr>
          <p:cNvPr id="3" name="Text Placeholder 2">
            <a:extLst>
              <a:ext uri="{FF2B5EF4-FFF2-40B4-BE49-F238E27FC236}">
                <a16:creationId xmlns:a16="http://schemas.microsoft.com/office/drawing/2014/main" id="{AD52EFD1-8549-4661-A6FB-F1E49A6D4D19}"/>
              </a:ext>
            </a:extLst>
          </p:cNvPr>
          <p:cNvSpPr>
            <a:spLocks noGrp="1"/>
          </p:cNvSpPr>
          <p:nvPr>
            <p:ph type="body" idx="1"/>
          </p:nvPr>
        </p:nvSpPr>
        <p:spPr>
          <a:xfrm>
            <a:off x="839788" y="1681163"/>
            <a:ext cx="5157787" cy="823912"/>
          </a:xfrm>
        </p:spPr>
        <p:txBody>
          <a:bodyPr anchor="b"/>
          <a:lstStyle>
            <a:lvl1pPr marL="0" indent="0">
              <a:buNone/>
              <a:defRPr sz="2400" b="1">
                <a:solidFill>
                  <a:srgbClr val="FF009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448A6E2-609D-4CD9-B087-07143544F5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5" name="Text Placeholder 4">
            <a:extLst>
              <a:ext uri="{FF2B5EF4-FFF2-40B4-BE49-F238E27FC236}">
                <a16:creationId xmlns:a16="http://schemas.microsoft.com/office/drawing/2014/main" id="{E9B080DF-C3B6-45BD-96FC-4E81F93A2157}"/>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FF009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1B2909D-EBDB-41F9-88D4-B4DBA66CE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8" name="Footer Placeholder 7">
            <a:extLst>
              <a:ext uri="{FF2B5EF4-FFF2-40B4-BE49-F238E27FC236}">
                <a16:creationId xmlns:a16="http://schemas.microsoft.com/office/drawing/2014/main" id="{7D65D8F5-20C6-4277-A527-CC3C8DAD921B}"/>
              </a:ext>
            </a:extLst>
          </p:cNvPr>
          <p:cNvSpPr>
            <a:spLocks noGrp="1"/>
          </p:cNvSpPr>
          <p:nvPr>
            <p:ph type="ftr" sz="quarter" idx="11"/>
          </p:nvPr>
        </p:nvSpPr>
        <p:spPr/>
        <p:txBody>
          <a:bodyPr/>
          <a:lstStyle/>
          <a:p>
            <a:endParaRPr lang="fr-BE"/>
          </a:p>
        </p:txBody>
      </p:sp>
    </p:spTree>
    <p:extLst>
      <p:ext uri="{BB962C8B-B14F-4D97-AF65-F5344CB8AC3E}">
        <p14:creationId xmlns:p14="http://schemas.microsoft.com/office/powerpoint/2010/main" val="305644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C522-1EA5-4A43-8C3F-EE33D6603700}"/>
              </a:ext>
            </a:extLst>
          </p:cNvPr>
          <p:cNvSpPr>
            <a:spLocks noGrp="1"/>
          </p:cNvSpPr>
          <p:nvPr>
            <p:ph type="title"/>
          </p:nvPr>
        </p:nvSpPr>
        <p:spPr/>
        <p:txBody>
          <a:bodyPr/>
          <a:lstStyle/>
          <a:p>
            <a:r>
              <a:rPr lang="en-US"/>
              <a:t>Click to edit Master title style</a:t>
            </a:r>
            <a:endParaRPr lang="fr-BE"/>
          </a:p>
        </p:txBody>
      </p:sp>
      <p:sp>
        <p:nvSpPr>
          <p:cNvPr id="4" name="Footer Placeholder 3">
            <a:extLst>
              <a:ext uri="{FF2B5EF4-FFF2-40B4-BE49-F238E27FC236}">
                <a16:creationId xmlns:a16="http://schemas.microsoft.com/office/drawing/2014/main" id="{66E63DEF-6E85-41B3-B9A0-6BE335BF25A4}"/>
              </a:ext>
            </a:extLst>
          </p:cNvPr>
          <p:cNvSpPr>
            <a:spLocks noGrp="1"/>
          </p:cNvSpPr>
          <p:nvPr>
            <p:ph type="ftr" sz="quarter" idx="11"/>
          </p:nvPr>
        </p:nvSpPr>
        <p:spPr/>
        <p:txBody>
          <a:bodyPr/>
          <a:lstStyle/>
          <a:p>
            <a:endParaRPr lang="fr-BE"/>
          </a:p>
        </p:txBody>
      </p:sp>
    </p:spTree>
    <p:extLst>
      <p:ext uri="{BB962C8B-B14F-4D97-AF65-F5344CB8AC3E}">
        <p14:creationId xmlns:p14="http://schemas.microsoft.com/office/powerpoint/2010/main" val="129811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442D2D9-973D-4F5D-8E21-3DDCBE89D1B0}"/>
              </a:ext>
            </a:extLst>
          </p:cNvPr>
          <p:cNvSpPr>
            <a:spLocks noGrp="1"/>
          </p:cNvSpPr>
          <p:nvPr>
            <p:ph type="ftr" sz="quarter" idx="11"/>
          </p:nvPr>
        </p:nvSpPr>
        <p:spPr/>
        <p:txBody>
          <a:bodyPr/>
          <a:lstStyle/>
          <a:p>
            <a:endParaRPr lang="fr-BE"/>
          </a:p>
        </p:txBody>
      </p:sp>
    </p:spTree>
    <p:extLst>
      <p:ext uri="{BB962C8B-B14F-4D97-AF65-F5344CB8AC3E}">
        <p14:creationId xmlns:p14="http://schemas.microsoft.com/office/powerpoint/2010/main" val="238954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937B-33AF-4B3F-8ABD-28E57A04F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BE"/>
          </a:p>
        </p:txBody>
      </p:sp>
      <p:sp>
        <p:nvSpPr>
          <p:cNvPr id="3" name="Content Placeholder 2">
            <a:extLst>
              <a:ext uri="{FF2B5EF4-FFF2-40B4-BE49-F238E27FC236}">
                <a16:creationId xmlns:a16="http://schemas.microsoft.com/office/drawing/2014/main" id="{6ACACB00-EBDF-430B-897B-F0680D539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Text Placeholder 3">
            <a:extLst>
              <a:ext uri="{FF2B5EF4-FFF2-40B4-BE49-F238E27FC236}">
                <a16:creationId xmlns:a16="http://schemas.microsoft.com/office/drawing/2014/main" id="{C7823C3D-A6E6-4279-A0CB-5B93215E8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5C87E81-3B8E-43DF-B47A-B0D089B2F362}"/>
              </a:ext>
            </a:extLst>
          </p:cNvPr>
          <p:cNvSpPr>
            <a:spLocks noGrp="1"/>
          </p:cNvSpPr>
          <p:nvPr>
            <p:ph type="ftr" sz="quarter" idx="11"/>
          </p:nvPr>
        </p:nvSpPr>
        <p:spPr/>
        <p:txBody>
          <a:bodyPr/>
          <a:lstStyle/>
          <a:p>
            <a:endParaRPr lang="fr-BE"/>
          </a:p>
        </p:txBody>
      </p:sp>
    </p:spTree>
    <p:extLst>
      <p:ext uri="{BB962C8B-B14F-4D97-AF65-F5344CB8AC3E}">
        <p14:creationId xmlns:p14="http://schemas.microsoft.com/office/powerpoint/2010/main" val="375284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9C6C-1424-4A62-8A06-16C608D99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BE"/>
          </a:p>
        </p:txBody>
      </p:sp>
      <p:sp>
        <p:nvSpPr>
          <p:cNvPr id="3" name="Picture Placeholder 2">
            <a:extLst>
              <a:ext uri="{FF2B5EF4-FFF2-40B4-BE49-F238E27FC236}">
                <a16:creationId xmlns:a16="http://schemas.microsoft.com/office/drawing/2014/main" id="{E42F0ADA-AA5D-44F6-A673-0C1D17D54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Text Placeholder 3">
            <a:extLst>
              <a:ext uri="{FF2B5EF4-FFF2-40B4-BE49-F238E27FC236}">
                <a16:creationId xmlns:a16="http://schemas.microsoft.com/office/drawing/2014/main" id="{14340E1D-1D84-4C7D-8F9D-0B8D55CFA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616C4-F9C5-4B6D-9CAE-A16828FD2328}"/>
              </a:ext>
            </a:extLst>
          </p:cNvPr>
          <p:cNvSpPr>
            <a:spLocks noGrp="1"/>
          </p:cNvSpPr>
          <p:nvPr>
            <p:ph type="dt" sz="half" idx="10"/>
          </p:nvPr>
        </p:nvSpPr>
        <p:spPr>
          <a:xfrm>
            <a:off x="838200" y="6356350"/>
            <a:ext cx="2743200" cy="365125"/>
          </a:xfrm>
          <a:prstGeom prst="rect">
            <a:avLst/>
          </a:prstGeom>
        </p:spPr>
        <p:txBody>
          <a:bodyPr/>
          <a:lstStyle/>
          <a:p>
            <a:fld id="{A0B15E38-22AE-4545-862C-BB6F3B9FD4A7}" type="datetimeFigureOut">
              <a:rPr lang="fr-BE" smtClean="0"/>
              <a:t>13-10-20</a:t>
            </a:fld>
            <a:endParaRPr lang="fr-BE"/>
          </a:p>
        </p:txBody>
      </p:sp>
      <p:sp>
        <p:nvSpPr>
          <p:cNvPr id="6" name="Footer Placeholder 5">
            <a:extLst>
              <a:ext uri="{FF2B5EF4-FFF2-40B4-BE49-F238E27FC236}">
                <a16:creationId xmlns:a16="http://schemas.microsoft.com/office/drawing/2014/main" id="{21FCDB9D-4000-499D-ADFC-6E8D6147B15A}"/>
              </a:ext>
            </a:extLst>
          </p:cNvPr>
          <p:cNvSpPr>
            <a:spLocks noGrp="1"/>
          </p:cNvSpPr>
          <p:nvPr>
            <p:ph type="ftr" sz="quarter" idx="11"/>
          </p:nvPr>
        </p:nvSpPr>
        <p:spPr/>
        <p:txBody>
          <a:bodyPr/>
          <a:lstStyle/>
          <a:p>
            <a:endParaRPr lang="fr-BE"/>
          </a:p>
        </p:txBody>
      </p:sp>
      <p:sp>
        <p:nvSpPr>
          <p:cNvPr id="7" name="Slide Number Placeholder 6">
            <a:extLst>
              <a:ext uri="{FF2B5EF4-FFF2-40B4-BE49-F238E27FC236}">
                <a16:creationId xmlns:a16="http://schemas.microsoft.com/office/drawing/2014/main" id="{348A55F2-1B1A-4750-8683-2DA9C2401F3A}"/>
              </a:ext>
            </a:extLst>
          </p:cNvPr>
          <p:cNvSpPr>
            <a:spLocks noGrp="1"/>
          </p:cNvSpPr>
          <p:nvPr>
            <p:ph type="sldNum" sz="quarter" idx="12"/>
          </p:nvPr>
        </p:nvSpPr>
        <p:spPr>
          <a:xfrm>
            <a:off x="8610600" y="6356350"/>
            <a:ext cx="2743200" cy="365125"/>
          </a:xfrm>
          <a:prstGeom prst="rect">
            <a:avLst/>
          </a:prstGeom>
        </p:spPr>
        <p:txBody>
          <a:bodyPr/>
          <a:lstStyle/>
          <a:p>
            <a:fld id="{98113D92-B4EA-45C6-AF3C-D28F6318A4C2}" type="slidenum">
              <a:rPr lang="fr-BE" smtClean="0"/>
              <a:t>‹#›</a:t>
            </a:fld>
            <a:endParaRPr lang="fr-BE"/>
          </a:p>
        </p:txBody>
      </p:sp>
    </p:spTree>
    <p:extLst>
      <p:ext uri="{BB962C8B-B14F-4D97-AF65-F5344CB8AC3E}">
        <p14:creationId xmlns:p14="http://schemas.microsoft.com/office/powerpoint/2010/main" val="181843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stration Layout">
    <p:spTree>
      <p:nvGrpSpPr>
        <p:cNvPr id="1" name=""/>
        <p:cNvGrpSpPr/>
        <p:nvPr/>
      </p:nvGrpSpPr>
      <p:grpSpPr>
        <a:xfrm>
          <a:off x="0" y="0"/>
          <a:ext cx="0" cy="0"/>
          <a:chOff x="0" y="0"/>
          <a:chExt cx="0" cy="0"/>
        </a:xfrm>
      </p:grpSpPr>
      <p:sp>
        <p:nvSpPr>
          <p:cNvPr id="9" name="TextBox 8"/>
          <p:cNvSpPr txBox="1"/>
          <p:nvPr userDrawn="1"/>
        </p:nvSpPr>
        <p:spPr>
          <a:xfrm>
            <a:off x="8976506" y="6476045"/>
            <a:ext cx="2278188" cy="352854"/>
          </a:xfrm>
          <a:prstGeom prst="rect">
            <a:avLst/>
          </a:prstGeom>
          <a:noFill/>
        </p:spPr>
        <p:txBody>
          <a:bodyPr wrap="none" rtlCol="0">
            <a:spAutoFit/>
          </a:bodyPr>
          <a:lstStyle/>
          <a:p>
            <a:r>
              <a:rPr lang="en-US" sz="1693" dirty="0" err="1">
                <a:solidFill>
                  <a:schemeClr val="accent1"/>
                </a:solidFill>
              </a:rPr>
              <a:t>Sigue</a:t>
            </a:r>
            <a:r>
              <a:rPr lang="en-US" sz="1693" baseline="0" dirty="0">
                <a:solidFill>
                  <a:schemeClr val="accent1"/>
                </a:solidFill>
              </a:rPr>
              <a:t> </a:t>
            </a:r>
            <a:r>
              <a:rPr lang="en-US" sz="1693" dirty="0">
                <a:solidFill>
                  <a:schemeClr val="accent1"/>
                </a:solidFill>
              </a:rPr>
              <a:t>#</a:t>
            </a:r>
            <a:r>
              <a:rPr lang="en-US" sz="1693" dirty="0" err="1">
                <a:solidFill>
                  <a:schemeClr val="accent1"/>
                </a:solidFill>
              </a:rPr>
              <a:t>SQLSatMadrid</a:t>
            </a:r>
            <a:endParaRPr lang="en-US" sz="1693" dirty="0">
              <a:solidFill>
                <a:schemeClr val="accent1"/>
              </a:solidFill>
            </a:endParaRPr>
          </a:p>
        </p:txBody>
      </p:sp>
      <p:pic>
        <p:nvPicPr>
          <p:cNvPr id="10" name="Picture 9">
            <a:extLst>
              <a:ext uri="{FF2B5EF4-FFF2-40B4-BE49-F238E27FC236}">
                <a16:creationId xmlns:a16="http://schemas.microsoft.com/office/drawing/2014/main" id="{C829D292-D8E4-419B-97D5-71FFD275F272}"/>
              </a:ext>
            </a:extLst>
          </p:cNvPr>
          <p:cNvPicPr>
            <a:picLocks noChangeAspect="1"/>
          </p:cNvPicPr>
          <p:nvPr userDrawn="1"/>
        </p:nvPicPr>
        <p:blipFill>
          <a:blip r:embed="rId2" cstate="email">
            <a:alphaModFix amt="5000"/>
            <a:extLst>
              <a:ext uri="{28A0092B-C50C-407E-A947-70E740481C1C}">
                <a14:useLocalDpi xmlns:a14="http://schemas.microsoft.com/office/drawing/2010/main"/>
              </a:ext>
            </a:extLst>
          </a:blip>
          <a:stretch>
            <a:fillRect/>
          </a:stretch>
        </p:blipFill>
        <p:spPr>
          <a:xfrm>
            <a:off x="3574777" y="1446812"/>
            <a:ext cx="4470949" cy="447101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4023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10022"/>
        </a:solidFill>
        <a:effectLst/>
      </p:bgPr>
    </p:bg>
    <p:spTree>
      <p:nvGrpSpPr>
        <p:cNvPr id="1" name=""/>
        <p:cNvGrpSpPr/>
        <p:nvPr/>
      </p:nvGrpSpPr>
      <p:grpSpPr>
        <a:xfrm>
          <a:off x="0" y="0"/>
          <a:ext cx="0" cy="0"/>
          <a:chOff x="0" y="0"/>
          <a:chExt cx="0" cy="0"/>
        </a:xfrm>
      </p:grpSpPr>
      <p:pic>
        <p:nvPicPr>
          <p:cNvPr id="8" name="Picture 7" descr="A picture containing star&#10;&#10;Description automatically generated">
            <a:extLst>
              <a:ext uri="{FF2B5EF4-FFF2-40B4-BE49-F238E27FC236}">
                <a16:creationId xmlns:a16="http://schemas.microsoft.com/office/drawing/2014/main" id="{C478F4EA-0979-44EB-9CEA-688ABCCBA78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548465" y="4826453"/>
            <a:ext cx="4643535" cy="2031547"/>
          </a:xfrm>
          <a:prstGeom prst="rect">
            <a:avLst/>
          </a:prstGeom>
        </p:spPr>
      </p:pic>
      <p:sp>
        <p:nvSpPr>
          <p:cNvPr id="2" name="Title Placeholder 1">
            <a:extLst>
              <a:ext uri="{FF2B5EF4-FFF2-40B4-BE49-F238E27FC236}">
                <a16:creationId xmlns:a16="http://schemas.microsoft.com/office/drawing/2014/main" id="{082EA047-3EDC-4175-8FD9-937B32EB4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fr-BE" dirty="0"/>
          </a:p>
        </p:txBody>
      </p:sp>
      <p:sp>
        <p:nvSpPr>
          <p:cNvPr id="3" name="Text Placeholder 2">
            <a:extLst>
              <a:ext uri="{FF2B5EF4-FFF2-40B4-BE49-F238E27FC236}">
                <a16:creationId xmlns:a16="http://schemas.microsoft.com/office/drawing/2014/main" id="{374385CC-1FED-4C6A-BC93-75AEA500B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sp>
        <p:nvSpPr>
          <p:cNvPr id="5" name="Footer Placeholder 4">
            <a:extLst>
              <a:ext uri="{FF2B5EF4-FFF2-40B4-BE49-F238E27FC236}">
                <a16:creationId xmlns:a16="http://schemas.microsoft.com/office/drawing/2014/main" id="{9E333446-55B1-4167-BA7B-63B7A4607C9F}"/>
              </a:ext>
            </a:extLst>
          </p:cNvPr>
          <p:cNvSpPr>
            <a:spLocks noGrp="1"/>
          </p:cNvSpPr>
          <p:nvPr>
            <p:ph type="ftr" sz="quarter" idx="3"/>
          </p:nvPr>
        </p:nvSpPr>
        <p:spPr>
          <a:xfrm>
            <a:off x="5691672" y="6482978"/>
            <a:ext cx="4959998" cy="365125"/>
          </a:xfrm>
          <a:prstGeom prst="rect">
            <a:avLst/>
          </a:prstGeom>
        </p:spPr>
        <p:txBody>
          <a:bodyPr vert="horz" lIns="91440" tIns="45720" rIns="91440" bIns="45720" rtlCol="0" anchor="ctr"/>
          <a:lstStyle>
            <a:lvl1pPr algn="r">
              <a:defRPr sz="900" b="0">
                <a:solidFill>
                  <a:schemeClr val="tx1">
                    <a:tint val="75000"/>
                  </a:schemeClr>
                </a:solidFill>
              </a:defRPr>
            </a:lvl1pPr>
          </a:lstStyle>
          <a:p>
            <a:r>
              <a:rPr lang="en-GB" dirty="0"/>
              <a:t>The Data Vault Modelling &amp; Data Governance Conference – Brussels 2019</a:t>
            </a:r>
            <a:endParaRPr lang="fr-BE" dirty="0"/>
          </a:p>
        </p:txBody>
      </p:sp>
    </p:spTree>
    <p:extLst>
      <p:ext uri="{BB962C8B-B14F-4D97-AF65-F5344CB8AC3E}">
        <p14:creationId xmlns:p14="http://schemas.microsoft.com/office/powerpoint/2010/main" val="1942288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rgbClr val="55D5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ithub.com/seddryck" TargetMode="External"/><Relationship Id="rId2" Type="http://schemas.openxmlformats.org/officeDocument/2006/relationships/hyperlink" Target="http://www.nbi.io/" TargetMode="External"/><Relationship Id="rId1" Type="http://schemas.openxmlformats.org/officeDocument/2006/relationships/slideLayout" Target="../slideLayouts/slideLayout6.xml"/><Relationship Id="rId6" Type="http://schemas.openxmlformats.org/officeDocument/2006/relationships/hyperlink" Target="http://seddryck.wordpress.com/" TargetMode="External"/><Relationship Id="rId5" Type="http://schemas.openxmlformats.org/officeDocument/2006/relationships/hyperlink" Target="https://twitter.com/Seddryck" TargetMode="Externa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0.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18.pn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1.png"/><Relationship Id="rId10" Type="http://schemas.openxmlformats.org/officeDocument/2006/relationships/image" Target="../media/image28.png"/><Relationship Id="rId4" Type="http://schemas.openxmlformats.org/officeDocument/2006/relationships/image" Target="../media/image20.png"/><Relationship Id="rId9" Type="http://schemas.openxmlformats.org/officeDocument/2006/relationships/image" Target="../media/image27.pn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7EA4-BFFD-4BC7-A6D6-434B79792E11}"/>
              </a:ext>
            </a:extLst>
          </p:cNvPr>
          <p:cNvSpPr>
            <a:spLocks noGrp="1"/>
          </p:cNvSpPr>
          <p:nvPr>
            <p:ph type="ctrTitle"/>
          </p:nvPr>
        </p:nvSpPr>
        <p:spPr/>
        <p:txBody>
          <a:bodyPr>
            <a:normAutofit/>
          </a:bodyPr>
          <a:lstStyle/>
          <a:p>
            <a:r>
              <a:rPr lang="en-GB" b="1" dirty="0"/>
              <a:t>Explore a world of data and give some kudos to Kusto</a:t>
            </a:r>
            <a:endParaRPr lang="en-GB" dirty="0"/>
          </a:p>
        </p:txBody>
      </p:sp>
      <p:sp>
        <p:nvSpPr>
          <p:cNvPr id="3" name="Subtitle 2">
            <a:extLst>
              <a:ext uri="{FF2B5EF4-FFF2-40B4-BE49-F238E27FC236}">
                <a16:creationId xmlns:a16="http://schemas.microsoft.com/office/drawing/2014/main" id="{EBFAA4C7-91D2-4E83-BCE2-F1305316499C}"/>
              </a:ext>
            </a:extLst>
          </p:cNvPr>
          <p:cNvSpPr>
            <a:spLocks noGrp="1"/>
          </p:cNvSpPr>
          <p:nvPr>
            <p:ph type="subTitle" idx="1"/>
          </p:nvPr>
        </p:nvSpPr>
        <p:spPr/>
        <p:txBody>
          <a:bodyPr/>
          <a:lstStyle/>
          <a:p>
            <a:r>
              <a:rPr lang="fr-FR" dirty="0"/>
              <a:t>Cédric L. Charlier</a:t>
            </a:r>
          </a:p>
          <a:p>
            <a:r>
              <a:rPr lang="fr-BE" dirty="0">
                <a:solidFill>
                  <a:srgbClr val="F7EE00"/>
                </a:solidFill>
              </a:rPr>
              <a:t>       </a:t>
            </a:r>
            <a:r>
              <a:rPr lang="fr-BE" dirty="0">
                <a:solidFill>
                  <a:srgbClr val="D69800"/>
                </a:solidFill>
              </a:rPr>
              <a:t>@Seddryck</a:t>
            </a:r>
            <a:endParaRPr lang="en-GB" dirty="0"/>
          </a:p>
        </p:txBody>
      </p:sp>
      <p:pic>
        <p:nvPicPr>
          <p:cNvPr id="4" name="Picture 3">
            <a:extLst>
              <a:ext uri="{FF2B5EF4-FFF2-40B4-BE49-F238E27FC236}">
                <a16:creationId xmlns:a16="http://schemas.microsoft.com/office/drawing/2014/main" id="{6AD9C42B-E86D-4FC5-A737-CB56DC1228ED}"/>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8395" y="4928542"/>
            <a:ext cx="387786" cy="387786"/>
          </a:xfrm>
          <a:prstGeom prst="rect">
            <a:avLst/>
          </a:prstGeom>
        </p:spPr>
      </p:pic>
    </p:spTree>
    <p:extLst>
      <p:ext uri="{BB962C8B-B14F-4D97-AF65-F5344CB8AC3E}">
        <p14:creationId xmlns:p14="http://schemas.microsoft.com/office/powerpoint/2010/main" val="34795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F543-6D3E-43EF-BDA6-79FBB9B386DB}"/>
              </a:ext>
            </a:extLst>
          </p:cNvPr>
          <p:cNvSpPr>
            <a:spLocks noGrp="1"/>
          </p:cNvSpPr>
          <p:nvPr>
            <p:ph type="title"/>
          </p:nvPr>
        </p:nvSpPr>
        <p:spPr/>
        <p:txBody>
          <a:bodyPr/>
          <a:lstStyle/>
          <a:p>
            <a:r>
              <a:rPr lang="fr-BE" dirty="0" err="1"/>
              <a:t>Tooling</a:t>
            </a:r>
            <a:r>
              <a:rPr lang="fr-BE" dirty="0"/>
              <a:t> for ingestion</a:t>
            </a:r>
            <a:endParaRPr lang="en-GB" dirty="0"/>
          </a:p>
        </p:txBody>
      </p:sp>
      <p:sp>
        <p:nvSpPr>
          <p:cNvPr id="3" name="Content Placeholder 2">
            <a:extLst>
              <a:ext uri="{FF2B5EF4-FFF2-40B4-BE49-F238E27FC236}">
                <a16:creationId xmlns:a16="http://schemas.microsoft.com/office/drawing/2014/main" id="{39184293-0F3D-4865-A89B-3738E170DF5E}"/>
              </a:ext>
            </a:extLst>
          </p:cNvPr>
          <p:cNvSpPr>
            <a:spLocks noGrp="1"/>
          </p:cNvSpPr>
          <p:nvPr>
            <p:ph idx="1"/>
          </p:nvPr>
        </p:nvSpPr>
        <p:spPr/>
        <p:txBody>
          <a:bodyPr/>
          <a:lstStyle/>
          <a:p>
            <a:r>
              <a:rPr lang="en-GB" dirty="0"/>
              <a:t>One-Click Ingestion: </a:t>
            </a:r>
          </a:p>
          <a:p>
            <a:pPr lvl="1"/>
            <a:r>
              <a:rPr lang="en-GB" dirty="0"/>
              <a:t>wizard</a:t>
            </a:r>
          </a:p>
          <a:p>
            <a:pPr lvl="1"/>
            <a:r>
              <a:rPr lang="en-GB" dirty="0"/>
              <a:t>automation of tasks such as creating tables and mappings</a:t>
            </a:r>
          </a:p>
          <a:p>
            <a:pPr lvl="1"/>
            <a:r>
              <a:rPr lang="en-GB" dirty="0"/>
              <a:t>on-event or one-time</a:t>
            </a:r>
          </a:p>
          <a:p>
            <a:pPr lvl="1"/>
            <a:endParaRPr lang="en-GB" dirty="0"/>
          </a:p>
          <a:p>
            <a:r>
              <a:rPr lang="en-GB" dirty="0" err="1"/>
              <a:t>LightIngest</a:t>
            </a:r>
            <a:endParaRPr lang="en-GB" dirty="0"/>
          </a:p>
          <a:p>
            <a:pPr lvl="1"/>
            <a:r>
              <a:rPr lang="en-GB" dirty="0"/>
              <a:t>Command line utility</a:t>
            </a:r>
          </a:p>
          <a:p>
            <a:pPr lvl="1"/>
            <a:r>
              <a:rPr lang="en-GB" dirty="0"/>
              <a:t>ad-hoc data ingestion</a:t>
            </a:r>
          </a:p>
          <a:p>
            <a:pPr lvl="1"/>
            <a:r>
              <a:rPr lang="en-GB" dirty="0"/>
              <a:t>pull data from the local folder or from the Azure blob storage container</a:t>
            </a:r>
          </a:p>
          <a:p>
            <a:endParaRPr lang="en-GB" dirty="0"/>
          </a:p>
          <a:p>
            <a:endParaRPr lang="en-GB" dirty="0"/>
          </a:p>
        </p:txBody>
      </p:sp>
      <p:sp>
        <p:nvSpPr>
          <p:cNvPr id="4" name="Oval 3">
            <a:extLst>
              <a:ext uri="{FF2B5EF4-FFF2-40B4-BE49-F238E27FC236}">
                <a16:creationId xmlns:a16="http://schemas.microsoft.com/office/drawing/2014/main" id="{9766F039-4243-484C-B472-4A815006D593}"/>
              </a:ext>
            </a:extLst>
          </p:cNvPr>
          <p:cNvSpPr/>
          <p:nvPr/>
        </p:nvSpPr>
        <p:spPr>
          <a:xfrm>
            <a:off x="10285445" y="144917"/>
            <a:ext cx="1545771" cy="1545771"/>
          </a:xfrm>
          <a:prstGeom prst="ellipse">
            <a:avLst/>
          </a:prstGeom>
          <a:solidFill>
            <a:srgbClr val="D74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Ingestion</a:t>
            </a:r>
            <a:endParaRPr lang="en-GB" dirty="0"/>
          </a:p>
        </p:txBody>
      </p:sp>
    </p:spTree>
    <p:extLst>
      <p:ext uri="{BB962C8B-B14F-4D97-AF65-F5344CB8AC3E}">
        <p14:creationId xmlns:p14="http://schemas.microsoft.com/office/powerpoint/2010/main" val="301631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6387-D090-4C53-8478-6B3D181D9C3A}"/>
              </a:ext>
            </a:extLst>
          </p:cNvPr>
          <p:cNvSpPr>
            <a:spLocks noGrp="1"/>
          </p:cNvSpPr>
          <p:nvPr>
            <p:ph type="title"/>
          </p:nvPr>
        </p:nvSpPr>
        <p:spPr/>
        <p:txBody>
          <a:bodyPr/>
          <a:lstStyle/>
          <a:p>
            <a:r>
              <a:rPr lang="fr-BE" dirty="0"/>
              <a:t>Data </a:t>
            </a:r>
            <a:r>
              <a:rPr lang="fr-BE" dirty="0" err="1"/>
              <a:t>storage</a:t>
            </a:r>
            <a:endParaRPr lang="en-GB" dirty="0"/>
          </a:p>
        </p:txBody>
      </p:sp>
      <p:sp>
        <p:nvSpPr>
          <p:cNvPr id="3" name="Content Placeholder 2">
            <a:extLst>
              <a:ext uri="{FF2B5EF4-FFF2-40B4-BE49-F238E27FC236}">
                <a16:creationId xmlns:a16="http://schemas.microsoft.com/office/drawing/2014/main" id="{7F3BDD9C-717B-4643-B0F2-D67C6AE496ED}"/>
              </a:ext>
            </a:extLst>
          </p:cNvPr>
          <p:cNvSpPr>
            <a:spLocks noGrp="1"/>
          </p:cNvSpPr>
          <p:nvPr>
            <p:ph sz="half" idx="1"/>
          </p:nvPr>
        </p:nvSpPr>
        <p:spPr>
          <a:xfrm>
            <a:off x="6883731" y="1905620"/>
            <a:ext cx="5181600" cy="4351338"/>
          </a:xfrm>
        </p:spPr>
        <p:txBody>
          <a:bodyPr>
            <a:normAutofit/>
          </a:bodyPr>
          <a:lstStyle/>
          <a:p>
            <a:r>
              <a:rPr lang="en-GB" dirty="0"/>
              <a:t>Three top technologies: </a:t>
            </a:r>
          </a:p>
          <a:p>
            <a:pPr lvl="1"/>
            <a:r>
              <a:rPr lang="en-GB" dirty="0"/>
              <a:t>column store</a:t>
            </a:r>
          </a:p>
          <a:p>
            <a:pPr lvl="1"/>
            <a:r>
              <a:rPr lang="en-GB" dirty="0"/>
              <a:t>text indexing,</a:t>
            </a:r>
          </a:p>
          <a:p>
            <a:pPr lvl="1"/>
            <a:r>
              <a:rPr lang="en-GB" dirty="0"/>
              <a:t>data </a:t>
            </a:r>
            <a:r>
              <a:rPr lang="en-GB" dirty="0" err="1"/>
              <a:t>sharding</a:t>
            </a:r>
            <a:endParaRPr lang="en-GB" dirty="0"/>
          </a:p>
          <a:p>
            <a:r>
              <a:rPr lang="en-GB" dirty="0"/>
              <a:t>Each data shard</a:t>
            </a:r>
          </a:p>
          <a:p>
            <a:pPr lvl="1"/>
            <a:r>
              <a:rPr lang="en-GB" dirty="0"/>
              <a:t>composed of one or more blobs</a:t>
            </a:r>
          </a:p>
          <a:p>
            <a:pPr lvl="1"/>
            <a:r>
              <a:rPr lang="en-GB" dirty="0"/>
              <a:t>Data shard is immutable</a:t>
            </a:r>
            <a:endParaRPr lang="fr-BE" dirty="0"/>
          </a:p>
          <a:p>
            <a:endParaRPr lang="en-GB" dirty="0"/>
          </a:p>
          <a:p>
            <a:endParaRPr lang="en-GB" dirty="0"/>
          </a:p>
        </p:txBody>
      </p:sp>
      <p:grpSp>
        <p:nvGrpSpPr>
          <p:cNvPr id="21" name="Group 20">
            <a:extLst>
              <a:ext uri="{FF2B5EF4-FFF2-40B4-BE49-F238E27FC236}">
                <a16:creationId xmlns:a16="http://schemas.microsoft.com/office/drawing/2014/main" id="{07A08112-F46D-42D0-BB90-E108505B3938}"/>
              </a:ext>
            </a:extLst>
          </p:cNvPr>
          <p:cNvGrpSpPr/>
          <p:nvPr/>
        </p:nvGrpSpPr>
        <p:grpSpPr>
          <a:xfrm>
            <a:off x="386938" y="1798742"/>
            <a:ext cx="4921333" cy="3929087"/>
            <a:chOff x="6241473" y="1976807"/>
            <a:chExt cx="4921333" cy="3929087"/>
          </a:xfrm>
        </p:grpSpPr>
        <p:sp>
          <p:nvSpPr>
            <p:cNvPr id="22" name="Rectangle 21">
              <a:extLst>
                <a:ext uri="{FF2B5EF4-FFF2-40B4-BE49-F238E27FC236}">
                  <a16:creationId xmlns:a16="http://schemas.microsoft.com/office/drawing/2014/main" id="{C5D2CF6E-8ACB-4DBA-9D26-8550BCE05B6B}"/>
                </a:ext>
              </a:extLst>
            </p:cNvPr>
            <p:cNvSpPr/>
            <p:nvPr/>
          </p:nvSpPr>
          <p:spPr>
            <a:xfrm>
              <a:off x="8051470" y="4713575"/>
              <a:ext cx="3111336" cy="1122200"/>
            </a:xfrm>
            <a:prstGeom prst="rect">
              <a:avLst/>
            </a:prstGeom>
            <a:solidFill>
              <a:srgbClr val="FF0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Azure Blob Storage</a:t>
              </a:r>
              <a:endParaRPr lang="en-GB" b="1" dirty="0">
                <a:solidFill>
                  <a:schemeClr val="bg1"/>
                </a:solidFill>
              </a:endParaRPr>
            </a:p>
          </p:txBody>
        </p:sp>
        <p:sp>
          <p:nvSpPr>
            <p:cNvPr id="23" name="Rectangle 22">
              <a:extLst>
                <a:ext uri="{FF2B5EF4-FFF2-40B4-BE49-F238E27FC236}">
                  <a16:creationId xmlns:a16="http://schemas.microsoft.com/office/drawing/2014/main" id="{F0B5C82B-D623-4C42-A135-705ECE996D0B}"/>
                </a:ext>
              </a:extLst>
            </p:cNvPr>
            <p:cNvSpPr/>
            <p:nvPr/>
          </p:nvSpPr>
          <p:spPr>
            <a:xfrm>
              <a:off x="8051470" y="3345191"/>
              <a:ext cx="3111336" cy="1122200"/>
            </a:xfrm>
            <a:prstGeom prst="rect">
              <a:avLst/>
            </a:prstGeom>
            <a:solidFill>
              <a:srgbClr val="03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Azure </a:t>
              </a:r>
              <a:r>
                <a:rPr lang="fr-BE" b="1" dirty="0" err="1">
                  <a:solidFill>
                    <a:schemeClr val="bg1"/>
                  </a:solidFill>
                </a:rPr>
                <a:t>Compute</a:t>
              </a:r>
              <a:r>
                <a:rPr lang="fr-BE" b="1" dirty="0">
                  <a:solidFill>
                    <a:schemeClr val="bg1"/>
                  </a:solidFill>
                </a:rPr>
                <a:t> SSD</a:t>
              </a:r>
              <a:endParaRPr lang="en-GB" b="1" dirty="0">
                <a:solidFill>
                  <a:schemeClr val="bg1"/>
                </a:solidFill>
              </a:endParaRPr>
            </a:p>
          </p:txBody>
        </p:sp>
        <p:sp>
          <p:nvSpPr>
            <p:cNvPr id="24" name="Rectangle 23">
              <a:extLst>
                <a:ext uri="{FF2B5EF4-FFF2-40B4-BE49-F238E27FC236}">
                  <a16:creationId xmlns:a16="http://schemas.microsoft.com/office/drawing/2014/main" id="{C05CB788-3859-452D-9C5E-9C0F03EE9F82}"/>
                </a:ext>
              </a:extLst>
            </p:cNvPr>
            <p:cNvSpPr/>
            <p:nvPr/>
          </p:nvSpPr>
          <p:spPr>
            <a:xfrm>
              <a:off x="8051470" y="1976807"/>
              <a:ext cx="3111336" cy="1122200"/>
            </a:xfrm>
            <a:prstGeom prst="rect">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Azure </a:t>
              </a:r>
              <a:r>
                <a:rPr lang="fr-BE" b="1" dirty="0" err="1">
                  <a:solidFill>
                    <a:schemeClr val="bg1"/>
                  </a:solidFill>
                </a:rPr>
                <a:t>Compute</a:t>
              </a:r>
              <a:r>
                <a:rPr lang="fr-BE" b="1" dirty="0">
                  <a:solidFill>
                    <a:schemeClr val="bg1"/>
                  </a:solidFill>
                </a:rPr>
                <a:t> RAM</a:t>
              </a:r>
              <a:endParaRPr lang="en-GB" b="1" dirty="0">
                <a:solidFill>
                  <a:schemeClr val="bg1"/>
                </a:solidFill>
              </a:endParaRPr>
            </a:p>
          </p:txBody>
        </p:sp>
        <p:sp>
          <p:nvSpPr>
            <p:cNvPr id="25" name="Left Brace 24">
              <a:extLst>
                <a:ext uri="{FF2B5EF4-FFF2-40B4-BE49-F238E27FC236}">
                  <a16:creationId xmlns:a16="http://schemas.microsoft.com/office/drawing/2014/main" id="{4C1F94E4-A2A3-47DF-9459-BF38D473C5A8}"/>
                </a:ext>
              </a:extLst>
            </p:cNvPr>
            <p:cNvSpPr/>
            <p:nvPr/>
          </p:nvSpPr>
          <p:spPr>
            <a:xfrm>
              <a:off x="7469579" y="1976808"/>
              <a:ext cx="380011" cy="2490584"/>
            </a:xfrm>
            <a:prstGeom prst="leftBrace">
              <a:avLst/>
            </a:prstGeom>
            <a:ln w="63500">
              <a:solidFill>
                <a:srgbClr val="0AC8C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Left Brace 25">
              <a:extLst>
                <a:ext uri="{FF2B5EF4-FFF2-40B4-BE49-F238E27FC236}">
                  <a16:creationId xmlns:a16="http://schemas.microsoft.com/office/drawing/2014/main" id="{561EF646-D4CC-4D4F-A52C-012E285F0EF7}"/>
                </a:ext>
              </a:extLst>
            </p:cNvPr>
            <p:cNvSpPr/>
            <p:nvPr/>
          </p:nvSpPr>
          <p:spPr>
            <a:xfrm>
              <a:off x="7512132" y="4666075"/>
              <a:ext cx="337458" cy="1239819"/>
            </a:xfrm>
            <a:prstGeom prst="leftBrace">
              <a:avLst/>
            </a:prstGeom>
            <a:ln w="63500">
              <a:solidFill>
                <a:srgbClr val="0AC8C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45E66328-611A-4968-909B-03E8C1238A98}"/>
                </a:ext>
              </a:extLst>
            </p:cNvPr>
            <p:cNvSpPr txBox="1"/>
            <p:nvPr/>
          </p:nvSpPr>
          <p:spPr>
            <a:xfrm>
              <a:off x="6241473" y="2745026"/>
              <a:ext cx="1151906" cy="1200329"/>
            </a:xfrm>
            <a:prstGeom prst="rect">
              <a:avLst/>
            </a:prstGeom>
            <a:noFill/>
          </p:spPr>
          <p:txBody>
            <a:bodyPr wrap="square" rtlCol="0">
              <a:spAutoFit/>
            </a:bodyPr>
            <a:lstStyle/>
            <a:p>
              <a:r>
                <a:rPr lang="fr-FR" sz="2400" dirty="0">
                  <a:solidFill>
                    <a:srgbClr val="0AC8C5"/>
                  </a:solidFill>
                </a:rPr>
                <a:t>Hot </a:t>
              </a:r>
              <a:r>
                <a:rPr lang="fr-FR" sz="2400" dirty="0" err="1">
                  <a:solidFill>
                    <a:srgbClr val="0AC8C5"/>
                  </a:solidFill>
                </a:rPr>
                <a:t>storage</a:t>
              </a:r>
              <a:endParaRPr lang="fr-FR" sz="2400" dirty="0">
                <a:solidFill>
                  <a:srgbClr val="0AC8C5"/>
                </a:solidFill>
              </a:endParaRPr>
            </a:p>
            <a:p>
              <a:r>
                <a:rPr lang="fr-FR" sz="2400" dirty="0">
                  <a:solidFill>
                    <a:srgbClr val="0AC8C5"/>
                  </a:solidFill>
                </a:rPr>
                <a:t>(cache)</a:t>
              </a:r>
              <a:endParaRPr lang="en-GB" sz="2400" dirty="0">
                <a:solidFill>
                  <a:srgbClr val="0AC8C5"/>
                </a:solidFill>
              </a:endParaRPr>
            </a:p>
          </p:txBody>
        </p:sp>
        <p:sp>
          <p:nvSpPr>
            <p:cNvPr id="28" name="TextBox 27">
              <a:extLst>
                <a:ext uri="{FF2B5EF4-FFF2-40B4-BE49-F238E27FC236}">
                  <a16:creationId xmlns:a16="http://schemas.microsoft.com/office/drawing/2014/main" id="{1BECE873-1E71-4DD5-B544-55C90A20EEFB}"/>
                </a:ext>
              </a:extLst>
            </p:cNvPr>
            <p:cNvSpPr txBox="1"/>
            <p:nvPr/>
          </p:nvSpPr>
          <p:spPr>
            <a:xfrm>
              <a:off x="6241473" y="5004778"/>
              <a:ext cx="1151906" cy="830997"/>
            </a:xfrm>
            <a:prstGeom prst="rect">
              <a:avLst/>
            </a:prstGeom>
            <a:noFill/>
          </p:spPr>
          <p:txBody>
            <a:bodyPr wrap="square" rtlCol="0">
              <a:spAutoFit/>
            </a:bodyPr>
            <a:lstStyle/>
            <a:p>
              <a:r>
                <a:rPr lang="fr-FR" sz="2400" dirty="0">
                  <a:solidFill>
                    <a:srgbClr val="0AC8C5"/>
                  </a:solidFill>
                </a:rPr>
                <a:t>Cold </a:t>
              </a:r>
              <a:r>
                <a:rPr lang="fr-FR" sz="2400" dirty="0" err="1">
                  <a:solidFill>
                    <a:srgbClr val="0AC8C5"/>
                  </a:solidFill>
                </a:rPr>
                <a:t>storage</a:t>
              </a:r>
              <a:endParaRPr lang="en-GB" sz="2400" dirty="0">
                <a:solidFill>
                  <a:srgbClr val="0AC8C5"/>
                </a:solidFill>
              </a:endParaRPr>
            </a:p>
          </p:txBody>
        </p:sp>
      </p:grpSp>
      <p:cxnSp>
        <p:nvCxnSpPr>
          <p:cNvPr id="30" name="Straight Arrow Connector 29">
            <a:extLst>
              <a:ext uri="{FF2B5EF4-FFF2-40B4-BE49-F238E27FC236}">
                <a16:creationId xmlns:a16="http://schemas.microsoft.com/office/drawing/2014/main" id="{D5008B83-8A08-494E-970D-8D2E7C789C31}"/>
              </a:ext>
            </a:extLst>
          </p:cNvPr>
          <p:cNvCxnSpPr/>
          <p:nvPr/>
        </p:nvCxnSpPr>
        <p:spPr>
          <a:xfrm>
            <a:off x="5533901" y="1798742"/>
            <a:ext cx="0" cy="3929087"/>
          </a:xfrm>
          <a:prstGeom prst="straightConnector1">
            <a:avLst/>
          </a:prstGeom>
          <a:ln w="63500">
            <a:solidFill>
              <a:srgbClr val="0AC8C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2879431-B86F-4302-831F-A2D416C85FD3}"/>
              </a:ext>
            </a:extLst>
          </p:cNvPr>
          <p:cNvSpPr txBox="1"/>
          <p:nvPr/>
        </p:nvSpPr>
        <p:spPr>
          <a:xfrm rot="16200000">
            <a:off x="4399071" y="3645716"/>
            <a:ext cx="2731325" cy="461665"/>
          </a:xfrm>
          <a:prstGeom prst="rect">
            <a:avLst/>
          </a:prstGeom>
          <a:noFill/>
        </p:spPr>
        <p:txBody>
          <a:bodyPr wrap="square" rtlCol="0">
            <a:spAutoFit/>
          </a:bodyPr>
          <a:lstStyle/>
          <a:p>
            <a:pPr algn="ctr"/>
            <a:r>
              <a:rPr lang="fr-FR" sz="2400" dirty="0">
                <a:solidFill>
                  <a:srgbClr val="0AC8C5"/>
                </a:solidFill>
              </a:rPr>
              <a:t>Compressed data</a:t>
            </a:r>
            <a:endParaRPr lang="en-GB" sz="2400" dirty="0">
              <a:solidFill>
                <a:srgbClr val="0AC8C5"/>
              </a:solidFill>
            </a:endParaRPr>
          </a:p>
        </p:txBody>
      </p:sp>
      <p:sp>
        <p:nvSpPr>
          <p:cNvPr id="32" name="Oval 31">
            <a:extLst>
              <a:ext uri="{FF2B5EF4-FFF2-40B4-BE49-F238E27FC236}">
                <a16:creationId xmlns:a16="http://schemas.microsoft.com/office/drawing/2014/main" id="{0A8E43CC-CFC8-48DD-95FA-9A949CFC3FC3}"/>
              </a:ext>
            </a:extLst>
          </p:cNvPr>
          <p:cNvSpPr/>
          <p:nvPr/>
        </p:nvSpPr>
        <p:spPr>
          <a:xfrm>
            <a:off x="10520690" y="150193"/>
            <a:ext cx="1287625" cy="1287625"/>
          </a:xfrm>
          <a:prstGeom prst="ellipse">
            <a:avLst/>
          </a:prstGeom>
          <a:solidFill>
            <a:srgbClr val="0AC8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Storage</a:t>
            </a:r>
            <a:endParaRPr lang="en-GB" dirty="0"/>
          </a:p>
        </p:txBody>
      </p:sp>
    </p:spTree>
    <p:extLst>
      <p:ext uri="{BB962C8B-B14F-4D97-AF65-F5344CB8AC3E}">
        <p14:creationId xmlns:p14="http://schemas.microsoft.com/office/powerpoint/2010/main" val="277706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C619-1456-4816-B09B-18FDCEF2D279}"/>
              </a:ext>
            </a:extLst>
          </p:cNvPr>
          <p:cNvSpPr>
            <a:spLocks noGrp="1"/>
          </p:cNvSpPr>
          <p:nvPr>
            <p:ph type="title"/>
          </p:nvPr>
        </p:nvSpPr>
        <p:spPr/>
        <p:txBody>
          <a:bodyPr/>
          <a:lstStyle/>
          <a:p>
            <a:r>
              <a:rPr lang="fr-BE" dirty="0"/>
              <a:t>Data grooming</a:t>
            </a:r>
            <a:endParaRPr lang="en-GB" dirty="0"/>
          </a:p>
        </p:txBody>
      </p:sp>
      <p:sp>
        <p:nvSpPr>
          <p:cNvPr id="3" name="Content Placeholder 2">
            <a:extLst>
              <a:ext uri="{FF2B5EF4-FFF2-40B4-BE49-F238E27FC236}">
                <a16:creationId xmlns:a16="http://schemas.microsoft.com/office/drawing/2014/main" id="{3B0D9A9A-FCBE-4183-9F4F-018A6D7E67A2}"/>
              </a:ext>
            </a:extLst>
          </p:cNvPr>
          <p:cNvSpPr>
            <a:spLocks noGrp="1"/>
          </p:cNvSpPr>
          <p:nvPr>
            <p:ph sz="half" idx="1"/>
          </p:nvPr>
        </p:nvSpPr>
        <p:spPr/>
        <p:txBody>
          <a:bodyPr/>
          <a:lstStyle/>
          <a:p>
            <a:r>
              <a:rPr lang="fr-BE" dirty="0"/>
              <a:t>Settings at database level</a:t>
            </a:r>
          </a:p>
          <a:p>
            <a:r>
              <a:rPr lang="fr-BE" dirty="0" err="1"/>
              <a:t>Retention</a:t>
            </a:r>
            <a:r>
              <a:rPr lang="fr-BE" dirty="0"/>
              <a:t> based on ingestion time</a:t>
            </a:r>
          </a:p>
          <a:p>
            <a:r>
              <a:rPr lang="fr-BE" dirty="0"/>
              <a:t>Know your clients (or </a:t>
            </a:r>
            <a:r>
              <a:rPr lang="fr-BE" dirty="0" err="1"/>
              <a:t>their</a:t>
            </a:r>
            <a:r>
              <a:rPr lang="fr-BE" dirty="0"/>
              <a:t> query patterns)!</a:t>
            </a:r>
            <a:endParaRPr lang="en-GB" dirty="0"/>
          </a:p>
        </p:txBody>
      </p:sp>
      <p:pic>
        <p:nvPicPr>
          <p:cNvPr id="10" name="Content Placeholder 9">
            <a:extLst>
              <a:ext uri="{FF2B5EF4-FFF2-40B4-BE49-F238E27FC236}">
                <a16:creationId xmlns:a16="http://schemas.microsoft.com/office/drawing/2014/main" id="{E833F524-69E4-46CD-9C98-E7C8CBAC8379}"/>
              </a:ext>
            </a:extLst>
          </p:cNvPr>
          <p:cNvPicPr>
            <a:picLocks noGrp="1" noChangeAspect="1"/>
          </p:cNvPicPr>
          <p:nvPr>
            <p:ph sz="half" idx="2"/>
          </p:nvPr>
        </p:nvPicPr>
        <p:blipFill>
          <a:blip r:embed="rId2"/>
          <a:stretch>
            <a:fillRect/>
          </a:stretch>
        </p:blipFill>
        <p:spPr>
          <a:xfrm>
            <a:off x="6413690" y="1825625"/>
            <a:ext cx="4523483" cy="3896320"/>
          </a:xfrm>
          <a:prstGeom prst="rect">
            <a:avLst/>
          </a:prstGeom>
        </p:spPr>
      </p:pic>
    </p:spTree>
    <p:extLst>
      <p:ext uri="{BB962C8B-B14F-4D97-AF65-F5344CB8AC3E}">
        <p14:creationId xmlns:p14="http://schemas.microsoft.com/office/powerpoint/2010/main" val="205908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3C1F-F6CF-4B67-9BEC-51872D7EDA7E}"/>
              </a:ext>
            </a:extLst>
          </p:cNvPr>
          <p:cNvSpPr>
            <a:spLocks noGrp="1"/>
          </p:cNvSpPr>
          <p:nvPr>
            <p:ph type="title"/>
          </p:nvPr>
        </p:nvSpPr>
        <p:spPr/>
        <p:txBody>
          <a:bodyPr/>
          <a:lstStyle/>
          <a:p>
            <a:r>
              <a:rPr lang="fr-BE" dirty="0" err="1"/>
              <a:t>Kusto</a:t>
            </a:r>
            <a:r>
              <a:rPr lang="fr-BE" dirty="0"/>
              <a:t> language</a:t>
            </a:r>
            <a:endParaRPr lang="en-GB" dirty="0"/>
          </a:p>
        </p:txBody>
      </p:sp>
      <p:sp>
        <p:nvSpPr>
          <p:cNvPr id="3" name="Content Placeholder 2">
            <a:extLst>
              <a:ext uri="{FF2B5EF4-FFF2-40B4-BE49-F238E27FC236}">
                <a16:creationId xmlns:a16="http://schemas.microsoft.com/office/drawing/2014/main" id="{6486409F-D062-436E-8B1C-E5683D322ECA}"/>
              </a:ext>
            </a:extLst>
          </p:cNvPr>
          <p:cNvSpPr>
            <a:spLocks noGrp="1"/>
          </p:cNvSpPr>
          <p:nvPr>
            <p:ph idx="1"/>
          </p:nvPr>
        </p:nvSpPr>
        <p:spPr/>
        <p:txBody>
          <a:bodyPr/>
          <a:lstStyle/>
          <a:p>
            <a:r>
              <a:rPr lang="en-GB" dirty="0"/>
              <a:t>KQL means Kusto Query Language</a:t>
            </a:r>
          </a:p>
          <a:p>
            <a:r>
              <a:rPr lang="en-GB" dirty="0"/>
              <a:t>A Kusto query is a read-only request to process data and return results</a:t>
            </a:r>
          </a:p>
          <a:p>
            <a:r>
              <a:rPr lang="en-GB" dirty="0"/>
              <a:t>Designed  to make the syntax easy to read, author and automate</a:t>
            </a:r>
          </a:p>
          <a:p>
            <a:r>
              <a:rPr lang="en-GB" dirty="0"/>
              <a:t> Similar concepts than SQL for structure (database, table, column)</a:t>
            </a:r>
          </a:p>
          <a:p>
            <a:endParaRPr lang="en-GB" dirty="0"/>
          </a:p>
        </p:txBody>
      </p:sp>
    </p:spTree>
    <p:extLst>
      <p:ext uri="{BB962C8B-B14F-4D97-AF65-F5344CB8AC3E}">
        <p14:creationId xmlns:p14="http://schemas.microsoft.com/office/powerpoint/2010/main" val="393931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50EF-2C17-49EA-9731-38EA9F5A0FCF}"/>
              </a:ext>
            </a:extLst>
          </p:cNvPr>
          <p:cNvSpPr>
            <a:spLocks noGrp="1"/>
          </p:cNvSpPr>
          <p:nvPr>
            <p:ph type="title"/>
          </p:nvPr>
        </p:nvSpPr>
        <p:spPr/>
        <p:txBody>
          <a:bodyPr/>
          <a:lstStyle/>
          <a:p>
            <a:r>
              <a:rPr lang="fr-BE" dirty="0"/>
              <a:t>Query vs Command</a:t>
            </a:r>
            <a:endParaRPr lang="en-GB" dirty="0"/>
          </a:p>
        </p:txBody>
      </p:sp>
      <p:sp>
        <p:nvSpPr>
          <p:cNvPr id="3" name="Content Placeholder 2">
            <a:extLst>
              <a:ext uri="{FF2B5EF4-FFF2-40B4-BE49-F238E27FC236}">
                <a16:creationId xmlns:a16="http://schemas.microsoft.com/office/drawing/2014/main" id="{EDE9AF1A-3E37-4DB1-A776-0E5A3442CB9D}"/>
              </a:ext>
            </a:extLst>
          </p:cNvPr>
          <p:cNvSpPr>
            <a:spLocks noGrp="1"/>
          </p:cNvSpPr>
          <p:nvPr>
            <p:ph idx="1"/>
          </p:nvPr>
        </p:nvSpPr>
        <p:spPr/>
        <p:txBody>
          <a:bodyPr/>
          <a:lstStyle/>
          <a:p>
            <a:r>
              <a:rPr lang="fr-BE" dirty="0">
                <a:solidFill>
                  <a:srgbClr val="FF0092"/>
                </a:solidFill>
              </a:rPr>
              <a:t>Queries</a:t>
            </a:r>
            <a:r>
              <a:rPr lang="fr-BE" dirty="0"/>
              <a:t> return a data set (set of records)</a:t>
            </a:r>
          </a:p>
          <a:p>
            <a:r>
              <a:rPr lang="fr-BE" dirty="0" err="1">
                <a:solidFill>
                  <a:srgbClr val="0AC8C5"/>
                </a:solidFill>
              </a:rPr>
              <a:t>Commands</a:t>
            </a:r>
            <a:r>
              <a:rPr lang="fr-BE" dirty="0"/>
              <a:t> </a:t>
            </a:r>
            <a:r>
              <a:rPr lang="fr-BE" dirty="0" err="1"/>
              <a:t>act</a:t>
            </a:r>
            <a:r>
              <a:rPr lang="fr-BE" dirty="0"/>
              <a:t> on the clusters, databases or tables but not on data</a:t>
            </a:r>
            <a:endParaRPr lang="en-GB" dirty="0"/>
          </a:p>
          <a:p>
            <a:r>
              <a:rPr lang="fr-BE" dirty="0" err="1"/>
              <a:t>Commands</a:t>
            </a:r>
            <a:r>
              <a:rPr lang="fr-BE" dirty="0"/>
              <a:t> start with a </a:t>
            </a:r>
            <a:r>
              <a:rPr lang="fr-BE" dirty="0">
                <a:solidFill>
                  <a:srgbClr val="55D500"/>
                </a:solidFill>
              </a:rPr>
              <a:t>dot</a:t>
            </a:r>
            <a:r>
              <a:rPr lang="fr-BE" dirty="0"/>
              <a:t> (« . »)</a:t>
            </a:r>
          </a:p>
          <a:p>
            <a:pPr lvl="1"/>
            <a:r>
              <a:rPr lang="fr-BE" dirty="0" err="1"/>
              <a:t>Expl</a:t>
            </a:r>
            <a:r>
              <a:rPr lang="fr-BE" dirty="0"/>
              <a:t>: .show .</a:t>
            </a:r>
            <a:r>
              <a:rPr lang="fr-BE" dirty="0" err="1"/>
              <a:t>ingest</a:t>
            </a:r>
            <a:r>
              <a:rPr lang="fr-BE" dirty="0"/>
              <a:t>  …</a:t>
            </a:r>
          </a:p>
          <a:p>
            <a:r>
              <a:rPr lang="fr-BE" dirty="0" err="1"/>
              <a:t>Both</a:t>
            </a:r>
            <a:r>
              <a:rPr lang="fr-BE" dirty="0"/>
              <a:t> must </a:t>
            </a:r>
            <a:r>
              <a:rPr lang="fr-BE" dirty="0" err="1"/>
              <a:t>be</a:t>
            </a:r>
            <a:r>
              <a:rPr lang="fr-BE" dirty="0"/>
              <a:t> submitted to </a:t>
            </a:r>
            <a:r>
              <a:rPr lang="fr-BE" dirty="0">
                <a:solidFill>
                  <a:srgbClr val="D9D406"/>
                </a:solidFill>
              </a:rPr>
              <a:t>distinct </a:t>
            </a:r>
            <a:r>
              <a:rPr lang="fr-BE" dirty="0" err="1">
                <a:solidFill>
                  <a:srgbClr val="D9D406"/>
                </a:solidFill>
              </a:rPr>
              <a:t>endpoints</a:t>
            </a:r>
            <a:endParaRPr lang="fr-BE" dirty="0">
              <a:solidFill>
                <a:srgbClr val="D9D406"/>
              </a:solidFill>
            </a:endParaRPr>
          </a:p>
        </p:txBody>
      </p:sp>
      <p:sp>
        <p:nvSpPr>
          <p:cNvPr id="4" name="Oval 3">
            <a:extLst>
              <a:ext uri="{FF2B5EF4-FFF2-40B4-BE49-F238E27FC236}">
                <a16:creationId xmlns:a16="http://schemas.microsoft.com/office/drawing/2014/main" id="{A9A95C55-82DF-48E9-9DCF-8AC09D7ED685}"/>
              </a:ext>
            </a:extLst>
          </p:cNvPr>
          <p:cNvSpPr/>
          <p:nvPr/>
        </p:nvSpPr>
        <p:spPr>
          <a:xfrm>
            <a:off x="10744200" y="23018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Tree>
    <p:extLst>
      <p:ext uri="{BB962C8B-B14F-4D97-AF65-F5344CB8AC3E}">
        <p14:creationId xmlns:p14="http://schemas.microsoft.com/office/powerpoint/2010/main" val="356417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50EF-2C17-49EA-9731-38EA9F5A0FCF}"/>
              </a:ext>
            </a:extLst>
          </p:cNvPr>
          <p:cNvSpPr>
            <a:spLocks noGrp="1"/>
          </p:cNvSpPr>
          <p:nvPr>
            <p:ph type="title"/>
          </p:nvPr>
        </p:nvSpPr>
        <p:spPr/>
        <p:txBody>
          <a:bodyPr/>
          <a:lstStyle/>
          <a:p>
            <a:r>
              <a:rPr lang="fr-BE" dirty="0"/>
              <a:t>101 of the syntax</a:t>
            </a:r>
            <a:endParaRPr lang="en-GB" dirty="0"/>
          </a:p>
        </p:txBody>
      </p:sp>
      <p:sp>
        <p:nvSpPr>
          <p:cNvPr id="3" name="Content Placeholder 2">
            <a:extLst>
              <a:ext uri="{FF2B5EF4-FFF2-40B4-BE49-F238E27FC236}">
                <a16:creationId xmlns:a16="http://schemas.microsoft.com/office/drawing/2014/main" id="{EDE9AF1A-3E37-4DB1-A776-0E5A3442CB9D}"/>
              </a:ext>
            </a:extLst>
          </p:cNvPr>
          <p:cNvSpPr>
            <a:spLocks noGrp="1"/>
          </p:cNvSpPr>
          <p:nvPr>
            <p:ph idx="1"/>
          </p:nvPr>
        </p:nvSpPr>
        <p:spPr/>
        <p:txBody>
          <a:bodyPr>
            <a:normAutofit lnSpcReduction="10000"/>
          </a:bodyPr>
          <a:lstStyle/>
          <a:p>
            <a:r>
              <a:rPr lang="fr-BE" dirty="0">
                <a:solidFill>
                  <a:schemeClr val="bg2"/>
                </a:solidFill>
              </a:rPr>
              <a:t>Start by the </a:t>
            </a:r>
            <a:r>
              <a:rPr lang="fr-BE" dirty="0" err="1">
                <a:solidFill>
                  <a:schemeClr val="bg2"/>
                </a:solidFill>
              </a:rPr>
              <a:t>name</a:t>
            </a:r>
            <a:r>
              <a:rPr lang="fr-BE" dirty="0">
                <a:solidFill>
                  <a:schemeClr val="bg2"/>
                </a:solidFill>
              </a:rPr>
              <a:t> of the table (</a:t>
            </a:r>
            <a:r>
              <a:rPr lang="fr-BE" dirty="0" err="1">
                <a:solidFill>
                  <a:schemeClr val="bg2"/>
                </a:solidFill>
              </a:rPr>
              <a:t>optionaly</a:t>
            </a:r>
            <a:r>
              <a:rPr lang="fr-BE" dirty="0">
                <a:solidFill>
                  <a:schemeClr val="bg2"/>
                </a:solidFill>
              </a:rPr>
              <a:t> </a:t>
            </a:r>
            <a:r>
              <a:rPr lang="fr-BE" dirty="0" err="1">
                <a:solidFill>
                  <a:schemeClr val="bg2"/>
                </a:solidFill>
              </a:rPr>
              <a:t>quoted</a:t>
            </a:r>
            <a:r>
              <a:rPr lang="fr-BE" dirty="0">
                <a:solidFill>
                  <a:schemeClr val="bg2"/>
                </a:solidFill>
              </a:rPr>
              <a:t> between </a:t>
            </a:r>
            <a:r>
              <a:rPr lang="fr-BE" dirty="0" err="1">
                <a:solidFill>
                  <a:schemeClr val="bg2"/>
                </a:solidFill>
              </a:rPr>
              <a:t>brackets</a:t>
            </a:r>
            <a:r>
              <a:rPr lang="fr-BE" dirty="0">
                <a:solidFill>
                  <a:schemeClr val="bg2"/>
                </a:solidFill>
              </a:rPr>
              <a:t>)</a:t>
            </a:r>
          </a:p>
          <a:p>
            <a:r>
              <a:rPr lang="fr-BE" dirty="0">
                <a:solidFill>
                  <a:schemeClr val="bg2"/>
                </a:solidFill>
              </a:rPr>
              <a:t>A pipe (« | ») </a:t>
            </a:r>
            <a:r>
              <a:rPr lang="fr-BE" dirty="0" err="1">
                <a:solidFill>
                  <a:schemeClr val="bg2"/>
                </a:solidFill>
              </a:rPr>
              <a:t>is</a:t>
            </a:r>
            <a:r>
              <a:rPr lang="fr-BE" dirty="0">
                <a:solidFill>
                  <a:schemeClr val="bg2"/>
                </a:solidFill>
              </a:rPr>
              <a:t> </a:t>
            </a:r>
            <a:r>
              <a:rPr lang="fr-BE" dirty="0" err="1">
                <a:solidFill>
                  <a:schemeClr val="bg2"/>
                </a:solidFill>
              </a:rPr>
              <a:t>separating</a:t>
            </a:r>
            <a:r>
              <a:rPr lang="fr-BE" dirty="0">
                <a:solidFill>
                  <a:schemeClr val="bg2"/>
                </a:solidFill>
              </a:rPr>
              <a:t> the </a:t>
            </a:r>
            <a:r>
              <a:rPr lang="fr-BE" dirty="0" err="1">
                <a:solidFill>
                  <a:schemeClr val="bg2"/>
                </a:solidFill>
              </a:rPr>
              <a:t>operations</a:t>
            </a:r>
            <a:endParaRPr lang="fr-BE" dirty="0">
              <a:solidFill>
                <a:schemeClr val="bg2"/>
              </a:solidFill>
            </a:endParaRPr>
          </a:p>
          <a:p>
            <a:r>
              <a:rPr lang="fr-BE" dirty="0">
                <a:solidFill>
                  <a:schemeClr val="bg2"/>
                </a:solidFill>
              </a:rPr>
              <a:t>A semi-column </a:t>
            </a:r>
            <a:r>
              <a:rPr lang="fr-BE" dirty="0" err="1">
                <a:solidFill>
                  <a:schemeClr val="bg2"/>
                </a:solidFill>
              </a:rPr>
              <a:t>is</a:t>
            </a:r>
            <a:r>
              <a:rPr lang="fr-BE" dirty="0">
                <a:solidFill>
                  <a:schemeClr val="bg2"/>
                </a:solidFill>
              </a:rPr>
              <a:t> </a:t>
            </a:r>
            <a:r>
              <a:rPr lang="fr-BE" dirty="0" err="1">
                <a:solidFill>
                  <a:schemeClr val="bg2"/>
                </a:solidFill>
              </a:rPr>
              <a:t>specifying</a:t>
            </a:r>
            <a:r>
              <a:rPr lang="fr-BE" dirty="0">
                <a:solidFill>
                  <a:schemeClr val="bg2"/>
                </a:solidFill>
              </a:rPr>
              <a:t> the end of a batch of </a:t>
            </a:r>
            <a:r>
              <a:rPr lang="fr-BE" dirty="0" err="1">
                <a:solidFill>
                  <a:schemeClr val="bg2"/>
                </a:solidFill>
              </a:rPr>
              <a:t>operations</a:t>
            </a:r>
            <a:endParaRPr lang="fr-BE" dirty="0">
              <a:solidFill>
                <a:schemeClr val="bg2"/>
              </a:solidFill>
            </a:endParaRPr>
          </a:p>
          <a:p>
            <a:r>
              <a:rPr lang="fr-BE" dirty="0">
                <a:solidFill>
                  <a:schemeClr val="bg2"/>
                </a:solidFill>
              </a:rPr>
              <a:t>Last </a:t>
            </a:r>
            <a:r>
              <a:rPr lang="fr-BE" dirty="0" err="1">
                <a:solidFill>
                  <a:schemeClr val="bg2"/>
                </a:solidFill>
              </a:rPr>
              <a:t>operation</a:t>
            </a:r>
            <a:r>
              <a:rPr lang="fr-BE" dirty="0">
                <a:solidFill>
                  <a:schemeClr val="bg2"/>
                </a:solidFill>
              </a:rPr>
              <a:t> can </a:t>
            </a:r>
            <a:r>
              <a:rPr lang="fr-BE" dirty="0" err="1">
                <a:solidFill>
                  <a:schemeClr val="bg2"/>
                </a:solidFill>
              </a:rPr>
              <a:t>be</a:t>
            </a:r>
            <a:r>
              <a:rPr lang="fr-BE" dirty="0">
                <a:solidFill>
                  <a:schemeClr val="bg2"/>
                </a:solidFill>
              </a:rPr>
              <a:t> a </a:t>
            </a:r>
            <a:r>
              <a:rPr lang="fr-BE" dirty="0" err="1">
                <a:solidFill>
                  <a:schemeClr val="bg2"/>
                </a:solidFill>
              </a:rPr>
              <a:t>render</a:t>
            </a:r>
            <a:r>
              <a:rPr lang="fr-BE" dirty="0">
                <a:solidFill>
                  <a:schemeClr val="bg2"/>
                </a:solidFill>
              </a:rPr>
              <a:t> instruction</a:t>
            </a:r>
          </a:p>
          <a:p>
            <a:endParaRPr lang="fr-BE" dirty="0">
              <a:solidFill>
                <a:schemeClr val="bg2"/>
              </a:solidFill>
            </a:endParaRPr>
          </a:p>
          <a:p>
            <a:pPr marL="0" indent="0">
              <a:buNone/>
            </a:pPr>
            <a:r>
              <a:rPr lang="fr-BE" dirty="0" err="1">
                <a:solidFill>
                  <a:srgbClr val="FF0092"/>
                </a:solidFill>
                <a:latin typeface="Source Sans Pro Black" panose="020B0803030403020204" pitchFamily="34" charset="0"/>
              </a:rPr>
              <a:t>TableName</a:t>
            </a:r>
            <a:r>
              <a:rPr lang="fr-BE" dirty="0">
                <a:solidFill>
                  <a:schemeClr val="bg2"/>
                </a:solidFill>
                <a:latin typeface="Source Sans Pro Black" panose="020B0803030403020204" pitchFamily="34" charset="0"/>
              </a:rPr>
              <a:t> </a:t>
            </a:r>
          </a:p>
          <a:p>
            <a:pPr marL="0" indent="0">
              <a:buNone/>
            </a:pPr>
            <a:r>
              <a:rPr lang="fr-BE" dirty="0">
                <a:solidFill>
                  <a:srgbClr val="92D050"/>
                </a:solidFill>
                <a:latin typeface="Source Sans Pro Black" panose="020B0803030403020204" pitchFamily="34" charset="0"/>
              </a:rPr>
              <a:t>| </a:t>
            </a:r>
            <a:r>
              <a:rPr lang="fr-BE" dirty="0">
                <a:solidFill>
                  <a:srgbClr val="03A7F1"/>
                </a:solidFill>
                <a:latin typeface="Source Sans Pro Black" panose="020B0803030403020204" pitchFamily="34" charset="0"/>
              </a:rPr>
              <a:t>Operator1</a:t>
            </a:r>
            <a:r>
              <a:rPr lang="fr-BE" dirty="0">
                <a:solidFill>
                  <a:srgbClr val="92D050"/>
                </a:solidFill>
                <a:latin typeface="Source Sans Pro Black" panose="020B0803030403020204" pitchFamily="34" charset="0"/>
              </a:rPr>
              <a:t> </a:t>
            </a:r>
          </a:p>
          <a:p>
            <a:pPr marL="0" indent="0">
              <a:buNone/>
            </a:pPr>
            <a:r>
              <a:rPr lang="fr-BE" dirty="0">
                <a:solidFill>
                  <a:srgbClr val="92D050"/>
                </a:solidFill>
                <a:latin typeface="Source Sans Pro Black" panose="020B0803030403020204" pitchFamily="34" charset="0"/>
              </a:rPr>
              <a:t>| </a:t>
            </a:r>
            <a:r>
              <a:rPr lang="fr-BE" dirty="0">
                <a:solidFill>
                  <a:srgbClr val="03A7F1"/>
                </a:solidFill>
                <a:latin typeface="Source Sans Pro Black" panose="020B0803030403020204" pitchFamily="34" charset="0"/>
              </a:rPr>
              <a:t>Operator2</a:t>
            </a:r>
            <a:endParaRPr lang="fr-BE" dirty="0">
              <a:solidFill>
                <a:srgbClr val="92D050"/>
              </a:solidFill>
              <a:latin typeface="Source Sans Pro Black" panose="020B0803030403020204" pitchFamily="34" charset="0"/>
            </a:endParaRPr>
          </a:p>
          <a:p>
            <a:pPr marL="0" indent="0">
              <a:buNone/>
            </a:pPr>
            <a:r>
              <a:rPr lang="fr-BE" dirty="0">
                <a:solidFill>
                  <a:srgbClr val="92D050"/>
                </a:solidFill>
                <a:latin typeface="Source Sans Pro Black" panose="020B0803030403020204" pitchFamily="34" charset="0"/>
              </a:rPr>
              <a:t>| </a:t>
            </a:r>
            <a:r>
              <a:rPr lang="fr-BE" dirty="0" err="1">
                <a:solidFill>
                  <a:srgbClr val="03A7F1"/>
                </a:solidFill>
                <a:latin typeface="Source Sans Pro Black" panose="020B0803030403020204" pitchFamily="34" charset="0"/>
              </a:rPr>
              <a:t>Render</a:t>
            </a:r>
            <a:r>
              <a:rPr lang="fr-BE" dirty="0">
                <a:solidFill>
                  <a:srgbClr val="55D500"/>
                </a:solidFill>
                <a:latin typeface="Source Sans Pro Black" panose="020B0803030403020204" pitchFamily="34" charset="0"/>
              </a:rPr>
              <a:t>;</a:t>
            </a:r>
            <a:r>
              <a:rPr lang="fr-BE" dirty="0">
                <a:solidFill>
                  <a:srgbClr val="92D050"/>
                </a:solidFill>
                <a:latin typeface="Source Sans Pro Black" panose="020B0803030403020204" pitchFamily="34" charset="0"/>
              </a:rPr>
              <a:t> </a:t>
            </a:r>
          </a:p>
          <a:p>
            <a:endParaRPr lang="fr-BE" dirty="0">
              <a:solidFill>
                <a:schemeClr val="bg2"/>
              </a:solidFill>
            </a:endParaRPr>
          </a:p>
        </p:txBody>
      </p:sp>
      <p:sp>
        <p:nvSpPr>
          <p:cNvPr id="4" name="Oval 3">
            <a:extLst>
              <a:ext uri="{FF2B5EF4-FFF2-40B4-BE49-F238E27FC236}">
                <a16:creationId xmlns:a16="http://schemas.microsoft.com/office/drawing/2014/main" id="{A9A95C55-82DF-48E9-9DCF-8AC09D7ED685}"/>
              </a:ext>
            </a:extLst>
          </p:cNvPr>
          <p:cNvSpPr/>
          <p:nvPr/>
        </p:nvSpPr>
        <p:spPr>
          <a:xfrm>
            <a:off x="10744200" y="23018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Tree>
    <p:extLst>
      <p:ext uri="{BB962C8B-B14F-4D97-AF65-F5344CB8AC3E}">
        <p14:creationId xmlns:p14="http://schemas.microsoft.com/office/powerpoint/2010/main" val="423374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4A2D-F1C5-4D6B-9DF8-2D328DB92AB9}"/>
              </a:ext>
            </a:extLst>
          </p:cNvPr>
          <p:cNvSpPr>
            <a:spLocks noGrp="1"/>
          </p:cNvSpPr>
          <p:nvPr>
            <p:ph type="title"/>
          </p:nvPr>
        </p:nvSpPr>
        <p:spPr/>
        <p:txBody>
          <a:bodyPr/>
          <a:lstStyle/>
          <a:p>
            <a:r>
              <a:rPr lang="fr-BE" dirty="0" err="1"/>
              <a:t>Procedural</a:t>
            </a:r>
            <a:r>
              <a:rPr lang="fr-BE" dirty="0"/>
              <a:t> language</a:t>
            </a:r>
            <a:endParaRPr lang="en-GB" dirty="0"/>
          </a:p>
        </p:txBody>
      </p:sp>
      <p:sp>
        <p:nvSpPr>
          <p:cNvPr id="4" name="TextBox 3">
            <a:extLst>
              <a:ext uri="{FF2B5EF4-FFF2-40B4-BE49-F238E27FC236}">
                <a16:creationId xmlns:a16="http://schemas.microsoft.com/office/drawing/2014/main" id="{70EC6D90-C297-47BC-8AD5-CE42DD8B0A96}"/>
              </a:ext>
            </a:extLst>
          </p:cNvPr>
          <p:cNvSpPr txBox="1"/>
          <p:nvPr/>
        </p:nvSpPr>
        <p:spPr>
          <a:xfrm>
            <a:off x="3764478" y="3105834"/>
            <a:ext cx="3681351" cy="646331"/>
          </a:xfrm>
          <a:prstGeom prst="rect">
            <a:avLst/>
          </a:prstGeom>
          <a:noFill/>
        </p:spPr>
        <p:txBody>
          <a:bodyPr wrap="square" rtlCol="0">
            <a:spAutoFit/>
          </a:bodyPr>
          <a:lstStyle/>
          <a:p>
            <a:r>
              <a:rPr lang="fr-BE" sz="3600" dirty="0">
                <a:solidFill>
                  <a:srgbClr val="92D050"/>
                </a:solidFill>
                <a:latin typeface="Source Sans Pro Black" panose="020B0803030403020204" pitchFamily="34" charset="0"/>
              </a:rPr>
              <a:t>| </a:t>
            </a:r>
            <a:r>
              <a:rPr lang="fr-BE" sz="3600" dirty="0">
                <a:solidFill>
                  <a:srgbClr val="03A7F1"/>
                </a:solidFill>
                <a:latin typeface="Source Sans Pro Black" panose="020B0803030403020204" pitchFamily="34" charset="0"/>
              </a:rPr>
              <a:t>Operator1</a:t>
            </a:r>
            <a:r>
              <a:rPr lang="fr-BE" sz="3600" dirty="0">
                <a:solidFill>
                  <a:srgbClr val="92D050"/>
                </a:solidFill>
                <a:latin typeface="Source Sans Pro Black" panose="020B0803030403020204" pitchFamily="34" charset="0"/>
              </a:rPr>
              <a:t> </a:t>
            </a:r>
          </a:p>
        </p:txBody>
      </p:sp>
      <p:sp>
        <p:nvSpPr>
          <p:cNvPr id="5" name="TextBox 4">
            <a:extLst>
              <a:ext uri="{FF2B5EF4-FFF2-40B4-BE49-F238E27FC236}">
                <a16:creationId xmlns:a16="http://schemas.microsoft.com/office/drawing/2014/main" id="{1B6D5D46-A57D-424C-8D05-764666B8E014}"/>
              </a:ext>
            </a:extLst>
          </p:cNvPr>
          <p:cNvSpPr txBox="1"/>
          <p:nvPr/>
        </p:nvSpPr>
        <p:spPr>
          <a:xfrm>
            <a:off x="8510649" y="4818436"/>
            <a:ext cx="3681351" cy="646331"/>
          </a:xfrm>
          <a:prstGeom prst="rect">
            <a:avLst/>
          </a:prstGeom>
          <a:noFill/>
        </p:spPr>
        <p:txBody>
          <a:bodyPr wrap="square" rtlCol="0">
            <a:spAutoFit/>
          </a:bodyPr>
          <a:lstStyle/>
          <a:p>
            <a:r>
              <a:rPr lang="fr-BE" sz="3600" dirty="0">
                <a:solidFill>
                  <a:srgbClr val="92D050"/>
                </a:solidFill>
                <a:latin typeface="Source Sans Pro Black" panose="020B0803030403020204" pitchFamily="34" charset="0"/>
              </a:rPr>
              <a:t>| </a:t>
            </a:r>
            <a:r>
              <a:rPr lang="fr-BE" sz="3600" dirty="0" err="1">
                <a:solidFill>
                  <a:srgbClr val="03A7F1"/>
                </a:solidFill>
                <a:latin typeface="Source Sans Pro Black" panose="020B0803030403020204" pitchFamily="34" charset="0"/>
              </a:rPr>
              <a:t>Render</a:t>
            </a:r>
            <a:r>
              <a:rPr lang="fr-BE" sz="3600" dirty="0">
                <a:solidFill>
                  <a:srgbClr val="55D500"/>
                </a:solidFill>
                <a:latin typeface="Source Sans Pro Black" panose="020B0803030403020204" pitchFamily="34" charset="0"/>
              </a:rPr>
              <a:t>;</a:t>
            </a:r>
            <a:r>
              <a:rPr lang="fr-BE" sz="3600" dirty="0">
                <a:solidFill>
                  <a:srgbClr val="92D050"/>
                </a:solidFill>
                <a:latin typeface="Source Sans Pro Black" panose="020B0803030403020204" pitchFamily="34" charset="0"/>
              </a:rPr>
              <a:t> </a:t>
            </a:r>
            <a:r>
              <a:rPr lang="fr-BE" sz="3600" dirty="0">
                <a:solidFill>
                  <a:schemeClr val="bg2"/>
                </a:solidFill>
                <a:latin typeface="Source Sans Pro Black" panose="020B0803030403020204" pitchFamily="34" charset="0"/>
              </a:rPr>
              <a:t> </a:t>
            </a:r>
          </a:p>
        </p:txBody>
      </p:sp>
      <p:sp>
        <p:nvSpPr>
          <p:cNvPr id="6" name="TextBox 5">
            <a:extLst>
              <a:ext uri="{FF2B5EF4-FFF2-40B4-BE49-F238E27FC236}">
                <a16:creationId xmlns:a16="http://schemas.microsoft.com/office/drawing/2014/main" id="{B14CE53A-2102-4AD4-8A47-F59E81251BB7}"/>
              </a:ext>
            </a:extLst>
          </p:cNvPr>
          <p:cNvSpPr txBox="1"/>
          <p:nvPr/>
        </p:nvSpPr>
        <p:spPr>
          <a:xfrm>
            <a:off x="1185553" y="2241030"/>
            <a:ext cx="3681351" cy="646331"/>
          </a:xfrm>
          <a:prstGeom prst="rect">
            <a:avLst/>
          </a:prstGeom>
          <a:noFill/>
        </p:spPr>
        <p:txBody>
          <a:bodyPr wrap="square" rtlCol="0">
            <a:spAutoFit/>
          </a:bodyPr>
          <a:lstStyle/>
          <a:p>
            <a:r>
              <a:rPr lang="fr-BE" sz="3600" dirty="0" err="1">
                <a:solidFill>
                  <a:srgbClr val="FF0092"/>
                </a:solidFill>
                <a:latin typeface="Source Sans Pro Black" panose="020B0803030403020204" pitchFamily="34" charset="0"/>
              </a:rPr>
              <a:t>TableName</a:t>
            </a:r>
            <a:r>
              <a:rPr lang="fr-BE" sz="3600" dirty="0">
                <a:solidFill>
                  <a:schemeClr val="bg2"/>
                </a:solidFill>
                <a:latin typeface="Source Sans Pro Black" panose="020B0803030403020204" pitchFamily="34" charset="0"/>
              </a:rPr>
              <a:t> </a:t>
            </a:r>
          </a:p>
        </p:txBody>
      </p:sp>
      <p:sp>
        <p:nvSpPr>
          <p:cNvPr id="7" name="TextBox 6">
            <a:extLst>
              <a:ext uri="{FF2B5EF4-FFF2-40B4-BE49-F238E27FC236}">
                <a16:creationId xmlns:a16="http://schemas.microsoft.com/office/drawing/2014/main" id="{E5E815BD-98BA-42EB-B6B7-94FB998A8B32}"/>
              </a:ext>
            </a:extLst>
          </p:cNvPr>
          <p:cNvSpPr txBox="1"/>
          <p:nvPr/>
        </p:nvSpPr>
        <p:spPr>
          <a:xfrm>
            <a:off x="6096000" y="3887102"/>
            <a:ext cx="3681351" cy="646331"/>
          </a:xfrm>
          <a:prstGeom prst="rect">
            <a:avLst/>
          </a:prstGeom>
          <a:noFill/>
        </p:spPr>
        <p:txBody>
          <a:bodyPr wrap="square" rtlCol="0">
            <a:spAutoFit/>
          </a:bodyPr>
          <a:lstStyle/>
          <a:p>
            <a:r>
              <a:rPr lang="fr-BE" sz="3600" dirty="0">
                <a:solidFill>
                  <a:srgbClr val="92D050"/>
                </a:solidFill>
                <a:latin typeface="Source Sans Pro Black" panose="020B0803030403020204" pitchFamily="34" charset="0"/>
              </a:rPr>
              <a:t>| </a:t>
            </a:r>
            <a:r>
              <a:rPr lang="fr-BE" sz="3600" dirty="0">
                <a:solidFill>
                  <a:srgbClr val="03A7F1"/>
                </a:solidFill>
                <a:latin typeface="Source Sans Pro Black" panose="020B0803030403020204" pitchFamily="34" charset="0"/>
              </a:rPr>
              <a:t>Operator2</a:t>
            </a:r>
            <a:r>
              <a:rPr lang="fr-BE" sz="3600" dirty="0">
                <a:solidFill>
                  <a:schemeClr val="bg2"/>
                </a:solidFill>
                <a:latin typeface="Source Sans Pro Black" panose="020B0803030403020204" pitchFamily="34" charset="0"/>
              </a:rPr>
              <a:t> </a:t>
            </a:r>
          </a:p>
        </p:txBody>
      </p:sp>
      <p:sp>
        <p:nvSpPr>
          <p:cNvPr id="9" name="Freeform: Shape 8">
            <a:extLst>
              <a:ext uri="{FF2B5EF4-FFF2-40B4-BE49-F238E27FC236}">
                <a16:creationId xmlns:a16="http://schemas.microsoft.com/office/drawing/2014/main" id="{384A0365-4C87-43CB-B442-B225F504CF95}"/>
              </a:ext>
            </a:extLst>
          </p:cNvPr>
          <p:cNvSpPr/>
          <p:nvPr/>
        </p:nvSpPr>
        <p:spPr>
          <a:xfrm rot="20063359" flipV="1">
            <a:off x="2318900" y="4239534"/>
            <a:ext cx="1728510" cy="215931"/>
          </a:xfrm>
          <a:custGeom>
            <a:avLst/>
            <a:gdLst>
              <a:gd name="connsiteX0" fmla="*/ 0 w 3384468"/>
              <a:gd name="connsiteY0" fmla="*/ 23750 h 23750"/>
              <a:gd name="connsiteX1" fmla="*/ 3384468 w 3384468"/>
              <a:gd name="connsiteY1" fmla="*/ 0 h 23750"/>
              <a:gd name="connsiteX0" fmla="*/ 0 w 3408219"/>
              <a:gd name="connsiteY0" fmla="*/ 35626 h 35626"/>
              <a:gd name="connsiteX1" fmla="*/ 3408219 w 3408219"/>
              <a:gd name="connsiteY1" fmla="*/ 0 h 35626"/>
              <a:gd name="connsiteX0" fmla="*/ 0 w 3408219"/>
              <a:gd name="connsiteY0" fmla="*/ 217945 h 217945"/>
              <a:gd name="connsiteX1" fmla="*/ 3408219 w 3408219"/>
              <a:gd name="connsiteY1" fmla="*/ 182319 h 217945"/>
              <a:gd name="connsiteX0" fmla="*/ 0 w 3408219"/>
              <a:gd name="connsiteY0" fmla="*/ 393205 h 393205"/>
              <a:gd name="connsiteX1" fmla="*/ 3408219 w 3408219"/>
              <a:gd name="connsiteY1" fmla="*/ 357579 h 393205"/>
            </a:gdLst>
            <a:ahLst/>
            <a:cxnLst>
              <a:cxn ang="0">
                <a:pos x="connsiteX0" y="connsiteY0"/>
              </a:cxn>
              <a:cxn ang="0">
                <a:pos x="connsiteX1" y="connsiteY1"/>
              </a:cxn>
            </a:cxnLst>
            <a:rect l="l" t="t" r="r" b="b"/>
            <a:pathLst>
              <a:path w="3408219" h="393205">
                <a:moveTo>
                  <a:pt x="0" y="393205"/>
                </a:moveTo>
                <a:cubicBezTo>
                  <a:pt x="1266701" y="-81808"/>
                  <a:pt x="2153393" y="-164936"/>
                  <a:pt x="3408219" y="357579"/>
                </a:cubicBezTo>
              </a:path>
            </a:pathLst>
          </a:custGeom>
          <a:noFill/>
          <a:ln w="63500">
            <a:solidFill>
              <a:srgbClr val="0AC8C5"/>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eform: Shape 9">
            <a:extLst>
              <a:ext uri="{FF2B5EF4-FFF2-40B4-BE49-F238E27FC236}">
                <a16:creationId xmlns:a16="http://schemas.microsoft.com/office/drawing/2014/main" id="{B8610D14-0D43-424D-9F48-B071AC707B91}"/>
              </a:ext>
            </a:extLst>
          </p:cNvPr>
          <p:cNvSpPr/>
          <p:nvPr/>
        </p:nvSpPr>
        <p:spPr>
          <a:xfrm rot="1110887">
            <a:off x="6381373" y="3366672"/>
            <a:ext cx="1702089" cy="363651"/>
          </a:xfrm>
          <a:custGeom>
            <a:avLst/>
            <a:gdLst>
              <a:gd name="connsiteX0" fmla="*/ 0 w 3384468"/>
              <a:gd name="connsiteY0" fmla="*/ 23750 h 23750"/>
              <a:gd name="connsiteX1" fmla="*/ 3384468 w 3384468"/>
              <a:gd name="connsiteY1" fmla="*/ 0 h 23750"/>
              <a:gd name="connsiteX0" fmla="*/ 0 w 3408219"/>
              <a:gd name="connsiteY0" fmla="*/ 35626 h 35626"/>
              <a:gd name="connsiteX1" fmla="*/ 3408219 w 3408219"/>
              <a:gd name="connsiteY1" fmla="*/ 0 h 35626"/>
              <a:gd name="connsiteX0" fmla="*/ 0 w 3408219"/>
              <a:gd name="connsiteY0" fmla="*/ 217945 h 217945"/>
              <a:gd name="connsiteX1" fmla="*/ 3408219 w 3408219"/>
              <a:gd name="connsiteY1" fmla="*/ 182319 h 217945"/>
              <a:gd name="connsiteX0" fmla="*/ 0 w 3408219"/>
              <a:gd name="connsiteY0" fmla="*/ 393205 h 393205"/>
              <a:gd name="connsiteX1" fmla="*/ 3408219 w 3408219"/>
              <a:gd name="connsiteY1" fmla="*/ 357579 h 393205"/>
            </a:gdLst>
            <a:ahLst/>
            <a:cxnLst>
              <a:cxn ang="0">
                <a:pos x="connsiteX0" y="connsiteY0"/>
              </a:cxn>
              <a:cxn ang="0">
                <a:pos x="connsiteX1" y="connsiteY1"/>
              </a:cxn>
            </a:cxnLst>
            <a:rect l="l" t="t" r="r" b="b"/>
            <a:pathLst>
              <a:path w="3408219" h="393205">
                <a:moveTo>
                  <a:pt x="0" y="393205"/>
                </a:moveTo>
                <a:cubicBezTo>
                  <a:pt x="1266701" y="-81808"/>
                  <a:pt x="2153393" y="-164936"/>
                  <a:pt x="3408219" y="357579"/>
                </a:cubicBezTo>
              </a:path>
            </a:pathLst>
          </a:custGeom>
          <a:noFill/>
          <a:ln w="63500">
            <a:solidFill>
              <a:srgbClr val="0AC8C5"/>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30A185B-08CC-4865-9F39-753C0E163135}"/>
              </a:ext>
            </a:extLst>
          </p:cNvPr>
          <p:cNvSpPr txBox="1"/>
          <p:nvPr/>
        </p:nvSpPr>
        <p:spPr>
          <a:xfrm>
            <a:off x="1010377" y="3806363"/>
            <a:ext cx="1558652" cy="2062103"/>
          </a:xfrm>
          <a:prstGeom prst="rect">
            <a:avLst/>
          </a:prstGeom>
          <a:noFill/>
        </p:spPr>
        <p:txBody>
          <a:bodyPr wrap="square" rtlCol="0">
            <a:spAutoFit/>
          </a:bodyPr>
          <a:lstStyle/>
          <a:p>
            <a:pPr algn="ctr"/>
            <a:r>
              <a:rPr lang="fr-BE" sz="3200" dirty="0">
                <a:solidFill>
                  <a:srgbClr val="0AC8C5"/>
                </a:solidFill>
              </a:rPr>
              <a:t>Input</a:t>
            </a:r>
          </a:p>
          <a:p>
            <a:pPr algn="ctr"/>
            <a:r>
              <a:rPr lang="fr-BE" sz="3200" dirty="0">
                <a:solidFill>
                  <a:srgbClr val="0AC8C5"/>
                </a:solidFill>
              </a:rPr>
              <a:t>=</a:t>
            </a:r>
          </a:p>
          <a:p>
            <a:pPr algn="ctr"/>
            <a:r>
              <a:rPr lang="fr-BE" sz="3200" dirty="0" err="1">
                <a:solidFill>
                  <a:srgbClr val="0AC8C5"/>
                </a:solidFill>
              </a:rPr>
              <a:t>Tabular</a:t>
            </a:r>
            <a:r>
              <a:rPr lang="fr-BE" sz="3200" dirty="0">
                <a:solidFill>
                  <a:srgbClr val="0AC8C5"/>
                </a:solidFill>
              </a:rPr>
              <a:t> data set</a:t>
            </a:r>
            <a:endParaRPr lang="en-GB" sz="3200" dirty="0">
              <a:solidFill>
                <a:srgbClr val="0AC8C5"/>
              </a:solidFill>
            </a:endParaRPr>
          </a:p>
        </p:txBody>
      </p:sp>
      <p:sp>
        <p:nvSpPr>
          <p:cNvPr id="13" name="TextBox 12">
            <a:extLst>
              <a:ext uri="{FF2B5EF4-FFF2-40B4-BE49-F238E27FC236}">
                <a16:creationId xmlns:a16="http://schemas.microsoft.com/office/drawing/2014/main" id="{1CECB672-5596-4A6C-ACB5-8446C0D41F19}"/>
              </a:ext>
            </a:extLst>
          </p:cNvPr>
          <p:cNvSpPr txBox="1"/>
          <p:nvPr/>
        </p:nvSpPr>
        <p:spPr>
          <a:xfrm>
            <a:off x="7827015" y="2102531"/>
            <a:ext cx="2873342" cy="1569660"/>
          </a:xfrm>
          <a:prstGeom prst="rect">
            <a:avLst/>
          </a:prstGeom>
          <a:noFill/>
        </p:spPr>
        <p:txBody>
          <a:bodyPr wrap="square" rtlCol="0">
            <a:spAutoFit/>
          </a:bodyPr>
          <a:lstStyle/>
          <a:p>
            <a:pPr algn="ctr"/>
            <a:r>
              <a:rPr lang="fr-BE" sz="3200" dirty="0">
                <a:solidFill>
                  <a:srgbClr val="0AC8C5"/>
                </a:solidFill>
              </a:rPr>
              <a:t>Output</a:t>
            </a:r>
          </a:p>
          <a:p>
            <a:pPr algn="ctr"/>
            <a:r>
              <a:rPr lang="fr-BE" sz="3200" dirty="0">
                <a:solidFill>
                  <a:srgbClr val="0AC8C5"/>
                </a:solidFill>
              </a:rPr>
              <a:t>=</a:t>
            </a:r>
          </a:p>
          <a:p>
            <a:pPr algn="ctr"/>
            <a:r>
              <a:rPr lang="fr-BE" sz="3200" dirty="0" err="1">
                <a:solidFill>
                  <a:srgbClr val="0AC8C5"/>
                </a:solidFill>
              </a:rPr>
              <a:t>Tabular</a:t>
            </a:r>
            <a:r>
              <a:rPr lang="fr-BE" sz="3200" dirty="0">
                <a:solidFill>
                  <a:srgbClr val="0AC8C5"/>
                </a:solidFill>
              </a:rPr>
              <a:t> data set</a:t>
            </a:r>
            <a:endParaRPr lang="en-GB" sz="3200" dirty="0">
              <a:solidFill>
                <a:srgbClr val="0AC8C5"/>
              </a:solidFill>
            </a:endParaRPr>
          </a:p>
        </p:txBody>
      </p:sp>
      <p:sp>
        <p:nvSpPr>
          <p:cNvPr id="15" name="Oval 14">
            <a:extLst>
              <a:ext uri="{FF2B5EF4-FFF2-40B4-BE49-F238E27FC236}">
                <a16:creationId xmlns:a16="http://schemas.microsoft.com/office/drawing/2014/main" id="{28752871-3EC7-422D-B920-A407308B27B9}"/>
              </a:ext>
            </a:extLst>
          </p:cNvPr>
          <p:cNvSpPr/>
          <p:nvPr/>
        </p:nvSpPr>
        <p:spPr>
          <a:xfrm>
            <a:off x="10744200" y="23018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Tree>
    <p:extLst>
      <p:ext uri="{BB962C8B-B14F-4D97-AF65-F5344CB8AC3E}">
        <p14:creationId xmlns:p14="http://schemas.microsoft.com/office/powerpoint/2010/main" val="30809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50EF-2C17-49EA-9731-38EA9F5A0FCF}"/>
              </a:ext>
            </a:extLst>
          </p:cNvPr>
          <p:cNvSpPr>
            <a:spLocks noGrp="1"/>
          </p:cNvSpPr>
          <p:nvPr>
            <p:ph type="title"/>
          </p:nvPr>
        </p:nvSpPr>
        <p:spPr/>
        <p:txBody>
          <a:bodyPr/>
          <a:lstStyle/>
          <a:p>
            <a:r>
              <a:rPr lang="fr-BE" dirty="0"/>
              <a:t>Limit rows </a:t>
            </a:r>
            <a:r>
              <a:rPr lang="fr-BE" dirty="0" err="1"/>
              <a:t>returned</a:t>
            </a:r>
            <a:r>
              <a:rPr lang="fr-BE" dirty="0"/>
              <a:t> </a:t>
            </a:r>
            <a:endParaRPr lang="en-GB" dirty="0"/>
          </a:p>
        </p:txBody>
      </p:sp>
      <p:sp>
        <p:nvSpPr>
          <p:cNvPr id="3" name="Content Placeholder 2">
            <a:extLst>
              <a:ext uri="{FF2B5EF4-FFF2-40B4-BE49-F238E27FC236}">
                <a16:creationId xmlns:a16="http://schemas.microsoft.com/office/drawing/2014/main" id="{EDE9AF1A-3E37-4DB1-A776-0E5A3442CB9D}"/>
              </a:ext>
            </a:extLst>
          </p:cNvPr>
          <p:cNvSpPr>
            <a:spLocks noGrp="1"/>
          </p:cNvSpPr>
          <p:nvPr>
            <p:ph idx="1"/>
          </p:nvPr>
        </p:nvSpPr>
        <p:spPr/>
        <p:txBody>
          <a:bodyPr>
            <a:normAutofit/>
          </a:bodyPr>
          <a:lstStyle/>
          <a:p>
            <a:r>
              <a:rPr lang="fr-BE" dirty="0">
                <a:solidFill>
                  <a:schemeClr val="bg2"/>
                </a:solidFill>
              </a:rPr>
              <a:t>ADX </a:t>
            </a:r>
            <a:r>
              <a:rPr lang="fr-BE" dirty="0" err="1">
                <a:solidFill>
                  <a:schemeClr val="bg2"/>
                </a:solidFill>
              </a:rPr>
              <a:t>will</a:t>
            </a:r>
            <a:r>
              <a:rPr lang="fr-BE" dirty="0">
                <a:solidFill>
                  <a:schemeClr val="bg2"/>
                </a:solidFill>
              </a:rPr>
              <a:t> </a:t>
            </a:r>
            <a:r>
              <a:rPr lang="fr-BE" dirty="0" err="1">
                <a:solidFill>
                  <a:schemeClr val="bg2"/>
                </a:solidFill>
              </a:rPr>
              <a:t>always</a:t>
            </a:r>
            <a:r>
              <a:rPr lang="fr-BE" dirty="0">
                <a:solidFill>
                  <a:schemeClr val="bg2"/>
                </a:solidFill>
              </a:rPr>
              <a:t> </a:t>
            </a:r>
            <a:r>
              <a:rPr lang="fr-BE" dirty="0" err="1">
                <a:solidFill>
                  <a:schemeClr val="bg2"/>
                </a:solidFill>
              </a:rPr>
              <a:t>limit</a:t>
            </a:r>
            <a:r>
              <a:rPr lang="fr-BE" dirty="0">
                <a:solidFill>
                  <a:schemeClr val="bg2"/>
                </a:solidFill>
              </a:rPr>
              <a:t> the final result to </a:t>
            </a:r>
            <a:r>
              <a:rPr lang="fr-BE" dirty="0">
                <a:solidFill>
                  <a:srgbClr val="FF0092"/>
                </a:solidFill>
              </a:rPr>
              <a:t>5000 rows</a:t>
            </a: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limit</a:t>
            </a:r>
            <a:r>
              <a:rPr lang="fr-BE" dirty="0">
                <a:solidFill>
                  <a:srgbClr val="03A7F1"/>
                </a:solidFill>
                <a:latin typeface="Source Sans Pro Black" panose="020B0803030403020204" pitchFamily="34" charset="0"/>
              </a:rPr>
              <a:t> »</a:t>
            </a:r>
            <a:r>
              <a:rPr lang="fr-BE" dirty="0">
                <a:solidFill>
                  <a:schemeClr val="bg2"/>
                </a:solidFill>
              </a:rPr>
              <a:t> doesn’t </a:t>
            </a:r>
            <a:r>
              <a:rPr lang="fr-BE" dirty="0" err="1">
                <a:solidFill>
                  <a:schemeClr val="bg2"/>
                </a:solidFill>
              </a:rPr>
              <a:t>guarantee</a:t>
            </a:r>
            <a:r>
              <a:rPr lang="fr-BE" dirty="0">
                <a:solidFill>
                  <a:schemeClr val="bg2"/>
                </a:solidFill>
              </a:rPr>
              <a:t> any order (</a:t>
            </a:r>
            <a:r>
              <a:rPr lang="fr-BE" dirty="0" err="1">
                <a:solidFill>
                  <a:schemeClr val="bg2"/>
                </a:solidFill>
              </a:rPr>
              <a:t>synonym</a:t>
            </a:r>
            <a:r>
              <a:rPr lang="fr-BE" dirty="0">
                <a:solidFill>
                  <a:schemeClr val="bg2"/>
                </a:solidFill>
              </a:rPr>
              <a:t> of </a:t>
            </a:r>
            <a:r>
              <a:rPr lang="fr-BE" dirty="0">
                <a:solidFill>
                  <a:srgbClr val="03A7F1"/>
                </a:solidFill>
                <a:latin typeface="Source Sans Pro Black" panose="020B0803030403020204" pitchFamily="34" charset="0"/>
              </a:rPr>
              <a:t>take</a:t>
            </a:r>
            <a:r>
              <a:rPr lang="fr-BE" dirty="0">
                <a:solidFill>
                  <a:schemeClr val="bg2"/>
                </a:solidFill>
              </a:rPr>
              <a:t>)</a:t>
            </a:r>
          </a:p>
          <a:p>
            <a:r>
              <a:rPr lang="fr-BE" dirty="0">
                <a:solidFill>
                  <a:srgbClr val="03A7F1"/>
                </a:solidFill>
                <a:latin typeface="Source Sans Pro Black" panose="020B0803030403020204" pitchFamily="34" charset="0"/>
              </a:rPr>
              <a:t>« top »</a:t>
            </a:r>
            <a:r>
              <a:rPr lang="fr-BE" dirty="0">
                <a:solidFill>
                  <a:schemeClr val="bg2"/>
                </a:solidFill>
              </a:rPr>
              <a:t> </a:t>
            </a:r>
            <a:r>
              <a:rPr lang="fr-BE" dirty="0" err="1">
                <a:solidFill>
                  <a:schemeClr val="bg2"/>
                </a:solidFill>
              </a:rPr>
              <a:t>returns</a:t>
            </a:r>
            <a:r>
              <a:rPr lang="fr-BE" dirty="0">
                <a:solidFill>
                  <a:schemeClr val="bg2"/>
                </a:solidFill>
              </a:rPr>
              <a:t> the first N records </a:t>
            </a:r>
            <a:r>
              <a:rPr lang="fr-BE" dirty="0" err="1">
                <a:solidFill>
                  <a:schemeClr val="bg2"/>
                </a:solidFill>
              </a:rPr>
              <a:t>sorted</a:t>
            </a:r>
            <a:r>
              <a:rPr lang="fr-BE" dirty="0">
                <a:solidFill>
                  <a:schemeClr val="bg2"/>
                </a:solidFill>
              </a:rPr>
              <a:t> by the </a:t>
            </a:r>
            <a:r>
              <a:rPr lang="fr-BE" dirty="0" err="1">
                <a:solidFill>
                  <a:schemeClr val="bg2"/>
                </a:solidFill>
              </a:rPr>
              <a:t>specific</a:t>
            </a:r>
            <a:r>
              <a:rPr lang="fr-BE" dirty="0">
                <a:solidFill>
                  <a:schemeClr val="bg2"/>
                </a:solidFill>
              </a:rPr>
              <a:t> columns</a:t>
            </a:r>
          </a:p>
          <a:p>
            <a:r>
              <a:rPr lang="fr-BE" dirty="0">
                <a:solidFill>
                  <a:srgbClr val="03A7F1"/>
                </a:solidFill>
                <a:latin typeface="Source Sans Pro Black" panose="020B0803030403020204" pitchFamily="34" charset="0"/>
              </a:rPr>
              <a:t>« where »</a:t>
            </a:r>
            <a:r>
              <a:rPr lang="fr-BE" dirty="0">
                <a:solidFill>
                  <a:schemeClr val="bg2"/>
                </a:solidFill>
              </a:rPr>
              <a:t> </a:t>
            </a:r>
            <a:r>
              <a:rPr lang="en-GB" dirty="0">
                <a:solidFill>
                  <a:schemeClr val="bg2"/>
                </a:solidFill>
              </a:rPr>
              <a:t>f</a:t>
            </a:r>
            <a:r>
              <a:rPr lang="en-GB" dirty="0"/>
              <a:t>ilters a table to the subset of rows that satisfy a predicate.</a:t>
            </a:r>
            <a:endParaRPr lang="fr-BE" dirty="0">
              <a:solidFill>
                <a:schemeClr val="bg2"/>
              </a:solidFill>
            </a:endParaRPr>
          </a:p>
          <a:p>
            <a:endParaRPr lang="fr-BE" dirty="0">
              <a:solidFill>
                <a:schemeClr val="bg2"/>
              </a:solidFill>
            </a:endParaRPr>
          </a:p>
          <a:p>
            <a:endParaRPr lang="fr-BE" dirty="0">
              <a:solidFill>
                <a:schemeClr val="bg2"/>
              </a:solidFill>
            </a:endParaRPr>
          </a:p>
          <a:p>
            <a:pPr marL="0" indent="0">
              <a:buNone/>
            </a:pPr>
            <a:endParaRPr lang="fr-BE" dirty="0">
              <a:solidFill>
                <a:schemeClr val="bg2"/>
              </a:solidFill>
            </a:endParaRPr>
          </a:p>
        </p:txBody>
      </p:sp>
      <p:sp>
        <p:nvSpPr>
          <p:cNvPr id="4" name="Oval 3">
            <a:extLst>
              <a:ext uri="{FF2B5EF4-FFF2-40B4-BE49-F238E27FC236}">
                <a16:creationId xmlns:a16="http://schemas.microsoft.com/office/drawing/2014/main" id="{A9A95C55-82DF-48E9-9DCF-8AC09D7ED685}"/>
              </a:ext>
            </a:extLst>
          </p:cNvPr>
          <p:cNvSpPr/>
          <p:nvPr/>
        </p:nvSpPr>
        <p:spPr>
          <a:xfrm>
            <a:off x="10744200" y="23018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Tree>
    <p:extLst>
      <p:ext uri="{BB962C8B-B14F-4D97-AF65-F5344CB8AC3E}">
        <p14:creationId xmlns:p14="http://schemas.microsoft.com/office/powerpoint/2010/main" val="4087007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50EF-2C17-49EA-9731-38EA9F5A0FCF}"/>
              </a:ext>
            </a:extLst>
          </p:cNvPr>
          <p:cNvSpPr>
            <a:spLocks noGrp="1"/>
          </p:cNvSpPr>
          <p:nvPr>
            <p:ph type="title"/>
          </p:nvPr>
        </p:nvSpPr>
        <p:spPr/>
        <p:txBody>
          <a:bodyPr/>
          <a:lstStyle/>
          <a:p>
            <a:r>
              <a:rPr lang="fr-BE" dirty="0"/>
              <a:t>Projection</a:t>
            </a:r>
            <a:endParaRPr lang="en-GB" dirty="0"/>
          </a:p>
        </p:txBody>
      </p:sp>
      <p:sp>
        <p:nvSpPr>
          <p:cNvPr id="3" name="Content Placeholder 2">
            <a:extLst>
              <a:ext uri="{FF2B5EF4-FFF2-40B4-BE49-F238E27FC236}">
                <a16:creationId xmlns:a16="http://schemas.microsoft.com/office/drawing/2014/main" id="{EDE9AF1A-3E37-4DB1-A776-0E5A3442CB9D}"/>
              </a:ext>
            </a:extLst>
          </p:cNvPr>
          <p:cNvSpPr>
            <a:spLocks noGrp="1"/>
          </p:cNvSpPr>
          <p:nvPr>
            <p:ph idx="1"/>
          </p:nvPr>
        </p:nvSpPr>
        <p:spPr/>
        <p:txBody>
          <a:bodyPr>
            <a:normAutofit/>
          </a:bodyPr>
          <a:lstStyle/>
          <a:p>
            <a:r>
              <a:rPr lang="fr-BE" dirty="0">
                <a:solidFill>
                  <a:schemeClr val="bg2"/>
                </a:solidFill>
              </a:rPr>
              <a:t>ADX </a:t>
            </a:r>
            <a:r>
              <a:rPr lang="fr-BE" dirty="0" err="1">
                <a:solidFill>
                  <a:schemeClr val="bg2"/>
                </a:solidFill>
              </a:rPr>
              <a:t>will</a:t>
            </a:r>
            <a:r>
              <a:rPr lang="fr-BE" dirty="0">
                <a:solidFill>
                  <a:schemeClr val="bg2"/>
                </a:solidFill>
              </a:rPr>
              <a:t> </a:t>
            </a:r>
            <a:r>
              <a:rPr lang="fr-BE" dirty="0" err="1">
                <a:solidFill>
                  <a:schemeClr val="bg2"/>
                </a:solidFill>
              </a:rPr>
              <a:t>always</a:t>
            </a:r>
            <a:r>
              <a:rPr lang="fr-BE" dirty="0">
                <a:solidFill>
                  <a:schemeClr val="bg2"/>
                </a:solidFill>
              </a:rPr>
              <a:t> </a:t>
            </a:r>
            <a:r>
              <a:rPr lang="fr-BE" dirty="0" err="1">
                <a:solidFill>
                  <a:schemeClr val="bg2"/>
                </a:solidFill>
              </a:rPr>
              <a:t>limit</a:t>
            </a:r>
            <a:r>
              <a:rPr lang="fr-BE" dirty="0">
                <a:solidFill>
                  <a:schemeClr val="bg2"/>
                </a:solidFill>
              </a:rPr>
              <a:t> the final result to </a:t>
            </a:r>
            <a:r>
              <a:rPr lang="fr-BE" dirty="0">
                <a:solidFill>
                  <a:srgbClr val="FF0092"/>
                </a:solidFill>
              </a:rPr>
              <a:t>5000 rows</a:t>
            </a: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project</a:t>
            </a:r>
            <a:r>
              <a:rPr lang="fr-BE" dirty="0">
                <a:solidFill>
                  <a:srgbClr val="03A7F1"/>
                </a:solidFill>
                <a:latin typeface="Source Sans Pro Black" panose="020B0803030403020204" pitchFamily="34" charset="0"/>
              </a:rPr>
              <a:t> »</a:t>
            </a:r>
            <a:r>
              <a:rPr lang="fr-BE" dirty="0">
                <a:solidFill>
                  <a:schemeClr val="bg2"/>
                </a:solidFill>
              </a:rPr>
              <a:t> selects the column to </a:t>
            </a:r>
            <a:r>
              <a:rPr lang="fr-BE" dirty="0" err="1">
                <a:solidFill>
                  <a:schemeClr val="bg2"/>
                </a:solidFill>
              </a:rPr>
              <a:t>include</a:t>
            </a:r>
            <a:endParaRPr lang="fr-BE" dirty="0">
              <a:solidFill>
                <a:schemeClr val="bg2"/>
              </a:solidFill>
            </a:endParaRP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project-away</a:t>
            </a:r>
            <a:r>
              <a:rPr lang="fr-BE" dirty="0">
                <a:solidFill>
                  <a:srgbClr val="03A7F1"/>
                </a:solidFill>
                <a:latin typeface="Source Sans Pro Black" panose="020B0803030403020204" pitchFamily="34" charset="0"/>
              </a:rPr>
              <a:t> »</a:t>
            </a:r>
            <a:r>
              <a:rPr lang="fr-BE" dirty="0">
                <a:solidFill>
                  <a:schemeClr val="bg2"/>
                </a:solidFill>
              </a:rPr>
              <a:t> selects the column to </a:t>
            </a:r>
            <a:r>
              <a:rPr lang="fr-BE" dirty="0" err="1">
                <a:solidFill>
                  <a:schemeClr val="bg2"/>
                </a:solidFill>
              </a:rPr>
              <a:t>exclude</a:t>
            </a:r>
            <a:endParaRPr lang="fr-BE" dirty="0">
              <a:solidFill>
                <a:schemeClr val="bg2"/>
              </a:solidFill>
            </a:endParaRP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project-rename</a:t>
            </a:r>
            <a:r>
              <a:rPr lang="fr-BE" dirty="0">
                <a:solidFill>
                  <a:srgbClr val="03A7F1"/>
                </a:solidFill>
                <a:latin typeface="Source Sans Pro Black" panose="020B0803030403020204" pitchFamily="34" charset="0"/>
              </a:rPr>
              <a:t> » </a:t>
            </a:r>
            <a:r>
              <a:rPr lang="fr-BE" dirty="0" err="1">
                <a:solidFill>
                  <a:schemeClr val="bg2"/>
                </a:solidFill>
              </a:rPr>
              <a:t>renames</a:t>
            </a:r>
            <a:r>
              <a:rPr lang="fr-BE" dirty="0">
                <a:solidFill>
                  <a:schemeClr val="bg2"/>
                </a:solidFill>
              </a:rPr>
              <a:t> some columns of the output</a:t>
            </a: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project-reorder</a:t>
            </a:r>
            <a:r>
              <a:rPr lang="fr-BE" dirty="0">
                <a:solidFill>
                  <a:srgbClr val="03A7F1"/>
                </a:solidFill>
                <a:latin typeface="Source Sans Pro Black" panose="020B0803030403020204" pitchFamily="34" charset="0"/>
              </a:rPr>
              <a:t> »</a:t>
            </a:r>
            <a:r>
              <a:rPr lang="fr-BE" dirty="0">
                <a:solidFill>
                  <a:schemeClr val="bg2"/>
                </a:solidFill>
              </a:rPr>
              <a:t> </a:t>
            </a:r>
            <a:r>
              <a:rPr lang="en-GB" dirty="0">
                <a:solidFill>
                  <a:schemeClr val="bg2"/>
                </a:solidFill>
              </a:rPr>
              <a:t>sets the </a:t>
            </a:r>
            <a:r>
              <a:rPr lang="en-GB" dirty="0" err="1">
                <a:solidFill>
                  <a:schemeClr val="bg2"/>
                </a:solidFill>
              </a:rPr>
              <a:t>the</a:t>
            </a:r>
            <a:r>
              <a:rPr lang="en-GB" dirty="0">
                <a:solidFill>
                  <a:schemeClr val="bg2"/>
                </a:solidFill>
              </a:rPr>
              <a:t> first columns of the output</a:t>
            </a:r>
            <a:endParaRPr lang="fr-BE" dirty="0">
              <a:solidFill>
                <a:schemeClr val="bg2"/>
              </a:solidFill>
            </a:endParaRPr>
          </a:p>
          <a:p>
            <a:endParaRPr lang="fr-BE" dirty="0">
              <a:solidFill>
                <a:schemeClr val="bg2"/>
              </a:solidFill>
            </a:endParaRPr>
          </a:p>
          <a:p>
            <a:endParaRPr lang="fr-BE" dirty="0">
              <a:solidFill>
                <a:schemeClr val="bg2"/>
              </a:solidFill>
            </a:endParaRPr>
          </a:p>
          <a:p>
            <a:pPr marL="0" indent="0">
              <a:buNone/>
            </a:pPr>
            <a:endParaRPr lang="fr-BE" dirty="0">
              <a:solidFill>
                <a:schemeClr val="bg2"/>
              </a:solidFill>
            </a:endParaRPr>
          </a:p>
        </p:txBody>
      </p:sp>
      <p:sp>
        <p:nvSpPr>
          <p:cNvPr id="4" name="Oval 3">
            <a:extLst>
              <a:ext uri="{FF2B5EF4-FFF2-40B4-BE49-F238E27FC236}">
                <a16:creationId xmlns:a16="http://schemas.microsoft.com/office/drawing/2014/main" id="{A9A95C55-82DF-48E9-9DCF-8AC09D7ED685}"/>
              </a:ext>
            </a:extLst>
          </p:cNvPr>
          <p:cNvSpPr/>
          <p:nvPr/>
        </p:nvSpPr>
        <p:spPr>
          <a:xfrm>
            <a:off x="10744200" y="23018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Tree>
    <p:extLst>
      <p:ext uri="{BB962C8B-B14F-4D97-AF65-F5344CB8AC3E}">
        <p14:creationId xmlns:p14="http://schemas.microsoft.com/office/powerpoint/2010/main" val="239632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50EF-2C17-49EA-9731-38EA9F5A0FCF}"/>
              </a:ext>
            </a:extLst>
          </p:cNvPr>
          <p:cNvSpPr>
            <a:spLocks noGrp="1"/>
          </p:cNvSpPr>
          <p:nvPr>
            <p:ph type="title"/>
          </p:nvPr>
        </p:nvSpPr>
        <p:spPr/>
        <p:txBody>
          <a:bodyPr/>
          <a:lstStyle/>
          <a:p>
            <a:r>
              <a:rPr lang="fr-BE" dirty="0"/>
              <a:t>Projection and </a:t>
            </a:r>
            <a:r>
              <a:rPr lang="fr-BE" dirty="0" err="1"/>
              <a:t>extention</a:t>
            </a:r>
            <a:endParaRPr lang="en-GB" dirty="0"/>
          </a:p>
        </p:txBody>
      </p:sp>
      <p:sp>
        <p:nvSpPr>
          <p:cNvPr id="3" name="Content Placeholder 2">
            <a:extLst>
              <a:ext uri="{FF2B5EF4-FFF2-40B4-BE49-F238E27FC236}">
                <a16:creationId xmlns:a16="http://schemas.microsoft.com/office/drawing/2014/main" id="{EDE9AF1A-3E37-4DB1-A776-0E5A3442CB9D}"/>
              </a:ext>
            </a:extLst>
          </p:cNvPr>
          <p:cNvSpPr>
            <a:spLocks noGrp="1"/>
          </p:cNvSpPr>
          <p:nvPr>
            <p:ph idx="1"/>
          </p:nvPr>
        </p:nvSpPr>
        <p:spPr/>
        <p:txBody>
          <a:bodyPr>
            <a:normAutofit/>
          </a:bodyPr>
          <a:lstStyle/>
          <a:p>
            <a:r>
              <a:rPr lang="fr-BE" dirty="0">
                <a:solidFill>
                  <a:schemeClr val="bg2"/>
                </a:solidFill>
              </a:rPr>
              <a:t>ADX </a:t>
            </a:r>
            <a:r>
              <a:rPr lang="fr-BE" dirty="0" err="1">
                <a:solidFill>
                  <a:schemeClr val="bg2"/>
                </a:solidFill>
              </a:rPr>
              <a:t>will</a:t>
            </a:r>
            <a:r>
              <a:rPr lang="fr-BE" dirty="0">
                <a:solidFill>
                  <a:schemeClr val="bg2"/>
                </a:solidFill>
              </a:rPr>
              <a:t> </a:t>
            </a:r>
            <a:r>
              <a:rPr lang="fr-BE" dirty="0" err="1">
                <a:solidFill>
                  <a:schemeClr val="bg2"/>
                </a:solidFill>
              </a:rPr>
              <a:t>always</a:t>
            </a:r>
            <a:r>
              <a:rPr lang="fr-BE" dirty="0">
                <a:solidFill>
                  <a:schemeClr val="bg2"/>
                </a:solidFill>
              </a:rPr>
              <a:t> </a:t>
            </a:r>
            <a:r>
              <a:rPr lang="fr-BE" dirty="0" err="1">
                <a:solidFill>
                  <a:schemeClr val="bg2"/>
                </a:solidFill>
              </a:rPr>
              <a:t>limit</a:t>
            </a:r>
            <a:r>
              <a:rPr lang="fr-BE" dirty="0">
                <a:solidFill>
                  <a:schemeClr val="bg2"/>
                </a:solidFill>
              </a:rPr>
              <a:t> the final result to </a:t>
            </a:r>
            <a:r>
              <a:rPr lang="fr-BE" dirty="0">
                <a:solidFill>
                  <a:srgbClr val="FF0092"/>
                </a:solidFill>
              </a:rPr>
              <a:t>5000 rows</a:t>
            </a: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project</a:t>
            </a:r>
            <a:r>
              <a:rPr lang="fr-BE" dirty="0">
                <a:solidFill>
                  <a:srgbClr val="03A7F1"/>
                </a:solidFill>
                <a:latin typeface="Source Sans Pro Black" panose="020B0803030403020204" pitchFamily="34" charset="0"/>
              </a:rPr>
              <a:t> »</a:t>
            </a:r>
            <a:r>
              <a:rPr lang="fr-BE" dirty="0">
                <a:solidFill>
                  <a:schemeClr val="bg2"/>
                </a:solidFill>
              </a:rPr>
              <a:t> selects the column to </a:t>
            </a:r>
            <a:r>
              <a:rPr lang="fr-BE" dirty="0" err="1">
                <a:solidFill>
                  <a:schemeClr val="bg2"/>
                </a:solidFill>
              </a:rPr>
              <a:t>include</a:t>
            </a:r>
            <a:endParaRPr lang="fr-BE" dirty="0">
              <a:solidFill>
                <a:schemeClr val="bg2"/>
              </a:solidFill>
            </a:endParaRP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project-away</a:t>
            </a:r>
            <a:r>
              <a:rPr lang="fr-BE" dirty="0">
                <a:solidFill>
                  <a:srgbClr val="03A7F1"/>
                </a:solidFill>
                <a:latin typeface="Source Sans Pro Black" panose="020B0803030403020204" pitchFamily="34" charset="0"/>
              </a:rPr>
              <a:t> »</a:t>
            </a:r>
            <a:r>
              <a:rPr lang="fr-BE" dirty="0">
                <a:solidFill>
                  <a:schemeClr val="bg2"/>
                </a:solidFill>
              </a:rPr>
              <a:t> selects the column to </a:t>
            </a:r>
            <a:r>
              <a:rPr lang="fr-BE" dirty="0" err="1">
                <a:solidFill>
                  <a:schemeClr val="bg2"/>
                </a:solidFill>
              </a:rPr>
              <a:t>exclude</a:t>
            </a:r>
            <a:endParaRPr lang="fr-BE" dirty="0">
              <a:solidFill>
                <a:schemeClr val="bg2"/>
              </a:solidFill>
            </a:endParaRP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project-rename</a:t>
            </a:r>
            <a:r>
              <a:rPr lang="fr-BE" dirty="0">
                <a:solidFill>
                  <a:srgbClr val="03A7F1"/>
                </a:solidFill>
                <a:latin typeface="Source Sans Pro Black" panose="020B0803030403020204" pitchFamily="34" charset="0"/>
              </a:rPr>
              <a:t> » </a:t>
            </a:r>
            <a:r>
              <a:rPr lang="fr-BE" dirty="0" err="1">
                <a:solidFill>
                  <a:schemeClr val="bg2"/>
                </a:solidFill>
              </a:rPr>
              <a:t>renames</a:t>
            </a:r>
            <a:r>
              <a:rPr lang="fr-BE" dirty="0">
                <a:solidFill>
                  <a:schemeClr val="bg2"/>
                </a:solidFill>
              </a:rPr>
              <a:t> some columns of the output</a:t>
            </a: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project-reorder</a:t>
            </a:r>
            <a:r>
              <a:rPr lang="fr-BE" dirty="0">
                <a:solidFill>
                  <a:srgbClr val="03A7F1"/>
                </a:solidFill>
                <a:latin typeface="Source Sans Pro Black" panose="020B0803030403020204" pitchFamily="34" charset="0"/>
              </a:rPr>
              <a:t> »</a:t>
            </a:r>
            <a:r>
              <a:rPr lang="fr-BE" dirty="0">
                <a:solidFill>
                  <a:schemeClr val="bg2"/>
                </a:solidFill>
              </a:rPr>
              <a:t> </a:t>
            </a:r>
            <a:r>
              <a:rPr lang="en-GB" dirty="0">
                <a:solidFill>
                  <a:schemeClr val="bg2"/>
                </a:solidFill>
              </a:rPr>
              <a:t>sets the </a:t>
            </a:r>
            <a:r>
              <a:rPr lang="en-GB" dirty="0" err="1">
                <a:solidFill>
                  <a:schemeClr val="bg2"/>
                </a:solidFill>
              </a:rPr>
              <a:t>the</a:t>
            </a:r>
            <a:r>
              <a:rPr lang="en-GB" dirty="0">
                <a:solidFill>
                  <a:schemeClr val="bg2"/>
                </a:solidFill>
              </a:rPr>
              <a:t> first columns of the output</a:t>
            </a: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extend</a:t>
            </a:r>
            <a:r>
              <a:rPr lang="fr-BE" dirty="0">
                <a:solidFill>
                  <a:srgbClr val="03A7F1"/>
                </a:solidFill>
                <a:latin typeface="Source Sans Pro Black" panose="020B0803030403020204" pitchFamily="34" charset="0"/>
              </a:rPr>
              <a:t> »</a:t>
            </a:r>
            <a:r>
              <a:rPr lang="fr-BE" dirty="0">
                <a:solidFill>
                  <a:schemeClr val="bg2"/>
                </a:solidFill>
              </a:rPr>
              <a:t> </a:t>
            </a:r>
            <a:r>
              <a:rPr lang="en-GB" dirty="0">
                <a:solidFill>
                  <a:schemeClr val="bg2"/>
                </a:solidFill>
              </a:rPr>
              <a:t>creates calculated columns</a:t>
            </a:r>
          </a:p>
          <a:p>
            <a:endParaRPr lang="fr-BE" dirty="0">
              <a:solidFill>
                <a:schemeClr val="bg2"/>
              </a:solidFill>
            </a:endParaRPr>
          </a:p>
          <a:p>
            <a:endParaRPr lang="fr-BE" dirty="0">
              <a:solidFill>
                <a:schemeClr val="bg2"/>
              </a:solidFill>
            </a:endParaRPr>
          </a:p>
          <a:p>
            <a:endParaRPr lang="fr-BE" dirty="0">
              <a:solidFill>
                <a:schemeClr val="bg2"/>
              </a:solidFill>
            </a:endParaRPr>
          </a:p>
          <a:p>
            <a:endParaRPr lang="fr-BE" dirty="0">
              <a:solidFill>
                <a:schemeClr val="bg2"/>
              </a:solidFill>
            </a:endParaRPr>
          </a:p>
          <a:p>
            <a:pPr marL="0" indent="0">
              <a:buNone/>
            </a:pPr>
            <a:endParaRPr lang="fr-BE" dirty="0">
              <a:solidFill>
                <a:schemeClr val="bg2"/>
              </a:solidFill>
            </a:endParaRPr>
          </a:p>
        </p:txBody>
      </p:sp>
      <p:sp>
        <p:nvSpPr>
          <p:cNvPr id="4" name="Oval 3">
            <a:extLst>
              <a:ext uri="{FF2B5EF4-FFF2-40B4-BE49-F238E27FC236}">
                <a16:creationId xmlns:a16="http://schemas.microsoft.com/office/drawing/2014/main" id="{A9A95C55-82DF-48E9-9DCF-8AC09D7ED685}"/>
              </a:ext>
            </a:extLst>
          </p:cNvPr>
          <p:cNvSpPr/>
          <p:nvPr/>
        </p:nvSpPr>
        <p:spPr>
          <a:xfrm>
            <a:off x="10744200" y="23018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Tree>
    <p:extLst>
      <p:ext uri="{BB962C8B-B14F-4D97-AF65-F5344CB8AC3E}">
        <p14:creationId xmlns:p14="http://schemas.microsoft.com/office/powerpoint/2010/main" val="282810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Elbow Connector 8"/>
          <p:cNvCxnSpPr/>
          <p:nvPr/>
        </p:nvCxnSpPr>
        <p:spPr>
          <a:xfrm>
            <a:off x="2442330" y="836730"/>
            <a:ext cx="2631111" cy="1538043"/>
          </a:xfrm>
          <a:prstGeom prst="bentConnector3">
            <a:avLst>
              <a:gd name="adj1" fmla="val 50000"/>
            </a:avLst>
          </a:prstGeom>
          <a:ln w="50800">
            <a:solidFill>
              <a:srgbClr val="F7EE00"/>
            </a:solidFill>
            <a:headEnd type="oval" w="lg"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cxnSpLocks/>
          </p:cNvCxnSpPr>
          <p:nvPr/>
        </p:nvCxnSpPr>
        <p:spPr>
          <a:xfrm rot="10800000" flipV="1">
            <a:off x="6637969" y="353943"/>
            <a:ext cx="2813529" cy="2388000"/>
          </a:xfrm>
          <a:prstGeom prst="bentConnector3">
            <a:avLst>
              <a:gd name="adj1" fmla="val 50000"/>
            </a:avLst>
          </a:prstGeom>
          <a:ln w="50800">
            <a:solidFill>
              <a:srgbClr val="FF0092"/>
            </a:solidFill>
            <a:headEnd type="oval" w="lg" len="lg"/>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p:cNvCxnSpPr>
          <p:nvPr/>
        </p:nvCxnSpPr>
        <p:spPr>
          <a:xfrm rot="10800000">
            <a:off x="7015119" y="3490460"/>
            <a:ext cx="1958136" cy="879212"/>
          </a:xfrm>
          <a:prstGeom prst="bentConnector3">
            <a:avLst>
              <a:gd name="adj1" fmla="val 50000"/>
            </a:avLst>
          </a:prstGeom>
          <a:ln w="50800">
            <a:solidFill>
              <a:srgbClr val="03A7F1"/>
            </a:solidFill>
            <a:headEnd type="oval"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cxnSpLocks/>
          </p:cNvCxnSpPr>
          <p:nvPr/>
        </p:nvCxnSpPr>
        <p:spPr>
          <a:xfrm>
            <a:off x="2310063" y="3555029"/>
            <a:ext cx="2852784" cy="433628"/>
          </a:xfrm>
          <a:prstGeom prst="bentConnector3">
            <a:avLst>
              <a:gd name="adj1" fmla="val 50000"/>
            </a:avLst>
          </a:prstGeom>
          <a:ln w="50800">
            <a:solidFill>
              <a:srgbClr val="F25000"/>
            </a:solidFill>
            <a:headEnd type="oval"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681" y="587947"/>
            <a:ext cx="2208321" cy="400110"/>
          </a:xfrm>
          <a:prstGeom prst="rect">
            <a:avLst/>
          </a:prstGeom>
          <a:noFill/>
        </p:spPr>
        <p:txBody>
          <a:bodyPr wrap="square" rtlCol="0">
            <a:spAutoFit/>
          </a:bodyPr>
          <a:lstStyle/>
          <a:p>
            <a:pPr algn="ctr"/>
            <a:r>
              <a:rPr lang="fr-BE" sz="2000" dirty="0">
                <a:solidFill>
                  <a:srgbClr val="F7EE00"/>
                </a:solidFill>
                <a:latin typeface="Segoe"/>
                <a:cs typeface="Segoe"/>
              </a:rPr>
              <a:t>In a </a:t>
            </a:r>
            <a:r>
              <a:rPr lang="fr-BE" sz="2000" dirty="0" err="1">
                <a:solidFill>
                  <a:srgbClr val="F7EE00"/>
                </a:solidFill>
                <a:latin typeface="Segoe"/>
                <a:cs typeface="Segoe"/>
              </a:rPr>
              <a:t>nutshell</a:t>
            </a:r>
            <a:endParaRPr lang="fr-BE" sz="2000" dirty="0">
              <a:solidFill>
                <a:srgbClr val="F7EE00"/>
              </a:solidFill>
              <a:latin typeface="Segoe"/>
              <a:cs typeface="Segoe"/>
            </a:endParaRPr>
          </a:p>
        </p:txBody>
      </p:sp>
      <p:sp>
        <p:nvSpPr>
          <p:cNvPr id="25" name="TextBox 24"/>
          <p:cNvSpPr txBox="1"/>
          <p:nvPr/>
        </p:nvSpPr>
        <p:spPr>
          <a:xfrm>
            <a:off x="9547157" y="80116"/>
            <a:ext cx="1934308" cy="707886"/>
          </a:xfrm>
          <a:prstGeom prst="rect">
            <a:avLst/>
          </a:prstGeom>
          <a:noFill/>
        </p:spPr>
        <p:txBody>
          <a:bodyPr wrap="square" rtlCol="0">
            <a:spAutoFit/>
          </a:bodyPr>
          <a:lstStyle/>
          <a:p>
            <a:pPr algn="ctr"/>
            <a:r>
              <a:rPr lang="fr-BE" sz="2000" dirty="0">
                <a:solidFill>
                  <a:srgbClr val="FF0092"/>
                </a:solidFill>
                <a:latin typeface="Segoe"/>
                <a:cs typeface="Segoe"/>
              </a:rPr>
              <a:t>Open-source Contributions</a:t>
            </a:r>
          </a:p>
        </p:txBody>
      </p:sp>
      <p:sp>
        <p:nvSpPr>
          <p:cNvPr id="27" name="TextBox 26"/>
          <p:cNvSpPr txBox="1"/>
          <p:nvPr/>
        </p:nvSpPr>
        <p:spPr>
          <a:xfrm>
            <a:off x="8889576" y="4190090"/>
            <a:ext cx="2069096" cy="400110"/>
          </a:xfrm>
          <a:prstGeom prst="rect">
            <a:avLst/>
          </a:prstGeom>
          <a:noFill/>
        </p:spPr>
        <p:txBody>
          <a:bodyPr wrap="square" rtlCol="0">
            <a:spAutoFit/>
          </a:bodyPr>
          <a:lstStyle/>
          <a:p>
            <a:pPr algn="ctr"/>
            <a:r>
              <a:rPr lang="fr-BE" sz="2000" dirty="0">
                <a:solidFill>
                  <a:srgbClr val="03A7F1"/>
                </a:solidFill>
                <a:latin typeface="Segoe"/>
                <a:cs typeface="Segoe"/>
              </a:rPr>
              <a:t>Recognitions</a:t>
            </a:r>
          </a:p>
        </p:txBody>
      </p:sp>
      <p:sp>
        <p:nvSpPr>
          <p:cNvPr id="41" name="TextBox 40"/>
          <p:cNvSpPr txBox="1"/>
          <p:nvPr/>
        </p:nvSpPr>
        <p:spPr>
          <a:xfrm>
            <a:off x="303273" y="1139380"/>
            <a:ext cx="3200399" cy="923330"/>
          </a:xfrm>
          <a:prstGeom prst="rect">
            <a:avLst/>
          </a:prstGeom>
          <a:noFill/>
        </p:spPr>
        <p:txBody>
          <a:bodyPr wrap="square" rtlCol="0">
            <a:spAutoFit/>
          </a:bodyPr>
          <a:lstStyle/>
          <a:p>
            <a:pPr marL="214313" indent="-214313">
              <a:buFont typeface="Wingdings" panose="05000000000000000000" pitchFamily="2" charset="2"/>
              <a:buChar char="q"/>
            </a:pPr>
            <a:r>
              <a:rPr lang="en-GB" dirty="0">
                <a:solidFill>
                  <a:schemeClr val="bg1"/>
                </a:solidFill>
              </a:rPr>
              <a:t>Agile data warehouse</a:t>
            </a:r>
          </a:p>
          <a:p>
            <a:pPr marL="214313" indent="-214313">
              <a:buFont typeface="Wingdings" panose="05000000000000000000" pitchFamily="2" charset="2"/>
              <a:buChar char="q"/>
            </a:pPr>
            <a:r>
              <a:rPr lang="en-GB" dirty="0">
                <a:solidFill>
                  <a:schemeClr val="bg1"/>
                </a:solidFill>
              </a:rPr>
              <a:t>Quality-oriented</a:t>
            </a:r>
          </a:p>
          <a:p>
            <a:pPr marL="214313" indent="-214313">
              <a:buFont typeface="Wingdings" panose="05000000000000000000" pitchFamily="2" charset="2"/>
              <a:buChar char="q"/>
            </a:pPr>
            <a:r>
              <a:rPr lang="en-GB" dirty="0">
                <a:solidFill>
                  <a:schemeClr val="bg1"/>
                </a:solidFill>
              </a:rPr>
              <a:t>Automation fanboy</a:t>
            </a:r>
          </a:p>
        </p:txBody>
      </p:sp>
      <p:sp>
        <p:nvSpPr>
          <p:cNvPr id="42" name="TextBox 41"/>
          <p:cNvSpPr txBox="1"/>
          <p:nvPr/>
        </p:nvSpPr>
        <p:spPr>
          <a:xfrm>
            <a:off x="8060848" y="4656524"/>
            <a:ext cx="3090082" cy="923330"/>
          </a:xfrm>
          <a:prstGeom prst="rect">
            <a:avLst/>
          </a:prstGeom>
          <a:noFill/>
        </p:spPr>
        <p:txBody>
          <a:bodyPr wrap="square" rtlCol="0">
            <a:spAutoFit/>
          </a:bodyPr>
          <a:lstStyle/>
          <a:p>
            <a:pPr marL="214313" indent="-214313">
              <a:buFont typeface="Wingdings" panose="05000000000000000000" pitchFamily="2" charset="2"/>
              <a:buChar char="q"/>
            </a:pPr>
            <a:r>
              <a:rPr lang="en-GB" dirty="0">
                <a:solidFill>
                  <a:schemeClr val="bg1"/>
                </a:solidFill>
              </a:rPr>
              <a:t>Microsoft MVP Data Platform award since 2014</a:t>
            </a:r>
          </a:p>
          <a:p>
            <a:pPr marL="214313" indent="-214313">
              <a:buFont typeface="Wingdings" panose="05000000000000000000" pitchFamily="2" charset="2"/>
              <a:buChar char="q"/>
            </a:pPr>
            <a:r>
              <a:rPr lang="en-GB" dirty="0">
                <a:solidFill>
                  <a:schemeClr val="bg1"/>
                </a:solidFill>
              </a:rPr>
              <a:t>Agile leader of the month</a:t>
            </a:r>
          </a:p>
        </p:txBody>
      </p:sp>
      <p:sp>
        <p:nvSpPr>
          <p:cNvPr id="43" name="TextBox 42"/>
          <p:cNvSpPr txBox="1"/>
          <p:nvPr/>
        </p:nvSpPr>
        <p:spPr>
          <a:xfrm>
            <a:off x="303272" y="3955205"/>
            <a:ext cx="3200399" cy="2862322"/>
          </a:xfrm>
          <a:prstGeom prst="rect">
            <a:avLst/>
          </a:prstGeom>
          <a:noFill/>
        </p:spPr>
        <p:txBody>
          <a:bodyPr wrap="square" rtlCol="0">
            <a:spAutoFit/>
          </a:bodyPr>
          <a:lstStyle/>
          <a:p>
            <a:pPr marL="214313" indent="-214313">
              <a:buFont typeface="Wingdings" panose="05000000000000000000" pitchFamily="2" charset="2"/>
              <a:buChar char="q"/>
            </a:pPr>
            <a:r>
              <a:rPr lang="en-GB" dirty="0">
                <a:solidFill>
                  <a:schemeClr val="bg1"/>
                </a:solidFill>
              </a:rPr>
              <a:t>Database architecture</a:t>
            </a:r>
          </a:p>
          <a:p>
            <a:pPr marL="214313" indent="-214313">
              <a:buFont typeface="Wingdings" panose="05000000000000000000" pitchFamily="2" charset="2"/>
              <a:buChar char="q"/>
            </a:pPr>
            <a:r>
              <a:rPr lang="en-GB" dirty="0">
                <a:solidFill>
                  <a:schemeClr val="bg1"/>
                </a:solidFill>
              </a:rPr>
              <a:t>Data </a:t>
            </a:r>
            <a:r>
              <a:rPr lang="en-GB" dirty="0" err="1">
                <a:solidFill>
                  <a:schemeClr val="bg1"/>
                </a:solidFill>
              </a:rPr>
              <a:t>modeling</a:t>
            </a:r>
            <a:endParaRPr lang="en-GB" dirty="0">
              <a:solidFill>
                <a:schemeClr val="bg1"/>
              </a:solidFill>
            </a:endParaRPr>
          </a:p>
          <a:p>
            <a:pPr marL="214313" indent="-214313">
              <a:buFont typeface="Wingdings" panose="05000000000000000000" pitchFamily="2" charset="2"/>
              <a:buChar char="q"/>
            </a:pPr>
            <a:r>
              <a:rPr lang="en-GB" dirty="0">
                <a:solidFill>
                  <a:schemeClr val="bg1"/>
                </a:solidFill>
              </a:rPr>
              <a:t>Business intelligence</a:t>
            </a:r>
          </a:p>
          <a:p>
            <a:pPr marL="557213" lvl="1" indent="-214313">
              <a:buFont typeface="Wingdings" panose="05000000000000000000" pitchFamily="2" charset="2"/>
              <a:buChar char="ü"/>
            </a:pPr>
            <a:r>
              <a:rPr lang="en-GB" dirty="0">
                <a:solidFill>
                  <a:schemeClr val="bg1"/>
                </a:solidFill>
              </a:rPr>
              <a:t>Data warehousing</a:t>
            </a:r>
          </a:p>
          <a:p>
            <a:pPr marL="557213" lvl="1" indent="-214313">
              <a:buFont typeface="Wingdings" panose="05000000000000000000" pitchFamily="2" charset="2"/>
              <a:buChar char="ü"/>
            </a:pPr>
            <a:r>
              <a:rPr lang="en-GB" dirty="0">
                <a:solidFill>
                  <a:schemeClr val="bg1"/>
                </a:solidFill>
              </a:rPr>
              <a:t>ETL</a:t>
            </a:r>
          </a:p>
          <a:p>
            <a:pPr marL="557213" lvl="1" indent="-214313">
              <a:buFont typeface="Wingdings" panose="05000000000000000000" pitchFamily="2" charset="2"/>
              <a:buChar char="ü"/>
            </a:pPr>
            <a:r>
              <a:rPr lang="en-GB" dirty="0" err="1">
                <a:solidFill>
                  <a:schemeClr val="bg1"/>
                </a:solidFill>
              </a:rPr>
              <a:t>Olap</a:t>
            </a:r>
            <a:r>
              <a:rPr lang="en-GB" dirty="0">
                <a:solidFill>
                  <a:schemeClr val="bg1"/>
                </a:solidFill>
              </a:rPr>
              <a:t>/Tabular</a:t>
            </a:r>
          </a:p>
          <a:p>
            <a:pPr marL="557213" lvl="1" indent="-214313">
              <a:buFont typeface="Wingdings" panose="05000000000000000000" pitchFamily="2" charset="2"/>
              <a:buChar char="ü"/>
            </a:pPr>
            <a:r>
              <a:rPr lang="en-GB" dirty="0">
                <a:solidFill>
                  <a:schemeClr val="bg1"/>
                </a:solidFill>
              </a:rPr>
              <a:t>No SQL</a:t>
            </a:r>
          </a:p>
          <a:p>
            <a:pPr marL="557213" lvl="1" indent="-214313">
              <a:buFont typeface="Wingdings" panose="05000000000000000000" pitchFamily="2" charset="2"/>
              <a:buChar char="ü"/>
            </a:pPr>
            <a:r>
              <a:rPr lang="en-GB" dirty="0">
                <a:solidFill>
                  <a:schemeClr val="bg1"/>
                </a:solidFill>
              </a:rPr>
              <a:t>Big data</a:t>
            </a:r>
          </a:p>
          <a:p>
            <a:pPr marL="214313" indent="-214313">
              <a:buFont typeface="Wingdings" panose="05000000000000000000" pitchFamily="2" charset="2"/>
              <a:buChar char="q"/>
            </a:pPr>
            <a:r>
              <a:rPr lang="en-GB" dirty="0">
                <a:solidFill>
                  <a:schemeClr val="bg1"/>
                </a:solidFill>
              </a:rPr>
              <a:t>Data analysis</a:t>
            </a:r>
          </a:p>
          <a:p>
            <a:pPr marL="214313" indent="-214313">
              <a:buFont typeface="Wingdings" panose="05000000000000000000" pitchFamily="2" charset="2"/>
              <a:buChar char="q"/>
            </a:pPr>
            <a:r>
              <a:rPr lang="en-GB" dirty="0">
                <a:solidFill>
                  <a:schemeClr val="bg1"/>
                </a:solidFill>
              </a:rPr>
              <a:t>Machine learning</a:t>
            </a:r>
          </a:p>
        </p:txBody>
      </p:sp>
      <p:sp>
        <p:nvSpPr>
          <p:cNvPr id="44" name="TextBox 43"/>
          <p:cNvSpPr txBox="1"/>
          <p:nvPr/>
        </p:nvSpPr>
        <p:spPr>
          <a:xfrm>
            <a:off x="8529862" y="699738"/>
            <a:ext cx="3545889" cy="3416320"/>
          </a:xfrm>
          <a:prstGeom prst="rect">
            <a:avLst/>
          </a:prstGeom>
          <a:noFill/>
        </p:spPr>
        <p:txBody>
          <a:bodyPr wrap="square" rtlCol="0">
            <a:spAutoFit/>
          </a:bodyPr>
          <a:lstStyle/>
          <a:p>
            <a:pPr marL="214313" indent="-214313">
              <a:buFont typeface="Wingdings" panose="05000000000000000000" pitchFamily="2" charset="2"/>
              <a:buChar char="q"/>
            </a:pPr>
            <a:r>
              <a:rPr lang="en-GB" dirty="0">
                <a:solidFill>
                  <a:schemeClr val="bg1"/>
                </a:solidFill>
              </a:rPr>
              <a:t>Testing framework for BI &amp; Data Quality</a:t>
            </a:r>
          </a:p>
          <a:p>
            <a:pPr marL="557213" lvl="1" indent="-214313">
              <a:buFont typeface="Wingdings" panose="05000000000000000000" pitchFamily="2" charset="2"/>
              <a:buChar char="ü"/>
            </a:pPr>
            <a:r>
              <a:rPr lang="en-GB" dirty="0">
                <a:solidFill>
                  <a:schemeClr val="bg1"/>
                </a:solidFill>
                <a:hlinkClick r:id="rId2">
                  <a:extLst>
                    <a:ext uri="{A12FA001-AC4F-418D-AE19-62706E023703}">
                      <ahyp:hlinkClr xmlns:ahyp="http://schemas.microsoft.com/office/drawing/2018/hyperlinkcolor" val="tx"/>
                    </a:ext>
                  </a:extLst>
                </a:hlinkClick>
              </a:rPr>
              <a:t>www.nbi.io</a:t>
            </a:r>
            <a:endParaRPr lang="en-GB" dirty="0">
              <a:solidFill>
                <a:schemeClr val="bg1"/>
              </a:solidFill>
            </a:endParaRPr>
          </a:p>
          <a:p>
            <a:pPr marL="214313" indent="-214313">
              <a:buFont typeface="Wingdings" panose="05000000000000000000" pitchFamily="2" charset="2"/>
              <a:buChar char="q"/>
            </a:pPr>
            <a:r>
              <a:rPr lang="en-GB" dirty="0">
                <a:solidFill>
                  <a:schemeClr val="bg1"/>
                </a:solidFill>
              </a:rPr>
              <a:t>Other projects on </a:t>
            </a:r>
            <a:r>
              <a:rPr lang="en-GB" dirty="0" err="1">
                <a:solidFill>
                  <a:schemeClr val="bg1"/>
                </a:solidFill>
                <a:hlinkClick r:id="rId3">
                  <a:extLst>
                    <a:ext uri="{A12FA001-AC4F-418D-AE19-62706E023703}">
                      <ahyp:hlinkClr xmlns:ahyp="http://schemas.microsoft.com/office/drawing/2018/hyperlinkcolor" val="tx"/>
                    </a:ext>
                  </a:extLst>
                </a:hlinkClick>
              </a:rPr>
              <a:t>github</a:t>
            </a:r>
            <a:endParaRPr lang="en-GB" dirty="0">
              <a:solidFill>
                <a:schemeClr val="bg1"/>
              </a:solidFill>
            </a:endParaRPr>
          </a:p>
          <a:p>
            <a:pPr marL="557213" lvl="1" indent="-214313">
              <a:buFont typeface="Wingdings" panose="05000000000000000000" pitchFamily="2" charset="2"/>
              <a:buChar char="ü"/>
            </a:pPr>
            <a:r>
              <a:rPr lang="en-GB" dirty="0">
                <a:solidFill>
                  <a:schemeClr val="bg1"/>
                </a:solidFill>
              </a:rPr>
              <a:t>Deployment SSRS – </a:t>
            </a:r>
            <a:r>
              <a:rPr lang="en-GB" dirty="0" err="1">
                <a:solidFill>
                  <a:schemeClr val="bg1"/>
                </a:solidFill>
              </a:rPr>
              <a:t>RsPackage</a:t>
            </a:r>
            <a:endParaRPr lang="en-GB" dirty="0">
              <a:solidFill>
                <a:schemeClr val="bg1"/>
              </a:solidFill>
            </a:endParaRPr>
          </a:p>
          <a:p>
            <a:pPr marL="557213" lvl="1" indent="-214313">
              <a:buFont typeface="Wingdings" panose="05000000000000000000" pitchFamily="2" charset="2"/>
              <a:buChar char="ü"/>
            </a:pPr>
            <a:r>
              <a:rPr lang="en-GB" dirty="0" err="1">
                <a:solidFill>
                  <a:schemeClr val="bg1"/>
                </a:solidFill>
              </a:rPr>
              <a:t>TmBundle</a:t>
            </a:r>
            <a:r>
              <a:rPr lang="en-GB" dirty="0">
                <a:solidFill>
                  <a:schemeClr val="bg1"/>
                </a:solidFill>
              </a:rPr>
              <a:t> for a few languages</a:t>
            </a:r>
          </a:p>
          <a:p>
            <a:pPr marL="557213" lvl="1" indent="-214313">
              <a:buFont typeface="Wingdings" panose="05000000000000000000" pitchFamily="2" charset="2"/>
              <a:buChar char="ü"/>
            </a:pPr>
            <a:r>
              <a:rPr lang="en-GB" dirty="0">
                <a:solidFill>
                  <a:schemeClr val="bg1"/>
                </a:solidFill>
              </a:rPr>
              <a:t>Starting SSIS from </a:t>
            </a:r>
            <a:r>
              <a:rPr lang="en-GB" dirty="0" err="1">
                <a:solidFill>
                  <a:schemeClr val="bg1"/>
                </a:solidFill>
              </a:rPr>
              <a:t>.Net</a:t>
            </a:r>
            <a:r>
              <a:rPr lang="en-GB" dirty="0">
                <a:solidFill>
                  <a:schemeClr val="bg1"/>
                </a:solidFill>
              </a:rPr>
              <a:t> - Cassis</a:t>
            </a:r>
          </a:p>
          <a:p>
            <a:pPr marL="557213" lvl="1" indent="-214313">
              <a:buFont typeface="Wingdings" panose="05000000000000000000" pitchFamily="2" charset="2"/>
              <a:buChar char="ü"/>
            </a:pPr>
            <a:r>
              <a:rPr lang="en-GB" dirty="0">
                <a:solidFill>
                  <a:schemeClr val="bg1"/>
                </a:solidFill>
              </a:rPr>
              <a:t>Toolset for special cases of </a:t>
            </a:r>
            <a:r>
              <a:rPr lang="en-GB" dirty="0" err="1">
                <a:solidFill>
                  <a:schemeClr val="bg1"/>
                </a:solidFill>
              </a:rPr>
              <a:t>modeling</a:t>
            </a:r>
            <a:r>
              <a:rPr lang="en-GB" dirty="0">
                <a:solidFill>
                  <a:schemeClr val="bg1"/>
                </a:solidFill>
              </a:rPr>
              <a:t>: </a:t>
            </a:r>
            <a:r>
              <a:rPr lang="en-GB" dirty="0" err="1">
                <a:solidFill>
                  <a:schemeClr val="bg1"/>
                </a:solidFill>
              </a:rPr>
              <a:t>ERMine</a:t>
            </a:r>
            <a:r>
              <a:rPr lang="en-GB" dirty="0">
                <a:solidFill>
                  <a:schemeClr val="bg1"/>
                </a:solidFill>
              </a:rPr>
              <a:t> et </a:t>
            </a:r>
            <a:r>
              <a:rPr lang="en-GB" dirty="0" err="1">
                <a:solidFill>
                  <a:schemeClr val="bg1"/>
                </a:solidFill>
              </a:rPr>
              <a:t>Tibre</a:t>
            </a:r>
            <a:endParaRPr lang="en-GB" dirty="0">
              <a:solidFill>
                <a:schemeClr val="bg1"/>
              </a:solidFill>
            </a:endParaRPr>
          </a:p>
          <a:p>
            <a:pPr marL="557213" lvl="1" indent="-214313">
              <a:buFont typeface="Wingdings" panose="05000000000000000000" pitchFamily="2" charset="2"/>
              <a:buChar char="ü"/>
            </a:pPr>
            <a:r>
              <a:rPr lang="en-GB" dirty="0">
                <a:solidFill>
                  <a:schemeClr val="bg1"/>
                </a:solidFill>
              </a:rPr>
              <a:t>And much more</a:t>
            </a:r>
          </a:p>
        </p:txBody>
      </p:sp>
      <p:cxnSp>
        <p:nvCxnSpPr>
          <p:cNvPr id="45" name="Elbow Connector 44"/>
          <p:cNvCxnSpPr>
            <a:cxnSpLocks/>
          </p:cNvCxnSpPr>
          <p:nvPr/>
        </p:nvCxnSpPr>
        <p:spPr>
          <a:xfrm rot="5400000" flipH="1" flipV="1">
            <a:off x="4491080" y="4443426"/>
            <a:ext cx="1011926" cy="570169"/>
          </a:xfrm>
          <a:prstGeom prst="bentConnector3">
            <a:avLst>
              <a:gd name="adj1" fmla="val 50000"/>
            </a:avLst>
          </a:prstGeom>
          <a:ln w="50800">
            <a:solidFill>
              <a:srgbClr val="55D500"/>
            </a:solidFill>
            <a:headEnd type="oval"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468410" y="5064539"/>
            <a:ext cx="2291860" cy="400110"/>
          </a:xfrm>
          <a:prstGeom prst="rect">
            <a:avLst/>
          </a:prstGeom>
          <a:noFill/>
        </p:spPr>
        <p:txBody>
          <a:bodyPr wrap="square" rtlCol="0">
            <a:spAutoFit/>
          </a:bodyPr>
          <a:lstStyle/>
          <a:p>
            <a:pPr algn="ctr"/>
            <a:r>
              <a:rPr lang="fr-BE" sz="2000" dirty="0">
                <a:solidFill>
                  <a:srgbClr val="55D500"/>
                </a:solidFill>
                <a:latin typeface="Segoe"/>
                <a:cs typeface="Segoe"/>
              </a:rPr>
              <a:t>Experience</a:t>
            </a:r>
          </a:p>
        </p:txBody>
      </p:sp>
      <p:sp>
        <p:nvSpPr>
          <p:cNvPr id="52" name="TextBox 51"/>
          <p:cNvSpPr txBox="1"/>
          <p:nvPr/>
        </p:nvSpPr>
        <p:spPr>
          <a:xfrm>
            <a:off x="4274425" y="5528285"/>
            <a:ext cx="3431300" cy="1200329"/>
          </a:xfrm>
          <a:prstGeom prst="rect">
            <a:avLst/>
          </a:prstGeom>
          <a:noFill/>
        </p:spPr>
        <p:txBody>
          <a:bodyPr wrap="square" rtlCol="0">
            <a:spAutoFit/>
          </a:bodyPr>
          <a:lstStyle/>
          <a:p>
            <a:pPr marL="214313" indent="-214313">
              <a:buFont typeface="Wingdings" panose="05000000000000000000" pitchFamily="2" charset="2"/>
              <a:buChar char="q"/>
            </a:pPr>
            <a:r>
              <a:rPr lang="en-GB" dirty="0">
                <a:solidFill>
                  <a:schemeClr val="bg1"/>
                </a:solidFill>
              </a:rPr>
              <a:t>20 years working with data on many data platforms</a:t>
            </a:r>
          </a:p>
          <a:p>
            <a:pPr marL="214313" indent="-214313">
              <a:buFont typeface="Wingdings" panose="05000000000000000000" pitchFamily="2" charset="2"/>
              <a:buChar char="q"/>
            </a:pPr>
            <a:r>
              <a:rPr lang="en-GB" dirty="0">
                <a:solidFill>
                  <a:schemeClr val="bg1"/>
                </a:solidFill>
              </a:rPr>
              <a:t>Former consultant, working internally for Elia</a:t>
            </a:r>
          </a:p>
        </p:txBody>
      </p:sp>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8749" y="1916888"/>
            <a:ext cx="2584955" cy="2531239"/>
          </a:xfrm>
          <a:prstGeom prst="rect">
            <a:avLst/>
          </a:prstGeom>
        </p:spPr>
      </p:pic>
      <p:sp>
        <p:nvSpPr>
          <p:cNvPr id="58" name="Oval 57"/>
          <p:cNvSpPr/>
          <p:nvPr/>
        </p:nvSpPr>
        <p:spPr>
          <a:xfrm>
            <a:off x="4539347" y="1916889"/>
            <a:ext cx="2496260" cy="2546081"/>
          </a:xfrm>
          <a:prstGeom prst="ellipse">
            <a:avLst/>
          </a:prstGeom>
          <a:noFill/>
          <a:ln w="50800">
            <a:solidFill>
              <a:srgbClr val="09E4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1"/>
          </a:p>
        </p:txBody>
      </p:sp>
      <p:sp>
        <p:nvSpPr>
          <p:cNvPr id="67" name="TextBox 66"/>
          <p:cNvSpPr txBox="1"/>
          <p:nvPr/>
        </p:nvSpPr>
        <p:spPr>
          <a:xfrm>
            <a:off x="4531293" y="389908"/>
            <a:ext cx="2555631" cy="646587"/>
          </a:xfrm>
          <a:prstGeom prst="rect">
            <a:avLst/>
          </a:prstGeom>
          <a:noFill/>
        </p:spPr>
        <p:txBody>
          <a:bodyPr wrap="square" rtlCol="0">
            <a:spAutoFit/>
          </a:bodyPr>
          <a:lstStyle/>
          <a:p>
            <a:pPr algn="ctr"/>
            <a:r>
              <a:rPr lang="fr-BE" sz="1801" b="1">
                <a:solidFill>
                  <a:schemeClr val="bg1"/>
                </a:solidFill>
                <a:latin typeface="Segoe"/>
              </a:rPr>
              <a:t>Cédric L. Charlier</a:t>
            </a:r>
          </a:p>
          <a:p>
            <a:pPr algn="ctr"/>
            <a:r>
              <a:rPr lang="fr-BE" sz="1801" b="1">
                <a:solidFill>
                  <a:srgbClr val="09E4DB"/>
                </a:solidFill>
                <a:latin typeface="Segoe"/>
                <a:hlinkClick r:id="rId5">
                  <a:extLst>
                    <a:ext uri="{A12FA001-AC4F-418D-AE19-62706E023703}">
                      <ahyp:hlinkClr xmlns:ahyp="http://schemas.microsoft.com/office/drawing/2018/hyperlinkcolor" val="tx"/>
                    </a:ext>
                  </a:extLst>
                </a:hlinkClick>
              </a:rPr>
              <a:t>@Seddryck</a:t>
            </a:r>
            <a:endParaRPr lang="fr-BE" sz="1801" b="1">
              <a:solidFill>
                <a:srgbClr val="09E4DB"/>
              </a:solidFill>
              <a:latin typeface="Segoe"/>
            </a:endParaRPr>
          </a:p>
        </p:txBody>
      </p:sp>
      <p:sp>
        <p:nvSpPr>
          <p:cNvPr id="68" name="Rectangle 67"/>
          <p:cNvSpPr/>
          <p:nvPr/>
        </p:nvSpPr>
        <p:spPr>
          <a:xfrm>
            <a:off x="4581846" y="944318"/>
            <a:ext cx="2454518" cy="584775"/>
          </a:xfrm>
          <a:prstGeom prst="rect">
            <a:avLst/>
          </a:prstGeom>
        </p:spPr>
        <p:txBody>
          <a:bodyPr wrap="none">
            <a:spAutoFit/>
          </a:bodyPr>
          <a:lstStyle/>
          <a:p>
            <a:pPr algn="ctr"/>
            <a:r>
              <a:rPr lang="fr-BE" sz="1600" dirty="0">
                <a:solidFill>
                  <a:srgbClr val="09E4DB"/>
                </a:solidFill>
                <a:latin typeface="Segoe"/>
                <a:cs typeface="Segoe"/>
                <a:hlinkClick r:id="rId6">
                  <a:extLst>
                    <a:ext uri="{A12FA001-AC4F-418D-AE19-62706E023703}">
                      <ahyp:hlinkClr xmlns:ahyp="http://schemas.microsoft.com/office/drawing/2018/hyperlinkcolor" val="tx"/>
                    </a:ext>
                  </a:extLst>
                </a:hlinkClick>
              </a:rPr>
              <a:t>seddryck.wordpress.com</a:t>
            </a:r>
            <a:endParaRPr lang="fr-BE" sz="1600" dirty="0">
              <a:solidFill>
                <a:srgbClr val="09E4DB"/>
              </a:solidFill>
              <a:latin typeface="Segoe"/>
              <a:cs typeface="Segoe"/>
            </a:endParaRPr>
          </a:p>
          <a:p>
            <a:pPr algn="ctr"/>
            <a:r>
              <a:rPr lang="fr-BE" sz="1600" b="1" dirty="0">
                <a:solidFill>
                  <a:schemeClr val="bg1"/>
                </a:solidFill>
                <a:latin typeface="Segoe"/>
                <a:cs typeface="Segoe"/>
              </a:rPr>
              <a:t>Data </a:t>
            </a:r>
            <a:r>
              <a:rPr lang="fr-BE" sz="1600" b="1" dirty="0" err="1">
                <a:solidFill>
                  <a:schemeClr val="bg1"/>
                </a:solidFill>
                <a:latin typeface="Segoe"/>
                <a:cs typeface="Segoe"/>
              </a:rPr>
              <a:t>architect</a:t>
            </a:r>
            <a:endParaRPr lang="fr-BE" sz="1600" b="1" dirty="0">
              <a:solidFill>
                <a:schemeClr val="bg1"/>
              </a:solidFill>
              <a:latin typeface="Segoe"/>
              <a:cs typeface="Segoe"/>
            </a:endParaRPr>
          </a:p>
        </p:txBody>
      </p:sp>
      <p:sp>
        <p:nvSpPr>
          <p:cNvPr id="22" name="TextBox 21">
            <a:extLst>
              <a:ext uri="{FF2B5EF4-FFF2-40B4-BE49-F238E27FC236}">
                <a16:creationId xmlns:a16="http://schemas.microsoft.com/office/drawing/2014/main" id="{4989657B-CE31-4D2C-AAD5-53691DE2353E}"/>
              </a:ext>
            </a:extLst>
          </p:cNvPr>
          <p:cNvSpPr txBox="1"/>
          <p:nvPr/>
        </p:nvSpPr>
        <p:spPr>
          <a:xfrm>
            <a:off x="661928" y="3201086"/>
            <a:ext cx="1574531" cy="707886"/>
          </a:xfrm>
          <a:prstGeom prst="rect">
            <a:avLst/>
          </a:prstGeom>
          <a:noFill/>
        </p:spPr>
        <p:txBody>
          <a:bodyPr wrap="square" rtlCol="0">
            <a:spAutoFit/>
          </a:bodyPr>
          <a:lstStyle/>
          <a:p>
            <a:pPr algn="ctr"/>
            <a:r>
              <a:rPr lang="fr-BE" sz="2000" dirty="0" err="1">
                <a:solidFill>
                  <a:srgbClr val="F25000"/>
                </a:solidFill>
                <a:latin typeface="Segoe"/>
                <a:cs typeface="Segoe"/>
              </a:rPr>
              <a:t>Skills</a:t>
            </a:r>
            <a:r>
              <a:rPr lang="fr-BE" sz="2000" dirty="0">
                <a:solidFill>
                  <a:srgbClr val="F25000"/>
                </a:solidFill>
                <a:latin typeface="Segoe"/>
                <a:cs typeface="Segoe"/>
              </a:rPr>
              <a:t> &amp; </a:t>
            </a:r>
            <a:r>
              <a:rPr lang="fr-BE" sz="2000" dirty="0" err="1">
                <a:solidFill>
                  <a:srgbClr val="F25000"/>
                </a:solidFill>
                <a:latin typeface="Segoe"/>
                <a:cs typeface="Segoe"/>
              </a:rPr>
              <a:t>interests</a:t>
            </a:r>
            <a:endParaRPr lang="fr-BE" sz="2000" dirty="0">
              <a:solidFill>
                <a:srgbClr val="F25000"/>
              </a:solidFill>
              <a:latin typeface="Segoe"/>
              <a:cs typeface="Segoe"/>
            </a:endParaRPr>
          </a:p>
        </p:txBody>
      </p:sp>
    </p:spTree>
    <p:extLst>
      <p:ext uri="{BB962C8B-B14F-4D97-AF65-F5344CB8AC3E}">
        <p14:creationId xmlns:p14="http://schemas.microsoft.com/office/powerpoint/2010/main" val="4024352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47BD-EE33-496E-938D-FF26F0045628}"/>
              </a:ext>
            </a:extLst>
          </p:cNvPr>
          <p:cNvSpPr>
            <a:spLocks noGrp="1"/>
          </p:cNvSpPr>
          <p:nvPr>
            <p:ph type="title"/>
          </p:nvPr>
        </p:nvSpPr>
        <p:spPr/>
        <p:txBody>
          <a:bodyPr/>
          <a:lstStyle/>
          <a:p>
            <a:r>
              <a:rPr lang="fr-BE" dirty="0" err="1"/>
              <a:t>Indexing</a:t>
            </a:r>
            <a:endParaRPr lang="en-GB" dirty="0"/>
          </a:p>
        </p:txBody>
      </p:sp>
      <p:sp>
        <p:nvSpPr>
          <p:cNvPr id="3" name="Content Placeholder 2">
            <a:extLst>
              <a:ext uri="{FF2B5EF4-FFF2-40B4-BE49-F238E27FC236}">
                <a16:creationId xmlns:a16="http://schemas.microsoft.com/office/drawing/2014/main" id="{2F420172-A506-4519-A1E9-C3883CB7EC5E}"/>
              </a:ext>
            </a:extLst>
          </p:cNvPr>
          <p:cNvSpPr>
            <a:spLocks noGrp="1"/>
          </p:cNvSpPr>
          <p:nvPr>
            <p:ph idx="1"/>
          </p:nvPr>
        </p:nvSpPr>
        <p:spPr/>
        <p:txBody>
          <a:bodyPr/>
          <a:lstStyle/>
          <a:p>
            <a:r>
              <a:rPr lang="en-GB" dirty="0"/>
              <a:t>Index at the shard level</a:t>
            </a:r>
          </a:p>
          <a:p>
            <a:pPr lvl="1"/>
            <a:r>
              <a:rPr lang="en-GB" dirty="0"/>
              <a:t>Allow parallel ingestion by multiple compute nodes</a:t>
            </a:r>
          </a:p>
          <a:p>
            <a:r>
              <a:rPr lang="en-GB" dirty="0"/>
              <a:t>Index not linked on records but on sets approx. 1000 records</a:t>
            </a:r>
          </a:p>
          <a:p>
            <a:pPr lvl="1"/>
            <a:r>
              <a:rPr lang="en-GB" dirty="0"/>
              <a:t>Efficient to generate and load</a:t>
            </a:r>
          </a:p>
          <a:p>
            <a:pPr lvl="1"/>
            <a:r>
              <a:rPr lang="en-GB" dirty="0"/>
              <a:t>After a hit, set of records must be scanned</a:t>
            </a:r>
          </a:p>
          <a:p>
            <a:r>
              <a:rPr lang="en-GB" dirty="0"/>
              <a:t>Shards and indexes merged in background</a:t>
            </a:r>
          </a:p>
        </p:txBody>
      </p:sp>
      <p:sp>
        <p:nvSpPr>
          <p:cNvPr id="4" name="Oval 3">
            <a:extLst>
              <a:ext uri="{FF2B5EF4-FFF2-40B4-BE49-F238E27FC236}">
                <a16:creationId xmlns:a16="http://schemas.microsoft.com/office/drawing/2014/main" id="{26976190-A5E9-4145-A4C0-76FA96822CD0}"/>
              </a:ext>
            </a:extLst>
          </p:cNvPr>
          <p:cNvSpPr/>
          <p:nvPr/>
        </p:nvSpPr>
        <p:spPr>
          <a:xfrm>
            <a:off x="10231299" y="241024"/>
            <a:ext cx="1573763" cy="1573763"/>
          </a:xfrm>
          <a:prstGeom prst="ellipse">
            <a:avLst/>
          </a:prstGeom>
          <a:solidFill>
            <a:srgbClr val="D9D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t>Indexing</a:t>
            </a:r>
            <a:endParaRPr lang="en-GB" dirty="0"/>
          </a:p>
        </p:txBody>
      </p:sp>
    </p:spTree>
    <p:extLst>
      <p:ext uri="{BB962C8B-B14F-4D97-AF65-F5344CB8AC3E}">
        <p14:creationId xmlns:p14="http://schemas.microsoft.com/office/powerpoint/2010/main" val="258291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50EF-2C17-49EA-9731-38EA9F5A0FCF}"/>
              </a:ext>
            </a:extLst>
          </p:cNvPr>
          <p:cNvSpPr>
            <a:spLocks noGrp="1"/>
          </p:cNvSpPr>
          <p:nvPr>
            <p:ph type="title"/>
          </p:nvPr>
        </p:nvSpPr>
        <p:spPr/>
        <p:txBody>
          <a:bodyPr/>
          <a:lstStyle/>
          <a:p>
            <a:r>
              <a:rPr lang="fr-BE" dirty="0"/>
              <a:t>Free-text </a:t>
            </a:r>
            <a:r>
              <a:rPr lang="fr-BE" dirty="0" err="1"/>
              <a:t>indexing</a:t>
            </a:r>
            <a:endParaRPr lang="en-GB" dirty="0"/>
          </a:p>
        </p:txBody>
      </p:sp>
      <p:sp>
        <p:nvSpPr>
          <p:cNvPr id="3" name="Content Placeholder 2">
            <a:extLst>
              <a:ext uri="{FF2B5EF4-FFF2-40B4-BE49-F238E27FC236}">
                <a16:creationId xmlns:a16="http://schemas.microsoft.com/office/drawing/2014/main" id="{EDE9AF1A-3E37-4DB1-A776-0E5A3442CB9D}"/>
              </a:ext>
            </a:extLst>
          </p:cNvPr>
          <p:cNvSpPr>
            <a:spLocks noGrp="1"/>
          </p:cNvSpPr>
          <p:nvPr>
            <p:ph idx="1"/>
          </p:nvPr>
        </p:nvSpPr>
        <p:spPr/>
        <p:txBody>
          <a:bodyPr/>
          <a:lstStyle/>
          <a:p>
            <a:r>
              <a:rPr lang="en-GB" dirty="0">
                <a:solidFill>
                  <a:srgbClr val="03A7F1"/>
                </a:solidFill>
              </a:rPr>
              <a:t>Multiple indexes </a:t>
            </a:r>
            <a:r>
              <a:rPr lang="en-GB" dirty="0"/>
              <a:t>are built for string columns</a:t>
            </a:r>
          </a:p>
          <a:p>
            <a:r>
              <a:rPr lang="en-GB" dirty="0"/>
              <a:t>Used in queries with a “</a:t>
            </a:r>
            <a:r>
              <a:rPr lang="en-GB" dirty="0">
                <a:solidFill>
                  <a:srgbClr val="03A7F1"/>
                </a:solidFill>
              </a:rPr>
              <a:t>has</a:t>
            </a:r>
            <a:r>
              <a:rPr lang="en-GB" dirty="0"/>
              <a:t>”-like operator</a:t>
            </a:r>
          </a:p>
          <a:p>
            <a:r>
              <a:rPr lang="en-GB" dirty="0"/>
              <a:t>Not a substring-match but a </a:t>
            </a:r>
            <a:r>
              <a:rPr lang="en-GB" dirty="0">
                <a:solidFill>
                  <a:srgbClr val="03A7F1"/>
                </a:solidFill>
              </a:rPr>
              <a:t>term-match</a:t>
            </a:r>
          </a:p>
          <a:p>
            <a:r>
              <a:rPr lang="en-GB" dirty="0"/>
              <a:t>A term is a substring delimited by specific </a:t>
            </a:r>
            <a:r>
              <a:rPr lang="en-GB" dirty="0" err="1"/>
              <a:t>chararcters</a:t>
            </a:r>
            <a:r>
              <a:rPr lang="en-GB" dirty="0"/>
              <a:t> (space, dashes, comas …) with a minimal length of 4 </a:t>
            </a:r>
          </a:p>
          <a:p>
            <a:r>
              <a:rPr lang="en-GB" dirty="0">
                <a:solidFill>
                  <a:srgbClr val="FF0092"/>
                </a:solidFill>
                <a:latin typeface="Source Sans Pro Black" panose="020B0803030403020204" pitchFamily="34" charset="0"/>
              </a:rPr>
              <a:t>2020-08-02 table, chair ABCDE-12345-78 or XYZXY-78901-92</a:t>
            </a:r>
          </a:p>
          <a:p>
            <a:endParaRPr lang="en-GB" dirty="0"/>
          </a:p>
          <a:p>
            <a:endParaRPr lang="en-GB" dirty="0"/>
          </a:p>
        </p:txBody>
      </p:sp>
      <p:sp>
        <p:nvSpPr>
          <p:cNvPr id="6" name="Oval 5">
            <a:extLst>
              <a:ext uri="{FF2B5EF4-FFF2-40B4-BE49-F238E27FC236}">
                <a16:creationId xmlns:a16="http://schemas.microsoft.com/office/drawing/2014/main" id="{EB9E8BDB-D761-4180-BBAD-DE00DC2F9866}"/>
              </a:ext>
            </a:extLst>
          </p:cNvPr>
          <p:cNvSpPr/>
          <p:nvPr/>
        </p:nvSpPr>
        <p:spPr>
          <a:xfrm>
            <a:off x="10231299" y="241024"/>
            <a:ext cx="1573763" cy="1573763"/>
          </a:xfrm>
          <a:prstGeom prst="ellipse">
            <a:avLst/>
          </a:prstGeom>
          <a:solidFill>
            <a:srgbClr val="D9D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t>Indexing</a:t>
            </a:r>
            <a:endParaRPr lang="en-GB" dirty="0"/>
          </a:p>
        </p:txBody>
      </p:sp>
      <p:sp>
        <p:nvSpPr>
          <p:cNvPr id="7" name="Rectangle 1">
            <a:extLst>
              <a:ext uri="{FF2B5EF4-FFF2-40B4-BE49-F238E27FC236}">
                <a16:creationId xmlns:a16="http://schemas.microsoft.com/office/drawing/2014/main" id="{F7EF5202-0225-4A28-8638-5A762E5A9CF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used in queries with the </a:t>
            </a:r>
            <a:r>
              <a:rPr kumimoji="0" lang="en-US" altLang="en-US" sz="900" b="0" i="0" u="none" strike="noStrike" cap="none" normalizeH="0" baseline="0">
                <a:ln>
                  <a:noFill/>
                </a:ln>
                <a:solidFill>
                  <a:srgbClr val="171717"/>
                </a:solidFill>
                <a:effectLst/>
                <a:latin typeface="SFMono-Regular"/>
              </a:rPr>
              <a:t>string</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operators that have </a:t>
            </a:r>
            <a:r>
              <a:rPr kumimoji="0" lang="en-US" altLang="en-US" sz="900" b="0" i="0" u="none" strike="noStrike" cap="none" normalizeH="0" baseline="0">
                <a:ln>
                  <a:noFill/>
                </a:ln>
                <a:solidFill>
                  <a:srgbClr val="171717"/>
                </a:solidFill>
                <a:effectLst/>
                <a:latin typeface="SFMono-Regular"/>
              </a:rPr>
              <a:t>has</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as part of their name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C98250F9-CF28-46C2-959A-5DF84B542F6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used in queries with the </a:t>
            </a:r>
            <a:r>
              <a:rPr kumimoji="0" lang="en-US" altLang="en-US" sz="900" b="0" i="0" u="none" strike="noStrike" cap="none" normalizeH="0" baseline="0">
                <a:ln>
                  <a:noFill/>
                </a:ln>
                <a:solidFill>
                  <a:srgbClr val="171717"/>
                </a:solidFill>
                <a:effectLst/>
                <a:latin typeface="SFMono-Regular"/>
              </a:rPr>
              <a:t>string</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operators that have </a:t>
            </a:r>
            <a:r>
              <a:rPr kumimoji="0" lang="en-US" altLang="en-US" sz="900" b="0" i="0" u="none" strike="noStrike" cap="none" normalizeH="0" baseline="0">
                <a:ln>
                  <a:noFill/>
                </a:ln>
                <a:solidFill>
                  <a:srgbClr val="171717"/>
                </a:solidFill>
                <a:effectLst/>
                <a:latin typeface="SFMono-Regular"/>
              </a:rPr>
              <a:t>has</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as part of their name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1" name="Straight Connector 10">
            <a:extLst>
              <a:ext uri="{FF2B5EF4-FFF2-40B4-BE49-F238E27FC236}">
                <a16:creationId xmlns:a16="http://schemas.microsoft.com/office/drawing/2014/main" id="{B362BDEC-EE3A-4CF3-95F9-C23BFD475251}"/>
              </a:ext>
            </a:extLst>
          </p:cNvPr>
          <p:cNvCxnSpPr/>
          <p:nvPr/>
        </p:nvCxnSpPr>
        <p:spPr>
          <a:xfrm>
            <a:off x="1163782" y="4762005"/>
            <a:ext cx="736270" cy="0"/>
          </a:xfrm>
          <a:prstGeom prst="line">
            <a:avLst/>
          </a:prstGeom>
          <a:ln w="31750">
            <a:solidFill>
              <a:srgbClr val="55D5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9C19A24-E070-47D1-A7E4-81759AB7A097}"/>
              </a:ext>
            </a:extLst>
          </p:cNvPr>
          <p:cNvCxnSpPr>
            <a:cxnSpLocks/>
          </p:cNvCxnSpPr>
          <p:nvPr/>
        </p:nvCxnSpPr>
        <p:spPr>
          <a:xfrm>
            <a:off x="2978727" y="4736275"/>
            <a:ext cx="857003" cy="0"/>
          </a:xfrm>
          <a:prstGeom prst="line">
            <a:avLst/>
          </a:prstGeom>
          <a:ln w="31750">
            <a:solidFill>
              <a:srgbClr val="55D5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C7BED8-F214-4553-A0F6-72A9954EC59E}"/>
              </a:ext>
            </a:extLst>
          </p:cNvPr>
          <p:cNvCxnSpPr>
            <a:cxnSpLocks/>
          </p:cNvCxnSpPr>
          <p:nvPr/>
        </p:nvCxnSpPr>
        <p:spPr>
          <a:xfrm>
            <a:off x="3998026" y="4720441"/>
            <a:ext cx="857003" cy="0"/>
          </a:xfrm>
          <a:prstGeom prst="line">
            <a:avLst/>
          </a:prstGeom>
          <a:ln w="31750">
            <a:solidFill>
              <a:srgbClr val="55D5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C27F2AD-E3EB-452B-B2E2-5851F91F74AB}"/>
              </a:ext>
            </a:extLst>
          </p:cNvPr>
          <p:cNvCxnSpPr>
            <a:cxnSpLocks/>
          </p:cNvCxnSpPr>
          <p:nvPr/>
        </p:nvCxnSpPr>
        <p:spPr>
          <a:xfrm>
            <a:off x="4946073" y="4720441"/>
            <a:ext cx="1015340" cy="0"/>
          </a:xfrm>
          <a:prstGeom prst="line">
            <a:avLst/>
          </a:prstGeom>
          <a:ln w="31750">
            <a:solidFill>
              <a:srgbClr val="55D5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3A9F2A-5426-42BC-BA21-8E72D75E04DD}"/>
              </a:ext>
            </a:extLst>
          </p:cNvPr>
          <p:cNvCxnSpPr>
            <a:cxnSpLocks/>
          </p:cNvCxnSpPr>
          <p:nvPr/>
        </p:nvCxnSpPr>
        <p:spPr>
          <a:xfrm>
            <a:off x="6096000" y="4720441"/>
            <a:ext cx="957943" cy="0"/>
          </a:xfrm>
          <a:prstGeom prst="line">
            <a:avLst/>
          </a:prstGeom>
          <a:ln w="31750">
            <a:solidFill>
              <a:srgbClr val="55D5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629412-5763-4EBC-816C-317280EBC8FE}"/>
              </a:ext>
            </a:extLst>
          </p:cNvPr>
          <p:cNvCxnSpPr>
            <a:cxnSpLocks/>
          </p:cNvCxnSpPr>
          <p:nvPr/>
        </p:nvCxnSpPr>
        <p:spPr>
          <a:xfrm>
            <a:off x="8053450" y="4718462"/>
            <a:ext cx="957943" cy="0"/>
          </a:xfrm>
          <a:prstGeom prst="line">
            <a:avLst/>
          </a:prstGeom>
          <a:ln w="31750">
            <a:solidFill>
              <a:srgbClr val="55D5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E30116-F857-4BD5-AFFB-27A127562CEC}"/>
              </a:ext>
            </a:extLst>
          </p:cNvPr>
          <p:cNvCxnSpPr>
            <a:cxnSpLocks/>
          </p:cNvCxnSpPr>
          <p:nvPr/>
        </p:nvCxnSpPr>
        <p:spPr>
          <a:xfrm>
            <a:off x="9179627" y="4702628"/>
            <a:ext cx="957943" cy="0"/>
          </a:xfrm>
          <a:prstGeom prst="line">
            <a:avLst/>
          </a:prstGeom>
          <a:ln w="31750">
            <a:solidFill>
              <a:srgbClr val="55D5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324D2A-8B26-4BD7-B577-BD4B7B6023DA}"/>
              </a:ext>
            </a:extLst>
          </p:cNvPr>
          <p:cNvSpPr txBox="1"/>
          <p:nvPr/>
        </p:nvSpPr>
        <p:spPr>
          <a:xfrm>
            <a:off x="5663316" y="5296747"/>
            <a:ext cx="917367" cy="523220"/>
          </a:xfrm>
          <a:prstGeom prst="rect">
            <a:avLst/>
          </a:prstGeom>
          <a:noFill/>
        </p:spPr>
        <p:txBody>
          <a:bodyPr wrap="none" rtlCol="0">
            <a:spAutoFit/>
          </a:bodyPr>
          <a:lstStyle/>
          <a:p>
            <a:r>
              <a:rPr lang="fr-BE" sz="2800" dirty="0" err="1">
                <a:solidFill>
                  <a:srgbClr val="55D500"/>
                </a:solidFill>
              </a:rPr>
              <a:t>Term</a:t>
            </a:r>
            <a:endParaRPr lang="en-GB" sz="2800" dirty="0">
              <a:solidFill>
                <a:srgbClr val="55D500"/>
              </a:solidFill>
            </a:endParaRPr>
          </a:p>
        </p:txBody>
      </p:sp>
      <p:sp>
        <p:nvSpPr>
          <p:cNvPr id="23" name="Freeform: Shape 22">
            <a:extLst>
              <a:ext uri="{FF2B5EF4-FFF2-40B4-BE49-F238E27FC236}">
                <a16:creationId xmlns:a16="http://schemas.microsoft.com/office/drawing/2014/main" id="{0C9563BE-D936-4920-9E03-1E12ACB75B84}"/>
              </a:ext>
            </a:extLst>
          </p:cNvPr>
          <p:cNvSpPr/>
          <p:nvPr/>
        </p:nvSpPr>
        <p:spPr>
          <a:xfrm rot="20063359" flipV="1">
            <a:off x="6660760" y="5238245"/>
            <a:ext cx="1624448" cy="117003"/>
          </a:xfrm>
          <a:custGeom>
            <a:avLst/>
            <a:gdLst>
              <a:gd name="connsiteX0" fmla="*/ 0 w 3384468"/>
              <a:gd name="connsiteY0" fmla="*/ 23750 h 23750"/>
              <a:gd name="connsiteX1" fmla="*/ 3384468 w 3384468"/>
              <a:gd name="connsiteY1" fmla="*/ 0 h 23750"/>
              <a:gd name="connsiteX0" fmla="*/ 0 w 3408219"/>
              <a:gd name="connsiteY0" fmla="*/ 35626 h 35626"/>
              <a:gd name="connsiteX1" fmla="*/ 3408219 w 3408219"/>
              <a:gd name="connsiteY1" fmla="*/ 0 h 35626"/>
              <a:gd name="connsiteX0" fmla="*/ 0 w 3408219"/>
              <a:gd name="connsiteY0" fmla="*/ 217945 h 217945"/>
              <a:gd name="connsiteX1" fmla="*/ 3408219 w 3408219"/>
              <a:gd name="connsiteY1" fmla="*/ 182319 h 217945"/>
              <a:gd name="connsiteX0" fmla="*/ 0 w 3408219"/>
              <a:gd name="connsiteY0" fmla="*/ 393205 h 393205"/>
              <a:gd name="connsiteX1" fmla="*/ 3408219 w 3408219"/>
              <a:gd name="connsiteY1" fmla="*/ 357579 h 393205"/>
            </a:gdLst>
            <a:ahLst/>
            <a:cxnLst>
              <a:cxn ang="0">
                <a:pos x="connsiteX0" y="connsiteY0"/>
              </a:cxn>
              <a:cxn ang="0">
                <a:pos x="connsiteX1" y="connsiteY1"/>
              </a:cxn>
            </a:cxnLst>
            <a:rect l="l" t="t" r="r" b="b"/>
            <a:pathLst>
              <a:path w="3408219" h="393205">
                <a:moveTo>
                  <a:pt x="0" y="393205"/>
                </a:moveTo>
                <a:cubicBezTo>
                  <a:pt x="1266701" y="-81808"/>
                  <a:pt x="2153393" y="-164936"/>
                  <a:pt x="3408219" y="357579"/>
                </a:cubicBezTo>
              </a:path>
            </a:pathLst>
          </a:custGeom>
          <a:noFill/>
          <a:ln w="38100">
            <a:solidFill>
              <a:srgbClr val="55D5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Shape 24">
            <a:extLst>
              <a:ext uri="{FF2B5EF4-FFF2-40B4-BE49-F238E27FC236}">
                <a16:creationId xmlns:a16="http://schemas.microsoft.com/office/drawing/2014/main" id="{8BB3B52F-6EEE-46EA-86CA-70E834D9479F}"/>
              </a:ext>
            </a:extLst>
          </p:cNvPr>
          <p:cNvSpPr/>
          <p:nvPr/>
        </p:nvSpPr>
        <p:spPr>
          <a:xfrm rot="20322209" flipV="1">
            <a:off x="6729403" y="5113304"/>
            <a:ext cx="2572882" cy="561569"/>
          </a:xfrm>
          <a:custGeom>
            <a:avLst/>
            <a:gdLst>
              <a:gd name="connsiteX0" fmla="*/ 0 w 3384468"/>
              <a:gd name="connsiteY0" fmla="*/ 23750 h 23750"/>
              <a:gd name="connsiteX1" fmla="*/ 3384468 w 3384468"/>
              <a:gd name="connsiteY1" fmla="*/ 0 h 23750"/>
              <a:gd name="connsiteX0" fmla="*/ 0 w 3408219"/>
              <a:gd name="connsiteY0" fmla="*/ 35626 h 35626"/>
              <a:gd name="connsiteX1" fmla="*/ 3408219 w 3408219"/>
              <a:gd name="connsiteY1" fmla="*/ 0 h 35626"/>
              <a:gd name="connsiteX0" fmla="*/ 0 w 3408219"/>
              <a:gd name="connsiteY0" fmla="*/ 217945 h 217945"/>
              <a:gd name="connsiteX1" fmla="*/ 3408219 w 3408219"/>
              <a:gd name="connsiteY1" fmla="*/ 182319 h 217945"/>
              <a:gd name="connsiteX0" fmla="*/ 0 w 3408219"/>
              <a:gd name="connsiteY0" fmla="*/ 393205 h 393205"/>
              <a:gd name="connsiteX1" fmla="*/ 3408219 w 3408219"/>
              <a:gd name="connsiteY1" fmla="*/ 357579 h 393205"/>
            </a:gdLst>
            <a:ahLst/>
            <a:cxnLst>
              <a:cxn ang="0">
                <a:pos x="connsiteX0" y="connsiteY0"/>
              </a:cxn>
              <a:cxn ang="0">
                <a:pos x="connsiteX1" y="connsiteY1"/>
              </a:cxn>
            </a:cxnLst>
            <a:rect l="l" t="t" r="r" b="b"/>
            <a:pathLst>
              <a:path w="3408219" h="393205">
                <a:moveTo>
                  <a:pt x="0" y="393205"/>
                </a:moveTo>
                <a:cubicBezTo>
                  <a:pt x="1266701" y="-81808"/>
                  <a:pt x="2153393" y="-164936"/>
                  <a:pt x="3408219" y="357579"/>
                </a:cubicBezTo>
              </a:path>
            </a:pathLst>
          </a:custGeom>
          <a:noFill/>
          <a:ln w="38100">
            <a:solidFill>
              <a:srgbClr val="55D5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Shape 25">
            <a:extLst>
              <a:ext uri="{FF2B5EF4-FFF2-40B4-BE49-F238E27FC236}">
                <a16:creationId xmlns:a16="http://schemas.microsoft.com/office/drawing/2014/main" id="{62165837-B4DD-4B97-B7F0-439413CCB5CF}"/>
              </a:ext>
            </a:extLst>
          </p:cNvPr>
          <p:cNvSpPr/>
          <p:nvPr/>
        </p:nvSpPr>
        <p:spPr>
          <a:xfrm rot="1277791" flipH="1" flipV="1">
            <a:off x="3236924" y="5246519"/>
            <a:ext cx="2379206" cy="420199"/>
          </a:xfrm>
          <a:custGeom>
            <a:avLst/>
            <a:gdLst>
              <a:gd name="connsiteX0" fmla="*/ 0 w 3384468"/>
              <a:gd name="connsiteY0" fmla="*/ 23750 h 23750"/>
              <a:gd name="connsiteX1" fmla="*/ 3384468 w 3384468"/>
              <a:gd name="connsiteY1" fmla="*/ 0 h 23750"/>
              <a:gd name="connsiteX0" fmla="*/ 0 w 3408219"/>
              <a:gd name="connsiteY0" fmla="*/ 35626 h 35626"/>
              <a:gd name="connsiteX1" fmla="*/ 3408219 w 3408219"/>
              <a:gd name="connsiteY1" fmla="*/ 0 h 35626"/>
              <a:gd name="connsiteX0" fmla="*/ 0 w 3408219"/>
              <a:gd name="connsiteY0" fmla="*/ 217945 h 217945"/>
              <a:gd name="connsiteX1" fmla="*/ 3408219 w 3408219"/>
              <a:gd name="connsiteY1" fmla="*/ 182319 h 217945"/>
              <a:gd name="connsiteX0" fmla="*/ 0 w 3408219"/>
              <a:gd name="connsiteY0" fmla="*/ 393205 h 393205"/>
              <a:gd name="connsiteX1" fmla="*/ 3408219 w 3408219"/>
              <a:gd name="connsiteY1" fmla="*/ 357579 h 393205"/>
            </a:gdLst>
            <a:ahLst/>
            <a:cxnLst>
              <a:cxn ang="0">
                <a:pos x="connsiteX0" y="connsiteY0"/>
              </a:cxn>
              <a:cxn ang="0">
                <a:pos x="connsiteX1" y="connsiteY1"/>
              </a:cxn>
            </a:cxnLst>
            <a:rect l="l" t="t" r="r" b="b"/>
            <a:pathLst>
              <a:path w="3408219" h="393205">
                <a:moveTo>
                  <a:pt x="0" y="393205"/>
                </a:moveTo>
                <a:cubicBezTo>
                  <a:pt x="1266701" y="-81808"/>
                  <a:pt x="2153393" y="-164936"/>
                  <a:pt x="3408219" y="357579"/>
                </a:cubicBezTo>
              </a:path>
            </a:pathLst>
          </a:custGeom>
          <a:noFill/>
          <a:ln w="38100">
            <a:solidFill>
              <a:srgbClr val="55D5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reeform: Shape 26">
            <a:extLst>
              <a:ext uri="{FF2B5EF4-FFF2-40B4-BE49-F238E27FC236}">
                <a16:creationId xmlns:a16="http://schemas.microsoft.com/office/drawing/2014/main" id="{61C3DACD-AC74-4CC6-A4CC-FDD3641DA7CD}"/>
              </a:ext>
            </a:extLst>
          </p:cNvPr>
          <p:cNvSpPr/>
          <p:nvPr/>
        </p:nvSpPr>
        <p:spPr>
          <a:xfrm rot="783357" flipH="1" flipV="1">
            <a:off x="1788857" y="5286431"/>
            <a:ext cx="3747113" cy="555662"/>
          </a:xfrm>
          <a:custGeom>
            <a:avLst/>
            <a:gdLst>
              <a:gd name="connsiteX0" fmla="*/ 0 w 3384468"/>
              <a:gd name="connsiteY0" fmla="*/ 23750 h 23750"/>
              <a:gd name="connsiteX1" fmla="*/ 3384468 w 3384468"/>
              <a:gd name="connsiteY1" fmla="*/ 0 h 23750"/>
              <a:gd name="connsiteX0" fmla="*/ 0 w 3408219"/>
              <a:gd name="connsiteY0" fmla="*/ 35626 h 35626"/>
              <a:gd name="connsiteX1" fmla="*/ 3408219 w 3408219"/>
              <a:gd name="connsiteY1" fmla="*/ 0 h 35626"/>
              <a:gd name="connsiteX0" fmla="*/ 0 w 3408219"/>
              <a:gd name="connsiteY0" fmla="*/ 217945 h 217945"/>
              <a:gd name="connsiteX1" fmla="*/ 3408219 w 3408219"/>
              <a:gd name="connsiteY1" fmla="*/ 182319 h 217945"/>
              <a:gd name="connsiteX0" fmla="*/ 0 w 3408219"/>
              <a:gd name="connsiteY0" fmla="*/ 393205 h 393205"/>
              <a:gd name="connsiteX1" fmla="*/ 3408219 w 3408219"/>
              <a:gd name="connsiteY1" fmla="*/ 357579 h 393205"/>
            </a:gdLst>
            <a:ahLst/>
            <a:cxnLst>
              <a:cxn ang="0">
                <a:pos x="connsiteX0" y="connsiteY0"/>
              </a:cxn>
              <a:cxn ang="0">
                <a:pos x="connsiteX1" y="connsiteY1"/>
              </a:cxn>
            </a:cxnLst>
            <a:rect l="l" t="t" r="r" b="b"/>
            <a:pathLst>
              <a:path w="3408219" h="393205">
                <a:moveTo>
                  <a:pt x="0" y="393205"/>
                </a:moveTo>
                <a:cubicBezTo>
                  <a:pt x="1266701" y="-81808"/>
                  <a:pt x="2153393" y="-164936"/>
                  <a:pt x="3408219" y="357579"/>
                </a:cubicBezTo>
              </a:path>
            </a:pathLst>
          </a:custGeom>
          <a:noFill/>
          <a:ln w="38100">
            <a:solidFill>
              <a:srgbClr val="55D5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reeform: Shape 27">
            <a:extLst>
              <a:ext uri="{FF2B5EF4-FFF2-40B4-BE49-F238E27FC236}">
                <a16:creationId xmlns:a16="http://schemas.microsoft.com/office/drawing/2014/main" id="{DD301CFA-9425-426C-A6CA-B5258E030E7D}"/>
              </a:ext>
            </a:extLst>
          </p:cNvPr>
          <p:cNvSpPr/>
          <p:nvPr/>
        </p:nvSpPr>
        <p:spPr>
          <a:xfrm rot="1536641" flipH="1" flipV="1">
            <a:off x="4032479" y="5335586"/>
            <a:ext cx="1624448" cy="117003"/>
          </a:xfrm>
          <a:custGeom>
            <a:avLst/>
            <a:gdLst>
              <a:gd name="connsiteX0" fmla="*/ 0 w 3384468"/>
              <a:gd name="connsiteY0" fmla="*/ 23750 h 23750"/>
              <a:gd name="connsiteX1" fmla="*/ 3384468 w 3384468"/>
              <a:gd name="connsiteY1" fmla="*/ 0 h 23750"/>
              <a:gd name="connsiteX0" fmla="*/ 0 w 3408219"/>
              <a:gd name="connsiteY0" fmla="*/ 35626 h 35626"/>
              <a:gd name="connsiteX1" fmla="*/ 3408219 w 3408219"/>
              <a:gd name="connsiteY1" fmla="*/ 0 h 35626"/>
              <a:gd name="connsiteX0" fmla="*/ 0 w 3408219"/>
              <a:gd name="connsiteY0" fmla="*/ 217945 h 217945"/>
              <a:gd name="connsiteX1" fmla="*/ 3408219 w 3408219"/>
              <a:gd name="connsiteY1" fmla="*/ 182319 h 217945"/>
              <a:gd name="connsiteX0" fmla="*/ 0 w 3408219"/>
              <a:gd name="connsiteY0" fmla="*/ 393205 h 393205"/>
              <a:gd name="connsiteX1" fmla="*/ 3408219 w 3408219"/>
              <a:gd name="connsiteY1" fmla="*/ 357579 h 393205"/>
            </a:gdLst>
            <a:ahLst/>
            <a:cxnLst>
              <a:cxn ang="0">
                <a:pos x="connsiteX0" y="connsiteY0"/>
              </a:cxn>
              <a:cxn ang="0">
                <a:pos x="connsiteX1" y="connsiteY1"/>
              </a:cxn>
            </a:cxnLst>
            <a:rect l="l" t="t" r="r" b="b"/>
            <a:pathLst>
              <a:path w="3408219" h="393205">
                <a:moveTo>
                  <a:pt x="0" y="393205"/>
                </a:moveTo>
                <a:cubicBezTo>
                  <a:pt x="1266701" y="-81808"/>
                  <a:pt x="2153393" y="-164936"/>
                  <a:pt x="3408219" y="357579"/>
                </a:cubicBezTo>
              </a:path>
            </a:pathLst>
          </a:custGeom>
          <a:noFill/>
          <a:ln w="38100">
            <a:solidFill>
              <a:srgbClr val="55D5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Shape 28">
            <a:extLst>
              <a:ext uri="{FF2B5EF4-FFF2-40B4-BE49-F238E27FC236}">
                <a16:creationId xmlns:a16="http://schemas.microsoft.com/office/drawing/2014/main" id="{831E2AC7-7430-473B-B602-935FF341FE06}"/>
              </a:ext>
            </a:extLst>
          </p:cNvPr>
          <p:cNvSpPr/>
          <p:nvPr/>
        </p:nvSpPr>
        <p:spPr>
          <a:xfrm rot="3133023" flipH="1" flipV="1">
            <a:off x="4781205" y="5271020"/>
            <a:ext cx="966766" cy="105454"/>
          </a:xfrm>
          <a:custGeom>
            <a:avLst/>
            <a:gdLst>
              <a:gd name="connsiteX0" fmla="*/ 0 w 3384468"/>
              <a:gd name="connsiteY0" fmla="*/ 23750 h 23750"/>
              <a:gd name="connsiteX1" fmla="*/ 3384468 w 3384468"/>
              <a:gd name="connsiteY1" fmla="*/ 0 h 23750"/>
              <a:gd name="connsiteX0" fmla="*/ 0 w 3408219"/>
              <a:gd name="connsiteY0" fmla="*/ 35626 h 35626"/>
              <a:gd name="connsiteX1" fmla="*/ 3408219 w 3408219"/>
              <a:gd name="connsiteY1" fmla="*/ 0 h 35626"/>
              <a:gd name="connsiteX0" fmla="*/ 0 w 3408219"/>
              <a:gd name="connsiteY0" fmla="*/ 217945 h 217945"/>
              <a:gd name="connsiteX1" fmla="*/ 3408219 w 3408219"/>
              <a:gd name="connsiteY1" fmla="*/ 182319 h 217945"/>
              <a:gd name="connsiteX0" fmla="*/ 0 w 3408219"/>
              <a:gd name="connsiteY0" fmla="*/ 393205 h 393205"/>
              <a:gd name="connsiteX1" fmla="*/ 3408219 w 3408219"/>
              <a:gd name="connsiteY1" fmla="*/ 357579 h 393205"/>
            </a:gdLst>
            <a:ahLst/>
            <a:cxnLst>
              <a:cxn ang="0">
                <a:pos x="connsiteX0" y="connsiteY0"/>
              </a:cxn>
              <a:cxn ang="0">
                <a:pos x="connsiteX1" y="connsiteY1"/>
              </a:cxn>
            </a:cxnLst>
            <a:rect l="l" t="t" r="r" b="b"/>
            <a:pathLst>
              <a:path w="3408219" h="393205">
                <a:moveTo>
                  <a:pt x="0" y="393205"/>
                </a:moveTo>
                <a:cubicBezTo>
                  <a:pt x="1266701" y="-81808"/>
                  <a:pt x="2153393" y="-164936"/>
                  <a:pt x="3408219" y="357579"/>
                </a:cubicBezTo>
              </a:path>
            </a:pathLst>
          </a:custGeom>
          <a:noFill/>
          <a:ln w="38100">
            <a:solidFill>
              <a:srgbClr val="55D5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reeform: Shape 29">
            <a:extLst>
              <a:ext uri="{FF2B5EF4-FFF2-40B4-BE49-F238E27FC236}">
                <a16:creationId xmlns:a16="http://schemas.microsoft.com/office/drawing/2014/main" id="{0244CEE1-1B29-4932-8B5E-F41C64EB6B49}"/>
              </a:ext>
            </a:extLst>
          </p:cNvPr>
          <p:cNvSpPr/>
          <p:nvPr/>
        </p:nvSpPr>
        <p:spPr>
          <a:xfrm rot="5632904" flipH="1" flipV="1">
            <a:off x="5949082" y="5047034"/>
            <a:ext cx="620070" cy="132365"/>
          </a:xfrm>
          <a:custGeom>
            <a:avLst/>
            <a:gdLst>
              <a:gd name="connsiteX0" fmla="*/ 0 w 3384468"/>
              <a:gd name="connsiteY0" fmla="*/ 23750 h 23750"/>
              <a:gd name="connsiteX1" fmla="*/ 3384468 w 3384468"/>
              <a:gd name="connsiteY1" fmla="*/ 0 h 23750"/>
              <a:gd name="connsiteX0" fmla="*/ 0 w 3408219"/>
              <a:gd name="connsiteY0" fmla="*/ 35626 h 35626"/>
              <a:gd name="connsiteX1" fmla="*/ 3408219 w 3408219"/>
              <a:gd name="connsiteY1" fmla="*/ 0 h 35626"/>
              <a:gd name="connsiteX0" fmla="*/ 0 w 3408219"/>
              <a:gd name="connsiteY0" fmla="*/ 217945 h 217945"/>
              <a:gd name="connsiteX1" fmla="*/ 3408219 w 3408219"/>
              <a:gd name="connsiteY1" fmla="*/ 182319 h 217945"/>
              <a:gd name="connsiteX0" fmla="*/ 0 w 3408219"/>
              <a:gd name="connsiteY0" fmla="*/ 393205 h 393205"/>
              <a:gd name="connsiteX1" fmla="*/ 3408219 w 3408219"/>
              <a:gd name="connsiteY1" fmla="*/ 357579 h 393205"/>
            </a:gdLst>
            <a:ahLst/>
            <a:cxnLst>
              <a:cxn ang="0">
                <a:pos x="connsiteX0" y="connsiteY0"/>
              </a:cxn>
              <a:cxn ang="0">
                <a:pos x="connsiteX1" y="connsiteY1"/>
              </a:cxn>
            </a:cxnLst>
            <a:rect l="l" t="t" r="r" b="b"/>
            <a:pathLst>
              <a:path w="3408219" h="393205">
                <a:moveTo>
                  <a:pt x="0" y="393205"/>
                </a:moveTo>
                <a:cubicBezTo>
                  <a:pt x="1266701" y="-81808"/>
                  <a:pt x="2153393" y="-164936"/>
                  <a:pt x="3408219" y="357579"/>
                </a:cubicBezTo>
              </a:path>
            </a:pathLst>
          </a:custGeom>
          <a:noFill/>
          <a:ln w="38100">
            <a:solidFill>
              <a:srgbClr val="55D5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7660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50EF-2C17-49EA-9731-38EA9F5A0FCF}"/>
              </a:ext>
            </a:extLst>
          </p:cNvPr>
          <p:cNvSpPr>
            <a:spLocks noGrp="1"/>
          </p:cNvSpPr>
          <p:nvPr>
            <p:ph type="title"/>
          </p:nvPr>
        </p:nvSpPr>
        <p:spPr/>
        <p:txBody>
          <a:bodyPr/>
          <a:lstStyle/>
          <a:p>
            <a:r>
              <a:rPr lang="fr-BE" dirty="0"/>
              <a:t>Free-text </a:t>
            </a:r>
            <a:r>
              <a:rPr lang="fr-BE" dirty="0" err="1"/>
              <a:t>operators</a:t>
            </a:r>
            <a:endParaRPr lang="en-GB" dirty="0"/>
          </a:p>
        </p:txBody>
      </p:sp>
      <p:sp>
        <p:nvSpPr>
          <p:cNvPr id="3" name="Content Placeholder 2">
            <a:extLst>
              <a:ext uri="{FF2B5EF4-FFF2-40B4-BE49-F238E27FC236}">
                <a16:creationId xmlns:a16="http://schemas.microsoft.com/office/drawing/2014/main" id="{EDE9AF1A-3E37-4DB1-A776-0E5A3442CB9D}"/>
              </a:ext>
            </a:extLst>
          </p:cNvPr>
          <p:cNvSpPr>
            <a:spLocks noGrp="1"/>
          </p:cNvSpPr>
          <p:nvPr>
            <p:ph idx="1"/>
          </p:nvPr>
        </p:nvSpPr>
        <p:spPr/>
        <p:txBody>
          <a:bodyPr/>
          <a:lstStyle/>
          <a:p>
            <a:r>
              <a:rPr lang="fr-BE" dirty="0"/>
              <a:t> « contains », « </a:t>
            </a:r>
            <a:r>
              <a:rPr lang="fr-BE" dirty="0" err="1"/>
              <a:t>startswith</a:t>
            </a:r>
            <a:r>
              <a:rPr lang="fr-BE" dirty="0"/>
              <a:t> » and « </a:t>
            </a:r>
            <a:r>
              <a:rPr lang="fr-BE" dirty="0" err="1"/>
              <a:t>endswith</a:t>
            </a:r>
            <a:r>
              <a:rPr lang="fr-BE" dirty="0"/>
              <a:t> » are not using the </a:t>
            </a:r>
            <a:r>
              <a:rPr lang="fr-BE" dirty="0" err="1"/>
              <a:t>term</a:t>
            </a:r>
            <a:r>
              <a:rPr lang="fr-BE" dirty="0"/>
              <a:t> indexes (full scan)</a:t>
            </a:r>
          </a:p>
          <a:p>
            <a:r>
              <a:rPr lang="fr-BE" dirty="0"/>
              <a:t>« has » using the </a:t>
            </a:r>
            <a:r>
              <a:rPr lang="fr-BE" dirty="0" err="1"/>
              <a:t>term</a:t>
            </a:r>
            <a:r>
              <a:rPr lang="fr-BE" dirty="0"/>
              <a:t> indexes</a:t>
            </a:r>
          </a:p>
          <a:p>
            <a:r>
              <a:rPr lang="fr-BE" dirty="0"/>
              <a:t>Using of variantes with « </a:t>
            </a:r>
            <a:r>
              <a:rPr lang="fr-BE" dirty="0" err="1"/>
              <a:t>prefix</a:t>
            </a:r>
            <a:r>
              <a:rPr lang="fr-BE" dirty="0"/>
              <a:t> » and « </a:t>
            </a:r>
            <a:r>
              <a:rPr lang="fr-BE" dirty="0" err="1"/>
              <a:t>suffix</a:t>
            </a:r>
            <a:r>
              <a:rPr lang="fr-BE" dirty="0"/>
              <a:t> »</a:t>
            </a:r>
          </a:p>
          <a:p>
            <a:r>
              <a:rPr lang="fr-BE" dirty="0"/>
              <a:t>Using the variantes with « _</a:t>
            </a:r>
            <a:r>
              <a:rPr lang="fr-BE" dirty="0" err="1"/>
              <a:t>cs</a:t>
            </a:r>
            <a:r>
              <a:rPr lang="fr-BE" dirty="0"/>
              <a:t> » for case sensitive</a:t>
            </a:r>
          </a:p>
          <a:p>
            <a:r>
              <a:rPr lang="fr-BE" dirty="0"/>
              <a:t>« == » </a:t>
            </a:r>
            <a:r>
              <a:rPr lang="fr-BE" dirty="0" err="1"/>
              <a:t>is</a:t>
            </a:r>
            <a:r>
              <a:rPr lang="fr-BE" dirty="0"/>
              <a:t> case-sensitive but « =~ » </a:t>
            </a:r>
            <a:r>
              <a:rPr lang="fr-BE" dirty="0" err="1"/>
              <a:t>is</a:t>
            </a:r>
            <a:r>
              <a:rPr lang="fr-BE" dirty="0"/>
              <a:t> not</a:t>
            </a:r>
          </a:p>
          <a:p>
            <a:r>
              <a:rPr lang="fr-BE" dirty="0"/>
              <a:t>Performance:</a:t>
            </a:r>
          </a:p>
          <a:p>
            <a:pPr lvl="1"/>
            <a:r>
              <a:rPr lang="fr-BE" dirty="0"/>
              <a:t>Use </a:t>
            </a:r>
            <a:r>
              <a:rPr lang="fr-BE" dirty="0" err="1"/>
              <a:t>terms</a:t>
            </a:r>
            <a:r>
              <a:rPr lang="fr-BE" dirty="0"/>
              <a:t> and not </a:t>
            </a:r>
            <a:r>
              <a:rPr lang="fr-BE" dirty="0" err="1"/>
              <a:t>substring</a:t>
            </a:r>
            <a:r>
              <a:rPr lang="fr-BE" dirty="0"/>
              <a:t>: « has » in place of « contains »</a:t>
            </a:r>
          </a:p>
          <a:p>
            <a:pPr lvl="1"/>
            <a:r>
              <a:rPr lang="en-GB" dirty="0"/>
              <a:t>Use case-sensitive and not insensitive</a:t>
            </a:r>
          </a:p>
        </p:txBody>
      </p:sp>
      <p:sp>
        <p:nvSpPr>
          <p:cNvPr id="4" name="Oval 3">
            <a:extLst>
              <a:ext uri="{FF2B5EF4-FFF2-40B4-BE49-F238E27FC236}">
                <a16:creationId xmlns:a16="http://schemas.microsoft.com/office/drawing/2014/main" id="{A9A95C55-82DF-48E9-9DCF-8AC09D7ED685}"/>
              </a:ext>
            </a:extLst>
          </p:cNvPr>
          <p:cNvSpPr/>
          <p:nvPr/>
        </p:nvSpPr>
        <p:spPr>
          <a:xfrm>
            <a:off x="10744200" y="23018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Tree>
    <p:extLst>
      <p:ext uri="{BB962C8B-B14F-4D97-AF65-F5344CB8AC3E}">
        <p14:creationId xmlns:p14="http://schemas.microsoft.com/office/powerpoint/2010/main" val="140657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50EF-2C17-49EA-9731-38EA9F5A0FCF}"/>
              </a:ext>
            </a:extLst>
          </p:cNvPr>
          <p:cNvSpPr>
            <a:spLocks noGrp="1"/>
          </p:cNvSpPr>
          <p:nvPr>
            <p:ph type="title"/>
          </p:nvPr>
        </p:nvSpPr>
        <p:spPr/>
        <p:txBody>
          <a:bodyPr/>
          <a:lstStyle/>
          <a:p>
            <a:r>
              <a:rPr lang="fr-BE" dirty="0"/>
              <a:t>Distinct and </a:t>
            </a:r>
            <a:r>
              <a:rPr lang="fr-BE" dirty="0" err="1"/>
              <a:t>facets</a:t>
            </a:r>
            <a:endParaRPr lang="en-GB" dirty="0"/>
          </a:p>
        </p:txBody>
      </p:sp>
      <p:sp>
        <p:nvSpPr>
          <p:cNvPr id="3" name="Content Placeholder 2">
            <a:extLst>
              <a:ext uri="{FF2B5EF4-FFF2-40B4-BE49-F238E27FC236}">
                <a16:creationId xmlns:a16="http://schemas.microsoft.com/office/drawing/2014/main" id="{EDE9AF1A-3E37-4DB1-A776-0E5A3442CB9D}"/>
              </a:ext>
            </a:extLst>
          </p:cNvPr>
          <p:cNvSpPr>
            <a:spLocks noGrp="1"/>
          </p:cNvSpPr>
          <p:nvPr>
            <p:ph idx="1"/>
          </p:nvPr>
        </p:nvSpPr>
        <p:spPr/>
        <p:txBody>
          <a:bodyPr>
            <a:normAutofit/>
          </a:bodyPr>
          <a:lstStyle/>
          <a:p>
            <a:r>
              <a:rPr lang="fr-BE" dirty="0">
                <a:solidFill>
                  <a:srgbClr val="03A7F1"/>
                </a:solidFill>
                <a:latin typeface="Source Sans Pro Black" panose="020B0803030403020204" pitchFamily="34" charset="0"/>
              </a:rPr>
              <a:t>« distinct »</a:t>
            </a:r>
            <a:r>
              <a:rPr lang="fr-BE" dirty="0">
                <a:solidFill>
                  <a:schemeClr val="bg2"/>
                </a:solidFill>
              </a:rPr>
              <a:t> </a:t>
            </a:r>
            <a:r>
              <a:rPr lang="fr-BE" dirty="0" err="1">
                <a:solidFill>
                  <a:schemeClr val="bg2"/>
                </a:solidFill>
              </a:rPr>
              <a:t>just</a:t>
            </a:r>
            <a:r>
              <a:rPr lang="fr-BE" dirty="0">
                <a:solidFill>
                  <a:schemeClr val="bg2"/>
                </a:solidFill>
              </a:rPr>
              <a:t> as in SQL</a:t>
            </a: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facets</a:t>
            </a:r>
            <a:r>
              <a:rPr lang="fr-BE" dirty="0">
                <a:solidFill>
                  <a:srgbClr val="03A7F1"/>
                </a:solidFill>
                <a:latin typeface="Source Sans Pro Black" panose="020B0803030403020204" pitchFamily="34" charset="0"/>
              </a:rPr>
              <a:t> »</a:t>
            </a:r>
            <a:r>
              <a:rPr lang="fr-BE" dirty="0">
                <a:solidFill>
                  <a:schemeClr val="bg2"/>
                </a:solidFill>
              </a:rPr>
              <a:t> explores a column and return distinct values and </a:t>
            </a:r>
            <a:r>
              <a:rPr lang="fr-BE" dirty="0" err="1">
                <a:solidFill>
                  <a:schemeClr val="bg2"/>
                </a:solidFill>
              </a:rPr>
              <a:t>counts</a:t>
            </a:r>
            <a:endParaRPr lang="fr-BE" dirty="0">
              <a:solidFill>
                <a:schemeClr val="bg2"/>
              </a:solidFill>
            </a:endParaRPr>
          </a:p>
          <a:p>
            <a:endParaRPr lang="fr-BE" dirty="0">
              <a:solidFill>
                <a:schemeClr val="bg2"/>
              </a:solidFill>
            </a:endParaRPr>
          </a:p>
          <a:p>
            <a:endParaRPr lang="fr-BE" dirty="0">
              <a:solidFill>
                <a:schemeClr val="bg2"/>
              </a:solidFill>
            </a:endParaRPr>
          </a:p>
          <a:p>
            <a:endParaRPr lang="fr-BE" dirty="0">
              <a:solidFill>
                <a:schemeClr val="bg2"/>
              </a:solidFill>
            </a:endParaRPr>
          </a:p>
          <a:p>
            <a:endParaRPr lang="fr-BE" dirty="0">
              <a:solidFill>
                <a:schemeClr val="bg2"/>
              </a:solidFill>
            </a:endParaRPr>
          </a:p>
          <a:p>
            <a:pPr marL="0" indent="0">
              <a:buNone/>
            </a:pPr>
            <a:endParaRPr lang="fr-BE" dirty="0">
              <a:solidFill>
                <a:schemeClr val="bg2"/>
              </a:solidFill>
            </a:endParaRPr>
          </a:p>
        </p:txBody>
      </p:sp>
      <p:sp>
        <p:nvSpPr>
          <p:cNvPr id="4" name="Oval 3">
            <a:extLst>
              <a:ext uri="{FF2B5EF4-FFF2-40B4-BE49-F238E27FC236}">
                <a16:creationId xmlns:a16="http://schemas.microsoft.com/office/drawing/2014/main" id="{A9A95C55-82DF-48E9-9DCF-8AC09D7ED685}"/>
              </a:ext>
            </a:extLst>
          </p:cNvPr>
          <p:cNvSpPr/>
          <p:nvPr/>
        </p:nvSpPr>
        <p:spPr>
          <a:xfrm>
            <a:off x="10744200" y="23018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Tree>
    <p:extLst>
      <p:ext uri="{BB962C8B-B14F-4D97-AF65-F5344CB8AC3E}">
        <p14:creationId xmlns:p14="http://schemas.microsoft.com/office/powerpoint/2010/main" val="97991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50EF-2C17-49EA-9731-38EA9F5A0FCF}"/>
              </a:ext>
            </a:extLst>
          </p:cNvPr>
          <p:cNvSpPr>
            <a:spLocks noGrp="1"/>
          </p:cNvSpPr>
          <p:nvPr>
            <p:ph type="title"/>
          </p:nvPr>
        </p:nvSpPr>
        <p:spPr/>
        <p:txBody>
          <a:bodyPr/>
          <a:lstStyle/>
          <a:p>
            <a:r>
              <a:rPr lang="fr-BE" dirty="0" err="1"/>
              <a:t>Summarize</a:t>
            </a:r>
            <a:endParaRPr lang="en-GB" dirty="0"/>
          </a:p>
        </p:txBody>
      </p:sp>
      <p:sp>
        <p:nvSpPr>
          <p:cNvPr id="3" name="Content Placeholder 2">
            <a:extLst>
              <a:ext uri="{FF2B5EF4-FFF2-40B4-BE49-F238E27FC236}">
                <a16:creationId xmlns:a16="http://schemas.microsoft.com/office/drawing/2014/main" id="{EDE9AF1A-3E37-4DB1-A776-0E5A3442CB9D}"/>
              </a:ext>
            </a:extLst>
          </p:cNvPr>
          <p:cNvSpPr>
            <a:spLocks noGrp="1"/>
          </p:cNvSpPr>
          <p:nvPr>
            <p:ph idx="1"/>
          </p:nvPr>
        </p:nvSpPr>
        <p:spPr/>
        <p:txBody>
          <a:bodyPr>
            <a:normAutofit/>
          </a:bodyPr>
          <a:lstStyle/>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summarize</a:t>
            </a:r>
            <a:r>
              <a:rPr lang="fr-BE" dirty="0">
                <a:solidFill>
                  <a:srgbClr val="03A7F1"/>
                </a:solidFill>
                <a:latin typeface="Source Sans Pro Black" panose="020B0803030403020204" pitchFamily="34" charset="0"/>
              </a:rPr>
              <a:t> »</a:t>
            </a:r>
            <a:r>
              <a:rPr lang="fr-BE" dirty="0">
                <a:solidFill>
                  <a:schemeClr val="bg2"/>
                </a:solidFill>
              </a:rPr>
              <a:t> </a:t>
            </a:r>
            <a:r>
              <a:rPr lang="en-GB" dirty="0">
                <a:solidFill>
                  <a:schemeClr val="bg2"/>
                </a:solidFill>
              </a:rPr>
              <a:t>p</a:t>
            </a:r>
            <a:r>
              <a:rPr lang="en-GB" dirty="0"/>
              <a:t>roduces a table that aggregates the content of the input table.</a:t>
            </a:r>
            <a:endParaRPr lang="fr-BE" dirty="0">
              <a:solidFill>
                <a:schemeClr val="bg2"/>
              </a:solidFill>
            </a:endParaRPr>
          </a:p>
          <a:p>
            <a:r>
              <a:rPr lang="fr-BE" dirty="0">
                <a:solidFill>
                  <a:schemeClr val="bg2"/>
                </a:solidFill>
              </a:rPr>
              <a:t>You can have more than one </a:t>
            </a:r>
            <a:r>
              <a:rPr lang="fr-BE" dirty="0" err="1">
                <a:solidFill>
                  <a:schemeClr val="bg2"/>
                </a:solidFill>
              </a:rPr>
              <a:t>aggregation</a:t>
            </a:r>
            <a:r>
              <a:rPr lang="fr-BE" dirty="0">
                <a:solidFill>
                  <a:schemeClr val="bg2"/>
                </a:solidFill>
              </a:rPr>
              <a:t> on a </a:t>
            </a:r>
            <a:r>
              <a:rPr lang="fr-BE" dirty="0" err="1">
                <a:solidFill>
                  <a:schemeClr val="bg2"/>
                </a:solidFill>
              </a:rPr>
              <a:t>summarize</a:t>
            </a:r>
            <a:endParaRPr lang="fr-BE" dirty="0">
              <a:solidFill>
                <a:schemeClr val="bg2"/>
              </a:solidFill>
            </a:endParaRPr>
          </a:p>
          <a:p>
            <a:r>
              <a:rPr lang="fr-BE" dirty="0">
                <a:solidFill>
                  <a:schemeClr val="bg2"/>
                </a:solidFill>
              </a:rPr>
              <a:t>Broad range of </a:t>
            </a:r>
            <a:r>
              <a:rPr lang="fr-BE" dirty="0" err="1">
                <a:solidFill>
                  <a:schemeClr val="bg2"/>
                </a:solidFill>
              </a:rPr>
              <a:t>aggregation</a:t>
            </a:r>
            <a:r>
              <a:rPr lang="fr-BE" dirty="0">
                <a:solidFill>
                  <a:schemeClr val="bg2"/>
                </a:solidFill>
              </a:rPr>
              <a:t> supported: </a:t>
            </a:r>
            <a:r>
              <a:rPr lang="fr-BE" dirty="0">
                <a:solidFill>
                  <a:srgbClr val="0AC8C5"/>
                </a:solidFill>
              </a:rPr>
              <a:t>max</a:t>
            </a:r>
            <a:r>
              <a:rPr lang="fr-BE" dirty="0">
                <a:solidFill>
                  <a:schemeClr val="bg2"/>
                </a:solidFill>
              </a:rPr>
              <a:t>, </a:t>
            </a:r>
            <a:r>
              <a:rPr lang="fr-BE" dirty="0">
                <a:solidFill>
                  <a:srgbClr val="0AC8C5"/>
                </a:solidFill>
              </a:rPr>
              <a:t>count</a:t>
            </a:r>
            <a:r>
              <a:rPr lang="fr-BE" dirty="0">
                <a:solidFill>
                  <a:schemeClr val="bg2"/>
                </a:solidFill>
              </a:rPr>
              <a:t>, </a:t>
            </a:r>
            <a:r>
              <a:rPr lang="fr-BE" dirty="0" err="1">
                <a:solidFill>
                  <a:srgbClr val="0AC8C5"/>
                </a:solidFill>
              </a:rPr>
              <a:t>sumif</a:t>
            </a:r>
            <a:r>
              <a:rPr lang="fr-BE" dirty="0">
                <a:solidFill>
                  <a:schemeClr val="bg2"/>
                </a:solidFill>
              </a:rPr>
              <a:t> … (&gt;30)</a:t>
            </a:r>
          </a:p>
          <a:p>
            <a:r>
              <a:rPr lang="fr-BE" dirty="0">
                <a:solidFill>
                  <a:srgbClr val="FF0092"/>
                </a:solidFill>
              </a:rPr>
              <a:t>Null</a:t>
            </a:r>
            <a:r>
              <a:rPr lang="fr-BE" dirty="0">
                <a:solidFill>
                  <a:schemeClr val="bg2"/>
                </a:solidFill>
              </a:rPr>
              <a:t> values </a:t>
            </a:r>
            <a:r>
              <a:rPr lang="fr-BE" dirty="0" err="1">
                <a:solidFill>
                  <a:schemeClr val="bg2"/>
                </a:solidFill>
              </a:rPr>
              <a:t>don’t</a:t>
            </a:r>
            <a:r>
              <a:rPr lang="fr-BE" dirty="0">
                <a:solidFill>
                  <a:schemeClr val="bg2"/>
                </a:solidFill>
              </a:rPr>
              <a:t> </a:t>
            </a:r>
            <a:r>
              <a:rPr lang="fr-BE" dirty="0" err="1">
                <a:solidFill>
                  <a:schemeClr val="bg2"/>
                </a:solidFill>
              </a:rPr>
              <a:t>participate</a:t>
            </a:r>
            <a:r>
              <a:rPr lang="fr-BE" dirty="0">
                <a:solidFill>
                  <a:schemeClr val="bg2"/>
                </a:solidFill>
              </a:rPr>
              <a:t> to the </a:t>
            </a:r>
            <a:r>
              <a:rPr lang="fr-BE" dirty="0" err="1">
                <a:solidFill>
                  <a:schemeClr val="bg2"/>
                </a:solidFill>
              </a:rPr>
              <a:t>aggregation</a:t>
            </a:r>
            <a:r>
              <a:rPr lang="fr-BE" dirty="0">
                <a:solidFill>
                  <a:schemeClr val="bg2"/>
                </a:solidFill>
              </a:rPr>
              <a:t> (</a:t>
            </a:r>
            <a:r>
              <a:rPr lang="fr-BE" dirty="0" err="1">
                <a:solidFill>
                  <a:schemeClr val="bg2"/>
                </a:solidFill>
              </a:rPr>
              <a:t>except</a:t>
            </a:r>
            <a:r>
              <a:rPr lang="fr-BE" dirty="0">
                <a:solidFill>
                  <a:schemeClr val="bg2"/>
                </a:solidFill>
              </a:rPr>
              <a:t> </a:t>
            </a:r>
            <a:r>
              <a:rPr lang="fr-BE" dirty="0">
                <a:solidFill>
                  <a:srgbClr val="0AC8C5"/>
                </a:solidFill>
              </a:rPr>
              <a:t>count</a:t>
            </a:r>
            <a:r>
              <a:rPr lang="fr-BE" dirty="0">
                <a:solidFill>
                  <a:schemeClr val="bg2"/>
                </a:solidFill>
              </a:rPr>
              <a:t>)</a:t>
            </a:r>
          </a:p>
          <a:p>
            <a:r>
              <a:rPr lang="fr-BE" dirty="0">
                <a:solidFill>
                  <a:srgbClr val="03A7F1"/>
                </a:solidFill>
                <a:latin typeface="Source Sans Pro Black" panose="020B0803030403020204" pitchFamily="34" charset="0"/>
              </a:rPr>
              <a:t>« by »</a:t>
            </a:r>
            <a:r>
              <a:rPr lang="fr-BE" dirty="0">
                <a:solidFill>
                  <a:schemeClr val="bg2"/>
                </a:solidFill>
              </a:rPr>
              <a:t> </a:t>
            </a:r>
            <a:r>
              <a:rPr lang="en-GB" dirty="0">
                <a:solidFill>
                  <a:schemeClr val="bg2"/>
                </a:solidFill>
              </a:rPr>
              <a:t>to group rows by </a:t>
            </a:r>
            <a:r>
              <a:rPr lang="en-GB" dirty="0"/>
              <a:t>unique combinations</a:t>
            </a:r>
          </a:p>
          <a:p>
            <a:r>
              <a:rPr lang="fr-BE" dirty="0">
                <a:solidFill>
                  <a:srgbClr val="03A7F1"/>
                </a:solidFill>
                <a:latin typeface="Source Sans Pro Black" panose="020B0803030403020204" pitchFamily="34" charset="0"/>
              </a:rPr>
              <a:t>« bin »</a:t>
            </a:r>
            <a:r>
              <a:rPr lang="fr-BE" dirty="0">
                <a:solidFill>
                  <a:schemeClr val="bg2"/>
                </a:solidFill>
              </a:rPr>
              <a:t> </a:t>
            </a:r>
            <a:r>
              <a:rPr lang="en-GB" dirty="0">
                <a:solidFill>
                  <a:schemeClr val="bg2"/>
                </a:solidFill>
              </a:rPr>
              <a:t>to group rows by </a:t>
            </a:r>
            <a:r>
              <a:rPr lang="en-GB" dirty="0"/>
              <a:t>buckets of values</a:t>
            </a:r>
          </a:p>
          <a:p>
            <a:endParaRPr lang="fr-BE" dirty="0">
              <a:solidFill>
                <a:schemeClr val="bg2"/>
              </a:solidFill>
            </a:endParaRPr>
          </a:p>
          <a:p>
            <a:endParaRPr lang="fr-BE" dirty="0">
              <a:solidFill>
                <a:schemeClr val="bg2"/>
              </a:solidFill>
            </a:endParaRPr>
          </a:p>
          <a:p>
            <a:endParaRPr lang="fr-BE" dirty="0">
              <a:solidFill>
                <a:schemeClr val="bg2"/>
              </a:solidFill>
            </a:endParaRPr>
          </a:p>
          <a:p>
            <a:endParaRPr lang="fr-BE" dirty="0">
              <a:solidFill>
                <a:schemeClr val="bg2"/>
              </a:solidFill>
            </a:endParaRPr>
          </a:p>
          <a:p>
            <a:endParaRPr lang="fr-BE" dirty="0">
              <a:solidFill>
                <a:schemeClr val="bg2"/>
              </a:solidFill>
            </a:endParaRPr>
          </a:p>
          <a:p>
            <a:pPr marL="0" indent="0">
              <a:buNone/>
            </a:pPr>
            <a:endParaRPr lang="fr-BE" dirty="0">
              <a:solidFill>
                <a:schemeClr val="bg2"/>
              </a:solidFill>
            </a:endParaRPr>
          </a:p>
        </p:txBody>
      </p:sp>
      <p:sp>
        <p:nvSpPr>
          <p:cNvPr id="4" name="Oval 3">
            <a:extLst>
              <a:ext uri="{FF2B5EF4-FFF2-40B4-BE49-F238E27FC236}">
                <a16:creationId xmlns:a16="http://schemas.microsoft.com/office/drawing/2014/main" id="{A9A95C55-82DF-48E9-9DCF-8AC09D7ED685}"/>
              </a:ext>
            </a:extLst>
          </p:cNvPr>
          <p:cNvSpPr/>
          <p:nvPr/>
        </p:nvSpPr>
        <p:spPr>
          <a:xfrm>
            <a:off x="10744200" y="23018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Tree>
    <p:extLst>
      <p:ext uri="{BB962C8B-B14F-4D97-AF65-F5344CB8AC3E}">
        <p14:creationId xmlns:p14="http://schemas.microsoft.com/office/powerpoint/2010/main" val="313204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4F4D-B7D9-4F38-930D-1CB75381A645}"/>
              </a:ext>
            </a:extLst>
          </p:cNvPr>
          <p:cNvSpPr>
            <a:spLocks noGrp="1"/>
          </p:cNvSpPr>
          <p:nvPr>
            <p:ph type="title"/>
          </p:nvPr>
        </p:nvSpPr>
        <p:spPr/>
        <p:txBody>
          <a:bodyPr/>
          <a:lstStyle/>
          <a:p>
            <a:r>
              <a:rPr lang="fr-BE" dirty="0" err="1"/>
              <a:t>Charting</a:t>
            </a:r>
            <a:r>
              <a:rPr lang="fr-BE" dirty="0"/>
              <a:t> engine</a:t>
            </a:r>
            <a:endParaRPr lang="en-GB" dirty="0"/>
          </a:p>
        </p:txBody>
      </p:sp>
      <p:sp>
        <p:nvSpPr>
          <p:cNvPr id="3" name="Content Placeholder 2">
            <a:extLst>
              <a:ext uri="{FF2B5EF4-FFF2-40B4-BE49-F238E27FC236}">
                <a16:creationId xmlns:a16="http://schemas.microsoft.com/office/drawing/2014/main" id="{9044BB63-C4D6-4042-97FF-582781CC5218}"/>
              </a:ext>
            </a:extLst>
          </p:cNvPr>
          <p:cNvSpPr>
            <a:spLocks noGrp="1"/>
          </p:cNvSpPr>
          <p:nvPr>
            <p:ph sz="half" idx="1"/>
          </p:nvPr>
        </p:nvSpPr>
        <p:spPr/>
        <p:txBody>
          <a:bodyPr/>
          <a:lstStyle/>
          <a:p>
            <a:r>
              <a:rPr lang="fr-BE" dirty="0"/>
              <a:t>Out-of-the-box in ADX</a:t>
            </a:r>
          </a:p>
          <a:p>
            <a:r>
              <a:rPr lang="fr-BE" dirty="0"/>
              <a:t>Useful for </a:t>
            </a:r>
            <a:r>
              <a:rPr lang="fr-BE" dirty="0" err="1"/>
              <a:t>trending</a:t>
            </a:r>
            <a:endParaRPr lang="fr-BE" dirty="0"/>
          </a:p>
          <a:p>
            <a:r>
              <a:rPr lang="fr-BE" dirty="0"/>
              <a:t>To </a:t>
            </a:r>
            <a:r>
              <a:rPr lang="fr-BE" dirty="0" err="1"/>
              <a:t>be</a:t>
            </a:r>
            <a:r>
              <a:rPr lang="fr-BE" dirty="0"/>
              <a:t> improved in Azure Data Studio</a:t>
            </a:r>
          </a:p>
          <a:p>
            <a:endParaRPr lang="en-GB" dirty="0"/>
          </a:p>
        </p:txBody>
      </p:sp>
      <p:pic>
        <p:nvPicPr>
          <p:cNvPr id="6" name="Content Placeholder 5">
            <a:extLst>
              <a:ext uri="{FF2B5EF4-FFF2-40B4-BE49-F238E27FC236}">
                <a16:creationId xmlns:a16="http://schemas.microsoft.com/office/drawing/2014/main" id="{35F9812B-5511-4DB6-A6DB-803B32BAB417}"/>
              </a:ext>
            </a:extLst>
          </p:cNvPr>
          <p:cNvPicPr>
            <a:picLocks noGrp="1" noChangeAspect="1"/>
          </p:cNvPicPr>
          <p:nvPr>
            <p:ph sz="half" idx="2"/>
          </p:nvPr>
        </p:nvPicPr>
        <p:blipFill>
          <a:blip r:embed="rId2"/>
          <a:stretch>
            <a:fillRect/>
          </a:stretch>
        </p:blipFill>
        <p:spPr>
          <a:xfrm>
            <a:off x="6319837" y="2605881"/>
            <a:ext cx="4886325" cy="2790825"/>
          </a:xfrm>
          <a:prstGeom prst="rect">
            <a:avLst/>
          </a:prstGeom>
        </p:spPr>
      </p:pic>
      <p:sp>
        <p:nvSpPr>
          <p:cNvPr id="5" name="Oval 4">
            <a:extLst>
              <a:ext uri="{FF2B5EF4-FFF2-40B4-BE49-F238E27FC236}">
                <a16:creationId xmlns:a16="http://schemas.microsoft.com/office/drawing/2014/main" id="{5608986D-147F-48B6-AD93-D8A74B203BB3}"/>
              </a:ext>
            </a:extLst>
          </p:cNvPr>
          <p:cNvSpPr/>
          <p:nvPr/>
        </p:nvSpPr>
        <p:spPr>
          <a:xfrm>
            <a:off x="9940849" y="227334"/>
            <a:ext cx="1951606" cy="1951606"/>
          </a:xfrm>
          <a:prstGeom prst="ellipse">
            <a:avLst/>
          </a:prstGeom>
          <a:solidFill>
            <a:srgbClr val="03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t>Visualization</a:t>
            </a:r>
            <a:endParaRPr lang="en-GB" dirty="0"/>
          </a:p>
        </p:txBody>
      </p:sp>
      <p:pic>
        <p:nvPicPr>
          <p:cNvPr id="7" name="Picture 6">
            <a:extLst>
              <a:ext uri="{FF2B5EF4-FFF2-40B4-BE49-F238E27FC236}">
                <a16:creationId xmlns:a16="http://schemas.microsoft.com/office/drawing/2014/main" id="{BF964CA5-EF16-4D98-9A67-EF1D43271874}"/>
              </a:ext>
            </a:extLst>
          </p:cNvPr>
          <p:cNvPicPr>
            <a:picLocks noChangeAspect="1"/>
          </p:cNvPicPr>
          <p:nvPr/>
        </p:nvPicPr>
        <p:blipFill>
          <a:blip r:embed="rId3"/>
          <a:stretch>
            <a:fillRect/>
          </a:stretch>
        </p:blipFill>
        <p:spPr>
          <a:xfrm>
            <a:off x="152400" y="3939889"/>
            <a:ext cx="6096002" cy="1456817"/>
          </a:xfrm>
          <a:prstGeom prst="rect">
            <a:avLst/>
          </a:prstGeom>
        </p:spPr>
      </p:pic>
    </p:spTree>
    <p:extLst>
      <p:ext uri="{BB962C8B-B14F-4D97-AF65-F5344CB8AC3E}">
        <p14:creationId xmlns:p14="http://schemas.microsoft.com/office/powerpoint/2010/main" val="50980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22C5-61EA-473F-BFAB-9D36527F8000}"/>
              </a:ext>
            </a:extLst>
          </p:cNvPr>
          <p:cNvSpPr>
            <a:spLocks noGrp="1"/>
          </p:cNvSpPr>
          <p:nvPr>
            <p:ph type="title"/>
          </p:nvPr>
        </p:nvSpPr>
        <p:spPr/>
        <p:txBody>
          <a:bodyPr/>
          <a:lstStyle/>
          <a:p>
            <a:r>
              <a:rPr lang="fr-FR" dirty="0" err="1"/>
              <a:t>Declaration</a:t>
            </a:r>
            <a:r>
              <a:rPr lang="fr-FR" dirty="0"/>
              <a:t> and jointure</a:t>
            </a:r>
            <a:endParaRPr lang="en-GB" dirty="0"/>
          </a:p>
        </p:txBody>
      </p:sp>
      <p:sp>
        <p:nvSpPr>
          <p:cNvPr id="3" name="Content Placeholder 2">
            <a:extLst>
              <a:ext uri="{FF2B5EF4-FFF2-40B4-BE49-F238E27FC236}">
                <a16:creationId xmlns:a16="http://schemas.microsoft.com/office/drawing/2014/main" id="{0B587992-4FA8-4288-B57B-0A79CCE3B2A4}"/>
              </a:ext>
            </a:extLst>
          </p:cNvPr>
          <p:cNvSpPr>
            <a:spLocks noGrp="1"/>
          </p:cNvSpPr>
          <p:nvPr>
            <p:ph idx="1"/>
          </p:nvPr>
        </p:nvSpPr>
        <p:spPr/>
        <p:txBody>
          <a:bodyPr/>
          <a:lstStyle/>
          <a:p>
            <a:r>
              <a:rPr lang="fr-BE" dirty="0">
                <a:solidFill>
                  <a:srgbClr val="03A7F1"/>
                </a:solidFill>
                <a:latin typeface="Source Sans Pro Black" panose="020B0803030403020204" pitchFamily="34" charset="0"/>
              </a:rPr>
              <a:t>« let »</a:t>
            </a:r>
            <a:r>
              <a:rPr lang="fr-BE" dirty="0">
                <a:solidFill>
                  <a:schemeClr val="bg2"/>
                </a:solidFill>
              </a:rPr>
              <a:t> </a:t>
            </a:r>
            <a:r>
              <a:rPr lang="en-GB" dirty="0">
                <a:solidFill>
                  <a:schemeClr val="bg2"/>
                </a:solidFill>
              </a:rPr>
              <a:t>gives a name to an expression (scalar, tabular or function)</a:t>
            </a:r>
          </a:p>
          <a:p>
            <a:r>
              <a:rPr lang="fr-BE" dirty="0">
                <a:solidFill>
                  <a:srgbClr val="03A7F1"/>
                </a:solidFill>
                <a:latin typeface="Source Sans Pro Black" panose="020B0803030403020204" pitchFamily="34" charset="0"/>
              </a:rPr>
              <a:t>« join »</a:t>
            </a:r>
            <a:r>
              <a:rPr lang="fr-BE" dirty="0">
                <a:solidFill>
                  <a:schemeClr val="bg2"/>
                </a:solidFill>
              </a:rPr>
              <a:t> </a:t>
            </a:r>
            <a:r>
              <a:rPr lang="en-GB" dirty="0">
                <a:solidFill>
                  <a:schemeClr val="bg2"/>
                </a:solidFill>
              </a:rPr>
              <a:t>merge rows of two tables to form a new table by matching values of specific columns from each table</a:t>
            </a:r>
          </a:p>
          <a:p>
            <a:endParaRPr lang="fr-BE" dirty="0">
              <a:solidFill>
                <a:schemeClr val="bg2"/>
              </a:solidFill>
            </a:endParaRPr>
          </a:p>
        </p:txBody>
      </p:sp>
    </p:spTree>
    <p:extLst>
      <p:ext uri="{BB962C8B-B14F-4D97-AF65-F5344CB8AC3E}">
        <p14:creationId xmlns:p14="http://schemas.microsoft.com/office/powerpoint/2010/main" val="263470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22C5-61EA-473F-BFAB-9D36527F8000}"/>
              </a:ext>
            </a:extLst>
          </p:cNvPr>
          <p:cNvSpPr>
            <a:spLocks noGrp="1"/>
          </p:cNvSpPr>
          <p:nvPr>
            <p:ph type="title"/>
          </p:nvPr>
        </p:nvSpPr>
        <p:spPr/>
        <p:txBody>
          <a:bodyPr/>
          <a:lstStyle/>
          <a:p>
            <a:r>
              <a:rPr lang="fr-FR" dirty="0" err="1"/>
              <a:t>Create</a:t>
            </a:r>
            <a:r>
              <a:rPr lang="fr-FR" dirty="0"/>
              <a:t> time-</a:t>
            </a:r>
            <a:r>
              <a:rPr lang="fr-FR" dirty="0" err="1"/>
              <a:t>series</a:t>
            </a:r>
            <a:r>
              <a:rPr lang="fr-FR" dirty="0"/>
              <a:t> and exploit </a:t>
            </a:r>
            <a:r>
              <a:rPr lang="fr-FR" dirty="0" err="1"/>
              <a:t>them</a:t>
            </a:r>
            <a:endParaRPr lang="en-GB" dirty="0"/>
          </a:p>
        </p:txBody>
      </p:sp>
      <p:sp>
        <p:nvSpPr>
          <p:cNvPr id="3" name="Content Placeholder 2">
            <a:extLst>
              <a:ext uri="{FF2B5EF4-FFF2-40B4-BE49-F238E27FC236}">
                <a16:creationId xmlns:a16="http://schemas.microsoft.com/office/drawing/2014/main" id="{0B587992-4FA8-4288-B57B-0A79CCE3B2A4}"/>
              </a:ext>
            </a:extLst>
          </p:cNvPr>
          <p:cNvSpPr>
            <a:spLocks noGrp="1"/>
          </p:cNvSpPr>
          <p:nvPr>
            <p:ph idx="1"/>
          </p:nvPr>
        </p:nvSpPr>
        <p:spPr/>
        <p:txBody>
          <a:bodyPr/>
          <a:lstStyle/>
          <a:p>
            <a:r>
              <a:rPr lang="fr-BE" dirty="0">
                <a:solidFill>
                  <a:srgbClr val="03A7F1"/>
                </a:solidFill>
                <a:latin typeface="Source Sans Pro Black" panose="020B0803030403020204" pitchFamily="34" charset="0"/>
              </a:rPr>
              <a:t>« </a:t>
            </a:r>
            <a:r>
              <a:rPr lang="en-GB" dirty="0">
                <a:solidFill>
                  <a:srgbClr val="03A7F1"/>
                </a:solidFill>
                <a:latin typeface="Source Sans Pro Black" panose="020B0803030403020204" pitchFamily="34" charset="0"/>
              </a:rPr>
              <a:t>make-series</a:t>
            </a:r>
            <a:r>
              <a:rPr lang="fr-BE" dirty="0">
                <a:solidFill>
                  <a:srgbClr val="03A7F1"/>
                </a:solidFill>
                <a:latin typeface="Source Sans Pro Black" panose="020B0803030403020204" pitchFamily="34" charset="0"/>
              </a:rPr>
              <a:t> »</a:t>
            </a:r>
            <a:r>
              <a:rPr lang="fr-BE" dirty="0">
                <a:solidFill>
                  <a:schemeClr val="bg2"/>
                </a:solidFill>
              </a:rPr>
              <a:t> </a:t>
            </a:r>
            <a:r>
              <a:rPr lang="en-GB" dirty="0">
                <a:solidFill>
                  <a:schemeClr val="bg2"/>
                </a:solidFill>
              </a:rPr>
              <a:t>c</a:t>
            </a:r>
            <a:r>
              <a:rPr lang="en-GB" dirty="0"/>
              <a:t>reate series of specified aggregated values along a specified axis.</a:t>
            </a:r>
            <a:endParaRPr lang="en-GB" dirty="0">
              <a:solidFill>
                <a:schemeClr val="bg2"/>
              </a:solidFill>
            </a:endParaRPr>
          </a:p>
          <a:p>
            <a:r>
              <a:rPr lang="fr-BE" dirty="0">
                <a:solidFill>
                  <a:srgbClr val="03A7F1"/>
                </a:solidFill>
                <a:latin typeface="Source Sans Pro Black" panose="020B0803030403020204" pitchFamily="34" charset="0"/>
              </a:rPr>
              <a:t>« </a:t>
            </a:r>
            <a:r>
              <a:rPr lang="en-GB" dirty="0">
                <a:solidFill>
                  <a:srgbClr val="03A7F1"/>
                </a:solidFill>
                <a:latin typeface="Source Sans Pro Black" panose="020B0803030403020204" pitchFamily="34" charset="0"/>
              </a:rPr>
              <a:t>mv-expand</a:t>
            </a:r>
            <a:r>
              <a:rPr lang="fr-BE" dirty="0">
                <a:solidFill>
                  <a:srgbClr val="03A7F1"/>
                </a:solidFill>
                <a:latin typeface="Source Sans Pro Black" panose="020B0803030403020204" pitchFamily="34" charset="0"/>
              </a:rPr>
              <a:t> » </a:t>
            </a:r>
            <a:r>
              <a:rPr lang="en-GB" dirty="0">
                <a:solidFill>
                  <a:schemeClr val="bg2"/>
                </a:solidFill>
              </a:rPr>
              <a:t>transform a multivalued (dynamic) column so each value of the cell get its own row</a:t>
            </a:r>
          </a:p>
          <a:p>
            <a:r>
              <a:rPr lang="fr-BE" dirty="0">
                <a:solidFill>
                  <a:srgbClr val="03A7F1"/>
                </a:solidFill>
                <a:latin typeface="Source Sans Pro Black" panose="020B0803030403020204" pitchFamily="34" charset="0"/>
              </a:rPr>
              <a:t>« mv-</a:t>
            </a:r>
            <a:r>
              <a:rPr lang="fr-BE" dirty="0" err="1">
                <a:solidFill>
                  <a:srgbClr val="03A7F1"/>
                </a:solidFill>
                <a:latin typeface="Source Sans Pro Black" panose="020B0803030403020204" pitchFamily="34" charset="0"/>
              </a:rPr>
              <a:t>apply</a:t>
            </a:r>
            <a:r>
              <a:rPr lang="fr-BE" dirty="0">
                <a:solidFill>
                  <a:srgbClr val="03A7F1"/>
                </a:solidFill>
                <a:latin typeface="Source Sans Pro Black" panose="020B0803030403020204" pitchFamily="34" charset="0"/>
              </a:rPr>
              <a:t> »</a:t>
            </a:r>
            <a:r>
              <a:rPr lang="fr-BE" dirty="0">
                <a:solidFill>
                  <a:schemeClr val="bg2"/>
                </a:solidFill>
              </a:rPr>
              <a:t> </a:t>
            </a:r>
            <a:r>
              <a:rPr lang="en-GB" dirty="0"/>
              <a:t>applies a subquery to each value of</a:t>
            </a:r>
            <a:r>
              <a:rPr lang="en-GB" dirty="0">
                <a:solidFill>
                  <a:schemeClr val="bg2"/>
                </a:solidFill>
              </a:rPr>
              <a:t> a multivalued (dynamic) column</a:t>
            </a:r>
            <a:r>
              <a:rPr lang="en-GB" dirty="0"/>
              <a:t>, and returns the union of the results of all subqueries</a:t>
            </a:r>
            <a:endParaRPr lang="en-GB" dirty="0">
              <a:solidFill>
                <a:schemeClr val="bg2"/>
              </a:solidFill>
            </a:endParaRPr>
          </a:p>
          <a:p>
            <a:r>
              <a:rPr lang="fr-BE" dirty="0">
                <a:solidFill>
                  <a:srgbClr val="03A7F1"/>
                </a:solidFill>
                <a:latin typeface="Source Sans Pro Black" panose="020B0803030403020204" pitchFamily="34" charset="0"/>
              </a:rPr>
              <a:t>« </a:t>
            </a:r>
            <a:r>
              <a:rPr lang="fr-BE" dirty="0" err="1">
                <a:solidFill>
                  <a:srgbClr val="03A7F1"/>
                </a:solidFill>
                <a:latin typeface="Source Sans Pro Black" panose="020B0803030403020204" pitchFamily="34" charset="0"/>
              </a:rPr>
              <a:t>series</a:t>
            </a:r>
            <a:r>
              <a:rPr lang="fr-BE" dirty="0">
                <a:solidFill>
                  <a:srgbClr val="03A7F1"/>
                </a:solidFill>
                <a:latin typeface="Source Sans Pro Black" panose="020B0803030403020204" pitchFamily="34" charset="0"/>
              </a:rPr>
              <a:t>_... »</a:t>
            </a:r>
            <a:r>
              <a:rPr lang="fr-BE" dirty="0">
                <a:solidFill>
                  <a:schemeClr val="bg2"/>
                </a:solidFill>
              </a:rPr>
              <a:t> </a:t>
            </a:r>
            <a:r>
              <a:rPr lang="en-GB" dirty="0">
                <a:solidFill>
                  <a:schemeClr val="bg2"/>
                </a:solidFill>
              </a:rPr>
              <a:t>list of functions empowering time series</a:t>
            </a:r>
          </a:p>
          <a:p>
            <a:endParaRPr lang="en-GB" dirty="0">
              <a:solidFill>
                <a:schemeClr val="bg2"/>
              </a:solidFill>
            </a:endParaRPr>
          </a:p>
          <a:p>
            <a:endParaRPr lang="fr-BE" dirty="0">
              <a:solidFill>
                <a:schemeClr val="bg2"/>
              </a:solidFill>
            </a:endParaRPr>
          </a:p>
        </p:txBody>
      </p:sp>
    </p:spTree>
    <p:extLst>
      <p:ext uri="{BB962C8B-B14F-4D97-AF65-F5344CB8AC3E}">
        <p14:creationId xmlns:p14="http://schemas.microsoft.com/office/powerpoint/2010/main" val="178521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8809F0-2B89-43E6-A92B-2A77BF94579D}"/>
              </a:ext>
            </a:extLst>
          </p:cNvPr>
          <p:cNvSpPr txBox="1"/>
          <p:nvPr/>
        </p:nvSpPr>
        <p:spPr>
          <a:xfrm>
            <a:off x="3634740" y="1783080"/>
            <a:ext cx="5212080" cy="3046988"/>
          </a:xfrm>
          <a:prstGeom prst="rect">
            <a:avLst/>
          </a:prstGeom>
          <a:noFill/>
        </p:spPr>
        <p:txBody>
          <a:bodyPr wrap="square" rtlCol="0">
            <a:spAutoFit/>
          </a:bodyPr>
          <a:lstStyle/>
          <a:p>
            <a:pPr algn="ctr"/>
            <a:r>
              <a:rPr lang="fr-FR" sz="4800" dirty="0" err="1">
                <a:solidFill>
                  <a:srgbClr val="55D500"/>
                </a:solidFill>
              </a:rPr>
              <a:t>Thanks</a:t>
            </a:r>
            <a:r>
              <a:rPr lang="fr-FR" sz="4800" dirty="0">
                <a:solidFill>
                  <a:srgbClr val="55D500"/>
                </a:solidFill>
              </a:rPr>
              <a:t> for </a:t>
            </a:r>
            <a:r>
              <a:rPr lang="fr-FR" sz="4800" dirty="0" err="1">
                <a:solidFill>
                  <a:srgbClr val="55D500"/>
                </a:solidFill>
              </a:rPr>
              <a:t>attending</a:t>
            </a:r>
            <a:r>
              <a:rPr lang="fr-FR" sz="4800" dirty="0">
                <a:solidFill>
                  <a:srgbClr val="55D500"/>
                </a:solidFill>
              </a:rPr>
              <a:t> </a:t>
            </a:r>
            <a:r>
              <a:rPr lang="fr-FR" sz="4800" dirty="0" err="1">
                <a:solidFill>
                  <a:srgbClr val="55D500"/>
                </a:solidFill>
              </a:rPr>
              <a:t>this</a:t>
            </a:r>
            <a:r>
              <a:rPr lang="fr-FR" sz="4800" dirty="0">
                <a:solidFill>
                  <a:srgbClr val="55D500"/>
                </a:solidFill>
              </a:rPr>
              <a:t> session and have a </a:t>
            </a:r>
            <a:r>
              <a:rPr lang="fr-FR" sz="4800" dirty="0" err="1">
                <a:solidFill>
                  <a:srgbClr val="55D500"/>
                </a:solidFill>
              </a:rPr>
              <a:t>nice</a:t>
            </a:r>
            <a:r>
              <a:rPr lang="fr-FR" sz="4800" dirty="0">
                <a:solidFill>
                  <a:srgbClr val="55D500"/>
                </a:solidFill>
              </a:rPr>
              <a:t> </a:t>
            </a:r>
            <a:r>
              <a:rPr lang="fr-FR" sz="4800" dirty="0" err="1">
                <a:solidFill>
                  <a:srgbClr val="55D500"/>
                </a:solidFill>
              </a:rPr>
              <a:t>day</a:t>
            </a:r>
            <a:r>
              <a:rPr lang="fr-FR" sz="4800" dirty="0">
                <a:solidFill>
                  <a:srgbClr val="55D500"/>
                </a:solidFill>
              </a:rPr>
              <a:t>!</a:t>
            </a:r>
            <a:endParaRPr lang="en-GB" sz="4800" dirty="0">
              <a:solidFill>
                <a:srgbClr val="55D500"/>
              </a:solidFill>
            </a:endParaRPr>
          </a:p>
        </p:txBody>
      </p:sp>
    </p:spTree>
    <p:extLst>
      <p:ext uri="{BB962C8B-B14F-4D97-AF65-F5344CB8AC3E}">
        <p14:creationId xmlns:p14="http://schemas.microsoft.com/office/powerpoint/2010/main" val="361725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60E3-FE78-4C2C-89E3-CBCDF4D056AC}"/>
              </a:ext>
            </a:extLst>
          </p:cNvPr>
          <p:cNvSpPr>
            <a:spLocks noGrp="1"/>
          </p:cNvSpPr>
          <p:nvPr>
            <p:ph type="title"/>
          </p:nvPr>
        </p:nvSpPr>
        <p:spPr/>
        <p:txBody>
          <a:bodyPr/>
          <a:lstStyle/>
          <a:p>
            <a:r>
              <a:rPr lang="fr-BE" dirty="0"/>
              <a:t>Scenario</a:t>
            </a:r>
            <a:endParaRPr lang="en-GB" dirty="0"/>
          </a:p>
        </p:txBody>
      </p:sp>
      <p:pic>
        <p:nvPicPr>
          <p:cNvPr id="1028" name="Picture 4" descr="Log Format De Fichier Icons gratuit">
            <a:extLst>
              <a:ext uri="{FF2B5EF4-FFF2-40B4-BE49-F238E27FC236}">
                <a16:creationId xmlns:a16="http://schemas.microsoft.com/office/drawing/2014/main" id="{31C3F1F0-1ED1-4DDE-BE4A-309BEFC8B94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56968" y="2777744"/>
            <a:ext cx="540662" cy="5406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icture containing shape&#10;&#10;Description automatically generated">
            <a:extLst>
              <a:ext uri="{FF2B5EF4-FFF2-40B4-BE49-F238E27FC236}">
                <a16:creationId xmlns:a16="http://schemas.microsoft.com/office/drawing/2014/main" id="{B2047A60-F6A0-40E2-8F04-8E352236D9C8}"/>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20888" y="3525642"/>
            <a:ext cx="570722" cy="570722"/>
          </a:xfrm>
          <a:prstGeom prst="rect">
            <a:avLst/>
          </a:prstGeom>
        </p:spPr>
      </p:pic>
      <p:pic>
        <p:nvPicPr>
          <p:cNvPr id="17" name="Picture 16" descr="A picture containing shape&#10;&#10;Description automatically generated">
            <a:extLst>
              <a:ext uri="{FF2B5EF4-FFF2-40B4-BE49-F238E27FC236}">
                <a16:creationId xmlns:a16="http://schemas.microsoft.com/office/drawing/2014/main" id="{1395C462-6AB3-4107-8AF9-89E3BFA96F45}"/>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726908" y="1956372"/>
            <a:ext cx="570722" cy="570722"/>
          </a:xfrm>
          <a:prstGeom prst="rect">
            <a:avLst/>
          </a:prstGeom>
        </p:spPr>
      </p:pic>
      <p:cxnSp>
        <p:nvCxnSpPr>
          <p:cNvPr id="19" name="Straight Arrow Connector 18">
            <a:extLst>
              <a:ext uri="{FF2B5EF4-FFF2-40B4-BE49-F238E27FC236}">
                <a16:creationId xmlns:a16="http://schemas.microsoft.com/office/drawing/2014/main" id="{84D886BA-40AB-437E-942C-AFB8D26DA089}"/>
              </a:ext>
            </a:extLst>
          </p:cNvPr>
          <p:cNvCxnSpPr/>
          <p:nvPr/>
        </p:nvCxnSpPr>
        <p:spPr>
          <a:xfrm>
            <a:off x="1416854" y="4663201"/>
            <a:ext cx="615821"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573E0D-0961-4630-B6DA-14835F71D22B}"/>
              </a:ext>
            </a:extLst>
          </p:cNvPr>
          <p:cNvCxnSpPr/>
          <p:nvPr/>
        </p:nvCxnSpPr>
        <p:spPr>
          <a:xfrm>
            <a:off x="1418922" y="3077534"/>
            <a:ext cx="615821"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3C5563-8B57-4332-BBBC-F027BE5FD955}"/>
              </a:ext>
            </a:extLst>
          </p:cNvPr>
          <p:cNvCxnSpPr/>
          <p:nvPr/>
        </p:nvCxnSpPr>
        <p:spPr>
          <a:xfrm>
            <a:off x="1406203" y="3811003"/>
            <a:ext cx="615821"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2E6C4C-E0EA-4888-8061-DC0C583F1F79}"/>
              </a:ext>
            </a:extLst>
          </p:cNvPr>
          <p:cNvCxnSpPr/>
          <p:nvPr/>
        </p:nvCxnSpPr>
        <p:spPr>
          <a:xfrm>
            <a:off x="1433460" y="2241733"/>
            <a:ext cx="615821"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A picture containing shape&#10;&#10;Description automatically generated">
            <a:extLst>
              <a:ext uri="{FF2B5EF4-FFF2-40B4-BE49-F238E27FC236}">
                <a16:creationId xmlns:a16="http://schemas.microsoft.com/office/drawing/2014/main" id="{115DAA2E-60B0-4261-9E2E-CF45D8DD28B6}"/>
              </a:ext>
            </a:extLst>
          </p:cNvPr>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l="6443" r="9000" b="17839"/>
          <a:stretch/>
        </p:blipFill>
        <p:spPr>
          <a:xfrm>
            <a:off x="652215" y="4303600"/>
            <a:ext cx="686895" cy="667430"/>
          </a:xfrm>
          <a:prstGeom prst="rect">
            <a:avLst/>
          </a:prstGeom>
        </p:spPr>
      </p:pic>
      <p:pic>
        <p:nvPicPr>
          <p:cNvPr id="6146" name="Picture 2" descr="Binary Icons - Download Free Vector Icons | Noun Project">
            <a:extLst>
              <a:ext uri="{FF2B5EF4-FFF2-40B4-BE49-F238E27FC236}">
                <a16:creationId xmlns:a16="http://schemas.microsoft.com/office/drawing/2014/main" id="{9D038AE5-0D11-4321-8C1E-622A08705B5B}"/>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2293696" y="1956372"/>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inary Icons - Download Free Vector Icons | Noun Project">
            <a:extLst>
              <a:ext uri="{FF2B5EF4-FFF2-40B4-BE49-F238E27FC236}">
                <a16:creationId xmlns:a16="http://schemas.microsoft.com/office/drawing/2014/main" id="{019E8293-921A-4F93-AD7F-195265767B9C}"/>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3499418" y="4351954"/>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Binary Icons - Download Free Vector Icons | Noun Project">
            <a:extLst>
              <a:ext uri="{FF2B5EF4-FFF2-40B4-BE49-F238E27FC236}">
                <a16:creationId xmlns:a16="http://schemas.microsoft.com/office/drawing/2014/main" id="{C587516B-3E5A-49C8-A8F5-0EBBD77A8930}"/>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2731457" y="3528187"/>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Binary Icons - Download Free Vector Icons | Noun Project">
            <a:extLst>
              <a:ext uri="{FF2B5EF4-FFF2-40B4-BE49-F238E27FC236}">
                <a16:creationId xmlns:a16="http://schemas.microsoft.com/office/drawing/2014/main" id="{4F63616E-CE37-4ADD-BB17-B7C5508DF30E}"/>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3088635" y="2777744"/>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Binary Icons - Download Free Vector Icons | Noun Project">
            <a:extLst>
              <a:ext uri="{FF2B5EF4-FFF2-40B4-BE49-F238E27FC236}">
                <a16:creationId xmlns:a16="http://schemas.microsoft.com/office/drawing/2014/main" id="{85341E7F-71C3-4C59-AC5F-82103F944369}"/>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4032323" y="1960260"/>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Binary Icons - Download Free Vector Icons | Noun Project">
            <a:extLst>
              <a:ext uri="{FF2B5EF4-FFF2-40B4-BE49-F238E27FC236}">
                <a16:creationId xmlns:a16="http://schemas.microsoft.com/office/drawing/2014/main" id="{E8A9D5E2-6C43-4C6D-B39E-3CC34207561B}"/>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3784779" y="3525642"/>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Binary Icons - Download Free Vector Icons | Noun Project">
            <a:extLst>
              <a:ext uri="{FF2B5EF4-FFF2-40B4-BE49-F238E27FC236}">
                <a16:creationId xmlns:a16="http://schemas.microsoft.com/office/drawing/2014/main" id="{6EC03EE7-6927-478F-9CFF-6FDC4C43E4BD}"/>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2188339" y="4351954"/>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Binary Icons - Download Free Vector Icons | Noun Project">
            <a:extLst>
              <a:ext uri="{FF2B5EF4-FFF2-40B4-BE49-F238E27FC236}">
                <a16:creationId xmlns:a16="http://schemas.microsoft.com/office/drawing/2014/main" id="{E43781F6-79DD-4488-95BE-508F98CF95DF}"/>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4668348" y="2776073"/>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Binary Icons - Download Free Vector Icons | Noun Project">
            <a:extLst>
              <a:ext uri="{FF2B5EF4-FFF2-40B4-BE49-F238E27FC236}">
                <a16:creationId xmlns:a16="http://schemas.microsoft.com/office/drawing/2014/main" id="{0C9F54FB-3AB3-4312-B524-3A3A3B471BCB}"/>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5370671" y="2776073"/>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Binary Icons - Download Free Vector Icons | Noun Project">
            <a:extLst>
              <a:ext uri="{FF2B5EF4-FFF2-40B4-BE49-F238E27FC236}">
                <a16:creationId xmlns:a16="http://schemas.microsoft.com/office/drawing/2014/main" id="{EEBA3199-7EEA-4B4E-8752-409BE1DEE9A6}"/>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5024195" y="3523896"/>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Binary Icons - Download Free Vector Icons | Noun Project">
            <a:extLst>
              <a:ext uri="{FF2B5EF4-FFF2-40B4-BE49-F238E27FC236}">
                <a16:creationId xmlns:a16="http://schemas.microsoft.com/office/drawing/2014/main" id="{F158E715-84D2-49C8-AF60-3D418C2B464D}"/>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5563007" y="4332380"/>
            <a:ext cx="570722" cy="57072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Binary Icons - Download Free Vector Icons | Noun Project">
            <a:extLst>
              <a:ext uri="{FF2B5EF4-FFF2-40B4-BE49-F238E27FC236}">
                <a16:creationId xmlns:a16="http://schemas.microsoft.com/office/drawing/2014/main" id="{84B80CFF-458E-4288-93E3-105C1E1B102D}"/>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5516738" y="1956372"/>
            <a:ext cx="570722" cy="57072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7894C538-EF66-4E3C-9122-08488C8CCD8B}"/>
              </a:ext>
            </a:extLst>
          </p:cNvPr>
          <p:cNvGrpSpPr/>
          <p:nvPr/>
        </p:nvGrpSpPr>
        <p:grpSpPr>
          <a:xfrm>
            <a:off x="2049281" y="5367346"/>
            <a:ext cx="4375543" cy="725101"/>
            <a:chOff x="2429018" y="5391397"/>
            <a:chExt cx="4375543" cy="725101"/>
          </a:xfrm>
        </p:grpSpPr>
        <p:cxnSp>
          <p:nvCxnSpPr>
            <p:cNvPr id="5" name="Straight Arrow Connector 4">
              <a:extLst>
                <a:ext uri="{FF2B5EF4-FFF2-40B4-BE49-F238E27FC236}">
                  <a16:creationId xmlns:a16="http://schemas.microsoft.com/office/drawing/2014/main" id="{A03C5428-4666-42F9-A986-1349AEE5A0D7}"/>
                </a:ext>
              </a:extLst>
            </p:cNvPr>
            <p:cNvCxnSpPr/>
            <p:nvPr/>
          </p:nvCxnSpPr>
          <p:spPr>
            <a:xfrm>
              <a:off x="2429018" y="5391397"/>
              <a:ext cx="4375543" cy="0"/>
            </a:xfrm>
            <a:prstGeom prst="straightConnector1">
              <a:avLst/>
            </a:prstGeom>
            <a:ln w="63500">
              <a:solidFill>
                <a:srgbClr val="03A7F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C7E4FA-ED0C-4605-A1FB-80D70A9B880E}"/>
                </a:ext>
              </a:extLst>
            </p:cNvPr>
            <p:cNvSpPr txBox="1"/>
            <p:nvPr/>
          </p:nvSpPr>
          <p:spPr>
            <a:xfrm>
              <a:off x="2568075" y="5593278"/>
              <a:ext cx="4236485" cy="523220"/>
            </a:xfrm>
            <a:prstGeom prst="rect">
              <a:avLst/>
            </a:prstGeom>
            <a:noFill/>
          </p:spPr>
          <p:txBody>
            <a:bodyPr wrap="square" rtlCol="0">
              <a:spAutoFit/>
            </a:bodyPr>
            <a:lstStyle/>
            <a:p>
              <a:pPr algn="ctr"/>
              <a:r>
                <a:rPr lang="fr-BE" sz="2800" dirty="0">
                  <a:solidFill>
                    <a:srgbClr val="03A7F1"/>
                  </a:solidFill>
                </a:rPr>
                <a:t>Streaming data</a:t>
              </a:r>
              <a:endParaRPr lang="en-GB" sz="2800" dirty="0">
                <a:solidFill>
                  <a:srgbClr val="03A7F1"/>
                </a:solidFill>
              </a:endParaRPr>
            </a:p>
          </p:txBody>
        </p:sp>
      </p:grpSp>
      <p:grpSp>
        <p:nvGrpSpPr>
          <p:cNvPr id="12" name="Group 11">
            <a:extLst>
              <a:ext uri="{FF2B5EF4-FFF2-40B4-BE49-F238E27FC236}">
                <a16:creationId xmlns:a16="http://schemas.microsoft.com/office/drawing/2014/main" id="{C63512DB-2C09-483D-BA11-5DAD44AE9CF2}"/>
              </a:ext>
            </a:extLst>
          </p:cNvPr>
          <p:cNvGrpSpPr/>
          <p:nvPr/>
        </p:nvGrpSpPr>
        <p:grpSpPr>
          <a:xfrm>
            <a:off x="6886475" y="1781269"/>
            <a:ext cx="2937746" cy="3197219"/>
            <a:chOff x="7266212" y="1805320"/>
            <a:chExt cx="2937746" cy="3197219"/>
          </a:xfrm>
        </p:grpSpPr>
        <p:sp>
          <p:nvSpPr>
            <p:cNvPr id="41" name="Rectangle 40">
              <a:extLst>
                <a:ext uri="{FF2B5EF4-FFF2-40B4-BE49-F238E27FC236}">
                  <a16:creationId xmlns:a16="http://schemas.microsoft.com/office/drawing/2014/main" id="{D151350D-CBF8-4D16-879E-093BF6996215}"/>
                </a:ext>
              </a:extLst>
            </p:cNvPr>
            <p:cNvSpPr/>
            <p:nvPr/>
          </p:nvSpPr>
          <p:spPr>
            <a:xfrm>
              <a:off x="7266212" y="1805320"/>
              <a:ext cx="2937746" cy="3197219"/>
            </a:xfrm>
            <a:prstGeom prst="rect">
              <a:avLst/>
            </a:prstGeom>
            <a:solidFill>
              <a:srgbClr val="FF009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fr-BE" sz="3200" b="1" dirty="0">
                  <a:solidFill>
                    <a:srgbClr val="CDCDCD"/>
                  </a:solidFill>
                </a:rPr>
                <a:t>Exploration</a:t>
              </a:r>
              <a:endParaRPr lang="en-GB" sz="3200" b="1" dirty="0">
                <a:solidFill>
                  <a:srgbClr val="CDCDCD"/>
                </a:solidFill>
              </a:endParaRPr>
            </a:p>
          </p:txBody>
        </p:sp>
        <p:pic>
          <p:nvPicPr>
            <p:cNvPr id="6152" name="Picture 8" descr="Search Data Icons - Download Free Vector Icons | Noun Project">
              <a:extLst>
                <a:ext uri="{FF2B5EF4-FFF2-40B4-BE49-F238E27FC236}">
                  <a16:creationId xmlns:a16="http://schemas.microsoft.com/office/drawing/2014/main" id="{F545613F-5508-46F1-9165-239AB748489A}"/>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8153522" y="2329995"/>
              <a:ext cx="1274933" cy="12749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793DB502-0C99-4591-98B4-DDCC58174940}"/>
              </a:ext>
            </a:extLst>
          </p:cNvPr>
          <p:cNvGrpSpPr/>
          <p:nvPr/>
        </p:nvGrpSpPr>
        <p:grpSpPr>
          <a:xfrm>
            <a:off x="7190742" y="3552679"/>
            <a:ext cx="2329211" cy="1402909"/>
            <a:chOff x="7570479" y="3576730"/>
            <a:chExt cx="2329211" cy="1402909"/>
          </a:xfrm>
        </p:grpSpPr>
        <p:pic>
          <p:nvPicPr>
            <p:cNvPr id="18" name="Picture 17" descr="A picture containing shape&#10;&#10;Description automatically generated">
              <a:extLst>
                <a:ext uri="{FF2B5EF4-FFF2-40B4-BE49-F238E27FC236}">
                  <a16:creationId xmlns:a16="http://schemas.microsoft.com/office/drawing/2014/main" id="{4095CE17-FF61-4376-8A4F-283E63E6619C}"/>
                </a:ext>
              </a:extLst>
            </p:cNvPr>
            <p:cNvPicPr>
              <a:picLocks noChangeAspect="1"/>
            </p:cNvPicPr>
            <p:nvPr/>
          </p:nvPicPr>
          <p:blipFill rotWithShape="1">
            <a:blip r:embed="rId9">
              <a:lum bright="70000" contrast="-70000"/>
              <a:extLst>
                <a:ext uri="{28A0092B-C50C-407E-A947-70E740481C1C}">
                  <a14:useLocalDpi xmlns:a14="http://schemas.microsoft.com/office/drawing/2010/main" val="0"/>
                </a:ext>
              </a:extLst>
            </a:blip>
            <a:srcRect l="9504" t="7965" r="10091" b="22770"/>
            <a:stretch/>
          </p:blipFill>
          <p:spPr>
            <a:xfrm>
              <a:off x="8201637" y="3576730"/>
              <a:ext cx="975781" cy="840565"/>
            </a:xfrm>
            <a:prstGeom prst="rect">
              <a:avLst/>
            </a:prstGeom>
          </p:spPr>
        </p:pic>
        <p:sp>
          <p:nvSpPr>
            <p:cNvPr id="20" name="TextBox 19">
              <a:extLst>
                <a:ext uri="{FF2B5EF4-FFF2-40B4-BE49-F238E27FC236}">
                  <a16:creationId xmlns:a16="http://schemas.microsoft.com/office/drawing/2014/main" id="{31E1122D-234E-4561-81C3-D08A49BCA100}"/>
                </a:ext>
              </a:extLst>
            </p:cNvPr>
            <p:cNvSpPr txBox="1"/>
            <p:nvPr/>
          </p:nvSpPr>
          <p:spPr>
            <a:xfrm>
              <a:off x="7570479" y="4394864"/>
              <a:ext cx="2329211" cy="584775"/>
            </a:xfrm>
            <a:prstGeom prst="rect">
              <a:avLst/>
            </a:prstGeom>
            <a:noFill/>
          </p:spPr>
          <p:txBody>
            <a:bodyPr wrap="square" rtlCol="0">
              <a:spAutoFit/>
            </a:bodyPr>
            <a:lstStyle/>
            <a:p>
              <a:r>
                <a:rPr lang="fr-BE" sz="3200" b="1" dirty="0">
                  <a:solidFill>
                    <a:srgbClr val="CDCDCD"/>
                  </a:solidFill>
                </a:rPr>
                <a:t>Near-instant</a:t>
              </a:r>
              <a:endParaRPr lang="en-GB" sz="3200" b="1" dirty="0">
                <a:solidFill>
                  <a:srgbClr val="CDCDCD"/>
                </a:solidFill>
              </a:endParaRPr>
            </a:p>
          </p:txBody>
        </p:sp>
      </p:grpSp>
      <p:grpSp>
        <p:nvGrpSpPr>
          <p:cNvPr id="48" name="Group 47">
            <a:extLst>
              <a:ext uri="{FF2B5EF4-FFF2-40B4-BE49-F238E27FC236}">
                <a16:creationId xmlns:a16="http://schemas.microsoft.com/office/drawing/2014/main" id="{DFD56C57-1E57-43E6-82E2-61255AB6B10F}"/>
              </a:ext>
            </a:extLst>
          </p:cNvPr>
          <p:cNvGrpSpPr/>
          <p:nvPr/>
        </p:nvGrpSpPr>
        <p:grpSpPr>
          <a:xfrm>
            <a:off x="9737766" y="1484416"/>
            <a:ext cx="2351227" cy="3990107"/>
            <a:chOff x="9737766" y="1484416"/>
            <a:chExt cx="2351227" cy="3990107"/>
          </a:xfrm>
        </p:grpSpPr>
        <p:grpSp>
          <p:nvGrpSpPr>
            <p:cNvPr id="22" name="Group 21">
              <a:extLst>
                <a:ext uri="{FF2B5EF4-FFF2-40B4-BE49-F238E27FC236}">
                  <a16:creationId xmlns:a16="http://schemas.microsoft.com/office/drawing/2014/main" id="{5F5C13AF-898E-4A23-9EBD-776901F4ACBC}"/>
                </a:ext>
              </a:extLst>
            </p:cNvPr>
            <p:cNvGrpSpPr/>
            <p:nvPr/>
          </p:nvGrpSpPr>
          <p:grpSpPr>
            <a:xfrm>
              <a:off x="10405409" y="2598401"/>
              <a:ext cx="1683584" cy="1908555"/>
              <a:chOff x="10487895" y="2042445"/>
              <a:chExt cx="1683584" cy="1908555"/>
            </a:xfrm>
          </p:grpSpPr>
          <p:pic>
            <p:nvPicPr>
              <p:cNvPr id="56" name="Picture 4" descr="download logo elastic logstash icon svg eps png psd ai vector color free  #logo #elastic #svg #eps #png #psd #ai #vector #color… | Photoshop logo,  Vector, Color free">
                <a:extLst>
                  <a:ext uri="{FF2B5EF4-FFF2-40B4-BE49-F238E27FC236}">
                    <a16:creationId xmlns:a16="http://schemas.microsoft.com/office/drawing/2014/main" id="{E4532369-1CEB-4C1B-B7BB-525ED0FC98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44710" y="2046734"/>
                <a:ext cx="613606" cy="72723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Elasticsearch Icon of Flat style - Available in SVG, PNG, EPS, AI &amp; Icon  fonts">
                <a:extLst>
                  <a:ext uri="{FF2B5EF4-FFF2-40B4-BE49-F238E27FC236}">
                    <a16:creationId xmlns:a16="http://schemas.microsoft.com/office/drawing/2014/main" id="{3C7AFDFA-1972-4E16-BF59-F39009EFCE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87895" y="3007228"/>
                <a:ext cx="727236" cy="727236"/>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Splunk – RGB Value Based on Percentage – XtremeOwnage">
                <a:extLst>
                  <a:ext uri="{FF2B5EF4-FFF2-40B4-BE49-F238E27FC236}">
                    <a16:creationId xmlns:a16="http://schemas.microsoft.com/office/drawing/2014/main" id="{43CDE58E-0EB3-4C0C-8E94-91139CAB709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27479" y="2907000"/>
                <a:ext cx="1044000" cy="104400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Downloads / InfluxData Branding Docs">
                <a:extLst>
                  <a:ext uri="{FF2B5EF4-FFF2-40B4-BE49-F238E27FC236}">
                    <a16:creationId xmlns:a16="http://schemas.microsoft.com/office/drawing/2014/main" id="{A3A5BF18-1935-4BF9-BFAF-EB9A5D406A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46376" y="2042445"/>
                <a:ext cx="809666" cy="809666"/>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ight Brace 29">
              <a:extLst>
                <a:ext uri="{FF2B5EF4-FFF2-40B4-BE49-F238E27FC236}">
                  <a16:creationId xmlns:a16="http://schemas.microsoft.com/office/drawing/2014/main" id="{514E8303-E458-4E58-883E-EF233CABE3AE}"/>
                </a:ext>
              </a:extLst>
            </p:cNvPr>
            <p:cNvSpPr/>
            <p:nvPr/>
          </p:nvSpPr>
          <p:spPr>
            <a:xfrm>
              <a:off x="9737766" y="1484416"/>
              <a:ext cx="573591" cy="3990107"/>
            </a:xfrm>
            <a:prstGeom prst="rightBrace">
              <a:avLst/>
            </a:prstGeom>
            <a:ln w="25400">
              <a:solidFill>
                <a:srgbClr val="0AC8C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7" name="TextBox 46">
              <a:extLst>
                <a:ext uri="{FF2B5EF4-FFF2-40B4-BE49-F238E27FC236}">
                  <a16:creationId xmlns:a16="http://schemas.microsoft.com/office/drawing/2014/main" id="{2673C6CC-8487-4A23-AEAA-3C825ACAB502}"/>
                </a:ext>
              </a:extLst>
            </p:cNvPr>
            <p:cNvSpPr txBox="1"/>
            <p:nvPr/>
          </p:nvSpPr>
          <p:spPr>
            <a:xfrm>
              <a:off x="10436491" y="2121489"/>
              <a:ext cx="1358575" cy="369332"/>
            </a:xfrm>
            <a:prstGeom prst="rect">
              <a:avLst/>
            </a:prstGeom>
            <a:noFill/>
          </p:spPr>
          <p:txBody>
            <a:bodyPr wrap="square" rtlCol="0">
              <a:spAutoFit/>
            </a:bodyPr>
            <a:lstStyle/>
            <a:p>
              <a:r>
                <a:rPr lang="fr-BE" b="1" dirty="0" err="1">
                  <a:solidFill>
                    <a:srgbClr val="0AC8C5"/>
                  </a:solidFill>
                </a:rPr>
                <a:t>Competitors</a:t>
              </a:r>
              <a:endParaRPr lang="en-GB" b="1" dirty="0">
                <a:solidFill>
                  <a:srgbClr val="0AC8C5"/>
                </a:solidFill>
              </a:endParaRPr>
            </a:p>
          </p:txBody>
        </p:sp>
      </p:grpSp>
      <p:pic>
        <p:nvPicPr>
          <p:cNvPr id="65" name="Picture 2">
            <a:extLst>
              <a:ext uri="{FF2B5EF4-FFF2-40B4-BE49-F238E27FC236}">
                <a16:creationId xmlns:a16="http://schemas.microsoft.com/office/drawing/2014/main" id="{B7F35A46-B6A3-4AF9-B17A-E0842101C2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09880" y="734556"/>
            <a:ext cx="1075353" cy="107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80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100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ppt_x"/>
                                          </p:val>
                                        </p:tav>
                                        <p:tav tm="100000">
                                          <p:val>
                                            <p:strVal val="#ppt_x"/>
                                          </p:val>
                                        </p:tav>
                                      </p:tavLst>
                                    </p:anim>
                                    <p:anim calcmode="lin" valueType="num">
                                      <p:cBhvr additive="base">
                                        <p:cTn id="13" dur="500" fill="hold"/>
                                        <p:tgtEl>
                                          <p:spTgt spid="1028"/>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100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3500"/>
                            </p:stCondLst>
                            <p:childTnLst>
                              <p:par>
                                <p:cTn id="20" presetID="2" presetClass="entr" presetSubtype="4" fill="hold" nodeType="afterEffect">
                                  <p:stCondLst>
                                    <p:cond delay="100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ppt_x"/>
                                          </p:val>
                                        </p:tav>
                                        <p:tav tm="100000">
                                          <p:val>
                                            <p:strVal val="#ppt_x"/>
                                          </p:val>
                                        </p:tav>
                                      </p:tavLst>
                                    </p:anim>
                                    <p:anim calcmode="lin" valueType="num">
                                      <p:cBhvr additive="base">
                                        <p:cTn id="2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6146"/>
                                        </p:tgtEl>
                                        <p:attrNameLst>
                                          <p:attrName>style.visibility</p:attrName>
                                        </p:attrNameLst>
                                      </p:cBhvr>
                                      <p:to>
                                        <p:strVal val="visible"/>
                                      </p:to>
                                    </p:set>
                                    <p:anim calcmode="lin" valueType="num">
                                      <p:cBhvr additive="base">
                                        <p:cTn id="41" dur="500" fill="hold"/>
                                        <p:tgtEl>
                                          <p:spTgt spid="6146"/>
                                        </p:tgtEl>
                                        <p:attrNameLst>
                                          <p:attrName>ppt_x</p:attrName>
                                        </p:attrNameLst>
                                      </p:cBhvr>
                                      <p:tavLst>
                                        <p:tav tm="0">
                                          <p:val>
                                            <p:strVal val="0-#ppt_w/2"/>
                                          </p:val>
                                        </p:tav>
                                        <p:tav tm="100000">
                                          <p:val>
                                            <p:strVal val="#ppt_x"/>
                                          </p:val>
                                        </p:tav>
                                      </p:tavLst>
                                    </p:anim>
                                    <p:anim calcmode="lin" valueType="num">
                                      <p:cBhvr additive="base">
                                        <p:cTn id="42" dur="500" fill="hold"/>
                                        <p:tgtEl>
                                          <p:spTgt spid="6146"/>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0-#ppt_w/2"/>
                                          </p:val>
                                        </p:tav>
                                        <p:tav tm="100000">
                                          <p:val>
                                            <p:strVal val="#ppt_x"/>
                                          </p:val>
                                        </p:tav>
                                      </p:tavLst>
                                    </p:anim>
                                    <p:anim calcmode="lin" valueType="num">
                                      <p:cBhvr additive="base">
                                        <p:cTn id="46" dur="500" fill="hold"/>
                                        <p:tgtEl>
                                          <p:spTgt spid="40"/>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 presetClass="entr" presetSubtype="8"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1500"/>
                            </p:stCondLst>
                            <p:childTnLst>
                              <p:par>
                                <p:cTn id="53" presetID="2" presetClass="entr" presetSubtype="8"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0-#ppt_w/2"/>
                                          </p:val>
                                        </p:tav>
                                        <p:tav tm="100000">
                                          <p:val>
                                            <p:strVal val="#ppt_x"/>
                                          </p:val>
                                        </p:tav>
                                      </p:tavLst>
                                    </p:anim>
                                    <p:anim calcmode="lin" valueType="num">
                                      <p:cBhvr additive="base">
                                        <p:cTn id="56" dur="500" fill="hold"/>
                                        <p:tgtEl>
                                          <p:spTgt spid="37"/>
                                        </p:tgtEl>
                                        <p:attrNameLst>
                                          <p:attrName>ppt_y</p:attrName>
                                        </p:attrNameLst>
                                      </p:cBhvr>
                                      <p:tavLst>
                                        <p:tav tm="0">
                                          <p:val>
                                            <p:strVal val="#ppt_y"/>
                                          </p:val>
                                        </p:tav>
                                        <p:tav tm="100000">
                                          <p:val>
                                            <p:strVal val="#ppt_y"/>
                                          </p:val>
                                        </p:tav>
                                      </p:tavLst>
                                    </p:anim>
                                  </p:childTnLst>
                                </p:cTn>
                              </p:par>
                            </p:childTnLst>
                          </p:cTn>
                        </p:par>
                        <p:par>
                          <p:cTn id="57" fill="hold">
                            <p:stCondLst>
                              <p:cond delay="2000"/>
                            </p:stCondLst>
                            <p:childTnLst>
                              <p:par>
                                <p:cTn id="58" presetID="2" presetClass="entr" presetSubtype="8" fill="hold" nodeType="after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500" fill="hold"/>
                                        <p:tgtEl>
                                          <p:spTgt spid="38"/>
                                        </p:tgtEl>
                                        <p:attrNameLst>
                                          <p:attrName>ppt_x</p:attrName>
                                        </p:attrNameLst>
                                      </p:cBhvr>
                                      <p:tavLst>
                                        <p:tav tm="0">
                                          <p:val>
                                            <p:strVal val="0-#ppt_w/2"/>
                                          </p:val>
                                        </p:tav>
                                        <p:tav tm="100000">
                                          <p:val>
                                            <p:strVal val="#ppt_x"/>
                                          </p:val>
                                        </p:tav>
                                      </p:tavLst>
                                    </p:anim>
                                    <p:anim calcmode="lin" valueType="num">
                                      <p:cBhvr additive="base">
                                        <p:cTn id="61" dur="500" fill="hold"/>
                                        <p:tgtEl>
                                          <p:spTgt spid="38"/>
                                        </p:tgtEl>
                                        <p:attrNameLst>
                                          <p:attrName>ppt_y</p:attrName>
                                        </p:attrNameLst>
                                      </p:cBhvr>
                                      <p:tavLst>
                                        <p:tav tm="0">
                                          <p:val>
                                            <p:strVal val="#ppt_y"/>
                                          </p:val>
                                        </p:tav>
                                        <p:tav tm="100000">
                                          <p:val>
                                            <p:strVal val="#ppt_y"/>
                                          </p:val>
                                        </p:tav>
                                      </p:tavLst>
                                    </p:anim>
                                  </p:childTnLst>
                                </p:cTn>
                              </p:par>
                            </p:childTnLst>
                          </p:cTn>
                        </p:par>
                        <p:par>
                          <p:cTn id="62" fill="hold">
                            <p:stCondLst>
                              <p:cond delay="2500"/>
                            </p:stCondLst>
                            <p:childTnLst>
                              <p:par>
                                <p:cTn id="63" presetID="2" presetClass="entr" presetSubtype="8"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0-#ppt_w/2"/>
                                          </p:val>
                                        </p:tav>
                                        <p:tav tm="100000">
                                          <p:val>
                                            <p:strVal val="#ppt_x"/>
                                          </p:val>
                                        </p:tav>
                                      </p:tavLst>
                                    </p:anim>
                                    <p:anim calcmode="lin" valueType="num">
                                      <p:cBhvr additive="base">
                                        <p:cTn id="66" dur="500" fill="hold"/>
                                        <p:tgtEl>
                                          <p:spTgt spid="39"/>
                                        </p:tgtEl>
                                        <p:attrNameLst>
                                          <p:attrName>ppt_y</p:attrName>
                                        </p:attrNameLst>
                                      </p:cBhvr>
                                      <p:tavLst>
                                        <p:tav tm="0">
                                          <p:val>
                                            <p:strVal val="#ppt_y"/>
                                          </p:val>
                                        </p:tav>
                                        <p:tav tm="100000">
                                          <p:val>
                                            <p:strVal val="#ppt_y"/>
                                          </p:val>
                                        </p:tav>
                                      </p:tavLst>
                                    </p:anim>
                                  </p:childTnLst>
                                </p:cTn>
                              </p:par>
                            </p:childTnLst>
                          </p:cTn>
                        </p:par>
                        <p:par>
                          <p:cTn id="67" fill="hold">
                            <p:stCondLst>
                              <p:cond delay="3000"/>
                            </p:stCondLst>
                            <p:childTnLst>
                              <p:par>
                                <p:cTn id="68" presetID="2" presetClass="entr" presetSubtype="8" fill="hold" nodeType="after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0-#ppt_w/2"/>
                                          </p:val>
                                        </p:tav>
                                        <p:tav tm="100000">
                                          <p:val>
                                            <p:strVal val="#ppt_x"/>
                                          </p:val>
                                        </p:tav>
                                      </p:tavLst>
                                    </p:anim>
                                    <p:anim calcmode="lin" valueType="num">
                                      <p:cBhvr additive="base">
                                        <p:cTn id="71" dur="500" fill="hold"/>
                                        <p:tgtEl>
                                          <p:spTgt spid="34"/>
                                        </p:tgtEl>
                                        <p:attrNameLst>
                                          <p:attrName>ppt_y</p:attrName>
                                        </p:attrNameLst>
                                      </p:cBhvr>
                                      <p:tavLst>
                                        <p:tav tm="0">
                                          <p:val>
                                            <p:strVal val="#ppt_y"/>
                                          </p:val>
                                        </p:tav>
                                        <p:tav tm="100000">
                                          <p:val>
                                            <p:strVal val="#ppt_y"/>
                                          </p:val>
                                        </p:tav>
                                      </p:tavLst>
                                    </p:anim>
                                  </p:childTnLst>
                                </p:cTn>
                              </p:par>
                            </p:childTnLst>
                          </p:cTn>
                        </p:par>
                        <p:par>
                          <p:cTn id="72" fill="hold">
                            <p:stCondLst>
                              <p:cond delay="3500"/>
                            </p:stCondLst>
                            <p:childTnLst>
                              <p:par>
                                <p:cTn id="73" presetID="2" presetClass="entr" presetSubtype="8" fill="hold" nodeType="after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0-#ppt_w/2"/>
                                          </p:val>
                                        </p:tav>
                                        <p:tav tm="100000">
                                          <p:val>
                                            <p:strVal val="#ppt_x"/>
                                          </p:val>
                                        </p:tav>
                                      </p:tavLst>
                                    </p:anim>
                                    <p:anim calcmode="lin" valueType="num">
                                      <p:cBhvr additive="base">
                                        <p:cTn id="76" dur="500" fill="hold"/>
                                        <p:tgtEl>
                                          <p:spTgt spid="42"/>
                                        </p:tgtEl>
                                        <p:attrNameLst>
                                          <p:attrName>ppt_y</p:attrName>
                                        </p:attrNameLst>
                                      </p:cBhvr>
                                      <p:tavLst>
                                        <p:tav tm="0">
                                          <p:val>
                                            <p:strVal val="#ppt_y"/>
                                          </p:val>
                                        </p:tav>
                                        <p:tav tm="100000">
                                          <p:val>
                                            <p:strVal val="#ppt_y"/>
                                          </p:val>
                                        </p:tav>
                                      </p:tavLst>
                                    </p:anim>
                                  </p:childTnLst>
                                </p:cTn>
                              </p:par>
                            </p:childTnLst>
                          </p:cTn>
                        </p:par>
                        <p:par>
                          <p:cTn id="77" fill="hold">
                            <p:stCondLst>
                              <p:cond delay="4000"/>
                            </p:stCondLst>
                            <p:childTnLst>
                              <p:par>
                                <p:cTn id="78" presetID="2" presetClass="entr" presetSubtype="8" fill="hold" nodeType="afterEffect">
                                  <p:stCondLst>
                                    <p:cond delay="0"/>
                                  </p:stCondLst>
                                  <p:childTnLst>
                                    <p:set>
                                      <p:cBhvr>
                                        <p:cTn id="79" dur="1" fill="hold">
                                          <p:stCondLst>
                                            <p:cond delay="0"/>
                                          </p:stCondLst>
                                        </p:cTn>
                                        <p:tgtEl>
                                          <p:spTgt spid="44"/>
                                        </p:tgtEl>
                                        <p:attrNameLst>
                                          <p:attrName>style.visibility</p:attrName>
                                        </p:attrNameLst>
                                      </p:cBhvr>
                                      <p:to>
                                        <p:strVal val="visible"/>
                                      </p:to>
                                    </p:set>
                                    <p:anim calcmode="lin" valueType="num">
                                      <p:cBhvr additive="base">
                                        <p:cTn id="80" dur="500" fill="hold"/>
                                        <p:tgtEl>
                                          <p:spTgt spid="44"/>
                                        </p:tgtEl>
                                        <p:attrNameLst>
                                          <p:attrName>ppt_x</p:attrName>
                                        </p:attrNameLst>
                                      </p:cBhvr>
                                      <p:tavLst>
                                        <p:tav tm="0">
                                          <p:val>
                                            <p:strVal val="0-#ppt_w/2"/>
                                          </p:val>
                                        </p:tav>
                                        <p:tav tm="100000">
                                          <p:val>
                                            <p:strVal val="#ppt_x"/>
                                          </p:val>
                                        </p:tav>
                                      </p:tavLst>
                                    </p:anim>
                                    <p:anim calcmode="lin" valueType="num">
                                      <p:cBhvr additive="base">
                                        <p:cTn id="81" dur="500" fill="hold"/>
                                        <p:tgtEl>
                                          <p:spTgt spid="44"/>
                                        </p:tgtEl>
                                        <p:attrNameLst>
                                          <p:attrName>ppt_y</p:attrName>
                                        </p:attrNameLst>
                                      </p:cBhvr>
                                      <p:tavLst>
                                        <p:tav tm="0">
                                          <p:val>
                                            <p:strVal val="#ppt_y"/>
                                          </p:val>
                                        </p:tav>
                                        <p:tav tm="100000">
                                          <p:val>
                                            <p:strVal val="#ppt_y"/>
                                          </p:val>
                                        </p:tav>
                                      </p:tavLst>
                                    </p:anim>
                                  </p:childTnLst>
                                </p:cTn>
                              </p:par>
                            </p:childTnLst>
                          </p:cTn>
                        </p:par>
                        <p:par>
                          <p:cTn id="82" fill="hold">
                            <p:stCondLst>
                              <p:cond delay="4500"/>
                            </p:stCondLst>
                            <p:childTnLst>
                              <p:par>
                                <p:cTn id="83" presetID="2" presetClass="entr" presetSubtype="8"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0-#ppt_w/2"/>
                                          </p:val>
                                        </p:tav>
                                        <p:tav tm="100000">
                                          <p:val>
                                            <p:strVal val="#ppt_x"/>
                                          </p:val>
                                        </p:tav>
                                      </p:tavLst>
                                    </p:anim>
                                    <p:anim calcmode="lin" valueType="num">
                                      <p:cBhvr additive="base">
                                        <p:cTn id="86" dur="500" fill="hold"/>
                                        <p:tgtEl>
                                          <p:spTgt spid="43"/>
                                        </p:tgtEl>
                                        <p:attrNameLst>
                                          <p:attrName>ppt_y</p:attrName>
                                        </p:attrNameLst>
                                      </p:cBhvr>
                                      <p:tavLst>
                                        <p:tav tm="0">
                                          <p:val>
                                            <p:strVal val="#ppt_y"/>
                                          </p:val>
                                        </p:tav>
                                        <p:tav tm="100000">
                                          <p:val>
                                            <p:strVal val="#ppt_y"/>
                                          </p:val>
                                        </p:tav>
                                      </p:tavLst>
                                    </p:anim>
                                  </p:childTnLst>
                                </p:cTn>
                              </p:par>
                            </p:childTnLst>
                          </p:cTn>
                        </p:par>
                        <p:par>
                          <p:cTn id="87" fill="hold">
                            <p:stCondLst>
                              <p:cond delay="5000"/>
                            </p:stCondLst>
                            <p:childTnLst>
                              <p:par>
                                <p:cTn id="88" presetID="2" presetClass="entr" presetSubtype="8" fill="hold" nodeType="afterEffect">
                                  <p:stCondLst>
                                    <p:cond delay="0"/>
                                  </p:stCondLst>
                                  <p:childTnLst>
                                    <p:set>
                                      <p:cBhvr>
                                        <p:cTn id="89" dur="1" fill="hold">
                                          <p:stCondLst>
                                            <p:cond delay="0"/>
                                          </p:stCondLst>
                                        </p:cTn>
                                        <p:tgtEl>
                                          <p:spTgt spid="46"/>
                                        </p:tgtEl>
                                        <p:attrNameLst>
                                          <p:attrName>style.visibility</p:attrName>
                                        </p:attrNameLst>
                                      </p:cBhvr>
                                      <p:to>
                                        <p:strVal val="visible"/>
                                      </p:to>
                                    </p:set>
                                    <p:anim calcmode="lin" valueType="num">
                                      <p:cBhvr additive="base">
                                        <p:cTn id="90" dur="500" fill="hold"/>
                                        <p:tgtEl>
                                          <p:spTgt spid="46"/>
                                        </p:tgtEl>
                                        <p:attrNameLst>
                                          <p:attrName>ppt_x</p:attrName>
                                        </p:attrNameLst>
                                      </p:cBhvr>
                                      <p:tavLst>
                                        <p:tav tm="0">
                                          <p:val>
                                            <p:strVal val="0-#ppt_w/2"/>
                                          </p:val>
                                        </p:tav>
                                        <p:tav tm="100000">
                                          <p:val>
                                            <p:strVal val="#ppt_x"/>
                                          </p:val>
                                        </p:tav>
                                      </p:tavLst>
                                    </p:anim>
                                    <p:anim calcmode="lin" valueType="num">
                                      <p:cBhvr additive="base">
                                        <p:cTn id="91" dur="500" fill="hold"/>
                                        <p:tgtEl>
                                          <p:spTgt spid="46"/>
                                        </p:tgtEl>
                                        <p:attrNameLst>
                                          <p:attrName>ppt_y</p:attrName>
                                        </p:attrNameLst>
                                      </p:cBhvr>
                                      <p:tavLst>
                                        <p:tav tm="0">
                                          <p:val>
                                            <p:strVal val="#ppt_y"/>
                                          </p:val>
                                        </p:tav>
                                        <p:tav tm="100000">
                                          <p:val>
                                            <p:strVal val="#ppt_y"/>
                                          </p:val>
                                        </p:tav>
                                      </p:tavLst>
                                    </p:anim>
                                  </p:childTnLst>
                                </p:cTn>
                              </p:par>
                            </p:childTnLst>
                          </p:cTn>
                        </p:par>
                        <p:par>
                          <p:cTn id="92" fill="hold">
                            <p:stCondLst>
                              <p:cond delay="5500"/>
                            </p:stCondLst>
                            <p:childTnLst>
                              <p:par>
                                <p:cTn id="93" presetID="2" presetClass="entr" presetSubtype="8" fill="hold" nodeType="afterEffect">
                                  <p:stCondLst>
                                    <p:cond delay="0"/>
                                  </p:stCondLst>
                                  <p:childTnLst>
                                    <p:set>
                                      <p:cBhvr>
                                        <p:cTn id="94" dur="1" fill="hold">
                                          <p:stCondLst>
                                            <p:cond delay="0"/>
                                          </p:stCondLst>
                                        </p:cTn>
                                        <p:tgtEl>
                                          <p:spTgt spid="45"/>
                                        </p:tgtEl>
                                        <p:attrNameLst>
                                          <p:attrName>style.visibility</p:attrName>
                                        </p:attrNameLst>
                                      </p:cBhvr>
                                      <p:to>
                                        <p:strVal val="visible"/>
                                      </p:to>
                                    </p:set>
                                    <p:anim calcmode="lin" valueType="num">
                                      <p:cBhvr additive="base">
                                        <p:cTn id="95" dur="500" fill="hold"/>
                                        <p:tgtEl>
                                          <p:spTgt spid="45"/>
                                        </p:tgtEl>
                                        <p:attrNameLst>
                                          <p:attrName>ppt_x</p:attrName>
                                        </p:attrNameLst>
                                      </p:cBhvr>
                                      <p:tavLst>
                                        <p:tav tm="0">
                                          <p:val>
                                            <p:strVal val="0-#ppt_w/2"/>
                                          </p:val>
                                        </p:tav>
                                        <p:tav tm="100000">
                                          <p:val>
                                            <p:strVal val="#ppt_x"/>
                                          </p:val>
                                        </p:tav>
                                      </p:tavLst>
                                    </p:anim>
                                    <p:anim calcmode="lin" valueType="num">
                                      <p:cBhvr additive="base">
                                        <p:cTn id="96" dur="500" fill="hold"/>
                                        <p:tgtEl>
                                          <p:spTgt spid="45"/>
                                        </p:tgtEl>
                                        <p:attrNameLst>
                                          <p:attrName>ppt_y</p:attrName>
                                        </p:attrNameLst>
                                      </p:cBhvr>
                                      <p:tavLst>
                                        <p:tav tm="0">
                                          <p:val>
                                            <p:strVal val="#ppt_y"/>
                                          </p:val>
                                        </p:tav>
                                        <p:tav tm="100000">
                                          <p:val>
                                            <p:strVal val="#ppt_y"/>
                                          </p:val>
                                        </p:tav>
                                      </p:tavLst>
                                    </p:anim>
                                  </p:childTnLst>
                                </p:cTn>
                              </p:par>
                            </p:childTnLst>
                          </p:cTn>
                        </p:par>
                        <p:par>
                          <p:cTn id="97" fill="hold">
                            <p:stCondLst>
                              <p:cond delay="6000"/>
                            </p:stCondLst>
                            <p:childTnLst>
                              <p:par>
                                <p:cTn id="98" presetID="42" presetClass="entr" presetSubtype="0" fill="hold"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fade">
                                      <p:cBhvr>
                                        <p:cTn id="100" dur="1000"/>
                                        <p:tgtEl>
                                          <p:spTgt spid="14"/>
                                        </p:tgtEl>
                                      </p:cBhvr>
                                    </p:animEffect>
                                    <p:anim calcmode="lin" valueType="num">
                                      <p:cBhvr>
                                        <p:cTn id="101" dur="1000" fill="hold"/>
                                        <p:tgtEl>
                                          <p:spTgt spid="14"/>
                                        </p:tgtEl>
                                        <p:attrNameLst>
                                          <p:attrName>ppt_x</p:attrName>
                                        </p:attrNameLst>
                                      </p:cBhvr>
                                      <p:tavLst>
                                        <p:tav tm="0">
                                          <p:val>
                                            <p:strVal val="#ppt_x"/>
                                          </p:val>
                                        </p:tav>
                                        <p:tav tm="100000">
                                          <p:val>
                                            <p:strVal val="#ppt_x"/>
                                          </p:val>
                                        </p:tav>
                                      </p:tavLst>
                                    </p:anim>
                                    <p:anim calcmode="lin" valueType="num">
                                      <p:cBhvr>
                                        <p:cTn id="10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fade">
                                      <p:cBhvr>
                                        <p:cTn id="107" dur="1000"/>
                                        <p:tgtEl>
                                          <p:spTgt spid="12"/>
                                        </p:tgtEl>
                                      </p:cBhvr>
                                    </p:animEffect>
                                    <p:anim calcmode="lin" valueType="num">
                                      <p:cBhvr>
                                        <p:cTn id="108" dur="1000" fill="hold"/>
                                        <p:tgtEl>
                                          <p:spTgt spid="12"/>
                                        </p:tgtEl>
                                        <p:attrNameLst>
                                          <p:attrName>ppt_x</p:attrName>
                                        </p:attrNameLst>
                                      </p:cBhvr>
                                      <p:tavLst>
                                        <p:tav tm="0">
                                          <p:val>
                                            <p:strVal val="#ppt_x"/>
                                          </p:val>
                                        </p:tav>
                                        <p:tav tm="100000">
                                          <p:val>
                                            <p:strVal val="#ppt_x"/>
                                          </p:val>
                                        </p:tav>
                                      </p:tavLst>
                                    </p:anim>
                                    <p:anim calcmode="lin" valueType="num">
                                      <p:cBhvr>
                                        <p:cTn id="10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7" presetClass="entr" presetSubtype="0" fill="hold" nodeType="click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1000"/>
                                        <p:tgtEl>
                                          <p:spTgt spid="21"/>
                                        </p:tgtEl>
                                      </p:cBhvr>
                                    </p:animEffect>
                                    <p:anim calcmode="lin" valueType="num">
                                      <p:cBhvr>
                                        <p:cTn id="115" dur="1000" fill="hold"/>
                                        <p:tgtEl>
                                          <p:spTgt spid="21"/>
                                        </p:tgtEl>
                                        <p:attrNameLst>
                                          <p:attrName>ppt_x</p:attrName>
                                        </p:attrNameLst>
                                      </p:cBhvr>
                                      <p:tavLst>
                                        <p:tav tm="0">
                                          <p:val>
                                            <p:strVal val="#ppt_x"/>
                                          </p:val>
                                        </p:tav>
                                        <p:tav tm="100000">
                                          <p:val>
                                            <p:strVal val="#ppt_x"/>
                                          </p:val>
                                        </p:tav>
                                      </p:tavLst>
                                    </p:anim>
                                    <p:anim calcmode="lin" valueType="num">
                                      <p:cBhvr>
                                        <p:cTn id="1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nodeType="click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randombar(horizontal)">
                                      <p:cBhvr>
                                        <p:cTn id="121" dur="500"/>
                                        <p:tgtEl>
                                          <p:spTgt spid="65"/>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nodeType="clickEffect">
                                  <p:stCondLst>
                                    <p:cond delay="0"/>
                                  </p:stCondLst>
                                  <p:childTnLst>
                                    <p:set>
                                      <p:cBhvr>
                                        <p:cTn id="125" dur="1" fill="hold">
                                          <p:stCondLst>
                                            <p:cond delay="0"/>
                                          </p:stCondLst>
                                        </p:cTn>
                                        <p:tgtEl>
                                          <p:spTgt spid="48"/>
                                        </p:tgtEl>
                                        <p:attrNameLst>
                                          <p:attrName>style.visibility</p:attrName>
                                        </p:attrNameLst>
                                      </p:cBhvr>
                                      <p:to>
                                        <p:strVal val="visible"/>
                                      </p:to>
                                    </p:set>
                                    <p:anim calcmode="lin" valueType="num">
                                      <p:cBhvr additive="base">
                                        <p:cTn id="126" dur="500" fill="hold"/>
                                        <p:tgtEl>
                                          <p:spTgt spid="48"/>
                                        </p:tgtEl>
                                        <p:attrNameLst>
                                          <p:attrName>ppt_x</p:attrName>
                                        </p:attrNameLst>
                                      </p:cBhvr>
                                      <p:tavLst>
                                        <p:tav tm="0">
                                          <p:val>
                                            <p:strVal val="1+#ppt_w/2"/>
                                          </p:val>
                                        </p:tav>
                                        <p:tav tm="100000">
                                          <p:val>
                                            <p:strVal val="#ppt_x"/>
                                          </p:val>
                                        </p:tav>
                                      </p:tavLst>
                                    </p:anim>
                                    <p:anim calcmode="lin" valueType="num">
                                      <p:cBhvr additive="base">
                                        <p:cTn id="127"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60E3-FE78-4C2C-89E3-CBCDF4D056AC}"/>
              </a:ext>
            </a:extLst>
          </p:cNvPr>
          <p:cNvSpPr>
            <a:spLocks noGrp="1"/>
          </p:cNvSpPr>
          <p:nvPr>
            <p:ph type="title"/>
          </p:nvPr>
        </p:nvSpPr>
        <p:spPr/>
        <p:txBody>
          <a:bodyPr/>
          <a:lstStyle/>
          <a:p>
            <a:r>
              <a:rPr lang="fr-BE" dirty="0"/>
              <a:t>Integrated with other services</a:t>
            </a:r>
            <a:endParaRPr lang="en-GB" dirty="0"/>
          </a:p>
        </p:txBody>
      </p:sp>
      <p:sp>
        <p:nvSpPr>
          <p:cNvPr id="6" name="Rectangle 5">
            <a:extLst>
              <a:ext uri="{FF2B5EF4-FFF2-40B4-BE49-F238E27FC236}">
                <a16:creationId xmlns:a16="http://schemas.microsoft.com/office/drawing/2014/main" id="{D2A8DF11-853A-4EC7-BE3D-2F9464AD5698}"/>
              </a:ext>
            </a:extLst>
          </p:cNvPr>
          <p:cNvSpPr/>
          <p:nvPr/>
        </p:nvSpPr>
        <p:spPr>
          <a:xfrm>
            <a:off x="2629287" y="2036637"/>
            <a:ext cx="1934409" cy="3855064"/>
          </a:xfrm>
          <a:prstGeom prst="rect">
            <a:avLst/>
          </a:prstGeom>
          <a:solidFill>
            <a:srgbClr val="FF0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err="1">
                <a:solidFill>
                  <a:schemeClr val="bg1"/>
                </a:solidFill>
              </a:rPr>
              <a:t>Ingesting</a:t>
            </a:r>
            <a:endParaRPr lang="en-GB" b="1" dirty="0">
              <a:solidFill>
                <a:schemeClr val="bg1"/>
              </a:solidFill>
            </a:endParaRPr>
          </a:p>
        </p:txBody>
      </p:sp>
      <p:sp>
        <p:nvSpPr>
          <p:cNvPr id="7" name="Rectangle 6">
            <a:extLst>
              <a:ext uri="{FF2B5EF4-FFF2-40B4-BE49-F238E27FC236}">
                <a16:creationId xmlns:a16="http://schemas.microsoft.com/office/drawing/2014/main" id="{305647C5-2763-4339-9055-9BE00CA6C1E2}"/>
              </a:ext>
            </a:extLst>
          </p:cNvPr>
          <p:cNvSpPr/>
          <p:nvPr/>
        </p:nvSpPr>
        <p:spPr>
          <a:xfrm>
            <a:off x="4883215" y="2036637"/>
            <a:ext cx="1602296" cy="2427484"/>
          </a:xfrm>
          <a:prstGeom prst="rect">
            <a:avLst/>
          </a:prstGeom>
          <a:solidFill>
            <a:srgbClr val="D74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err="1">
                <a:solidFill>
                  <a:schemeClr val="bg1"/>
                </a:solidFill>
              </a:rPr>
              <a:t>Exploring</a:t>
            </a:r>
            <a:endParaRPr lang="en-GB" b="1" dirty="0">
              <a:solidFill>
                <a:schemeClr val="bg1"/>
              </a:solidFill>
            </a:endParaRPr>
          </a:p>
        </p:txBody>
      </p:sp>
      <p:sp>
        <p:nvSpPr>
          <p:cNvPr id="8" name="Rectangle 7">
            <a:extLst>
              <a:ext uri="{FF2B5EF4-FFF2-40B4-BE49-F238E27FC236}">
                <a16:creationId xmlns:a16="http://schemas.microsoft.com/office/drawing/2014/main" id="{7E6167ED-DEEC-49D3-8338-97A2201F834E}"/>
              </a:ext>
            </a:extLst>
          </p:cNvPr>
          <p:cNvSpPr/>
          <p:nvPr/>
        </p:nvSpPr>
        <p:spPr>
          <a:xfrm>
            <a:off x="4883215" y="4734709"/>
            <a:ext cx="5516420" cy="1156993"/>
          </a:xfrm>
          <a:prstGeom prst="rect">
            <a:avLst/>
          </a:prstGeom>
          <a:solidFill>
            <a:srgbClr val="0AC8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err="1">
                <a:solidFill>
                  <a:schemeClr val="bg1"/>
                </a:solidFill>
              </a:rPr>
              <a:t>Storing</a:t>
            </a:r>
            <a:endParaRPr lang="en-GB" b="1" dirty="0">
              <a:solidFill>
                <a:schemeClr val="bg1"/>
              </a:solidFill>
            </a:endParaRPr>
          </a:p>
        </p:txBody>
      </p:sp>
      <p:sp>
        <p:nvSpPr>
          <p:cNvPr id="9" name="Rectangle 8">
            <a:extLst>
              <a:ext uri="{FF2B5EF4-FFF2-40B4-BE49-F238E27FC236}">
                <a16:creationId xmlns:a16="http://schemas.microsoft.com/office/drawing/2014/main" id="{F54B16AE-1EA3-4B7F-A08E-4134A03BC7F9}"/>
              </a:ext>
            </a:extLst>
          </p:cNvPr>
          <p:cNvSpPr/>
          <p:nvPr/>
        </p:nvSpPr>
        <p:spPr>
          <a:xfrm>
            <a:off x="6840277" y="2036637"/>
            <a:ext cx="1602296" cy="2427484"/>
          </a:xfrm>
          <a:prstGeom prst="rect">
            <a:avLst/>
          </a:prstGeom>
          <a:solidFill>
            <a:srgbClr val="D74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Preparation &amp;</a:t>
            </a:r>
          </a:p>
          <a:p>
            <a:pPr algn="ctr"/>
            <a:r>
              <a:rPr lang="fr-BE" b="1" dirty="0">
                <a:solidFill>
                  <a:schemeClr val="bg1"/>
                </a:solidFill>
              </a:rPr>
              <a:t> training</a:t>
            </a:r>
            <a:endParaRPr lang="en-GB" b="1" dirty="0">
              <a:solidFill>
                <a:schemeClr val="bg1"/>
              </a:solidFill>
            </a:endParaRPr>
          </a:p>
        </p:txBody>
      </p:sp>
      <p:sp>
        <p:nvSpPr>
          <p:cNvPr id="10" name="Rectangle 9">
            <a:extLst>
              <a:ext uri="{FF2B5EF4-FFF2-40B4-BE49-F238E27FC236}">
                <a16:creationId xmlns:a16="http://schemas.microsoft.com/office/drawing/2014/main" id="{31898DBF-4CDC-43EC-9E5F-F58C91D37E8B}"/>
              </a:ext>
            </a:extLst>
          </p:cNvPr>
          <p:cNvSpPr/>
          <p:nvPr/>
        </p:nvSpPr>
        <p:spPr>
          <a:xfrm>
            <a:off x="8797339" y="2036637"/>
            <a:ext cx="1602296" cy="2427484"/>
          </a:xfrm>
          <a:prstGeom prst="rect">
            <a:avLst/>
          </a:prstGeom>
          <a:solidFill>
            <a:srgbClr val="D74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Modeling &amp; </a:t>
            </a:r>
            <a:r>
              <a:rPr lang="fr-BE" b="1" dirty="0" err="1">
                <a:solidFill>
                  <a:schemeClr val="bg1"/>
                </a:solidFill>
              </a:rPr>
              <a:t>serving</a:t>
            </a:r>
            <a:endParaRPr lang="en-GB" b="1" dirty="0">
              <a:solidFill>
                <a:schemeClr val="bg1"/>
              </a:solidFill>
            </a:endParaRPr>
          </a:p>
        </p:txBody>
      </p:sp>
      <p:pic>
        <p:nvPicPr>
          <p:cNvPr id="1028" name="Picture 4" descr="Log Format De Fichier Icons gratuit">
            <a:extLst>
              <a:ext uri="{FF2B5EF4-FFF2-40B4-BE49-F238E27FC236}">
                <a16:creationId xmlns:a16="http://schemas.microsoft.com/office/drawing/2014/main" id="{31C3F1F0-1ED1-4DDE-BE4A-309BEFC8B94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31995" y="2778243"/>
            <a:ext cx="540662" cy="5406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shape&#10;&#10;Description automatically generated">
            <a:extLst>
              <a:ext uri="{FF2B5EF4-FFF2-40B4-BE49-F238E27FC236}">
                <a16:creationId xmlns:a16="http://schemas.microsoft.com/office/drawing/2014/main" id="{863E0386-255D-4898-A852-60CDD63B2A14}"/>
              </a:ext>
            </a:extLst>
          </p:cNvPr>
          <p:cNvPicPr>
            <a:picLocks noChangeAspect="1"/>
          </p:cNvPicPr>
          <p:nvPr/>
        </p:nvPicPr>
        <p:blipFill rotWithShape="1">
          <a:blip r:embed="rId4">
            <a:lum bright="70000" contrast="-70000"/>
            <a:extLst>
              <a:ext uri="{28A0092B-C50C-407E-A947-70E740481C1C}">
                <a14:useLocalDpi xmlns:a14="http://schemas.microsoft.com/office/drawing/2010/main" val="0"/>
              </a:ext>
            </a:extLst>
          </a:blip>
          <a:srcRect t="9388" b="24762"/>
          <a:stretch/>
        </p:blipFill>
        <p:spPr>
          <a:xfrm>
            <a:off x="1005623" y="3607121"/>
            <a:ext cx="576742" cy="436730"/>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B2047A60-F6A0-40E2-8F04-8E352236D9C8}"/>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008633" y="4350956"/>
            <a:ext cx="570722" cy="570722"/>
          </a:xfrm>
          <a:prstGeom prst="rect">
            <a:avLst/>
          </a:prstGeom>
        </p:spPr>
      </p:pic>
      <p:pic>
        <p:nvPicPr>
          <p:cNvPr id="17" name="Picture 16" descr="A picture containing shape&#10;&#10;Description automatically generated">
            <a:extLst>
              <a:ext uri="{FF2B5EF4-FFF2-40B4-BE49-F238E27FC236}">
                <a16:creationId xmlns:a16="http://schemas.microsoft.com/office/drawing/2014/main" id="{1395C462-6AB3-4107-8AF9-89E3BFA96F45}"/>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987396" y="5156289"/>
            <a:ext cx="570722" cy="570722"/>
          </a:xfrm>
          <a:prstGeom prst="rect">
            <a:avLst/>
          </a:prstGeom>
        </p:spPr>
      </p:pic>
      <p:cxnSp>
        <p:nvCxnSpPr>
          <p:cNvPr id="19" name="Straight Arrow Connector 18">
            <a:extLst>
              <a:ext uri="{FF2B5EF4-FFF2-40B4-BE49-F238E27FC236}">
                <a16:creationId xmlns:a16="http://schemas.microsoft.com/office/drawing/2014/main" id="{84D886BA-40AB-437E-942C-AFB8D26DA089}"/>
              </a:ext>
            </a:extLst>
          </p:cNvPr>
          <p:cNvCxnSpPr/>
          <p:nvPr/>
        </p:nvCxnSpPr>
        <p:spPr>
          <a:xfrm>
            <a:off x="1693948" y="2235803"/>
            <a:ext cx="615821"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573E0D-0961-4630-B6DA-14835F71D22B}"/>
              </a:ext>
            </a:extLst>
          </p:cNvPr>
          <p:cNvCxnSpPr/>
          <p:nvPr/>
        </p:nvCxnSpPr>
        <p:spPr>
          <a:xfrm>
            <a:off x="1693949" y="3078033"/>
            <a:ext cx="615821"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A2617F5-4D3F-49A1-AAD7-9C650F536556}"/>
              </a:ext>
            </a:extLst>
          </p:cNvPr>
          <p:cNvCxnSpPr/>
          <p:nvPr/>
        </p:nvCxnSpPr>
        <p:spPr>
          <a:xfrm>
            <a:off x="1693948" y="3825486"/>
            <a:ext cx="615821"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3C5563-8B57-4332-BBBC-F027BE5FD955}"/>
              </a:ext>
            </a:extLst>
          </p:cNvPr>
          <p:cNvCxnSpPr/>
          <p:nvPr/>
        </p:nvCxnSpPr>
        <p:spPr>
          <a:xfrm>
            <a:off x="1693948" y="4636317"/>
            <a:ext cx="615821"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2E6C4C-E0EA-4888-8061-DC0C583F1F79}"/>
              </a:ext>
            </a:extLst>
          </p:cNvPr>
          <p:cNvCxnSpPr/>
          <p:nvPr/>
        </p:nvCxnSpPr>
        <p:spPr>
          <a:xfrm>
            <a:off x="1693948" y="5441650"/>
            <a:ext cx="615821"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E66ECC-47D2-4ED3-BDD3-B0AB355C7238}"/>
              </a:ext>
            </a:extLst>
          </p:cNvPr>
          <p:cNvCxnSpPr>
            <a:cxnSpLocks/>
          </p:cNvCxnSpPr>
          <p:nvPr/>
        </p:nvCxnSpPr>
        <p:spPr>
          <a:xfrm flipV="1">
            <a:off x="5739434" y="4192784"/>
            <a:ext cx="0" cy="834073"/>
          </a:xfrm>
          <a:prstGeom prst="straightConnector1">
            <a:avLst/>
          </a:prstGeom>
          <a:ln w="50800">
            <a:solidFill>
              <a:srgbClr val="D9D40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D313F2-01B2-42AF-B64C-E5F1728A4D3E}"/>
              </a:ext>
            </a:extLst>
          </p:cNvPr>
          <p:cNvCxnSpPr>
            <a:cxnSpLocks/>
          </p:cNvCxnSpPr>
          <p:nvPr/>
        </p:nvCxnSpPr>
        <p:spPr>
          <a:xfrm flipV="1">
            <a:off x="7673981" y="4192784"/>
            <a:ext cx="0" cy="834073"/>
          </a:xfrm>
          <a:prstGeom prst="straightConnector1">
            <a:avLst/>
          </a:prstGeom>
          <a:ln w="50800">
            <a:solidFill>
              <a:srgbClr val="D9D40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538BFD6-ABE2-4CC5-95F5-8E217A16A1BF}"/>
              </a:ext>
            </a:extLst>
          </p:cNvPr>
          <p:cNvCxnSpPr>
            <a:cxnSpLocks/>
          </p:cNvCxnSpPr>
          <p:nvPr/>
        </p:nvCxnSpPr>
        <p:spPr>
          <a:xfrm flipV="1">
            <a:off x="9589867" y="4192784"/>
            <a:ext cx="0" cy="834073"/>
          </a:xfrm>
          <a:prstGeom prst="straightConnector1">
            <a:avLst/>
          </a:prstGeom>
          <a:ln w="50800">
            <a:solidFill>
              <a:srgbClr val="D9D40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F4EBB5-4B92-4515-8AE2-D32F7CE91867}"/>
              </a:ext>
            </a:extLst>
          </p:cNvPr>
          <p:cNvSpPr/>
          <p:nvPr/>
        </p:nvSpPr>
        <p:spPr>
          <a:xfrm>
            <a:off x="2309768" y="1480509"/>
            <a:ext cx="8389899" cy="4625793"/>
          </a:xfrm>
          <a:prstGeom prst="rect">
            <a:avLst/>
          </a:prstGeom>
          <a:noFill/>
          <a:ln w="38100">
            <a:solidFill>
              <a:srgbClr val="CDCD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CAA56F3F-2128-4BAC-99D7-3CCA4733EFEC}"/>
              </a:ext>
            </a:extLst>
          </p:cNvPr>
          <p:cNvSpPr txBox="1"/>
          <p:nvPr/>
        </p:nvSpPr>
        <p:spPr>
          <a:xfrm>
            <a:off x="6615408" y="1480509"/>
            <a:ext cx="3979058" cy="400110"/>
          </a:xfrm>
          <a:prstGeom prst="rect">
            <a:avLst/>
          </a:prstGeom>
          <a:noFill/>
        </p:spPr>
        <p:txBody>
          <a:bodyPr wrap="square" rtlCol="0">
            <a:spAutoFit/>
          </a:bodyPr>
          <a:lstStyle/>
          <a:p>
            <a:pPr algn="r"/>
            <a:r>
              <a:rPr lang="fr-BE" sz="2000" b="1" dirty="0">
                <a:solidFill>
                  <a:srgbClr val="CDCDCD"/>
                </a:solidFill>
                <a:latin typeface="Arial Black" panose="020B0A04020102020204" pitchFamily="34" charset="0"/>
              </a:rPr>
              <a:t>Modern data </a:t>
            </a:r>
            <a:r>
              <a:rPr lang="fr-BE" sz="2000" b="1" dirty="0" err="1">
                <a:solidFill>
                  <a:srgbClr val="CDCDCD"/>
                </a:solidFill>
                <a:latin typeface="Arial Black" panose="020B0A04020102020204" pitchFamily="34" charset="0"/>
              </a:rPr>
              <a:t>warehouse</a:t>
            </a:r>
            <a:endParaRPr lang="en-GB" sz="2000" b="1" dirty="0">
              <a:solidFill>
                <a:srgbClr val="CDCDCD"/>
              </a:solidFill>
              <a:latin typeface="Arial Black" panose="020B0A04020102020204" pitchFamily="34" charset="0"/>
            </a:endParaRPr>
          </a:p>
        </p:txBody>
      </p:sp>
      <p:pic>
        <p:nvPicPr>
          <p:cNvPr id="36" name="Picture 2">
            <a:extLst>
              <a:ext uri="{FF2B5EF4-FFF2-40B4-BE49-F238E27FC236}">
                <a16:creationId xmlns:a16="http://schemas.microsoft.com/office/drawing/2014/main" id="{32E6BCF8-E1D4-4CEF-BFDB-111F9768B3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6686" y="2065004"/>
            <a:ext cx="1075353" cy="107535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A picture containing shape&#10;&#10;Description automatically generated">
            <a:extLst>
              <a:ext uri="{FF2B5EF4-FFF2-40B4-BE49-F238E27FC236}">
                <a16:creationId xmlns:a16="http://schemas.microsoft.com/office/drawing/2014/main" id="{115DAA2E-60B0-4261-9E2E-CF45D8DD28B6}"/>
              </a:ext>
            </a:extLst>
          </p:cNvPr>
          <p:cNvPicPr>
            <a:picLocks noChangeAspect="1"/>
          </p:cNvPicPr>
          <p:nvPr/>
        </p:nvPicPr>
        <p:blipFill rotWithShape="1">
          <a:blip r:embed="rId8">
            <a:lum bright="70000" contrast="-70000"/>
            <a:extLst>
              <a:ext uri="{28A0092B-C50C-407E-A947-70E740481C1C}">
                <a14:useLocalDpi xmlns:a14="http://schemas.microsoft.com/office/drawing/2010/main" val="0"/>
              </a:ext>
            </a:extLst>
          </a:blip>
          <a:srcRect l="6443" r="9000" b="17839"/>
          <a:stretch/>
        </p:blipFill>
        <p:spPr>
          <a:xfrm>
            <a:off x="929309" y="1876202"/>
            <a:ext cx="686895" cy="667430"/>
          </a:xfrm>
          <a:prstGeom prst="rect">
            <a:avLst/>
          </a:prstGeom>
        </p:spPr>
      </p:pic>
      <p:pic>
        <p:nvPicPr>
          <p:cNvPr id="1036" name="Picture 12" descr="Event Hubs | Microsoft Power Automate">
            <a:extLst>
              <a:ext uri="{FF2B5EF4-FFF2-40B4-BE49-F238E27FC236}">
                <a16:creationId xmlns:a16="http://schemas.microsoft.com/office/drawing/2014/main" id="{DD64FF87-438E-4F2C-872F-123BA08C24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7007" y="2404432"/>
            <a:ext cx="551053" cy="5703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ntinuous Real-Time Data Integration to Azure Data Lake - Striim">
            <a:extLst>
              <a:ext uri="{FF2B5EF4-FFF2-40B4-BE49-F238E27FC236}">
                <a16:creationId xmlns:a16="http://schemas.microsoft.com/office/drawing/2014/main" id="{D2F2007C-5C9C-40CD-843F-8544B91DF4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30748" y="5026857"/>
            <a:ext cx="780255" cy="62420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etting Started With Azure Sphere - Part 1 » Jorge Bernhardt">
            <a:extLst>
              <a:ext uri="{FF2B5EF4-FFF2-40B4-BE49-F238E27FC236}">
                <a16:creationId xmlns:a16="http://schemas.microsoft.com/office/drawing/2014/main" id="{0FB00D2B-044F-4576-9419-AB6ABB142D9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3719" y="2380674"/>
            <a:ext cx="589096" cy="58909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zure Data Factory | element61">
            <a:extLst>
              <a:ext uri="{FF2B5EF4-FFF2-40B4-BE49-F238E27FC236}">
                <a16:creationId xmlns:a16="http://schemas.microsoft.com/office/drawing/2014/main" id="{81229037-6F3D-42E2-A0EC-EE940701C49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9988" y="4627130"/>
            <a:ext cx="1223177" cy="58909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Microsoft Azure Machine Learning Studio brings an easy-to-use and  comprehensive tool to get started with advanced analytics | element61">
            <a:extLst>
              <a:ext uri="{FF2B5EF4-FFF2-40B4-BE49-F238E27FC236}">
                <a16:creationId xmlns:a16="http://schemas.microsoft.com/office/drawing/2014/main" id="{3A8556A6-8F30-42F1-8441-456B1C384C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53100" y="2290579"/>
            <a:ext cx="1169515" cy="62420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ower BI APK 2.2.200811.2119098 - download free apk from APKSum">
            <a:extLst>
              <a:ext uri="{FF2B5EF4-FFF2-40B4-BE49-F238E27FC236}">
                <a16:creationId xmlns:a16="http://schemas.microsoft.com/office/drawing/2014/main" id="{7CE5B356-0B21-4D1A-8ED9-415D345BDE6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83197" y="2196012"/>
            <a:ext cx="813339" cy="813339"/>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A818B539-242E-49E7-851F-332E6DBE862C}"/>
              </a:ext>
            </a:extLst>
          </p:cNvPr>
          <p:cNvCxnSpPr>
            <a:cxnSpLocks/>
          </p:cNvCxnSpPr>
          <p:nvPr/>
        </p:nvCxnSpPr>
        <p:spPr>
          <a:xfrm>
            <a:off x="4148267" y="3410945"/>
            <a:ext cx="1008619" cy="1"/>
          </a:xfrm>
          <a:prstGeom prst="straightConnector1">
            <a:avLst/>
          </a:prstGeom>
          <a:ln w="50800">
            <a:solidFill>
              <a:srgbClr val="D9D40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E7DF4AA-C7BC-49F7-BB55-8EAE73AC8AF3}"/>
              </a:ext>
            </a:extLst>
          </p:cNvPr>
          <p:cNvCxnSpPr>
            <a:cxnSpLocks/>
          </p:cNvCxnSpPr>
          <p:nvPr/>
        </p:nvCxnSpPr>
        <p:spPr>
          <a:xfrm>
            <a:off x="4170896" y="5292800"/>
            <a:ext cx="1008619" cy="1"/>
          </a:xfrm>
          <a:prstGeom prst="straightConnector1">
            <a:avLst/>
          </a:prstGeom>
          <a:ln w="50800">
            <a:solidFill>
              <a:srgbClr val="D9D40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randombar(horizontal)">
                                      <p:cBhvr>
                                        <p:cTn id="19" dur="500"/>
                                        <p:tgtEl>
                                          <p:spTgt spid="36"/>
                                        </p:tgtEl>
                                      </p:cBhvr>
                                    </p:animEffect>
                                  </p:childTnLst>
                                </p:cTn>
                              </p:par>
                            </p:childTnLst>
                          </p:cTn>
                        </p:par>
                        <p:par>
                          <p:cTn id="20" fill="hold">
                            <p:stCondLst>
                              <p:cond delay="500"/>
                            </p:stCondLst>
                            <p:childTnLst>
                              <p:par>
                                <p:cTn id="21" presetID="26" presetClass="emph" presetSubtype="0" repeatCount="4000" fill="hold" grpId="0" nodeType="afterEffect">
                                  <p:stCondLst>
                                    <p:cond delay="0"/>
                                  </p:stCondLst>
                                  <p:childTnLst>
                                    <p:animEffect transition="out" filter="fade">
                                      <p:cBhvr>
                                        <p:cTn id="22" dur="500" tmFilter="0, 0; .2, .5; .8, .5; 1, 0"/>
                                        <p:tgtEl>
                                          <p:spTgt spid="7"/>
                                        </p:tgtEl>
                                      </p:cBhvr>
                                    </p:animEffect>
                                    <p:animScale>
                                      <p:cBhvr>
                                        <p:cTn id="23" dur="250" autoRev="1" fill="hold"/>
                                        <p:tgtEl>
                                          <p:spTgt spid="7"/>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fade">
                                      <p:cBhvr>
                                        <p:cTn id="35" dur="500"/>
                                        <p:tgtEl>
                                          <p:spTgt spid="1036"/>
                                        </p:tgtEl>
                                      </p:cBhvr>
                                    </p:animEffect>
                                  </p:childTnLst>
                                </p:cTn>
                              </p:par>
                              <p:par>
                                <p:cTn id="36" presetID="10" presetClass="entr" presetSubtype="0" fill="hold" nodeType="withEffect">
                                  <p:stCondLst>
                                    <p:cond delay="0"/>
                                  </p:stCondLst>
                                  <p:childTnLst>
                                    <p:set>
                                      <p:cBhvr>
                                        <p:cTn id="37" dur="1" fill="hold">
                                          <p:stCondLst>
                                            <p:cond delay="0"/>
                                          </p:stCondLst>
                                        </p:cTn>
                                        <p:tgtEl>
                                          <p:spTgt spid="1042"/>
                                        </p:tgtEl>
                                        <p:attrNameLst>
                                          <p:attrName>style.visibility</p:attrName>
                                        </p:attrNameLst>
                                      </p:cBhvr>
                                      <p:to>
                                        <p:strVal val="visible"/>
                                      </p:to>
                                    </p:set>
                                    <p:animEffect transition="in" filter="fade">
                                      <p:cBhvr>
                                        <p:cTn id="38" dur="500"/>
                                        <p:tgtEl>
                                          <p:spTgt spid="1042"/>
                                        </p:tgtEl>
                                      </p:cBhvr>
                                    </p:animEffect>
                                  </p:childTnLst>
                                </p:cTn>
                              </p:par>
                              <p:par>
                                <p:cTn id="39" presetID="10" presetClass="entr" presetSubtype="0" fill="hold" nodeType="withEffect">
                                  <p:stCondLst>
                                    <p:cond delay="0"/>
                                  </p:stCondLst>
                                  <p:childTnLst>
                                    <p:set>
                                      <p:cBhvr>
                                        <p:cTn id="40" dur="1" fill="hold">
                                          <p:stCondLst>
                                            <p:cond delay="0"/>
                                          </p:stCondLst>
                                        </p:cTn>
                                        <p:tgtEl>
                                          <p:spTgt spid="1044"/>
                                        </p:tgtEl>
                                        <p:attrNameLst>
                                          <p:attrName>style.visibility</p:attrName>
                                        </p:attrNameLst>
                                      </p:cBhvr>
                                      <p:to>
                                        <p:strVal val="visible"/>
                                      </p:to>
                                    </p:set>
                                    <p:animEffect transition="in" filter="fade">
                                      <p:cBhvr>
                                        <p:cTn id="41" dur="500"/>
                                        <p:tgtEl>
                                          <p:spTgt spid="1044"/>
                                        </p:tgtEl>
                                      </p:cBhvr>
                                    </p:animEffect>
                                  </p:childTnLst>
                                </p:cTn>
                              </p:par>
                              <p:par>
                                <p:cTn id="42" presetID="42" presetClass="entr" presetSubtype="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1000"/>
                                        <p:tgtEl>
                                          <p:spTgt spid="47"/>
                                        </p:tgtEl>
                                      </p:cBhvr>
                                    </p:animEffect>
                                    <p:anim calcmode="lin" valueType="num">
                                      <p:cBhvr>
                                        <p:cTn id="45" dur="1000" fill="hold"/>
                                        <p:tgtEl>
                                          <p:spTgt spid="47"/>
                                        </p:tgtEl>
                                        <p:attrNameLst>
                                          <p:attrName>ppt_x</p:attrName>
                                        </p:attrNameLst>
                                      </p:cBhvr>
                                      <p:tavLst>
                                        <p:tav tm="0">
                                          <p:val>
                                            <p:strVal val="#ppt_x"/>
                                          </p:val>
                                        </p:tav>
                                        <p:tav tm="100000">
                                          <p:val>
                                            <p:strVal val="#ppt_x"/>
                                          </p:val>
                                        </p:tav>
                                      </p:tavLst>
                                    </p:anim>
                                    <p:anim calcmode="lin" valueType="num">
                                      <p:cBhvr>
                                        <p:cTn id="4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anim calcmode="lin" valueType="num">
                                      <p:cBhvr>
                                        <p:cTn id="57" dur="1000" fill="hold"/>
                                        <p:tgtEl>
                                          <p:spTgt spid="28"/>
                                        </p:tgtEl>
                                        <p:attrNameLst>
                                          <p:attrName>ppt_x</p:attrName>
                                        </p:attrNameLst>
                                      </p:cBhvr>
                                      <p:tavLst>
                                        <p:tav tm="0">
                                          <p:val>
                                            <p:strVal val="#ppt_x"/>
                                          </p:val>
                                        </p:tav>
                                        <p:tav tm="100000">
                                          <p:val>
                                            <p:strVal val="#ppt_x"/>
                                          </p:val>
                                        </p:tav>
                                      </p:tavLst>
                                    </p:anim>
                                    <p:anim calcmode="lin" valueType="num">
                                      <p:cBhvr>
                                        <p:cTn id="58" dur="1000" fill="hold"/>
                                        <p:tgtEl>
                                          <p:spTgt spid="28"/>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1000"/>
                                        <p:tgtEl>
                                          <p:spTgt spid="49"/>
                                        </p:tgtEl>
                                      </p:cBhvr>
                                    </p:animEffect>
                                    <p:anim calcmode="lin" valueType="num">
                                      <p:cBhvr>
                                        <p:cTn id="62" dur="1000" fill="hold"/>
                                        <p:tgtEl>
                                          <p:spTgt spid="49"/>
                                        </p:tgtEl>
                                        <p:attrNameLst>
                                          <p:attrName>ppt_x</p:attrName>
                                        </p:attrNameLst>
                                      </p:cBhvr>
                                      <p:tavLst>
                                        <p:tav tm="0">
                                          <p:val>
                                            <p:strVal val="#ppt_x"/>
                                          </p:val>
                                        </p:tav>
                                        <p:tav tm="100000">
                                          <p:val>
                                            <p:strVal val="#ppt_x"/>
                                          </p:val>
                                        </p:tav>
                                      </p:tavLst>
                                    </p:anim>
                                    <p:anim calcmode="lin" valueType="num">
                                      <p:cBhvr>
                                        <p:cTn id="6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38"/>
                                        </p:tgtEl>
                                        <p:attrNameLst>
                                          <p:attrName>style.visibility</p:attrName>
                                        </p:attrNameLst>
                                      </p:cBhvr>
                                      <p:to>
                                        <p:strVal val="visible"/>
                                      </p:to>
                                    </p:set>
                                    <p:animEffect transition="in" filter="fade">
                                      <p:cBhvr>
                                        <p:cTn id="68" dur="500"/>
                                        <p:tgtEl>
                                          <p:spTgt spid="1038"/>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1000"/>
                                        <p:tgtEl>
                                          <p:spTgt spid="9"/>
                                        </p:tgtEl>
                                      </p:cBhvr>
                                    </p:animEffect>
                                    <p:anim calcmode="lin" valueType="num">
                                      <p:cBhvr>
                                        <p:cTn id="74" dur="1000" fill="hold"/>
                                        <p:tgtEl>
                                          <p:spTgt spid="9"/>
                                        </p:tgtEl>
                                        <p:attrNameLst>
                                          <p:attrName>ppt_x</p:attrName>
                                        </p:attrNameLst>
                                      </p:cBhvr>
                                      <p:tavLst>
                                        <p:tav tm="0">
                                          <p:val>
                                            <p:strVal val="#ppt_x"/>
                                          </p:val>
                                        </p:tav>
                                        <p:tav tm="100000">
                                          <p:val>
                                            <p:strVal val="#ppt_x"/>
                                          </p:val>
                                        </p:tav>
                                      </p:tavLst>
                                    </p:anim>
                                    <p:anim calcmode="lin" valueType="num">
                                      <p:cBhvr>
                                        <p:cTn id="75" dur="1000" fill="hold"/>
                                        <p:tgtEl>
                                          <p:spTgt spid="9"/>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1000"/>
                                        <p:tgtEl>
                                          <p:spTgt spid="32"/>
                                        </p:tgtEl>
                                      </p:cBhvr>
                                    </p:animEffect>
                                    <p:anim calcmode="lin" valueType="num">
                                      <p:cBhvr>
                                        <p:cTn id="79" dur="1000" fill="hold"/>
                                        <p:tgtEl>
                                          <p:spTgt spid="32"/>
                                        </p:tgtEl>
                                        <p:attrNameLst>
                                          <p:attrName>ppt_x</p:attrName>
                                        </p:attrNameLst>
                                      </p:cBhvr>
                                      <p:tavLst>
                                        <p:tav tm="0">
                                          <p:val>
                                            <p:strVal val="#ppt_x"/>
                                          </p:val>
                                        </p:tav>
                                        <p:tav tm="100000">
                                          <p:val>
                                            <p:strVal val="#ppt_x"/>
                                          </p:val>
                                        </p:tav>
                                      </p:tavLst>
                                    </p:anim>
                                    <p:anim calcmode="lin" valueType="num">
                                      <p:cBhvr>
                                        <p:cTn id="80" dur="1000" fill="hold"/>
                                        <p:tgtEl>
                                          <p:spTgt spid="32"/>
                                        </p:tgtEl>
                                        <p:attrNameLst>
                                          <p:attrName>ppt_y</p:attrName>
                                        </p:attrNameLst>
                                      </p:cBhvr>
                                      <p:tavLst>
                                        <p:tav tm="0">
                                          <p:val>
                                            <p:strVal val="#ppt_y+.1"/>
                                          </p:val>
                                        </p:tav>
                                        <p:tav tm="100000">
                                          <p:val>
                                            <p:strVal val="#ppt_y"/>
                                          </p:val>
                                        </p:tav>
                                      </p:tavLst>
                                    </p:anim>
                                  </p:childTnLst>
                                </p:cTn>
                              </p:par>
                            </p:childTnLst>
                          </p:cTn>
                        </p:par>
                        <p:par>
                          <p:cTn id="81" fill="hold">
                            <p:stCondLst>
                              <p:cond delay="1000"/>
                            </p:stCondLst>
                            <p:childTnLst>
                              <p:par>
                                <p:cTn id="82" presetID="10" presetClass="entr" presetSubtype="0" fill="hold" nodeType="afterEffect">
                                  <p:stCondLst>
                                    <p:cond delay="0"/>
                                  </p:stCondLst>
                                  <p:childTnLst>
                                    <p:set>
                                      <p:cBhvr>
                                        <p:cTn id="83" dur="1" fill="hold">
                                          <p:stCondLst>
                                            <p:cond delay="0"/>
                                          </p:stCondLst>
                                        </p:cTn>
                                        <p:tgtEl>
                                          <p:spTgt spid="1046"/>
                                        </p:tgtEl>
                                        <p:attrNameLst>
                                          <p:attrName>style.visibility</p:attrName>
                                        </p:attrNameLst>
                                      </p:cBhvr>
                                      <p:to>
                                        <p:strVal val="visible"/>
                                      </p:to>
                                    </p:set>
                                    <p:animEffect transition="in" filter="fade">
                                      <p:cBhvr>
                                        <p:cTn id="84" dur="500"/>
                                        <p:tgtEl>
                                          <p:spTgt spid="1046"/>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1000"/>
                                        <p:tgtEl>
                                          <p:spTgt spid="33"/>
                                        </p:tgtEl>
                                      </p:cBhvr>
                                    </p:animEffect>
                                    <p:anim calcmode="lin" valueType="num">
                                      <p:cBhvr>
                                        <p:cTn id="90" dur="1000" fill="hold"/>
                                        <p:tgtEl>
                                          <p:spTgt spid="33"/>
                                        </p:tgtEl>
                                        <p:attrNameLst>
                                          <p:attrName>ppt_x</p:attrName>
                                        </p:attrNameLst>
                                      </p:cBhvr>
                                      <p:tavLst>
                                        <p:tav tm="0">
                                          <p:val>
                                            <p:strVal val="#ppt_x"/>
                                          </p:val>
                                        </p:tav>
                                        <p:tav tm="100000">
                                          <p:val>
                                            <p:strVal val="#ppt_x"/>
                                          </p:val>
                                        </p:tav>
                                      </p:tavLst>
                                    </p:anim>
                                    <p:anim calcmode="lin" valueType="num">
                                      <p:cBhvr>
                                        <p:cTn id="91" dur="1000" fill="hold"/>
                                        <p:tgtEl>
                                          <p:spTgt spid="33"/>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1000"/>
                                        <p:tgtEl>
                                          <p:spTgt spid="10"/>
                                        </p:tgtEl>
                                      </p:cBhvr>
                                    </p:animEffect>
                                    <p:anim calcmode="lin" valueType="num">
                                      <p:cBhvr>
                                        <p:cTn id="95" dur="1000" fill="hold"/>
                                        <p:tgtEl>
                                          <p:spTgt spid="10"/>
                                        </p:tgtEl>
                                        <p:attrNameLst>
                                          <p:attrName>ppt_x</p:attrName>
                                        </p:attrNameLst>
                                      </p:cBhvr>
                                      <p:tavLst>
                                        <p:tav tm="0">
                                          <p:val>
                                            <p:strVal val="#ppt_x"/>
                                          </p:val>
                                        </p:tav>
                                        <p:tav tm="100000">
                                          <p:val>
                                            <p:strVal val="#ppt_x"/>
                                          </p:val>
                                        </p:tav>
                                      </p:tavLst>
                                    </p:anim>
                                    <p:anim calcmode="lin" valueType="num">
                                      <p:cBhvr>
                                        <p:cTn id="96" dur="1000" fill="hold"/>
                                        <p:tgtEl>
                                          <p:spTgt spid="10"/>
                                        </p:tgtEl>
                                        <p:attrNameLst>
                                          <p:attrName>ppt_y</p:attrName>
                                        </p:attrNameLst>
                                      </p:cBhvr>
                                      <p:tavLst>
                                        <p:tav tm="0">
                                          <p:val>
                                            <p:strVal val="#ppt_y+.1"/>
                                          </p:val>
                                        </p:tav>
                                        <p:tav tm="100000">
                                          <p:val>
                                            <p:strVal val="#ppt_y"/>
                                          </p:val>
                                        </p:tav>
                                      </p:tavLst>
                                    </p:anim>
                                  </p:childTnLst>
                                </p:cTn>
                              </p:par>
                            </p:childTnLst>
                          </p:cTn>
                        </p:par>
                        <p:par>
                          <p:cTn id="97" fill="hold">
                            <p:stCondLst>
                              <p:cond delay="1000"/>
                            </p:stCondLst>
                            <p:childTnLst>
                              <p:par>
                                <p:cTn id="98" presetID="10" presetClass="entr" presetSubtype="0" fill="hold" nodeType="afterEffect">
                                  <p:stCondLst>
                                    <p:cond delay="0"/>
                                  </p:stCondLst>
                                  <p:childTnLst>
                                    <p:set>
                                      <p:cBhvr>
                                        <p:cTn id="99" dur="1" fill="hold">
                                          <p:stCondLst>
                                            <p:cond delay="0"/>
                                          </p:stCondLst>
                                        </p:cTn>
                                        <p:tgtEl>
                                          <p:spTgt spid="1048"/>
                                        </p:tgtEl>
                                        <p:attrNameLst>
                                          <p:attrName>style.visibility</p:attrName>
                                        </p:attrNameLst>
                                      </p:cBhvr>
                                      <p:to>
                                        <p:strVal val="visible"/>
                                      </p:to>
                                    </p:set>
                                    <p:animEffect transition="in" filter="fade">
                                      <p:cBhvr>
                                        <p:cTn id="100" dur="500"/>
                                        <p:tgtEl>
                                          <p:spTgt spid="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9" grpId="0" animBg="1"/>
      <p:bldP spid="10" grpId="0" animBg="1"/>
      <p:bldP spid="23"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A5E7-E306-41B4-AC0A-07F22B1E1D59}"/>
              </a:ext>
            </a:extLst>
          </p:cNvPr>
          <p:cNvSpPr>
            <a:spLocks noGrp="1"/>
          </p:cNvSpPr>
          <p:nvPr>
            <p:ph type="title"/>
          </p:nvPr>
        </p:nvSpPr>
        <p:spPr/>
        <p:txBody>
          <a:bodyPr/>
          <a:lstStyle/>
          <a:p>
            <a:r>
              <a:rPr lang="fr-BE" dirty="0" err="1"/>
              <a:t>Fully</a:t>
            </a:r>
            <a:r>
              <a:rPr lang="fr-BE" dirty="0"/>
              <a:t> </a:t>
            </a:r>
            <a:r>
              <a:rPr lang="fr-BE" dirty="0" err="1"/>
              <a:t>managed</a:t>
            </a:r>
            <a:r>
              <a:rPr lang="fr-BE" dirty="0"/>
              <a:t> services (PaaS)</a:t>
            </a:r>
            <a:endParaRPr lang="en-GB" dirty="0"/>
          </a:p>
        </p:txBody>
      </p:sp>
      <p:sp>
        <p:nvSpPr>
          <p:cNvPr id="3" name="Content Placeholder 2">
            <a:extLst>
              <a:ext uri="{FF2B5EF4-FFF2-40B4-BE49-F238E27FC236}">
                <a16:creationId xmlns:a16="http://schemas.microsoft.com/office/drawing/2014/main" id="{F036F3ED-BEDD-4C03-AE1A-34E27347F9DA}"/>
              </a:ext>
            </a:extLst>
          </p:cNvPr>
          <p:cNvSpPr>
            <a:spLocks noGrp="1"/>
          </p:cNvSpPr>
          <p:nvPr>
            <p:ph idx="1"/>
          </p:nvPr>
        </p:nvSpPr>
        <p:spPr/>
        <p:txBody>
          <a:bodyPr/>
          <a:lstStyle/>
          <a:p>
            <a:endParaRPr lang="en-GB" dirty="0"/>
          </a:p>
        </p:txBody>
      </p:sp>
      <p:sp>
        <p:nvSpPr>
          <p:cNvPr id="5" name="Oval 4">
            <a:extLst>
              <a:ext uri="{FF2B5EF4-FFF2-40B4-BE49-F238E27FC236}">
                <a16:creationId xmlns:a16="http://schemas.microsoft.com/office/drawing/2014/main" id="{FB4E42B5-8461-4B18-9273-1B1DC73B1016}"/>
              </a:ext>
            </a:extLst>
          </p:cNvPr>
          <p:cNvSpPr/>
          <p:nvPr/>
        </p:nvSpPr>
        <p:spPr>
          <a:xfrm>
            <a:off x="1222310" y="2724539"/>
            <a:ext cx="1287625" cy="1287625"/>
          </a:xfrm>
          <a:prstGeom prst="ellipse">
            <a:avLst/>
          </a:prstGeom>
          <a:solidFill>
            <a:srgbClr val="0AC8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Storage</a:t>
            </a:r>
            <a:endParaRPr lang="en-GB" dirty="0"/>
          </a:p>
        </p:txBody>
      </p:sp>
      <p:sp>
        <p:nvSpPr>
          <p:cNvPr id="6" name="Oval 5">
            <a:extLst>
              <a:ext uri="{FF2B5EF4-FFF2-40B4-BE49-F238E27FC236}">
                <a16:creationId xmlns:a16="http://schemas.microsoft.com/office/drawing/2014/main" id="{FB84EBA7-B7E3-49A1-A21E-F0F3FC5E7D2E}"/>
              </a:ext>
            </a:extLst>
          </p:cNvPr>
          <p:cNvSpPr/>
          <p:nvPr/>
        </p:nvSpPr>
        <p:spPr>
          <a:xfrm>
            <a:off x="7803502" y="2037184"/>
            <a:ext cx="1545771" cy="1545771"/>
          </a:xfrm>
          <a:prstGeom prst="ellipse">
            <a:avLst/>
          </a:prstGeom>
          <a:solidFill>
            <a:srgbClr val="D74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Ingestion</a:t>
            </a:r>
            <a:endParaRPr lang="en-GB" dirty="0"/>
          </a:p>
        </p:txBody>
      </p:sp>
      <p:sp>
        <p:nvSpPr>
          <p:cNvPr id="7" name="Oval 6">
            <a:extLst>
              <a:ext uri="{FF2B5EF4-FFF2-40B4-BE49-F238E27FC236}">
                <a16:creationId xmlns:a16="http://schemas.microsoft.com/office/drawing/2014/main" id="{F160A536-18EE-4AAF-9F81-85E939C65917}"/>
              </a:ext>
            </a:extLst>
          </p:cNvPr>
          <p:cNvSpPr/>
          <p:nvPr/>
        </p:nvSpPr>
        <p:spPr>
          <a:xfrm>
            <a:off x="4124520" y="1834978"/>
            <a:ext cx="1219200" cy="1219200"/>
          </a:xfrm>
          <a:prstGeom prst="ellipse">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Query</a:t>
            </a:r>
            <a:endParaRPr lang="en-GB" dirty="0"/>
          </a:p>
        </p:txBody>
      </p:sp>
      <p:sp>
        <p:nvSpPr>
          <p:cNvPr id="8" name="Oval 7">
            <a:extLst>
              <a:ext uri="{FF2B5EF4-FFF2-40B4-BE49-F238E27FC236}">
                <a16:creationId xmlns:a16="http://schemas.microsoft.com/office/drawing/2014/main" id="{12F08D65-B874-4BFD-917F-FD77F79F58F3}"/>
              </a:ext>
            </a:extLst>
          </p:cNvPr>
          <p:cNvSpPr/>
          <p:nvPr/>
        </p:nvSpPr>
        <p:spPr>
          <a:xfrm>
            <a:off x="8337680" y="4704331"/>
            <a:ext cx="1951606" cy="1951606"/>
          </a:xfrm>
          <a:prstGeom prst="ellipse">
            <a:avLst/>
          </a:prstGeom>
          <a:solidFill>
            <a:srgbClr val="03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t>Visualization</a:t>
            </a:r>
            <a:endParaRPr lang="en-GB" dirty="0"/>
          </a:p>
        </p:txBody>
      </p:sp>
      <p:sp>
        <p:nvSpPr>
          <p:cNvPr id="9" name="Oval 8">
            <a:extLst>
              <a:ext uri="{FF2B5EF4-FFF2-40B4-BE49-F238E27FC236}">
                <a16:creationId xmlns:a16="http://schemas.microsoft.com/office/drawing/2014/main" id="{F84E41F9-1A0E-4B2D-B8EA-C418C05F4C8B}"/>
              </a:ext>
            </a:extLst>
          </p:cNvPr>
          <p:cNvSpPr/>
          <p:nvPr/>
        </p:nvSpPr>
        <p:spPr>
          <a:xfrm>
            <a:off x="2613349" y="5082174"/>
            <a:ext cx="1573763" cy="1573763"/>
          </a:xfrm>
          <a:prstGeom prst="ellipse">
            <a:avLst/>
          </a:prstGeom>
          <a:solidFill>
            <a:srgbClr val="D9D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a:t>Indexing</a:t>
            </a:r>
            <a:endParaRPr lang="en-GB" dirty="0"/>
          </a:p>
        </p:txBody>
      </p:sp>
      <p:sp>
        <p:nvSpPr>
          <p:cNvPr id="11" name="Oval 10">
            <a:extLst>
              <a:ext uri="{FF2B5EF4-FFF2-40B4-BE49-F238E27FC236}">
                <a16:creationId xmlns:a16="http://schemas.microsoft.com/office/drawing/2014/main" id="{5AEA6B48-D7B5-44B6-9BC8-5D7DD04CB61B}"/>
              </a:ext>
            </a:extLst>
          </p:cNvPr>
          <p:cNvSpPr/>
          <p:nvPr/>
        </p:nvSpPr>
        <p:spPr>
          <a:xfrm>
            <a:off x="5241471" y="3458645"/>
            <a:ext cx="1573763" cy="1573763"/>
          </a:xfrm>
          <a:prstGeom prst="ellipse">
            <a:avLst/>
          </a:prstGeom>
          <a:solidFill>
            <a:srgbClr val="FF0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ADX</a:t>
            </a:r>
          </a:p>
          <a:p>
            <a:pPr algn="ctr"/>
            <a:endParaRPr lang="fr-BE" dirty="0"/>
          </a:p>
          <a:p>
            <a:pPr algn="ctr"/>
            <a:endParaRPr lang="en-GB" dirty="0"/>
          </a:p>
        </p:txBody>
      </p:sp>
      <p:cxnSp>
        <p:nvCxnSpPr>
          <p:cNvPr id="15" name="Straight Connector 14">
            <a:extLst>
              <a:ext uri="{FF2B5EF4-FFF2-40B4-BE49-F238E27FC236}">
                <a16:creationId xmlns:a16="http://schemas.microsoft.com/office/drawing/2014/main" id="{5CB0A0BF-F4D8-4743-A2EA-9A29AA12CCF2}"/>
              </a:ext>
            </a:extLst>
          </p:cNvPr>
          <p:cNvCxnSpPr>
            <a:cxnSpLocks/>
          </p:cNvCxnSpPr>
          <p:nvPr/>
        </p:nvCxnSpPr>
        <p:spPr>
          <a:xfrm>
            <a:off x="5049708" y="3035614"/>
            <a:ext cx="500257" cy="478974"/>
          </a:xfrm>
          <a:prstGeom prst="line">
            <a:avLst/>
          </a:prstGeom>
          <a:ln w="50800">
            <a:solidFill>
              <a:srgbClr val="CDCDC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14677C5-7FAD-40E5-9523-84F74C19434A}"/>
              </a:ext>
            </a:extLst>
          </p:cNvPr>
          <p:cNvCxnSpPr>
            <a:cxnSpLocks/>
          </p:cNvCxnSpPr>
          <p:nvPr/>
        </p:nvCxnSpPr>
        <p:spPr>
          <a:xfrm flipH="1">
            <a:off x="6815234" y="3234662"/>
            <a:ext cx="988268" cy="559852"/>
          </a:xfrm>
          <a:prstGeom prst="line">
            <a:avLst/>
          </a:prstGeom>
          <a:ln w="50800">
            <a:solidFill>
              <a:srgbClr val="CDCDCD"/>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B914BD9-2018-44FE-8FEB-340BD6B907D0}"/>
              </a:ext>
            </a:extLst>
          </p:cNvPr>
          <p:cNvCxnSpPr>
            <a:cxnSpLocks/>
          </p:cNvCxnSpPr>
          <p:nvPr/>
        </p:nvCxnSpPr>
        <p:spPr>
          <a:xfrm>
            <a:off x="2590411" y="3514588"/>
            <a:ext cx="2560087" cy="497576"/>
          </a:xfrm>
          <a:prstGeom prst="line">
            <a:avLst/>
          </a:prstGeom>
          <a:ln w="50800">
            <a:solidFill>
              <a:srgbClr val="CDCDCD"/>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07C27FF-DFA6-4DC0-8CF4-C194217C6189}"/>
              </a:ext>
            </a:extLst>
          </p:cNvPr>
          <p:cNvCxnSpPr>
            <a:cxnSpLocks/>
          </p:cNvCxnSpPr>
          <p:nvPr/>
        </p:nvCxnSpPr>
        <p:spPr>
          <a:xfrm flipV="1">
            <a:off x="4155233" y="4704331"/>
            <a:ext cx="1188487" cy="707424"/>
          </a:xfrm>
          <a:prstGeom prst="line">
            <a:avLst/>
          </a:prstGeom>
          <a:ln w="50800">
            <a:solidFill>
              <a:srgbClr val="CDCDCD"/>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8DD3B8-2183-4221-BFA1-E6BE5F291ECD}"/>
              </a:ext>
            </a:extLst>
          </p:cNvPr>
          <p:cNvCxnSpPr>
            <a:cxnSpLocks/>
          </p:cNvCxnSpPr>
          <p:nvPr/>
        </p:nvCxnSpPr>
        <p:spPr>
          <a:xfrm>
            <a:off x="6815234" y="4590636"/>
            <a:ext cx="1544217" cy="665755"/>
          </a:xfrm>
          <a:prstGeom prst="line">
            <a:avLst/>
          </a:prstGeom>
          <a:ln w="50800">
            <a:solidFill>
              <a:srgbClr val="CDCDCD"/>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7F734DB8-0B48-4B1B-BD99-9524ABF19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716" y="3957055"/>
            <a:ext cx="1075353" cy="107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4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right)">
                                      <p:cBhvr>
                                        <p:cTn id="15" dur="500"/>
                                        <p:tgtEl>
                                          <p:spTgt spid="23"/>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up)">
                                      <p:cBhvr>
                                        <p:cTn id="31" dur="500"/>
                                        <p:tgtEl>
                                          <p:spTgt spid="2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FCDC-56B4-4B71-A273-5C5DBCF971D9}"/>
              </a:ext>
            </a:extLst>
          </p:cNvPr>
          <p:cNvSpPr>
            <a:spLocks noGrp="1"/>
          </p:cNvSpPr>
          <p:nvPr>
            <p:ph type="title"/>
          </p:nvPr>
        </p:nvSpPr>
        <p:spPr/>
        <p:txBody>
          <a:bodyPr/>
          <a:lstStyle/>
          <a:p>
            <a:r>
              <a:rPr lang="fr-BE" dirty="0"/>
              <a:t>Azure Time </a:t>
            </a:r>
            <a:r>
              <a:rPr lang="fr-BE" dirty="0" err="1"/>
              <a:t>Series</a:t>
            </a:r>
            <a:r>
              <a:rPr lang="fr-BE" dirty="0"/>
              <a:t> Insights</a:t>
            </a:r>
            <a:endParaRPr lang="en-GB" dirty="0"/>
          </a:p>
        </p:txBody>
      </p:sp>
      <p:sp>
        <p:nvSpPr>
          <p:cNvPr id="3" name="Content Placeholder 2">
            <a:extLst>
              <a:ext uri="{FF2B5EF4-FFF2-40B4-BE49-F238E27FC236}">
                <a16:creationId xmlns:a16="http://schemas.microsoft.com/office/drawing/2014/main" id="{1B1044C8-D509-468D-B16E-435599DF6101}"/>
              </a:ext>
            </a:extLst>
          </p:cNvPr>
          <p:cNvSpPr>
            <a:spLocks noGrp="1"/>
          </p:cNvSpPr>
          <p:nvPr>
            <p:ph idx="1"/>
          </p:nvPr>
        </p:nvSpPr>
        <p:spPr/>
        <p:txBody>
          <a:bodyPr/>
          <a:lstStyle/>
          <a:p>
            <a:r>
              <a:rPr lang="fr-BE" dirty="0"/>
              <a:t>Built </a:t>
            </a:r>
            <a:r>
              <a:rPr lang="fr-BE" dirty="0">
                <a:solidFill>
                  <a:srgbClr val="03A7F1"/>
                </a:solidFill>
              </a:rPr>
              <a:t>on top of ADX</a:t>
            </a:r>
          </a:p>
          <a:p>
            <a:r>
              <a:rPr lang="en-GB" dirty="0"/>
              <a:t>Azure Monitor Log Analytics, Application insights, and Azure Security Insights are other </a:t>
            </a:r>
            <a:r>
              <a:rPr lang="en-GB" dirty="0">
                <a:solidFill>
                  <a:srgbClr val="FF0092"/>
                </a:solidFill>
              </a:rPr>
              <a:t>pre-built solutions</a:t>
            </a:r>
            <a:r>
              <a:rPr lang="en-GB" dirty="0"/>
              <a:t> on top of ADX for a specific purpose</a:t>
            </a:r>
          </a:p>
          <a:p>
            <a:r>
              <a:rPr lang="fr-BE" dirty="0">
                <a:solidFill>
                  <a:srgbClr val="0AC8C5"/>
                </a:solidFill>
              </a:rPr>
              <a:t>SaaS</a:t>
            </a:r>
            <a:r>
              <a:rPr lang="fr-BE" dirty="0"/>
              <a:t> part of the IoT </a:t>
            </a:r>
            <a:r>
              <a:rPr lang="fr-BE" dirty="0" err="1"/>
              <a:t>product</a:t>
            </a:r>
            <a:r>
              <a:rPr lang="fr-BE" dirty="0"/>
              <a:t> suite (ADX </a:t>
            </a:r>
            <a:r>
              <a:rPr lang="fr-BE" dirty="0" err="1"/>
              <a:t>is</a:t>
            </a:r>
            <a:r>
              <a:rPr lang="fr-BE" dirty="0"/>
              <a:t> PaaS)</a:t>
            </a:r>
          </a:p>
          <a:p>
            <a:r>
              <a:rPr lang="en-GB" dirty="0"/>
              <a:t>ADX is a </a:t>
            </a:r>
            <a:r>
              <a:rPr lang="en-GB" dirty="0">
                <a:solidFill>
                  <a:srgbClr val="03A7F1"/>
                </a:solidFill>
              </a:rPr>
              <a:t>layer deeper </a:t>
            </a:r>
            <a:r>
              <a:rPr lang="en-GB" dirty="0"/>
              <a:t>(more custom solutions but more code)</a:t>
            </a:r>
          </a:p>
          <a:p>
            <a:endParaRPr lang="en-GB" dirty="0"/>
          </a:p>
        </p:txBody>
      </p:sp>
      <p:pic>
        <p:nvPicPr>
          <p:cNvPr id="5122" name="Picture 2" descr="Azure Time Series Insights - Find software development jobs using Azure  Time Series Insights | Nexza">
            <a:extLst>
              <a:ext uri="{FF2B5EF4-FFF2-40B4-BE49-F238E27FC236}">
                <a16:creationId xmlns:a16="http://schemas.microsoft.com/office/drawing/2014/main" id="{10F31E49-AC95-462C-9464-F76B5F58B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17" y="4768437"/>
            <a:ext cx="1543463" cy="154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05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FD4C-AF00-47C7-AF06-2D5189780009}"/>
              </a:ext>
            </a:extLst>
          </p:cNvPr>
          <p:cNvSpPr>
            <a:spLocks noGrp="1"/>
          </p:cNvSpPr>
          <p:nvPr>
            <p:ph type="title"/>
          </p:nvPr>
        </p:nvSpPr>
        <p:spPr/>
        <p:txBody>
          <a:bodyPr/>
          <a:lstStyle/>
          <a:p>
            <a:r>
              <a:rPr lang="fr-FR" dirty="0"/>
              <a:t>Ingestion</a:t>
            </a:r>
            <a:endParaRPr lang="en-GB" dirty="0"/>
          </a:p>
        </p:txBody>
      </p:sp>
      <p:pic>
        <p:nvPicPr>
          <p:cNvPr id="4" name="Picture 12" descr="Event Hubs | Microsoft Power Automate">
            <a:extLst>
              <a:ext uri="{FF2B5EF4-FFF2-40B4-BE49-F238E27FC236}">
                <a16:creationId xmlns:a16="http://schemas.microsoft.com/office/drawing/2014/main" id="{83CB905C-6DF0-4649-8004-2DA4E67FC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570" y="1851545"/>
            <a:ext cx="551053" cy="5703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8" descr="Getting Started With Azure Sphere - Part 1 » Jorge Bernhardt">
            <a:extLst>
              <a:ext uri="{FF2B5EF4-FFF2-40B4-BE49-F238E27FC236}">
                <a16:creationId xmlns:a16="http://schemas.microsoft.com/office/drawing/2014/main" id="{A71F2492-0AC5-4B3C-8080-79B98C499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282" y="1827787"/>
            <a:ext cx="589096" cy="5890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Azure Data Factory | element61">
            <a:extLst>
              <a:ext uri="{FF2B5EF4-FFF2-40B4-BE49-F238E27FC236}">
                <a16:creationId xmlns:a16="http://schemas.microsoft.com/office/drawing/2014/main" id="{852B09D7-381B-442B-B9FA-557EE95A61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670" y="4037397"/>
            <a:ext cx="1223177" cy="58909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dventures with Event Grid: Where Did My Null Properties Go? | Matt Ruma">
            <a:extLst>
              <a:ext uri="{FF2B5EF4-FFF2-40B4-BE49-F238E27FC236}">
                <a16:creationId xmlns:a16="http://schemas.microsoft.com/office/drawing/2014/main" id="{6B1CED7F-B2E9-48CA-9040-C079BE190214}"/>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7458037" y="1851545"/>
            <a:ext cx="570388" cy="5703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wnload logo elastic logstash icon svg eps png psd ai vector color free  #logo #elastic #svg #eps #png #psd #ai #vector #color… | Photoshop logo,  Vector, Color free">
            <a:extLst>
              <a:ext uri="{FF2B5EF4-FFF2-40B4-BE49-F238E27FC236}">
                <a16:creationId xmlns:a16="http://schemas.microsoft.com/office/drawing/2014/main" id="{0DE8EDA1-0C60-4E06-B112-E7305A1AA9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0086" y="2876113"/>
            <a:ext cx="551053" cy="6530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pache Spark — Wikipédia">
            <a:extLst>
              <a:ext uri="{FF2B5EF4-FFF2-40B4-BE49-F238E27FC236}">
                <a16:creationId xmlns:a16="http://schemas.microsoft.com/office/drawing/2014/main" id="{66436532-B873-4035-83EF-1B14F0231B12}"/>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62560" y="2903115"/>
            <a:ext cx="1150261" cy="5990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ntro to Apache Kafka. Learn about the popular message system | by Gurasis  Singh | Better Programming | Medium">
            <a:extLst>
              <a:ext uri="{FF2B5EF4-FFF2-40B4-BE49-F238E27FC236}">
                <a16:creationId xmlns:a16="http://schemas.microsoft.com/office/drawing/2014/main" id="{F15CF50F-CC37-4BF9-A12B-61A104E9A64A}"/>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7825492" y="2876113"/>
            <a:ext cx="1394096" cy="73279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2DE2E42-BE1F-4D19-B0D3-793C55FE2FB4}"/>
              </a:ext>
            </a:extLst>
          </p:cNvPr>
          <p:cNvSpPr/>
          <p:nvPr/>
        </p:nvSpPr>
        <p:spPr>
          <a:xfrm>
            <a:off x="1612028" y="1690688"/>
            <a:ext cx="3111336" cy="841244"/>
          </a:xfrm>
          <a:prstGeom prst="rect">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Streaming hubs</a:t>
            </a:r>
            <a:endParaRPr lang="en-GB" b="1" dirty="0">
              <a:solidFill>
                <a:schemeClr val="bg1"/>
              </a:solidFill>
            </a:endParaRPr>
          </a:p>
        </p:txBody>
      </p:sp>
      <p:sp>
        <p:nvSpPr>
          <p:cNvPr id="16" name="Rectangle 15">
            <a:extLst>
              <a:ext uri="{FF2B5EF4-FFF2-40B4-BE49-F238E27FC236}">
                <a16:creationId xmlns:a16="http://schemas.microsoft.com/office/drawing/2014/main" id="{7C492D64-C238-40E4-BCF5-432E2A214F99}"/>
              </a:ext>
            </a:extLst>
          </p:cNvPr>
          <p:cNvSpPr/>
          <p:nvPr/>
        </p:nvSpPr>
        <p:spPr>
          <a:xfrm>
            <a:off x="1612028" y="2793586"/>
            <a:ext cx="3111336" cy="841244"/>
          </a:xfrm>
          <a:prstGeom prst="rect">
            <a:avLst/>
          </a:prstGeom>
          <a:solidFill>
            <a:srgbClr val="FF0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Streaming pipelines</a:t>
            </a:r>
            <a:endParaRPr lang="en-GB" b="1" dirty="0">
              <a:solidFill>
                <a:schemeClr val="bg1"/>
              </a:solidFill>
            </a:endParaRPr>
          </a:p>
        </p:txBody>
      </p:sp>
      <p:sp>
        <p:nvSpPr>
          <p:cNvPr id="18" name="Rectangle 17">
            <a:extLst>
              <a:ext uri="{FF2B5EF4-FFF2-40B4-BE49-F238E27FC236}">
                <a16:creationId xmlns:a16="http://schemas.microsoft.com/office/drawing/2014/main" id="{E9F03642-CD5F-4A9F-AFCE-53191885DBC7}"/>
              </a:ext>
            </a:extLst>
          </p:cNvPr>
          <p:cNvSpPr/>
          <p:nvPr/>
        </p:nvSpPr>
        <p:spPr>
          <a:xfrm>
            <a:off x="1612028" y="3896484"/>
            <a:ext cx="3111336" cy="841244"/>
          </a:xfrm>
          <a:prstGeom prst="rect">
            <a:avLst/>
          </a:prstGeom>
          <a:solidFill>
            <a:srgbClr val="03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Batch pipelines</a:t>
            </a:r>
            <a:endParaRPr lang="en-GB" b="1" dirty="0">
              <a:solidFill>
                <a:schemeClr val="bg1"/>
              </a:solidFill>
            </a:endParaRPr>
          </a:p>
        </p:txBody>
      </p:sp>
      <p:pic>
        <p:nvPicPr>
          <p:cNvPr id="19" name="Picture 6" descr="Apache Spark — Wikipédia">
            <a:extLst>
              <a:ext uri="{FF2B5EF4-FFF2-40B4-BE49-F238E27FC236}">
                <a16:creationId xmlns:a16="http://schemas.microsoft.com/office/drawing/2014/main" id="{DEB9607B-3C3A-446E-9AAD-02234D0D3488}"/>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50685" y="3983391"/>
            <a:ext cx="1150261" cy="599094"/>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9">
            <a:extLst>
              <a:ext uri="{FF2B5EF4-FFF2-40B4-BE49-F238E27FC236}">
                <a16:creationId xmlns:a16="http://schemas.microsoft.com/office/drawing/2014/main" id="{F7C640C1-8D48-4192-A11D-06CF22B6B6C7}"/>
              </a:ext>
            </a:extLst>
          </p:cNvPr>
          <p:cNvSpPr/>
          <p:nvPr/>
        </p:nvSpPr>
        <p:spPr>
          <a:xfrm>
            <a:off x="10285445" y="144917"/>
            <a:ext cx="1545771" cy="1545771"/>
          </a:xfrm>
          <a:prstGeom prst="ellipse">
            <a:avLst/>
          </a:prstGeom>
          <a:solidFill>
            <a:srgbClr val="D74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Ingestion</a:t>
            </a:r>
            <a:endParaRPr lang="en-GB" dirty="0"/>
          </a:p>
        </p:txBody>
      </p:sp>
      <p:sp>
        <p:nvSpPr>
          <p:cNvPr id="21" name="Rectangle 20">
            <a:extLst>
              <a:ext uri="{FF2B5EF4-FFF2-40B4-BE49-F238E27FC236}">
                <a16:creationId xmlns:a16="http://schemas.microsoft.com/office/drawing/2014/main" id="{5022C139-12BC-44AB-A749-DCEF16461CA6}"/>
              </a:ext>
            </a:extLst>
          </p:cNvPr>
          <p:cNvSpPr/>
          <p:nvPr/>
        </p:nvSpPr>
        <p:spPr>
          <a:xfrm>
            <a:off x="1612028" y="4999382"/>
            <a:ext cx="3111336" cy="841244"/>
          </a:xfrm>
          <a:prstGeom prst="rect">
            <a:avLst/>
          </a:prstGeom>
          <a:solidFill>
            <a:srgbClr val="0AC8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err="1">
                <a:solidFill>
                  <a:schemeClr val="bg1"/>
                </a:solidFill>
              </a:rPr>
              <a:t>Programmatic</a:t>
            </a:r>
            <a:r>
              <a:rPr lang="fr-BE" b="1" dirty="0">
                <a:solidFill>
                  <a:schemeClr val="bg1"/>
                </a:solidFill>
              </a:rPr>
              <a:t> ingestion</a:t>
            </a:r>
            <a:endParaRPr lang="en-GB" b="1" dirty="0">
              <a:solidFill>
                <a:schemeClr val="bg1"/>
              </a:solidFill>
            </a:endParaRPr>
          </a:p>
        </p:txBody>
      </p:sp>
      <p:pic>
        <p:nvPicPr>
          <p:cNvPr id="3086" name="Picture 14" descr="Language,logo,python,free vector graphics,free pictures - free image from  needpix.com">
            <a:extLst>
              <a:ext uri="{FF2B5EF4-FFF2-40B4-BE49-F238E27FC236}">
                <a16:creationId xmlns:a16="http://schemas.microsoft.com/office/drawing/2014/main" id="{2A6B0E58-8A83-46A7-97A6-E5B65226A45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6570" y="5017826"/>
            <a:ext cx="707092" cy="705948"/>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Vb Net Icon #174891 - Free Icons Library">
            <a:extLst>
              <a:ext uri="{FF2B5EF4-FFF2-40B4-BE49-F238E27FC236}">
                <a16:creationId xmlns:a16="http://schemas.microsoft.com/office/drawing/2014/main" id="{D3B7B79B-0E0F-4BB0-A4DB-5EE7B8DC2AF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0685" y="5062012"/>
            <a:ext cx="715983" cy="715983"/>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Java icon - Flat Round System">
            <a:extLst>
              <a:ext uri="{FF2B5EF4-FFF2-40B4-BE49-F238E27FC236}">
                <a16:creationId xmlns:a16="http://schemas.microsoft.com/office/drawing/2014/main" id="{427C91B9-5899-4E52-8FCB-78683B5C89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3691" y="5062012"/>
            <a:ext cx="686183" cy="686183"/>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Rest Api Icon #292865 - Free Icons Library">
            <a:extLst>
              <a:ext uri="{FF2B5EF4-FFF2-40B4-BE49-F238E27FC236}">
                <a16:creationId xmlns:a16="http://schemas.microsoft.com/office/drawing/2014/main" id="{8701C3AF-EE0D-4320-88B0-73B2B884B76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36217" y="5052746"/>
            <a:ext cx="695449" cy="695449"/>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Semalt explique comment gratter des sites Web avec Node.js | Semalt Q&amp;A">
            <a:extLst>
              <a:ext uri="{FF2B5EF4-FFF2-40B4-BE49-F238E27FC236}">
                <a16:creationId xmlns:a16="http://schemas.microsoft.com/office/drawing/2014/main" id="{3EC1A33F-E19F-4F9B-AB9C-C71C16017A6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6652" y="5039003"/>
            <a:ext cx="632787" cy="73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504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FD4C-AF00-47C7-AF06-2D5189780009}"/>
              </a:ext>
            </a:extLst>
          </p:cNvPr>
          <p:cNvSpPr>
            <a:spLocks noGrp="1"/>
          </p:cNvSpPr>
          <p:nvPr>
            <p:ph type="title"/>
          </p:nvPr>
        </p:nvSpPr>
        <p:spPr/>
        <p:txBody>
          <a:bodyPr/>
          <a:lstStyle/>
          <a:p>
            <a:r>
              <a:rPr lang="fr-FR" dirty="0"/>
              <a:t>Data Ingestion </a:t>
            </a:r>
            <a:r>
              <a:rPr lang="fr-FR" dirty="0" err="1"/>
              <a:t>Overview</a:t>
            </a:r>
            <a:endParaRPr lang="en-GB" dirty="0"/>
          </a:p>
        </p:txBody>
      </p:sp>
      <p:sp>
        <p:nvSpPr>
          <p:cNvPr id="15" name="Rectangle 14">
            <a:extLst>
              <a:ext uri="{FF2B5EF4-FFF2-40B4-BE49-F238E27FC236}">
                <a16:creationId xmlns:a16="http://schemas.microsoft.com/office/drawing/2014/main" id="{F2DE2E42-BE1F-4D19-B0D3-793C55FE2FB4}"/>
              </a:ext>
            </a:extLst>
          </p:cNvPr>
          <p:cNvSpPr/>
          <p:nvPr/>
        </p:nvSpPr>
        <p:spPr>
          <a:xfrm>
            <a:off x="1612028" y="1690688"/>
            <a:ext cx="3111336" cy="841244"/>
          </a:xfrm>
          <a:prstGeom prst="rect">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Streaming hubs</a:t>
            </a:r>
            <a:endParaRPr lang="en-GB" b="1" dirty="0">
              <a:solidFill>
                <a:schemeClr val="bg1"/>
              </a:solidFill>
            </a:endParaRPr>
          </a:p>
        </p:txBody>
      </p:sp>
      <p:sp>
        <p:nvSpPr>
          <p:cNvPr id="16" name="Rectangle 15">
            <a:extLst>
              <a:ext uri="{FF2B5EF4-FFF2-40B4-BE49-F238E27FC236}">
                <a16:creationId xmlns:a16="http://schemas.microsoft.com/office/drawing/2014/main" id="{7C492D64-C238-40E4-BCF5-432E2A214F99}"/>
              </a:ext>
            </a:extLst>
          </p:cNvPr>
          <p:cNvSpPr/>
          <p:nvPr/>
        </p:nvSpPr>
        <p:spPr>
          <a:xfrm>
            <a:off x="1612028" y="2793586"/>
            <a:ext cx="3111336" cy="841244"/>
          </a:xfrm>
          <a:prstGeom prst="rect">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Streaming pipelines</a:t>
            </a:r>
            <a:endParaRPr lang="en-GB" b="1" dirty="0">
              <a:solidFill>
                <a:schemeClr val="bg1"/>
              </a:solidFill>
            </a:endParaRPr>
          </a:p>
        </p:txBody>
      </p:sp>
      <p:sp>
        <p:nvSpPr>
          <p:cNvPr id="18" name="Rectangle 17">
            <a:extLst>
              <a:ext uri="{FF2B5EF4-FFF2-40B4-BE49-F238E27FC236}">
                <a16:creationId xmlns:a16="http://schemas.microsoft.com/office/drawing/2014/main" id="{E9F03642-CD5F-4A9F-AFCE-53191885DBC7}"/>
              </a:ext>
            </a:extLst>
          </p:cNvPr>
          <p:cNvSpPr/>
          <p:nvPr/>
        </p:nvSpPr>
        <p:spPr>
          <a:xfrm>
            <a:off x="1612028" y="3896484"/>
            <a:ext cx="3111336" cy="841244"/>
          </a:xfrm>
          <a:prstGeom prst="rect">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solidFill>
                  <a:schemeClr val="bg1"/>
                </a:solidFill>
              </a:rPr>
              <a:t>Batch pipelines</a:t>
            </a:r>
            <a:endParaRPr lang="en-GB" b="1" dirty="0">
              <a:solidFill>
                <a:schemeClr val="bg1"/>
              </a:solidFill>
            </a:endParaRPr>
          </a:p>
        </p:txBody>
      </p:sp>
      <p:sp>
        <p:nvSpPr>
          <p:cNvPr id="20" name="Oval 19">
            <a:extLst>
              <a:ext uri="{FF2B5EF4-FFF2-40B4-BE49-F238E27FC236}">
                <a16:creationId xmlns:a16="http://schemas.microsoft.com/office/drawing/2014/main" id="{F7C640C1-8D48-4192-A11D-06CF22B6B6C7}"/>
              </a:ext>
            </a:extLst>
          </p:cNvPr>
          <p:cNvSpPr/>
          <p:nvPr/>
        </p:nvSpPr>
        <p:spPr>
          <a:xfrm>
            <a:off x="10479480" y="144917"/>
            <a:ext cx="1545771" cy="1545771"/>
          </a:xfrm>
          <a:prstGeom prst="ellipse">
            <a:avLst/>
          </a:prstGeom>
          <a:solidFill>
            <a:srgbClr val="D74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Ingestion</a:t>
            </a:r>
            <a:endParaRPr lang="en-GB" dirty="0"/>
          </a:p>
        </p:txBody>
      </p:sp>
      <p:sp>
        <p:nvSpPr>
          <p:cNvPr id="21" name="Rectangle 20">
            <a:extLst>
              <a:ext uri="{FF2B5EF4-FFF2-40B4-BE49-F238E27FC236}">
                <a16:creationId xmlns:a16="http://schemas.microsoft.com/office/drawing/2014/main" id="{5022C139-12BC-44AB-A749-DCEF16461CA6}"/>
              </a:ext>
            </a:extLst>
          </p:cNvPr>
          <p:cNvSpPr/>
          <p:nvPr/>
        </p:nvSpPr>
        <p:spPr>
          <a:xfrm>
            <a:off x="1612028" y="4999382"/>
            <a:ext cx="3111336" cy="841244"/>
          </a:xfrm>
          <a:prstGeom prst="rect">
            <a:avLst/>
          </a:prstGeom>
          <a:solidFill>
            <a:srgbClr val="55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err="1">
                <a:solidFill>
                  <a:schemeClr val="bg1"/>
                </a:solidFill>
              </a:rPr>
              <a:t>Programmatic</a:t>
            </a:r>
            <a:r>
              <a:rPr lang="fr-BE" b="1" dirty="0">
                <a:solidFill>
                  <a:schemeClr val="bg1"/>
                </a:solidFill>
              </a:rPr>
              <a:t> ingestion</a:t>
            </a:r>
            <a:endParaRPr lang="en-GB" b="1" dirty="0">
              <a:solidFill>
                <a:schemeClr val="bg1"/>
              </a:solidFill>
            </a:endParaRPr>
          </a:p>
        </p:txBody>
      </p:sp>
      <p:sp>
        <p:nvSpPr>
          <p:cNvPr id="22" name="Rectangle 21">
            <a:extLst>
              <a:ext uri="{FF2B5EF4-FFF2-40B4-BE49-F238E27FC236}">
                <a16:creationId xmlns:a16="http://schemas.microsoft.com/office/drawing/2014/main" id="{CE65F9D0-9183-4F21-BA7B-DD82EECFC754}"/>
              </a:ext>
            </a:extLst>
          </p:cNvPr>
          <p:cNvSpPr/>
          <p:nvPr/>
        </p:nvSpPr>
        <p:spPr>
          <a:xfrm>
            <a:off x="4927246" y="1359725"/>
            <a:ext cx="6223684" cy="4480901"/>
          </a:xfrm>
          <a:prstGeom prst="rect">
            <a:avLst/>
          </a:prstGeom>
          <a:noFill/>
          <a:ln w="63500">
            <a:solidFill>
              <a:srgbClr val="0AC8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BE" b="1" dirty="0">
                <a:solidFill>
                  <a:schemeClr val="bg1"/>
                </a:solidFill>
              </a:rPr>
              <a:t>ADX Cluster</a:t>
            </a:r>
            <a:endParaRPr lang="en-GB" b="1" dirty="0">
              <a:solidFill>
                <a:schemeClr val="bg1"/>
              </a:solidFill>
            </a:endParaRPr>
          </a:p>
        </p:txBody>
      </p:sp>
      <p:sp>
        <p:nvSpPr>
          <p:cNvPr id="7" name="Rectangle 6">
            <a:extLst>
              <a:ext uri="{FF2B5EF4-FFF2-40B4-BE49-F238E27FC236}">
                <a16:creationId xmlns:a16="http://schemas.microsoft.com/office/drawing/2014/main" id="{B1EA13A5-F6B2-4C9D-B34B-4F55DAA1F815}"/>
              </a:ext>
            </a:extLst>
          </p:cNvPr>
          <p:cNvSpPr/>
          <p:nvPr/>
        </p:nvSpPr>
        <p:spPr>
          <a:xfrm>
            <a:off x="5225143" y="1828800"/>
            <a:ext cx="3740727" cy="3669475"/>
          </a:xfrm>
          <a:prstGeom prst="rect">
            <a:avLst/>
          </a:prstGeom>
          <a:solidFill>
            <a:srgbClr val="03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BE" dirty="0"/>
              <a:t>Data management</a:t>
            </a:r>
            <a:endParaRPr lang="en-GB" dirty="0"/>
          </a:p>
        </p:txBody>
      </p:sp>
      <p:sp>
        <p:nvSpPr>
          <p:cNvPr id="24" name="Rectangle 23">
            <a:extLst>
              <a:ext uri="{FF2B5EF4-FFF2-40B4-BE49-F238E27FC236}">
                <a16:creationId xmlns:a16="http://schemas.microsoft.com/office/drawing/2014/main" id="{FCC3A959-2E87-4BDB-BAE7-F9020034BCD9}"/>
              </a:ext>
            </a:extLst>
          </p:cNvPr>
          <p:cNvSpPr/>
          <p:nvPr/>
        </p:nvSpPr>
        <p:spPr>
          <a:xfrm>
            <a:off x="9334005" y="1828800"/>
            <a:ext cx="1614054" cy="3669475"/>
          </a:xfrm>
          <a:prstGeom prst="rect">
            <a:avLst/>
          </a:prstGeom>
          <a:solidFill>
            <a:srgbClr val="03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BE" dirty="0"/>
              <a:t>Engine</a:t>
            </a:r>
            <a:endParaRPr lang="en-GB" dirty="0"/>
          </a:p>
        </p:txBody>
      </p:sp>
      <p:sp>
        <p:nvSpPr>
          <p:cNvPr id="8" name="Rectangle 7">
            <a:extLst>
              <a:ext uri="{FF2B5EF4-FFF2-40B4-BE49-F238E27FC236}">
                <a16:creationId xmlns:a16="http://schemas.microsoft.com/office/drawing/2014/main" id="{6C997596-F658-4F89-856D-86CA4CFDEDB4}"/>
              </a:ext>
            </a:extLst>
          </p:cNvPr>
          <p:cNvSpPr/>
          <p:nvPr/>
        </p:nvSpPr>
        <p:spPr>
          <a:xfrm>
            <a:off x="5450774" y="2280063"/>
            <a:ext cx="807522" cy="3028208"/>
          </a:xfrm>
          <a:prstGeom prst="rect">
            <a:avLst/>
          </a:prstGeom>
          <a:solidFill>
            <a:srgbClr val="FF009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BE" dirty="0"/>
              <a:t>Connections</a:t>
            </a:r>
            <a:endParaRPr lang="en-GB" dirty="0"/>
          </a:p>
        </p:txBody>
      </p:sp>
      <p:sp>
        <p:nvSpPr>
          <p:cNvPr id="26" name="Rectangle 25">
            <a:extLst>
              <a:ext uri="{FF2B5EF4-FFF2-40B4-BE49-F238E27FC236}">
                <a16:creationId xmlns:a16="http://schemas.microsoft.com/office/drawing/2014/main" id="{6672B43C-708F-4738-A3BC-6FF4D7B8E30F}"/>
              </a:ext>
            </a:extLst>
          </p:cNvPr>
          <p:cNvSpPr/>
          <p:nvPr/>
        </p:nvSpPr>
        <p:spPr>
          <a:xfrm>
            <a:off x="6610088" y="2280063"/>
            <a:ext cx="2066307" cy="786731"/>
          </a:xfrm>
          <a:prstGeom prst="rect">
            <a:avLst/>
          </a:prstGeom>
          <a:solidFill>
            <a:srgbClr val="FF009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BE" dirty="0" err="1"/>
              <a:t>Batching</a:t>
            </a:r>
            <a:endParaRPr lang="en-GB" dirty="0"/>
          </a:p>
        </p:txBody>
      </p:sp>
      <p:sp>
        <p:nvSpPr>
          <p:cNvPr id="27" name="Rectangle 26">
            <a:extLst>
              <a:ext uri="{FF2B5EF4-FFF2-40B4-BE49-F238E27FC236}">
                <a16:creationId xmlns:a16="http://schemas.microsoft.com/office/drawing/2014/main" id="{5274EF45-6D5B-42B5-800F-87E7D4B23F50}"/>
              </a:ext>
            </a:extLst>
          </p:cNvPr>
          <p:cNvSpPr/>
          <p:nvPr/>
        </p:nvSpPr>
        <p:spPr>
          <a:xfrm>
            <a:off x="6644243" y="3396596"/>
            <a:ext cx="2066307" cy="786731"/>
          </a:xfrm>
          <a:prstGeom prst="rect">
            <a:avLst/>
          </a:prstGeom>
          <a:solidFill>
            <a:srgbClr val="FF009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BE" dirty="0"/>
              <a:t>Ingestion</a:t>
            </a:r>
            <a:endParaRPr lang="en-GB" dirty="0"/>
          </a:p>
        </p:txBody>
      </p:sp>
      <p:sp>
        <p:nvSpPr>
          <p:cNvPr id="28" name="Rectangle 27">
            <a:extLst>
              <a:ext uri="{FF2B5EF4-FFF2-40B4-BE49-F238E27FC236}">
                <a16:creationId xmlns:a16="http://schemas.microsoft.com/office/drawing/2014/main" id="{A5EAFB0B-00A2-4944-B2B2-950B0680F617}"/>
              </a:ext>
            </a:extLst>
          </p:cNvPr>
          <p:cNvSpPr/>
          <p:nvPr/>
        </p:nvSpPr>
        <p:spPr>
          <a:xfrm>
            <a:off x="6626431" y="4548087"/>
            <a:ext cx="2066307" cy="786731"/>
          </a:xfrm>
          <a:prstGeom prst="rect">
            <a:avLst/>
          </a:prstGeom>
          <a:solidFill>
            <a:srgbClr val="FF009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BE" dirty="0"/>
              <a:t>Management</a:t>
            </a:r>
            <a:endParaRPr lang="en-GB" dirty="0"/>
          </a:p>
        </p:txBody>
      </p:sp>
      <p:cxnSp>
        <p:nvCxnSpPr>
          <p:cNvPr id="29" name="Straight Arrow Connector 28">
            <a:extLst>
              <a:ext uri="{FF2B5EF4-FFF2-40B4-BE49-F238E27FC236}">
                <a16:creationId xmlns:a16="http://schemas.microsoft.com/office/drawing/2014/main" id="{E592A8FA-B535-4ED3-A146-C57BFBE9A65E}"/>
              </a:ext>
            </a:extLst>
          </p:cNvPr>
          <p:cNvCxnSpPr>
            <a:cxnSpLocks/>
          </p:cNvCxnSpPr>
          <p:nvPr/>
        </p:nvCxnSpPr>
        <p:spPr>
          <a:xfrm>
            <a:off x="4531906" y="3239260"/>
            <a:ext cx="1180125"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1390D20-1E62-4752-B800-88F922540E16}"/>
              </a:ext>
            </a:extLst>
          </p:cNvPr>
          <p:cNvCxnSpPr>
            <a:cxnSpLocks/>
          </p:cNvCxnSpPr>
          <p:nvPr/>
        </p:nvCxnSpPr>
        <p:spPr>
          <a:xfrm>
            <a:off x="4531906" y="4420458"/>
            <a:ext cx="1180125"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0DFFF61-4E53-4A95-9530-C2CC72A49DB9}"/>
              </a:ext>
            </a:extLst>
          </p:cNvPr>
          <p:cNvCxnSpPr>
            <a:cxnSpLocks/>
          </p:cNvCxnSpPr>
          <p:nvPr/>
        </p:nvCxnSpPr>
        <p:spPr>
          <a:xfrm>
            <a:off x="4531906" y="5149208"/>
            <a:ext cx="1180125"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356981-0763-4D7B-BA6C-1117DCF56A90}"/>
              </a:ext>
            </a:extLst>
          </p:cNvPr>
          <p:cNvCxnSpPr>
            <a:cxnSpLocks/>
          </p:cNvCxnSpPr>
          <p:nvPr/>
        </p:nvCxnSpPr>
        <p:spPr>
          <a:xfrm>
            <a:off x="4531906" y="2442142"/>
            <a:ext cx="1180125"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1AF0B27-FB58-4E7C-B3F8-BE69C77EE558}"/>
              </a:ext>
            </a:extLst>
          </p:cNvPr>
          <p:cNvCxnSpPr>
            <a:cxnSpLocks/>
          </p:cNvCxnSpPr>
          <p:nvPr/>
        </p:nvCxnSpPr>
        <p:spPr>
          <a:xfrm>
            <a:off x="7684295" y="2903183"/>
            <a:ext cx="0" cy="672153"/>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CDABAF6-3A99-4E56-A8E3-8A22B4CB3DBC}"/>
              </a:ext>
            </a:extLst>
          </p:cNvPr>
          <p:cNvCxnSpPr>
            <a:cxnSpLocks/>
          </p:cNvCxnSpPr>
          <p:nvPr/>
        </p:nvCxnSpPr>
        <p:spPr>
          <a:xfrm>
            <a:off x="8496285" y="3789961"/>
            <a:ext cx="1180125"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5C59D41-52B6-4A99-8362-2C1916604A9A}"/>
              </a:ext>
            </a:extLst>
          </p:cNvPr>
          <p:cNvCxnSpPr>
            <a:cxnSpLocks/>
          </p:cNvCxnSpPr>
          <p:nvPr/>
        </p:nvCxnSpPr>
        <p:spPr>
          <a:xfrm>
            <a:off x="8496285" y="5011011"/>
            <a:ext cx="1180125" cy="0"/>
          </a:xfrm>
          <a:prstGeom prst="straightConnector1">
            <a:avLst/>
          </a:prstGeom>
          <a:ln w="50800">
            <a:solidFill>
              <a:srgbClr val="D9D40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53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24" grpId="0" animBg="1"/>
      <p:bldP spid="8" grpId="0" animBg="1"/>
      <p:bldP spid="26"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F543-6D3E-43EF-BDA6-79FBB9B386DB}"/>
              </a:ext>
            </a:extLst>
          </p:cNvPr>
          <p:cNvSpPr>
            <a:spLocks noGrp="1"/>
          </p:cNvSpPr>
          <p:nvPr>
            <p:ph type="title"/>
          </p:nvPr>
        </p:nvSpPr>
        <p:spPr/>
        <p:txBody>
          <a:bodyPr/>
          <a:lstStyle/>
          <a:p>
            <a:r>
              <a:rPr lang="fr-BE" dirty="0" err="1"/>
              <a:t>Kusto</a:t>
            </a:r>
            <a:r>
              <a:rPr lang="fr-BE" dirty="0"/>
              <a:t> Query Language ingestion</a:t>
            </a:r>
            <a:endParaRPr lang="en-GB" dirty="0"/>
          </a:p>
        </p:txBody>
      </p:sp>
      <p:sp>
        <p:nvSpPr>
          <p:cNvPr id="3" name="Content Placeholder 2">
            <a:extLst>
              <a:ext uri="{FF2B5EF4-FFF2-40B4-BE49-F238E27FC236}">
                <a16:creationId xmlns:a16="http://schemas.microsoft.com/office/drawing/2014/main" id="{39184293-0F3D-4865-A89B-3738E170DF5E}"/>
              </a:ext>
            </a:extLst>
          </p:cNvPr>
          <p:cNvSpPr>
            <a:spLocks noGrp="1"/>
          </p:cNvSpPr>
          <p:nvPr>
            <p:ph idx="1"/>
          </p:nvPr>
        </p:nvSpPr>
        <p:spPr/>
        <p:txBody>
          <a:bodyPr/>
          <a:lstStyle/>
          <a:p>
            <a:r>
              <a:rPr lang="en-GB" dirty="0"/>
              <a:t>Commands to ingest data directly into ADX</a:t>
            </a:r>
          </a:p>
          <a:p>
            <a:r>
              <a:rPr lang="en-GB" dirty="0"/>
              <a:t>Only for data exploration and prototyping: bypasses the data management services</a:t>
            </a:r>
          </a:p>
          <a:p>
            <a:r>
              <a:rPr lang="en-GB" dirty="0"/>
              <a:t>.ingest inline</a:t>
            </a:r>
          </a:p>
          <a:p>
            <a:r>
              <a:rPr lang="en-GB" dirty="0"/>
              <a:t>.ingest set/append/set-or-append/set-or-replace</a:t>
            </a:r>
          </a:p>
          <a:p>
            <a:r>
              <a:rPr lang="en-GB" dirty="0"/>
              <a:t>.ingest into</a:t>
            </a:r>
          </a:p>
        </p:txBody>
      </p:sp>
      <p:sp>
        <p:nvSpPr>
          <p:cNvPr id="4" name="Oval 3">
            <a:extLst>
              <a:ext uri="{FF2B5EF4-FFF2-40B4-BE49-F238E27FC236}">
                <a16:creationId xmlns:a16="http://schemas.microsoft.com/office/drawing/2014/main" id="{73D6A689-7687-4B73-BAC2-B2611DE975B4}"/>
              </a:ext>
            </a:extLst>
          </p:cNvPr>
          <p:cNvSpPr/>
          <p:nvPr/>
        </p:nvSpPr>
        <p:spPr>
          <a:xfrm>
            <a:off x="10285445" y="144917"/>
            <a:ext cx="1545771" cy="1545771"/>
          </a:xfrm>
          <a:prstGeom prst="ellipse">
            <a:avLst/>
          </a:prstGeom>
          <a:solidFill>
            <a:srgbClr val="D74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Ingestion</a:t>
            </a:r>
            <a:endParaRPr lang="en-GB" dirty="0"/>
          </a:p>
        </p:txBody>
      </p:sp>
    </p:spTree>
    <p:extLst>
      <p:ext uri="{BB962C8B-B14F-4D97-AF65-F5344CB8AC3E}">
        <p14:creationId xmlns:p14="http://schemas.microsoft.com/office/powerpoint/2010/main" val="25369038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2267</Words>
  <Application>Microsoft Office PowerPoint</Application>
  <PresentationFormat>Widescreen</PresentationFormat>
  <Paragraphs>295</Paragraphs>
  <Slides>28</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Black</vt:lpstr>
      <vt:lpstr>Calibri</vt:lpstr>
      <vt:lpstr>Calibri Light</vt:lpstr>
      <vt:lpstr>Segoe</vt:lpstr>
      <vt:lpstr>Segoe UI</vt:lpstr>
      <vt:lpstr>SFMono-Regular</vt:lpstr>
      <vt:lpstr>Source Sans Pro Black</vt:lpstr>
      <vt:lpstr>Wingdings</vt:lpstr>
      <vt:lpstr>1_Office Theme</vt:lpstr>
      <vt:lpstr>Explore a world of data and give some kudos to Kusto</vt:lpstr>
      <vt:lpstr>PowerPoint Presentation</vt:lpstr>
      <vt:lpstr>Scenario</vt:lpstr>
      <vt:lpstr>Integrated with other services</vt:lpstr>
      <vt:lpstr>Fully managed services (PaaS)</vt:lpstr>
      <vt:lpstr>Azure Time Series Insights</vt:lpstr>
      <vt:lpstr>Ingestion</vt:lpstr>
      <vt:lpstr>Data Ingestion Overview</vt:lpstr>
      <vt:lpstr>Kusto Query Language ingestion</vt:lpstr>
      <vt:lpstr>Tooling for ingestion</vt:lpstr>
      <vt:lpstr>Data storage</vt:lpstr>
      <vt:lpstr>Data grooming</vt:lpstr>
      <vt:lpstr>Kusto language</vt:lpstr>
      <vt:lpstr>Query vs Command</vt:lpstr>
      <vt:lpstr>101 of the syntax</vt:lpstr>
      <vt:lpstr>Procedural language</vt:lpstr>
      <vt:lpstr>Limit rows returned </vt:lpstr>
      <vt:lpstr>Projection</vt:lpstr>
      <vt:lpstr>Projection and extention</vt:lpstr>
      <vt:lpstr>Indexing</vt:lpstr>
      <vt:lpstr>Free-text indexing</vt:lpstr>
      <vt:lpstr>Free-text operators</vt:lpstr>
      <vt:lpstr>Distinct and facets</vt:lpstr>
      <vt:lpstr>Summarize</vt:lpstr>
      <vt:lpstr>Charting engine</vt:lpstr>
      <vt:lpstr>Declaration and jointure</vt:lpstr>
      <vt:lpstr>Create time-series and exploit them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a world of data and give some kudos to Kusto</dc:title>
  <dc:creator>Cédric Charlier</dc:creator>
  <cp:lastModifiedBy>Cédric Charlier</cp:lastModifiedBy>
  <cp:revision>47</cp:revision>
  <dcterms:created xsi:type="dcterms:W3CDTF">2020-10-11T13:24:31Z</dcterms:created>
  <dcterms:modified xsi:type="dcterms:W3CDTF">2020-10-13T07:28:45Z</dcterms:modified>
</cp:coreProperties>
</file>