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56" r:id="rId3"/>
    <p:sldId id="257" r:id="rId4"/>
    <p:sldId id="278" r:id="rId5"/>
    <p:sldId id="258" r:id="rId6"/>
    <p:sldId id="279" r:id="rId7"/>
    <p:sldId id="259" r:id="rId8"/>
    <p:sldId id="260" r:id="rId9"/>
    <p:sldId id="283" r:id="rId10"/>
    <p:sldId id="262" r:id="rId11"/>
    <p:sldId id="267" r:id="rId12"/>
    <p:sldId id="261" r:id="rId13"/>
    <p:sldId id="265" r:id="rId14"/>
    <p:sldId id="269" r:id="rId15"/>
    <p:sldId id="263" r:id="rId16"/>
    <p:sldId id="266" r:id="rId17"/>
    <p:sldId id="264" r:id="rId18"/>
    <p:sldId id="276" r:id="rId19"/>
    <p:sldId id="277" r:id="rId20"/>
    <p:sldId id="268" r:id="rId21"/>
    <p:sldId id="280" r:id="rId22"/>
    <p:sldId id="274" r:id="rId23"/>
    <p:sldId id="282" r:id="rId24"/>
    <p:sldId id="271" r:id="rId25"/>
    <p:sldId id="272" r:id="rId26"/>
    <p:sldId id="273" r:id="rId27"/>
    <p:sldId id="270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9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7EB3-B82D-F8A9-3F7D-A007154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942B-7C03-5BF4-0298-43333A81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Quiz – marks should be showing. </a:t>
            </a:r>
          </a:p>
          <a:p>
            <a:r>
              <a:rPr lang="en-US" dirty="0"/>
              <a:t>Today – analytical distributions, part 1. </a:t>
            </a:r>
          </a:p>
          <a:p>
            <a:pPr lvl="1"/>
            <a:r>
              <a:rPr lang="en-US" dirty="0"/>
              <a:t>Roughly chapter 5 today. </a:t>
            </a:r>
          </a:p>
          <a:p>
            <a:pPr lvl="1"/>
            <a:r>
              <a:rPr lang="en-US" dirty="0"/>
              <a:t>Matching empirical to analytical, creating analytical distributions, samples, random. </a:t>
            </a:r>
          </a:p>
          <a:p>
            <a:pPr lvl="1"/>
            <a:r>
              <a:rPr lang="en-US" dirty="0"/>
              <a:t>Today we’ll look at a loose example of exponential data. </a:t>
            </a:r>
          </a:p>
          <a:p>
            <a:pPr lvl="2"/>
            <a:r>
              <a:rPr lang="en-US" dirty="0"/>
              <a:t>Gentle intro to time series data. </a:t>
            </a:r>
          </a:p>
          <a:p>
            <a:pPr lvl="1"/>
            <a:r>
              <a:rPr lang="en-US" dirty="0"/>
              <a:t>Next time we’ll dig deeper with normal data (this will be more ‘realistic’). </a:t>
            </a:r>
          </a:p>
        </p:txBody>
      </p:sp>
    </p:spTree>
    <p:extLst>
      <p:ext uri="{BB962C8B-B14F-4D97-AF65-F5344CB8AC3E}">
        <p14:creationId xmlns:p14="http://schemas.microsoft.com/office/powerpoint/2010/main" val="13776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264-DDAC-7F43-8B49-4EB3383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544-9E76-5944-B5AE-85A44EE5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Many phenomena can be modeled with a normal distribution. </a:t>
            </a:r>
          </a:p>
          <a:p>
            <a:pPr lvl="1"/>
            <a:r>
              <a:rPr lang="en-US" dirty="0"/>
              <a:t>Shoe size, weight, grades in school…</a:t>
            </a:r>
          </a:p>
          <a:p>
            <a:pPr lvl="1"/>
            <a:r>
              <a:rPr lang="en-US" dirty="0"/>
              <a:t>Most things where people tend to be close to average, and values farther away are more rare, are often normal (or close).</a:t>
            </a:r>
          </a:p>
          <a:p>
            <a:r>
              <a:rPr lang="en-US" dirty="0"/>
              <a:t>Key normal distribution facts:</a:t>
            </a:r>
          </a:p>
          <a:p>
            <a:pPr lvl="1"/>
            <a:r>
              <a:rPr lang="en-US" dirty="0"/>
              <a:t>Symmetrical on either side of the mean.</a:t>
            </a:r>
          </a:p>
          <a:p>
            <a:pPr lvl="1"/>
            <a:r>
              <a:rPr lang="en-US" dirty="0"/>
              <a:t>Median and mean are equal. </a:t>
            </a:r>
          </a:p>
          <a:p>
            <a:pPr lvl="1"/>
            <a:r>
              <a:rPr lang="en-US" dirty="0"/>
              <a:t>Defined by standard deviation and mean. </a:t>
            </a:r>
          </a:p>
          <a:p>
            <a:pPr lvl="1"/>
            <a:r>
              <a:rPr lang="en-US" dirty="0"/>
              <a:t>Known amounts fall within X standard deviations (~68%, 97%, 99%,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2"/>
            <a:r>
              <a:rPr lang="en-US" dirty="0"/>
              <a:t>We can use this to estimate how many records we can expect to fall in a range.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FE0BDA-819A-E44A-B59C-1A2CE55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Other Distributions - </a:t>
            </a:r>
            <a:r>
              <a:rPr lang="en-US" sz="2700" err="1"/>
              <a:t>LogNormal</a:t>
            </a:r>
            <a:endParaRPr 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F7E9-E3A8-E149-9A35-8BFA153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015732"/>
            <a:ext cx="5033858" cy="3450613"/>
          </a:xfrm>
        </p:spPr>
        <p:txBody>
          <a:bodyPr>
            <a:normAutofit/>
          </a:bodyPr>
          <a:lstStyle/>
          <a:p>
            <a:r>
              <a:rPr lang="en-US" dirty="0"/>
              <a:t>Lognormal distributions are similar to normal, but slightly ‘tweaked’. </a:t>
            </a:r>
          </a:p>
          <a:p>
            <a:r>
              <a:rPr lang="en-US" dirty="0"/>
              <a:t>They have a longer right side tail. </a:t>
            </a:r>
          </a:p>
          <a:p>
            <a:pPr lvl="1"/>
            <a:r>
              <a:rPr lang="en-US" dirty="0"/>
              <a:t>It is </a:t>
            </a:r>
            <a:r>
              <a:rPr lang="en-US"/>
              <a:t>“skewed”. </a:t>
            </a:r>
            <a:endParaRPr lang="en-US" dirty="0"/>
          </a:p>
          <a:p>
            <a:r>
              <a:rPr lang="en-US" dirty="0"/>
              <a:t>E.g. Wave heights – there are a few that are really large. </a:t>
            </a:r>
          </a:p>
          <a:p>
            <a:r>
              <a:rPr lang="en-US" dirty="0"/>
              <a:t>People’s heights are slightly more lognormal than normal.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Lognormal and Normal Distribution">
            <a:extLst>
              <a:ext uri="{FF2B5EF4-FFF2-40B4-BE49-F238E27FC236}">
                <a16:creationId xmlns:a16="http://schemas.microsoft.com/office/drawing/2014/main" id="{37CDB209-8D0F-CDA9-B569-E30EE087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9" y="729586"/>
            <a:ext cx="6013957" cy="54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6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652-6841-F04E-B871-279EB87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4069-1BD7-8246-BF19-8D162C6D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Topical – viral spread can be modeled exponentially.</a:t>
            </a:r>
          </a:p>
          <a:p>
            <a:r>
              <a:rPr lang="en-US" dirty="0"/>
              <a:t>The “R” value often quoted is a measure of how many people an average infected person will infect. If it is greater than one, the virus spreads; if lower, it eventually dies out.</a:t>
            </a:r>
          </a:p>
          <a:p>
            <a:r>
              <a:rPr lang="en-US" dirty="0"/>
              <a:t>E.g. an R value of 1.1 would mean that 100 infected people generate 110 infections, who in turn generate 121 infections,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Real world models are more complex – vaccine penetration, population behavior, restrictions, </a:t>
            </a:r>
            <a:r>
              <a:rPr lang="en-US" dirty="0" err="1"/>
              <a:t>etc</a:t>
            </a:r>
            <a:r>
              <a:rPr lang="en-US" dirty="0"/>
              <a:t>… all complicate the math. </a:t>
            </a:r>
          </a:p>
          <a:p>
            <a:r>
              <a:rPr lang="en-US" dirty="0"/>
              <a:t>Note:  The book looks at a slightly different exponential distribution, more on that next time.</a:t>
            </a:r>
          </a:p>
        </p:txBody>
      </p:sp>
    </p:spTree>
    <p:extLst>
      <p:ext uri="{BB962C8B-B14F-4D97-AF65-F5344CB8AC3E}">
        <p14:creationId xmlns:p14="http://schemas.microsoft.com/office/powerpoint/2010/main" val="96743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7CC-3132-AD46-A606-DE45852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93" y="804519"/>
            <a:ext cx="4755261" cy="1049235"/>
          </a:xfrm>
        </p:spPr>
        <p:txBody>
          <a:bodyPr/>
          <a:lstStyle/>
          <a:p>
            <a:r>
              <a:rPr lang="en-US" dirty="0"/>
              <a:t>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C41D-F379-724A-AD0C-09F8ACAE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910203"/>
            <a:ext cx="6372522" cy="1143278"/>
          </a:xfrm>
        </p:spPr>
        <p:txBody>
          <a:bodyPr/>
          <a:lstStyle/>
          <a:p>
            <a:r>
              <a:rPr lang="en-US" dirty="0"/>
              <a:t>Exponential are often seen in a time-series plot, as seen on the right. </a:t>
            </a:r>
          </a:p>
        </p:txBody>
      </p:sp>
      <p:pic>
        <p:nvPicPr>
          <p:cNvPr id="1026" name="Picture 2" descr="Coronavirus is growing exponentially – here&amp;#39;s what that really means">
            <a:extLst>
              <a:ext uri="{FF2B5EF4-FFF2-40B4-BE49-F238E27FC236}">
                <a16:creationId xmlns:a16="http://schemas.microsoft.com/office/drawing/2014/main" id="{F4BB64A2-1B33-A14B-9F31-EEAE9AC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23" y="2749463"/>
            <a:ext cx="5819477" cy="41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xponential Distribution: Uses, Parameters &amp; Examples - Statistics By Jim">
            <a:extLst>
              <a:ext uri="{FF2B5EF4-FFF2-40B4-BE49-F238E27FC236}">
                <a16:creationId xmlns:a16="http://schemas.microsoft.com/office/drawing/2014/main" id="{EC7E29DC-A042-6DDB-C0E3-50912454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4519"/>
            <a:ext cx="6299592" cy="41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1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EB1A-3910-CAEF-2C2C-671EA3E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D8FF-D580-F956-C863-2FEF3974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2015732"/>
            <a:ext cx="5514939" cy="3450613"/>
          </a:xfrm>
        </p:spPr>
        <p:txBody>
          <a:bodyPr/>
          <a:lstStyle/>
          <a:p>
            <a:r>
              <a:rPr lang="en-US" dirty="0"/>
              <a:t>The plot of exponential growth (normally shown over time) looks like a hockey stick. </a:t>
            </a:r>
          </a:p>
          <a:p>
            <a:r>
              <a:rPr lang="en-US" dirty="0"/>
              <a:t>The histogram/</a:t>
            </a:r>
            <a:r>
              <a:rPr lang="en-US" dirty="0" err="1"/>
              <a:t>pmf</a:t>
            </a:r>
            <a:r>
              <a:rPr lang="en-US" dirty="0"/>
              <a:t>/pdf function is the “opposite”:</a:t>
            </a:r>
          </a:p>
          <a:p>
            <a:pPr lvl="1"/>
            <a:r>
              <a:rPr lang="en-US" dirty="0"/>
              <a:t>Lots of small values. (The flat, early part). </a:t>
            </a:r>
          </a:p>
          <a:p>
            <a:pPr lvl="1"/>
            <a:r>
              <a:rPr lang="en-US" dirty="0"/>
              <a:t>A few large values. (The “climbing” part). </a:t>
            </a:r>
          </a:p>
        </p:txBody>
      </p:sp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6C7D26DD-5554-9114-A879-460661FFB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" r="5578" b="7185"/>
          <a:stretch/>
        </p:blipFill>
        <p:spPr bwMode="auto">
          <a:xfrm>
            <a:off x="6178616" y="1853754"/>
            <a:ext cx="6013384" cy="43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9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875-5449-C54D-8493-0CAA0A5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12E-326E-174D-8A9D-73A51CEB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5" y="2015732"/>
            <a:ext cx="7852079" cy="4037749"/>
          </a:xfrm>
        </p:spPr>
        <p:txBody>
          <a:bodyPr>
            <a:normAutofit/>
          </a:bodyPr>
          <a:lstStyle/>
          <a:p>
            <a:r>
              <a:rPr lang="en-US" dirty="0"/>
              <a:t>Pareto was an Italian economist from way back.</a:t>
            </a:r>
          </a:p>
          <a:p>
            <a:r>
              <a:rPr lang="en-US" dirty="0"/>
              <a:t>Created the 80/20 rule or Pareto Principle – 80% of the results come from 20% of the inputs. </a:t>
            </a:r>
          </a:p>
          <a:p>
            <a:pPr lvl="1"/>
            <a:r>
              <a:rPr lang="en-US" dirty="0"/>
              <a:t>Original – 80% land belongs to 20% of people. </a:t>
            </a:r>
          </a:p>
          <a:p>
            <a:pPr lvl="1"/>
            <a:r>
              <a:rPr lang="en-US" dirty="0"/>
              <a:t>Wealth – 80% of wealth belongs to 20% of people.</a:t>
            </a:r>
          </a:p>
          <a:p>
            <a:pPr lvl="1"/>
            <a:r>
              <a:rPr lang="en-US" dirty="0"/>
              <a:t>Customers – 80% of revenue comes from 20% of customers.</a:t>
            </a:r>
          </a:p>
          <a:p>
            <a:r>
              <a:rPr lang="en-US" dirty="0"/>
              <a:t>The 80/20 split varies, but the idea applies in many situations:</a:t>
            </a:r>
          </a:p>
          <a:p>
            <a:pPr lvl="1"/>
            <a:r>
              <a:rPr lang="en-US" dirty="0"/>
              <a:t>Microsoft – 80% errors from 20% bugs.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26E2-BD20-0449-9A0D-0637DD3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4" y="419100"/>
            <a:ext cx="3175000" cy="3009900"/>
          </a:xfrm>
          <a:prstGeom prst="rect">
            <a:avLst/>
          </a:prstGeom>
        </p:spPr>
      </p:pic>
      <p:pic>
        <p:nvPicPr>
          <p:cNvPr id="6146" name="Picture 2" descr="Pareto Distribution - GeeksforGeeks">
            <a:extLst>
              <a:ext uri="{FF2B5EF4-FFF2-40B4-BE49-F238E27FC236}">
                <a16:creationId xmlns:a16="http://schemas.microsoft.com/office/drawing/2014/main" id="{7C0C7318-1321-13EC-AADA-7C17EDAC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53" y="3429000"/>
            <a:ext cx="5118747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8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311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ce&amp;#39;s Law &amp;amp; Pareto Distribution Inequality – Success &amp;amp; Failure">
            <a:extLst>
              <a:ext uri="{FF2B5EF4-FFF2-40B4-BE49-F238E27FC236}">
                <a16:creationId xmlns:a16="http://schemas.microsoft.com/office/drawing/2014/main" id="{C8B4DCC6-14D6-F544-B893-2B3775A2F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F7D-1356-9240-983E-59AEA90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1C2E-B5FE-E540-A8D7-832EB72B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5"/>
            <a:ext cx="5412658" cy="4199726"/>
          </a:xfrm>
        </p:spPr>
        <p:txBody>
          <a:bodyPr>
            <a:normAutofit/>
          </a:bodyPr>
          <a:lstStyle/>
          <a:p>
            <a:r>
              <a:rPr lang="en-US" dirty="0"/>
              <a:t>All models are wrong, some are useful.</a:t>
            </a:r>
          </a:p>
          <a:p>
            <a:r>
              <a:rPr lang="en-US" dirty="0"/>
              <a:t>Models give a simplified picture of complex and noisy real-world scenarios. </a:t>
            </a:r>
          </a:p>
          <a:p>
            <a:r>
              <a:rPr lang="en-US" dirty="0"/>
              <a:t>Model assumptions fill gaps in knowledge. </a:t>
            </a:r>
          </a:p>
          <a:p>
            <a:r>
              <a:rPr lang="en-US" dirty="0"/>
              <a:t>If a model fits something, we can use it to do calculations and draw </a:t>
            </a:r>
            <a:r>
              <a:rPr lang="en-US" b="1" dirty="0"/>
              <a:t>inference</a:t>
            </a:r>
            <a:r>
              <a:rPr lang="en-US" dirty="0"/>
              <a:t>.</a:t>
            </a:r>
          </a:p>
          <a:p>
            <a:r>
              <a:rPr lang="en-US" dirty="0"/>
              <a:t>Ex. We can try to “fit” a model to explain the spread of COVID. </a:t>
            </a:r>
          </a:p>
        </p:txBody>
      </p:sp>
      <p:pic>
        <p:nvPicPr>
          <p:cNvPr id="2050" name="Picture 2" descr="All Models Are Wrong, Some Are Very Wrong!">
            <a:extLst>
              <a:ext uri="{FF2B5EF4-FFF2-40B4-BE49-F238E27FC236}">
                <a16:creationId xmlns:a16="http://schemas.microsoft.com/office/drawing/2014/main" id="{BEA6BC59-B82B-79D1-F97C-62B1C7C7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4"/>
          <a:stretch/>
        </p:blipFill>
        <p:spPr bwMode="auto">
          <a:xfrm>
            <a:off x="5293390" y="2408962"/>
            <a:ext cx="6723957" cy="31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1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30D9-9B91-600F-7A29-314758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C91B-3315-CB30-C8EE-4135AB02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main way that we identify distributions is by sight. </a:t>
            </a:r>
          </a:p>
          <a:p>
            <a:r>
              <a:rPr lang="en-US" dirty="0"/>
              <a:t>We can also use some statistical tests to measure it. </a:t>
            </a:r>
          </a:p>
          <a:p>
            <a:pPr lvl="1"/>
            <a:r>
              <a:rPr lang="en-US" dirty="0"/>
              <a:t>Details are irrelevant, basically ”how far are real values from perfect distribution”. </a:t>
            </a:r>
          </a:p>
          <a:p>
            <a:r>
              <a:rPr lang="en-US" dirty="0"/>
              <a:t>There’s a normality test in </a:t>
            </a:r>
            <a:r>
              <a:rPr lang="en-US" dirty="0" err="1"/>
              <a:t>scipy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is a hypothesis test – how likely is it that we can reject the null hypothesis of “the data is normal”. </a:t>
            </a:r>
          </a:p>
          <a:p>
            <a:r>
              <a:rPr lang="en-US" dirty="0"/>
              <a:t>There’s also a normality plot, where we can check visually. </a:t>
            </a:r>
          </a:p>
          <a:p>
            <a:r>
              <a:rPr lang="en-US" dirty="0"/>
              <a:t>This is ultimately always a judgement call, there’s no yes/no metric. </a:t>
            </a:r>
          </a:p>
        </p:txBody>
      </p:sp>
    </p:spTree>
    <p:extLst>
      <p:ext uri="{BB962C8B-B14F-4D97-AF65-F5344CB8AC3E}">
        <p14:creationId xmlns:p14="http://schemas.microsoft.com/office/powerpoint/2010/main" val="223382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94F-5EE2-3F68-AC7A-A688DF0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1465-838D-37D6-BCAC-2DC22EA9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058" y="2015732"/>
            <a:ext cx="5481772" cy="4037749"/>
          </a:xfrm>
        </p:spPr>
        <p:txBody>
          <a:bodyPr>
            <a:normAutofit/>
          </a:bodyPr>
          <a:lstStyle/>
          <a:p>
            <a:r>
              <a:rPr lang="en-US" dirty="0" err="1"/>
              <a:t>Thinkstats</a:t>
            </a:r>
            <a:r>
              <a:rPr lang="en-US" dirty="0"/>
              <a:t> has a normal probability plot that we can use. </a:t>
            </a:r>
          </a:p>
          <a:p>
            <a:r>
              <a:rPr lang="en-US" dirty="0"/>
              <a:t>It plots:</a:t>
            </a:r>
          </a:p>
          <a:p>
            <a:pPr lvl="1"/>
            <a:r>
              <a:rPr lang="en-US" dirty="0"/>
              <a:t>X: a theoretical normal distribution. </a:t>
            </a:r>
          </a:p>
          <a:p>
            <a:pPr lvl="1"/>
            <a:r>
              <a:rPr lang="en-US" dirty="0"/>
              <a:t>Y: the empirical data. (Blue)</a:t>
            </a:r>
          </a:p>
          <a:p>
            <a:r>
              <a:rPr lang="en-US" dirty="0"/>
              <a:t>We can check that the two lines are close.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85DB9-4A3C-3EBC-AE1C-7CD44A6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28"/>
            <a:ext cx="6468058" cy="3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7512-2BCC-4A45-979A-9837B31F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DEA8-2576-554D-81C2-F7BC2D8B6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Uno</a:t>
            </a:r>
          </a:p>
        </p:txBody>
      </p:sp>
    </p:spTree>
    <p:extLst>
      <p:ext uri="{BB962C8B-B14F-4D97-AF65-F5344CB8AC3E}">
        <p14:creationId xmlns:p14="http://schemas.microsoft.com/office/powerpoint/2010/main" val="25015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67E9BD-6BDA-9E4B-BC24-A43D924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804520"/>
            <a:ext cx="5031743" cy="1049235"/>
          </a:xfrm>
        </p:spPr>
        <p:txBody>
          <a:bodyPr>
            <a:normAutofit/>
          </a:bodyPr>
          <a:lstStyle/>
          <a:p>
            <a:r>
              <a:rPr lang="en-US" dirty="0"/>
              <a:t>Simple Example – Use model to Predict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AE7-D507-0242-9DBD-C4089277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6" y="1853755"/>
            <a:ext cx="5893691" cy="4199719"/>
          </a:xfrm>
        </p:spPr>
        <p:txBody>
          <a:bodyPr>
            <a:normAutofit/>
          </a:bodyPr>
          <a:lstStyle/>
          <a:p>
            <a:r>
              <a:rPr lang="en-US" dirty="0"/>
              <a:t>If someone is 67 inches tall, how much do they weigh? </a:t>
            </a:r>
          </a:p>
          <a:p>
            <a:r>
              <a:rPr lang="en-US" dirty="0"/>
              <a:t>Blue dots are the empirical data. </a:t>
            </a:r>
          </a:p>
          <a:p>
            <a:r>
              <a:rPr lang="en-US" dirty="0"/>
              <a:t>Red line is model (best fit). </a:t>
            </a:r>
          </a:p>
          <a:p>
            <a:r>
              <a:rPr lang="en-US" dirty="0"/>
              <a:t>We don’t have empirical data on the weight of a 67 inch person. </a:t>
            </a:r>
          </a:p>
          <a:p>
            <a:r>
              <a:rPr lang="en-US" dirty="0"/>
              <a:t>We do have a model that gives us an estimate, based on the empirical data. </a:t>
            </a:r>
          </a:p>
          <a:p>
            <a:r>
              <a:rPr lang="en-US" dirty="0"/>
              <a:t>We introduce uncertainty here.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C734B908-9DD0-384D-830B-40455249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697859"/>
            <a:ext cx="6097589" cy="41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4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0C76-0923-AD6D-EF3A-945E1B5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AE18-2EF5-D973-BA97-BB3035BD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226" y="1853754"/>
            <a:ext cx="5173864" cy="4199727"/>
          </a:xfrm>
        </p:spPr>
        <p:txBody>
          <a:bodyPr/>
          <a:lstStyle/>
          <a:p>
            <a:r>
              <a:rPr lang="en-US" dirty="0"/>
              <a:t>Our data, and its stats, comes from a sample. </a:t>
            </a:r>
          </a:p>
          <a:p>
            <a:r>
              <a:rPr lang="en-US" dirty="0"/>
              <a:t>The population has lots of data. </a:t>
            </a:r>
          </a:p>
          <a:p>
            <a:r>
              <a:rPr lang="en-US" dirty="0"/>
              <a:t>Our sample is a small subset. </a:t>
            </a:r>
          </a:p>
          <a:p>
            <a:r>
              <a:rPr lang="en-US" dirty="0"/>
              <a:t>Our sample is representative if the distribution of the sample matches the distribution of the population. </a:t>
            </a:r>
          </a:p>
          <a:p>
            <a:r>
              <a:rPr lang="en-US" dirty="0"/>
              <a:t>We ‘generate’ an analytical distribution based on the sample’s characteristics. </a:t>
            </a:r>
          </a:p>
          <a:p>
            <a:pPr lvl="1"/>
            <a:r>
              <a:rPr lang="en-US" dirty="0"/>
              <a:t>This inserts uncertainty. </a:t>
            </a:r>
          </a:p>
        </p:txBody>
      </p:sp>
      <p:pic>
        <p:nvPicPr>
          <p:cNvPr id="7170" name="Picture 2" descr="Sampling Distribution - GeeksforGeeks">
            <a:extLst>
              <a:ext uri="{FF2B5EF4-FFF2-40B4-BE49-F238E27FC236}">
                <a16:creationId xmlns:a16="http://schemas.microsoft.com/office/drawing/2014/main" id="{BB96D3DA-5082-AD32-AFD4-3FFA44E9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6901226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0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DE7-0E08-6DD1-2231-5F128000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- Sampling and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0852-A2E2-6EA6-C1D4-E1A2B0BC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4060"/>
            <a:ext cx="6354599" cy="4099421"/>
          </a:xfrm>
        </p:spPr>
        <p:txBody>
          <a:bodyPr>
            <a:normAutofit/>
          </a:bodyPr>
          <a:lstStyle/>
          <a:p>
            <a:r>
              <a:rPr lang="en-US" dirty="0"/>
              <a:t>Once we ‘establish’ a distribution, we can sample from it. </a:t>
            </a:r>
          </a:p>
          <a:p>
            <a:r>
              <a:rPr lang="en-US" dirty="0"/>
              <a:t>Sample is N random values, following that distribution. </a:t>
            </a:r>
          </a:p>
          <a:p>
            <a:pPr lvl="1"/>
            <a:r>
              <a:rPr lang="en-US" dirty="0"/>
              <a:t>Density is the probability of an item of that value. </a:t>
            </a:r>
          </a:p>
          <a:p>
            <a:r>
              <a:rPr lang="en-US" dirty="0"/>
              <a:t>Simple example – Nike making shoes of different sizes:</a:t>
            </a:r>
          </a:p>
          <a:p>
            <a:pPr lvl="1"/>
            <a:r>
              <a:rPr lang="en-US" dirty="0"/>
              <a:t>Capture an empirical sample of shoe sizes. </a:t>
            </a:r>
          </a:p>
          <a:p>
            <a:pPr lvl="1"/>
            <a:r>
              <a:rPr lang="en-US" dirty="0"/>
              <a:t>Observe that empirical distribution is normal-</a:t>
            </a:r>
            <a:r>
              <a:rPr lang="en-US" dirty="0" err="1"/>
              <a:t>ish</a:t>
            </a:r>
            <a:r>
              <a:rPr lang="en-US" dirty="0"/>
              <a:t>, calculate mean and standard deviation. </a:t>
            </a:r>
          </a:p>
          <a:p>
            <a:pPr lvl="1"/>
            <a:r>
              <a:rPr lang="en-US" dirty="0"/>
              <a:t>Create an analytical distribution with those params. </a:t>
            </a:r>
          </a:p>
          <a:p>
            <a:pPr lvl="1"/>
            <a:r>
              <a:rPr lang="en-US" dirty="0"/>
              <a:t>Generate [expected sales] random variables, count number in each size, profit. </a:t>
            </a:r>
          </a:p>
        </p:txBody>
      </p:sp>
      <p:pic>
        <p:nvPicPr>
          <p:cNvPr id="2050" name="Picture 2" descr="Research on the Characteristic and Gender Differences in Adult Foot Shape  in China | SpringerLink">
            <a:extLst>
              <a:ext uri="{FF2B5EF4-FFF2-40B4-BE49-F238E27FC236}">
                <a16:creationId xmlns:a16="http://schemas.microsoft.com/office/drawing/2014/main" id="{CCD70528-15FA-38D3-913C-30EACC3D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00" y="1853754"/>
            <a:ext cx="5837400" cy="38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4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8B36-F6B0-A25B-53D3-974CE15E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8063-C774-7CD8-36BA-FC77C485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Understanding Random Variables and Probability Distributions | Towards Data  Science">
            <a:extLst>
              <a:ext uri="{FF2B5EF4-FFF2-40B4-BE49-F238E27FC236}">
                <a16:creationId xmlns:a16="http://schemas.microsoft.com/office/drawing/2014/main" id="{D5BE6BC9-ED5F-5A97-E2DE-09C3F63F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0"/>
            <a:ext cx="1156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1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B3D-C35B-B136-BBB4-278A248A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F8CC-D188-5EF9-97E4-97C2ACA7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7887"/>
            <a:ext cx="9603275" cy="4075593"/>
          </a:xfrm>
        </p:spPr>
        <p:txBody>
          <a:bodyPr/>
          <a:lstStyle/>
          <a:p>
            <a:r>
              <a:rPr lang="en-US" dirty="0"/>
              <a:t>While data often matches common distributions, sometimes it doesn’t. </a:t>
            </a:r>
          </a:p>
          <a:p>
            <a:r>
              <a:rPr lang="en-US" dirty="0"/>
              <a:t>We can help make analysis easier by transforming the data, so it fits better. </a:t>
            </a:r>
          </a:p>
          <a:p>
            <a:pPr lvl="1"/>
            <a:r>
              <a:rPr lang="en-US" dirty="0"/>
              <a:t>I.e. do some mathematical operation on the dataset. </a:t>
            </a:r>
          </a:p>
          <a:p>
            <a:pPr lvl="1"/>
            <a:r>
              <a:rPr lang="en-US" dirty="0"/>
              <a:t>Do the stats stuff with the transformed dataset. </a:t>
            </a:r>
          </a:p>
          <a:p>
            <a:pPr lvl="1"/>
            <a:r>
              <a:rPr lang="en-US" dirty="0"/>
              <a:t>Convert between model and reality with that transformation. </a:t>
            </a:r>
          </a:p>
          <a:p>
            <a:r>
              <a:rPr lang="en-US" dirty="0"/>
              <a:t>Stupidly simple example – we are analyzing temperatures and we can’t use negatives. </a:t>
            </a:r>
          </a:p>
          <a:p>
            <a:pPr lvl="1"/>
            <a:r>
              <a:rPr lang="en-US" dirty="0"/>
              <a:t>Do a transformation – add 100 to every temperature value. </a:t>
            </a:r>
          </a:p>
          <a:p>
            <a:pPr lvl="1"/>
            <a:r>
              <a:rPr lang="en-US" dirty="0"/>
              <a:t>Do whatever analysis with the +100 data. </a:t>
            </a:r>
          </a:p>
          <a:p>
            <a:pPr lvl="1"/>
            <a:r>
              <a:rPr lang="en-US" dirty="0"/>
              <a:t>To translate to real temperatures, -100. </a:t>
            </a:r>
          </a:p>
        </p:txBody>
      </p:sp>
    </p:spTree>
    <p:extLst>
      <p:ext uri="{BB962C8B-B14F-4D97-AF65-F5344CB8AC3E}">
        <p14:creationId xmlns:p14="http://schemas.microsoft.com/office/powerpoint/2010/main" val="7718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334-D9BC-B8A7-2543-C0E8075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6556-8A7C-2BFD-2400-62AE9F05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58" y="1853754"/>
            <a:ext cx="4938646" cy="4199727"/>
          </a:xfrm>
        </p:spPr>
        <p:txBody>
          <a:bodyPr/>
          <a:lstStyle/>
          <a:p>
            <a:r>
              <a:rPr lang="en-US" dirty="0"/>
              <a:t>In stats, there are a few common transformations. </a:t>
            </a:r>
          </a:p>
          <a:p>
            <a:pPr lvl="1"/>
            <a:r>
              <a:rPr lang="en-US" dirty="0"/>
              <a:t>Often to make data normal. </a:t>
            </a:r>
          </a:p>
          <a:p>
            <a:r>
              <a:rPr lang="en-US" dirty="0"/>
              <a:t>Skewed data is often transformed with log/exponent. </a:t>
            </a:r>
          </a:p>
          <a:p>
            <a:r>
              <a:rPr lang="en-US" dirty="0"/>
              <a:t>Exponential data can be made linear with logarithms. </a:t>
            </a:r>
          </a:p>
          <a:p>
            <a:r>
              <a:rPr lang="en-US" dirty="0"/>
              <a:t>There are a few others, but it could be anything. </a:t>
            </a:r>
          </a:p>
          <a:p>
            <a:pPr lvl="1"/>
            <a:r>
              <a:rPr lang="en-US" dirty="0"/>
              <a:t>As long as the operation is undoable. </a:t>
            </a:r>
          </a:p>
          <a:p>
            <a:endParaRPr lang="en-US" dirty="0"/>
          </a:p>
        </p:txBody>
      </p:sp>
      <p:pic>
        <p:nvPicPr>
          <p:cNvPr id="1026" name="Picture 2" descr="How to transform the data to make normally distributed? - Data Science, AI  and ML - Discussion Forum | Board Infinity">
            <a:extLst>
              <a:ext uri="{FF2B5EF4-FFF2-40B4-BE49-F238E27FC236}">
                <a16:creationId xmlns:a16="http://schemas.microsoft.com/office/drawing/2014/main" id="{ACD4CAB2-858D-36E4-B119-3835F043E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" b="8204"/>
          <a:stretch>
            <a:fillRect/>
          </a:stretch>
        </p:blipFill>
        <p:spPr bwMode="auto">
          <a:xfrm>
            <a:off x="151096" y="1853754"/>
            <a:ext cx="6951162" cy="424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7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B1BE-1A22-564C-A6CC-B36E5520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D71C-1595-5E78-DC84-E6F7C2CF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24188"/>
          </a:xfrm>
        </p:spPr>
        <p:txBody>
          <a:bodyPr/>
          <a:lstStyle/>
          <a:p>
            <a:r>
              <a:rPr lang="en-US" dirty="0"/>
              <a:t>SciPy is a library that we use for </a:t>
            </a:r>
            <a:r>
              <a:rPr lang="en-US" dirty="0" err="1"/>
              <a:t>mathy</a:t>
            </a:r>
            <a:r>
              <a:rPr lang="en-US" dirty="0"/>
              <a:t> stuff. </a:t>
            </a:r>
          </a:p>
          <a:p>
            <a:r>
              <a:rPr lang="en-US" dirty="0"/>
              <a:t>Here, we’ll use analytical distributions from </a:t>
            </a:r>
            <a:r>
              <a:rPr lang="en-US" dirty="0" err="1"/>
              <a:t>scipy</a:t>
            </a:r>
            <a:r>
              <a:rPr lang="en-US" dirty="0"/>
              <a:t>. </a:t>
            </a:r>
          </a:p>
          <a:p>
            <a:r>
              <a:rPr lang="en-US" dirty="0"/>
              <a:t>The documentation kind of sucks, but our needs are limited. </a:t>
            </a:r>
          </a:p>
          <a:p>
            <a:r>
              <a:rPr lang="en-US" dirty="0"/>
              <a:t>Most common usage:</a:t>
            </a:r>
          </a:p>
          <a:p>
            <a:pPr lvl="1"/>
            <a:r>
              <a:rPr lang="en-US" dirty="0"/>
              <a:t>Generate statistics from empirical data. </a:t>
            </a:r>
          </a:p>
          <a:p>
            <a:pPr lvl="1"/>
            <a:r>
              <a:rPr lang="en-US" dirty="0"/>
              <a:t>Use those stats to create analytical distribution and create random data from it.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72682-8D8C-274F-847F-4F93914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7" y="4839920"/>
            <a:ext cx="11516866" cy="7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2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0ED-3E70-4A5A-6FFB-0C96D62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Models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71FD-AD95-002C-A2CA-3772CAE5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Analytical models are a key foundation of inferential statistics and machine learning. </a:t>
            </a:r>
          </a:p>
          <a:p>
            <a:pPr lvl="1"/>
            <a:r>
              <a:rPr lang="en-US" dirty="0"/>
              <a:t>The model provides us with a set of expectations. </a:t>
            </a:r>
          </a:p>
          <a:p>
            <a:pPr lvl="1"/>
            <a:r>
              <a:rPr lang="en-US" dirty="0"/>
              <a:t>The empirical data provides us with the parameters shaping those expectations. </a:t>
            </a:r>
          </a:p>
          <a:p>
            <a:r>
              <a:rPr lang="en-US" dirty="0"/>
              <a:t>Generalization in statistics also relies on analytical models. </a:t>
            </a:r>
          </a:p>
          <a:p>
            <a:pPr lvl="1"/>
            <a:r>
              <a:rPr lang="en-US" dirty="0"/>
              <a:t>The parameters come from a small subset, where ‘all’ is impractical. </a:t>
            </a:r>
          </a:p>
          <a:p>
            <a:pPr lvl="1"/>
            <a:r>
              <a:rPr lang="en-US" dirty="0"/>
              <a:t>The model projects those expectations to an entire population. </a:t>
            </a:r>
          </a:p>
          <a:p>
            <a:r>
              <a:rPr lang="en-US" dirty="0"/>
              <a:t>We aren’t assured that an analytical distribution will fit our data, but they commonly do. </a:t>
            </a:r>
          </a:p>
          <a:p>
            <a:pPr lvl="1"/>
            <a:r>
              <a:rPr lang="en-US" dirty="0"/>
              <a:t>ML allows us to be more flexible in making complex models for prediction. </a:t>
            </a:r>
          </a:p>
          <a:p>
            <a:pPr lvl="1"/>
            <a:r>
              <a:rPr lang="en-US" dirty="0"/>
              <a:t>’Old school’ stats is limited to things we can eyeball/calculate by hand. </a:t>
            </a:r>
          </a:p>
        </p:txBody>
      </p:sp>
    </p:spTree>
    <p:extLst>
      <p:ext uri="{BB962C8B-B14F-4D97-AF65-F5344CB8AC3E}">
        <p14:creationId xmlns:p14="http://schemas.microsoft.com/office/powerpoint/2010/main" val="416555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9AB-7E97-02D7-5111-6F8C47EA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6F18-42E0-3C18-61B1-9FE131EC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FB6-089C-B04E-A2CC-240181A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6265-EED6-CA43-AC23-B403FD74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empirical distributions, or distributions we observe from collecting and analyzing data, up until now. </a:t>
            </a:r>
          </a:p>
          <a:p>
            <a:r>
              <a:rPr lang="en-US" dirty="0"/>
              <a:t>Empirical distributions are the distributions of our actual data sample. </a:t>
            </a:r>
          </a:p>
          <a:p>
            <a:r>
              <a:rPr lang="en-US" dirty="0"/>
              <a:t>Empirical:</a:t>
            </a:r>
          </a:p>
          <a:p>
            <a:pPr lvl="1"/>
            <a:r>
              <a:rPr lang="en-US" dirty="0"/>
              <a:t>Collect data.</a:t>
            </a:r>
          </a:p>
          <a:p>
            <a:pPr lvl="1"/>
            <a:r>
              <a:rPr lang="en-US" dirty="0"/>
              <a:t>Look at it to see what the distribution is. </a:t>
            </a:r>
          </a:p>
          <a:p>
            <a:r>
              <a:rPr lang="en-US" dirty="0"/>
              <a:t>Problem - you need to collect data first. </a:t>
            </a:r>
          </a:p>
        </p:txBody>
      </p:sp>
    </p:spTree>
    <p:extLst>
      <p:ext uri="{BB962C8B-B14F-4D97-AF65-F5344CB8AC3E}">
        <p14:creationId xmlns:p14="http://schemas.microsoft.com/office/powerpoint/2010/main" val="41776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24D2-AAF8-FDBE-8A9D-3DD9D828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BF7C-A19B-A4CD-26EA-472EF26B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Empirical Distribution Function | Bounded Rationality">
            <a:extLst>
              <a:ext uri="{FF2B5EF4-FFF2-40B4-BE49-F238E27FC236}">
                <a16:creationId xmlns:a16="http://schemas.microsoft.com/office/drawing/2014/main" id="{A36BADAE-6B90-8483-AA0B-8DE321F2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015732"/>
            <a:ext cx="889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2478-756E-F646-8532-981CC3C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9708-AE41-6647-B3E6-2BF4B9D9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Analytical distributions are mathematical formulas, or models, that describe a distribution with an equation. </a:t>
            </a:r>
          </a:p>
          <a:p>
            <a:r>
              <a:rPr lang="en-US" dirty="0"/>
              <a:t>Allow for analysis and inference without collecting all that data*.</a:t>
            </a:r>
          </a:p>
          <a:p>
            <a:pPr lvl="1"/>
            <a:r>
              <a:rPr lang="en-US" dirty="0"/>
              <a:t>* More on this later. </a:t>
            </a:r>
          </a:p>
          <a:p>
            <a:r>
              <a:rPr lang="en-US" dirty="0"/>
              <a:t>The models of analytical distributions are simplifications of the distributions we can observe in data.  </a:t>
            </a:r>
          </a:p>
          <a:p>
            <a:r>
              <a:rPr lang="en-US" dirty="0"/>
              <a:t>E.g. a normal distribution is: </a:t>
            </a:r>
          </a:p>
        </p:txBody>
      </p:sp>
      <p:pic>
        <p:nvPicPr>
          <p:cNvPr id="3076" name="Picture 4" descr="What Is a Normal Distribution?">
            <a:extLst>
              <a:ext uri="{FF2B5EF4-FFF2-40B4-BE49-F238E27FC236}">
                <a16:creationId xmlns:a16="http://schemas.microsoft.com/office/drawing/2014/main" id="{D0AB4B37-BD5D-30CB-0645-2B4D5ABD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02" y="4793226"/>
            <a:ext cx="6093349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3D6A-4247-95DD-4E73-0BB2B5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3006-37A9-41E0-0797-A16DC51A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1" name="Picture 5" descr="Diferentes tipos de distribuciones y visualizaciones con ejemplos de la  vida real😍 | Kaggle">
            <a:extLst>
              <a:ext uri="{FF2B5EF4-FFF2-40B4-BE49-F238E27FC236}">
                <a16:creationId xmlns:a16="http://schemas.microsoft.com/office/drawing/2014/main" id="{C751FC9A-52D0-4C5E-C5DF-696893A8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0"/>
            <a:ext cx="939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4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A7BD-C7C9-E940-AA85-456CDD3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77A7-98AA-5C4C-855D-D22EA4C8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Using a simplified model instead of real raw data requires that the model closely fits, or can be made to closely fit the distribution of the real-world data. </a:t>
            </a:r>
          </a:p>
          <a:p>
            <a:r>
              <a:rPr lang="en-US" dirty="0"/>
              <a:t>The closer an analytical distribution is in shape to the empirical data, the more accurate and better that analytical distribution will be. </a:t>
            </a:r>
          </a:p>
          <a:p>
            <a:pPr lvl="1"/>
            <a:r>
              <a:rPr lang="en-US" dirty="0"/>
              <a:t>The normal distribution on the previous slide is defined by mean and standard dev. </a:t>
            </a:r>
          </a:p>
          <a:p>
            <a:pPr lvl="1"/>
            <a:r>
              <a:rPr lang="en-US" dirty="0"/>
              <a:t>If our empirical distribution is normal, we can make a “matching” one from the mean and std.</a:t>
            </a:r>
          </a:p>
          <a:p>
            <a:pPr lvl="1"/>
            <a:r>
              <a:rPr lang="en-US" dirty="0"/>
              <a:t>Generalizing from our sample to a broad definition of the distribution. </a:t>
            </a:r>
          </a:p>
          <a:p>
            <a:r>
              <a:rPr lang="en-US" dirty="0"/>
              <a:t>Note: The book looks mainly at CDFs. I think it is a little easier/more intuitive to look at the the histogram/</a:t>
            </a:r>
            <a:r>
              <a:rPr lang="en-US" dirty="0" err="1"/>
              <a:t>pmf</a:t>
            </a:r>
            <a:r>
              <a:rPr lang="en-US" dirty="0"/>
              <a:t> perspective at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CCE53-313F-0D4B-B555-1B8EAE5F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Are you Normal?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BA31-AD61-7C42-820E-5E8F9CC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15732"/>
            <a:ext cx="4886142" cy="40377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normal distribution is used to model many real-world distributions.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E.g. shoe size - most people are close to the mean size, as you get bigger and smaller, there’s fewer people there.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 normal dist. “fits” the shape of the dist. so we can analyze that mathematical curve and infer that real data will follow that pattern. </a:t>
            </a:r>
          </a:p>
        </p:txBody>
      </p:sp>
      <p:pic>
        <p:nvPicPr>
          <p:cNvPr id="4098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E8111D54-AF9E-2A4A-994C-D6163E3B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606" y="1360389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ABBB-D42E-2553-2172-5305367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AD8E-FDA9-E192-031E-8C6AD078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470" y="1966586"/>
            <a:ext cx="5217531" cy="4086895"/>
          </a:xfrm>
        </p:spPr>
        <p:txBody>
          <a:bodyPr/>
          <a:lstStyle/>
          <a:p>
            <a:r>
              <a:rPr lang="en-US" dirty="0"/>
              <a:t>When we say that the data “is normal” or matches a distribution, we are saying:</a:t>
            </a:r>
          </a:p>
          <a:p>
            <a:pPr lvl="1"/>
            <a:r>
              <a:rPr lang="en-US" dirty="0"/>
              <a:t>We can approximate the distribution of the data with this function. </a:t>
            </a:r>
          </a:p>
          <a:p>
            <a:pPr lvl="1"/>
            <a:r>
              <a:rPr lang="en-US" dirty="0"/>
              <a:t>We expect further data to follow this pattern. </a:t>
            </a:r>
          </a:p>
          <a:p>
            <a:pPr lvl="1"/>
            <a:r>
              <a:rPr lang="en-US" dirty="0"/>
              <a:t>We can use the properties of this analytical distribution to draw inference about the population*.</a:t>
            </a:r>
          </a:p>
          <a:p>
            <a:pPr lvl="1"/>
            <a:r>
              <a:rPr lang="en-US" dirty="0"/>
              <a:t>We can use properties, like z-scores. </a:t>
            </a:r>
          </a:p>
          <a:p>
            <a:r>
              <a:rPr lang="en-US" dirty="0"/>
              <a:t>* Not without error.  </a:t>
            </a:r>
          </a:p>
        </p:txBody>
      </p:sp>
      <p:pic>
        <p:nvPicPr>
          <p:cNvPr id="4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10FA01D7-9B2B-66FC-6948-064B4E31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58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21673</TotalTime>
  <Words>1688</Words>
  <Application>Microsoft Macintosh PowerPoint</Application>
  <PresentationFormat>Widescreen</PresentationFormat>
  <Paragraphs>156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Housekeeping</vt:lpstr>
      <vt:lpstr>Analytical Distributions</vt:lpstr>
      <vt:lpstr>Empirical Distributions</vt:lpstr>
      <vt:lpstr>Empirical Distribution Data</vt:lpstr>
      <vt:lpstr>Analytical Distributions</vt:lpstr>
      <vt:lpstr>PowerPoint Presentation</vt:lpstr>
      <vt:lpstr>Approximation</vt:lpstr>
      <vt:lpstr>Are you Normal?</vt:lpstr>
      <vt:lpstr>Meet your Match</vt:lpstr>
      <vt:lpstr>Normal Distribution</vt:lpstr>
      <vt:lpstr>Other Distributions - LogNormal</vt:lpstr>
      <vt:lpstr>Other Distributions - Exponential</vt:lpstr>
      <vt:lpstr>Exponential</vt:lpstr>
      <vt:lpstr>Exponential Distribution</vt:lpstr>
      <vt:lpstr>Other Distributions - Pareto</vt:lpstr>
      <vt:lpstr>PowerPoint Presentation</vt:lpstr>
      <vt:lpstr>Why Bother?</vt:lpstr>
      <vt:lpstr>Testing Distributions</vt:lpstr>
      <vt:lpstr>Normality Plot</vt:lpstr>
      <vt:lpstr>Simple Example – Use model to Predict</vt:lpstr>
      <vt:lpstr>Sampling and Representation</vt:lpstr>
      <vt:lpstr>Estimation - Sampling and Randomness</vt:lpstr>
      <vt:lpstr>PowerPoint Presentation</vt:lpstr>
      <vt:lpstr>Transformations</vt:lpstr>
      <vt:lpstr>Stats Transformations</vt:lpstr>
      <vt:lpstr>SciPy</vt:lpstr>
      <vt:lpstr>Analytical Models and Inference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Distribution</dc:title>
  <dc:creator>Akeem Semper</dc:creator>
  <cp:lastModifiedBy>Akeem Semper</cp:lastModifiedBy>
  <cp:revision>31</cp:revision>
  <dcterms:created xsi:type="dcterms:W3CDTF">2021-09-18T21:51:04Z</dcterms:created>
  <dcterms:modified xsi:type="dcterms:W3CDTF">2025-09-23T15:09:01Z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2025-08-20T18:34:40Z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f9441b40-57ad-4c06-b02c-e36b97c7cbe5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