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7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3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04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7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2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3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07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12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A758-9496-214F-A167-78EC48715B87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0BD95CD-DEF2-414D-9D35-9301E379E6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6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4231-31FF-0297-6441-B8A04F7C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9A6F-005B-F130-C7D6-E3CB2297E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Analytical distributions – normal and lognormal, using analytical distributions. </a:t>
            </a:r>
          </a:p>
          <a:p>
            <a:pPr lvl="1"/>
            <a:r>
              <a:rPr lang="en-US" dirty="0"/>
              <a:t>Some long-</a:t>
            </a:r>
            <a:r>
              <a:rPr lang="en-US" dirty="0" err="1"/>
              <a:t>ish</a:t>
            </a:r>
            <a:r>
              <a:rPr lang="en-US" dirty="0"/>
              <a:t> exercises in there. </a:t>
            </a:r>
          </a:p>
          <a:p>
            <a:pPr lvl="1"/>
            <a:r>
              <a:rPr lang="en-US"/>
              <a:t>Normal testing and plots.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65CC-C1AF-51F9-27BB-E6640E393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Analytical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5F7DE-2DAD-9214-7BA9-5D8D887A3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19A2-CC88-C5DA-3C97-120C203C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Normal?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8F72-999E-EA8A-1913-A5146FDF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generally identify matching distribution patterns visually with either:</a:t>
            </a:r>
          </a:p>
          <a:p>
            <a:pPr lvl="1"/>
            <a:r>
              <a:rPr lang="en-US" dirty="0"/>
              <a:t>Histogram, </a:t>
            </a:r>
            <a:r>
              <a:rPr lang="en-US" dirty="0" err="1"/>
              <a:t>pmf</a:t>
            </a:r>
            <a:r>
              <a:rPr lang="en-US" dirty="0"/>
              <a:t>, pdf</a:t>
            </a:r>
          </a:p>
          <a:p>
            <a:pPr lvl="1"/>
            <a:r>
              <a:rPr lang="en-US" dirty="0" err="1"/>
              <a:t>Cdf</a:t>
            </a:r>
            <a:endParaRPr lang="en-US" dirty="0"/>
          </a:p>
          <a:p>
            <a:r>
              <a:rPr lang="en-US" dirty="0"/>
              <a:t>Match the shape!</a:t>
            </a:r>
          </a:p>
          <a:p>
            <a:endParaRPr lang="en-US" dirty="0"/>
          </a:p>
        </p:txBody>
      </p:sp>
      <p:pic>
        <p:nvPicPr>
          <p:cNvPr id="1026" name="Picture 2" descr="Do my data follow a normal distribution? A note on the most widely used  distribution and how to test for normality in R - Stats and R">
            <a:extLst>
              <a:ext uri="{FF2B5EF4-FFF2-40B4-BE49-F238E27FC236}">
                <a16:creationId xmlns:a16="http://schemas.microsoft.com/office/drawing/2014/main" id="{68800743-772F-E909-D503-422FE041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57" y="2635226"/>
            <a:ext cx="5932436" cy="42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irical Cumulative Distribution Function (CDF) Plots - Statistics By Jim">
            <a:extLst>
              <a:ext uri="{FF2B5EF4-FFF2-40B4-BE49-F238E27FC236}">
                <a16:creationId xmlns:a16="http://schemas.microsoft.com/office/drawing/2014/main" id="{77CC4EFA-D2A7-5395-8500-A4FABF9C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0795"/>
            <a:ext cx="4585808" cy="305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7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4C33-6605-B463-EAF8-98008710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2768-17F3-907E-FE7E-AA5BD7BE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8292"/>
          </a:xfrm>
        </p:spPr>
        <p:txBody>
          <a:bodyPr/>
          <a:lstStyle/>
          <a:p>
            <a:r>
              <a:rPr lang="en-US" dirty="0"/>
              <a:t>Normal data is the most common and we have lots of tools for dealing with it. </a:t>
            </a:r>
          </a:p>
          <a:p>
            <a:pPr lvl="1"/>
            <a:r>
              <a:rPr lang="en-US" dirty="0"/>
              <a:t>Including make-normal transformations to make data normal. </a:t>
            </a:r>
          </a:p>
          <a:p>
            <a:r>
              <a:rPr lang="en-US" dirty="0"/>
              <a:t>There are other methods of evaluating “is this normal”.</a:t>
            </a:r>
          </a:p>
          <a:p>
            <a:pPr lvl="1"/>
            <a:r>
              <a:rPr lang="en-US" dirty="0"/>
              <a:t>Alternate graphs.</a:t>
            </a:r>
          </a:p>
          <a:p>
            <a:pPr lvl="1"/>
            <a:r>
              <a:rPr lang="en-US" dirty="0"/>
              <a:t>Calculations. </a:t>
            </a:r>
          </a:p>
        </p:txBody>
      </p:sp>
    </p:spTree>
    <p:extLst>
      <p:ext uri="{BB962C8B-B14F-4D97-AF65-F5344CB8AC3E}">
        <p14:creationId xmlns:p14="http://schemas.microsoft.com/office/powerpoint/2010/main" val="221522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6A97-1EFC-5B32-AF51-2EA6B0A1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83360-33BE-5947-2882-478F7B0C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892009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normal plot compares data to expected normal distribution. </a:t>
            </a:r>
          </a:p>
          <a:p>
            <a:pPr lvl="1"/>
            <a:r>
              <a:rPr lang="en-US" dirty="0"/>
              <a:t>The line is a generated dataset with same mean, std, and count as data. Sorted.</a:t>
            </a:r>
          </a:p>
          <a:p>
            <a:pPr lvl="1"/>
            <a:r>
              <a:rPr lang="en-US" dirty="0"/>
              <a:t>Dots are our data. Sorted. </a:t>
            </a:r>
          </a:p>
          <a:p>
            <a:r>
              <a:rPr lang="en-US" dirty="0"/>
              <a:t>Each point is the n</a:t>
            </a:r>
            <a:r>
              <a:rPr lang="en-US" baseline="30000" dirty="0"/>
              <a:t>th</a:t>
            </a:r>
            <a:r>
              <a:rPr lang="en-US" dirty="0"/>
              <a:t> point in a series:</a:t>
            </a:r>
          </a:p>
          <a:p>
            <a:pPr lvl="1"/>
            <a:r>
              <a:rPr lang="en-US" dirty="0"/>
              <a:t>X = theoretical value. </a:t>
            </a:r>
          </a:p>
          <a:p>
            <a:pPr lvl="1"/>
            <a:r>
              <a:rPr lang="en-US" dirty="0"/>
              <a:t>Y = actual value. </a:t>
            </a:r>
          </a:p>
          <a:p>
            <a:r>
              <a:rPr lang="en-US" dirty="0"/>
              <a:t>Chart shows discrepancies. </a:t>
            </a:r>
          </a:p>
          <a:p>
            <a:pPr lvl="1"/>
            <a:r>
              <a:rPr lang="en-US" dirty="0"/>
              <a:t>Above line – values higher than exp.</a:t>
            </a:r>
          </a:p>
          <a:p>
            <a:pPr lvl="1"/>
            <a:r>
              <a:rPr lang="en-US" dirty="0"/>
              <a:t>Below line – values lower than exp. </a:t>
            </a:r>
          </a:p>
        </p:txBody>
      </p:sp>
      <p:pic>
        <p:nvPicPr>
          <p:cNvPr id="2050" name="Picture 2" descr="Crash Course in Data — Seeing is Believing: Exploring Data Distributions  with Q-Q Plots | by Cibaca Khandelwal | AI Skunks | Medium">
            <a:extLst>
              <a:ext uri="{FF2B5EF4-FFF2-40B4-BE49-F238E27FC236}">
                <a16:creationId xmlns:a16="http://schemas.microsoft.com/office/drawing/2014/main" id="{8920EC13-CEEC-C16C-3EB2-6B0C1060B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08" y="0"/>
            <a:ext cx="72999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3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DA3-6880-E427-9C4C-DBFEBDC9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E191-9AF1-5563-3947-4F4B701F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682" y="2015732"/>
            <a:ext cx="6990704" cy="4037749"/>
          </a:xfrm>
        </p:spPr>
        <p:txBody>
          <a:bodyPr/>
          <a:lstStyle/>
          <a:p>
            <a:r>
              <a:rPr lang="en-US" dirty="0"/>
              <a:t>We can also do a mathematical test for normality. </a:t>
            </a:r>
          </a:p>
          <a:p>
            <a:r>
              <a:rPr lang="en-US" dirty="0"/>
              <a:t>Version of a hypothesis test (that we’ll do later). </a:t>
            </a:r>
          </a:p>
          <a:p>
            <a:r>
              <a:rPr lang="en-US" dirty="0"/>
              <a:t>Can we reject the null hypothesis – the data is normal. </a:t>
            </a:r>
          </a:p>
          <a:p>
            <a:r>
              <a:rPr lang="en-US" dirty="0"/>
              <a:t>If our p value (confidence) is less than .05 (generally), reject it. </a:t>
            </a:r>
          </a:p>
          <a:p>
            <a:pPr lvl="1"/>
            <a:r>
              <a:rPr lang="en-US" dirty="0"/>
              <a:t>I.e. Data is not normal. </a:t>
            </a:r>
          </a:p>
          <a:p>
            <a:pPr lvl="1"/>
            <a:r>
              <a:rPr lang="en-US" dirty="0"/>
              <a:t>What are the odds the differences are due to randomness? </a:t>
            </a:r>
          </a:p>
          <a:p>
            <a:r>
              <a:rPr lang="en-US" dirty="0"/>
              <a:t>This isn’t better, but it is automatable. </a:t>
            </a:r>
          </a:p>
        </p:txBody>
      </p:sp>
      <p:pic>
        <p:nvPicPr>
          <p:cNvPr id="3074" name="Picture 2" descr="SPSS Kolmogorov-Smirnov Test - The Ultimate Guide">
            <a:extLst>
              <a:ext uri="{FF2B5EF4-FFF2-40B4-BE49-F238E27FC236}">
                <a16:creationId xmlns:a16="http://schemas.microsoft.com/office/drawing/2014/main" id="{875D8912-9C13-1812-1A49-3934CA31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5017682" cy="275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01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20FD-C8DC-4755-D81B-CE3C7599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 and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B78B-DA76-5D27-5B1F-066B0396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concept as comparing exponential data to a line on log scale. </a:t>
            </a:r>
          </a:p>
          <a:p>
            <a:pPr lvl="1"/>
            <a:r>
              <a:rPr lang="en-US" dirty="0"/>
              <a:t>The line is the expectation. </a:t>
            </a:r>
          </a:p>
          <a:p>
            <a:pPr lvl="1"/>
            <a:r>
              <a:rPr lang="en-US" dirty="0"/>
              <a:t>The dots are data. </a:t>
            </a:r>
          </a:p>
          <a:p>
            <a:r>
              <a:rPr lang="en-US" dirty="0"/>
              <a:t>We can use the normal version on data that can become normal. </a:t>
            </a:r>
          </a:p>
          <a:p>
            <a:pPr lvl="1"/>
            <a:r>
              <a:rPr lang="en-US" dirty="0"/>
              <a:t>Most common lognormal to normal. </a:t>
            </a:r>
          </a:p>
        </p:txBody>
      </p:sp>
      <p:pic>
        <p:nvPicPr>
          <p:cNvPr id="4098" name="Picture 2" descr="Lognormal Distribution - Definition, Uses, How To Use It">
            <a:extLst>
              <a:ext uri="{FF2B5EF4-FFF2-40B4-BE49-F238E27FC236}">
                <a16:creationId xmlns:a16="http://schemas.microsoft.com/office/drawing/2014/main" id="{D9D34D39-3031-CC43-7F13-A3DEE043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63" y="3957087"/>
            <a:ext cx="6096000" cy="255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5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59A9-5AE7-DACB-29F8-7E5457C8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B900-F549-EE0D-D983-71D4390F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match empirical to analytical with charts and/or calculations. </a:t>
            </a:r>
          </a:p>
          <a:p>
            <a:r>
              <a:rPr lang="en-US" dirty="0"/>
              <a:t>Once the analytical is established, we know the expected shape of population data. </a:t>
            </a:r>
          </a:p>
          <a:p>
            <a:pPr lvl="1"/>
            <a:r>
              <a:rPr lang="en-US" dirty="0"/>
              <a:t>We can calculate the mean and std (or other values) that define the shape. </a:t>
            </a:r>
          </a:p>
          <a:p>
            <a:r>
              <a:rPr lang="en-US" dirty="0"/>
              <a:t>We are making an assertion, with error – this distribution models this data well enough. </a:t>
            </a:r>
          </a:p>
          <a:p>
            <a:pPr lvl="1"/>
            <a:r>
              <a:rPr lang="en-US" dirty="0"/>
              <a:t>Well enough varies, depending on application. </a:t>
            </a:r>
          </a:p>
          <a:p>
            <a:pPr lvl="1"/>
            <a:r>
              <a:rPr lang="en-US" dirty="0"/>
              <a:t>More representative and larger samples mean less error introduced. </a:t>
            </a:r>
          </a:p>
          <a:p>
            <a:r>
              <a:rPr lang="en-US" dirty="0"/>
              <a:t>In practice, in code, the analytical distribution is a source of new values. </a:t>
            </a:r>
          </a:p>
          <a:p>
            <a:pPr lvl="1"/>
            <a:r>
              <a:rPr lang="en-US" dirty="0"/>
              <a:t>We can generate samples that match the distribution. </a:t>
            </a:r>
          </a:p>
          <a:p>
            <a:pPr lvl="1"/>
            <a:r>
              <a:rPr lang="en-US" dirty="0"/>
              <a:t>We can use these to test or generalize. </a:t>
            </a:r>
          </a:p>
        </p:txBody>
      </p:sp>
    </p:spTree>
    <p:extLst>
      <p:ext uri="{BB962C8B-B14F-4D97-AF65-F5344CB8AC3E}">
        <p14:creationId xmlns:p14="http://schemas.microsoft.com/office/powerpoint/2010/main" val="2287542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422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Housekeeping</vt:lpstr>
      <vt:lpstr>Using Analytical #1</vt:lpstr>
      <vt:lpstr>Are you Normal?</vt:lpstr>
      <vt:lpstr>Calculating Normality</vt:lpstr>
      <vt:lpstr>Normality Plot</vt:lpstr>
      <vt:lpstr>Normality Testing</vt:lpstr>
      <vt:lpstr>Adaptation and Transformations</vt:lpstr>
      <vt:lpstr>Key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3</cp:revision>
  <dcterms:created xsi:type="dcterms:W3CDTF">2025-09-25T15:54:20Z</dcterms:created>
  <dcterms:modified xsi:type="dcterms:W3CDTF">2025-09-26T16:47:17Z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2025-09-26T16:24:57Z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a792d947-5514-4ece-9582-1b324e16b627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