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82" r:id="rId3"/>
    <p:sldId id="256" r:id="rId4"/>
    <p:sldId id="281" r:id="rId5"/>
    <p:sldId id="257" r:id="rId6"/>
    <p:sldId id="273" r:id="rId7"/>
    <p:sldId id="258" r:id="rId8"/>
    <p:sldId id="259" r:id="rId9"/>
    <p:sldId id="265" r:id="rId10"/>
    <p:sldId id="264" r:id="rId11"/>
    <p:sldId id="260" r:id="rId12"/>
    <p:sldId id="266" r:id="rId13"/>
    <p:sldId id="267" r:id="rId14"/>
    <p:sldId id="276" r:id="rId15"/>
    <p:sldId id="283" r:id="rId16"/>
    <p:sldId id="269" r:id="rId17"/>
    <p:sldId id="277" r:id="rId18"/>
    <p:sldId id="279" r:id="rId19"/>
    <p:sldId id="278" r:id="rId20"/>
    <p:sldId id="280" r:id="rId21"/>
    <p:sldId id="270" r:id="rId22"/>
    <p:sldId id="261" r:id="rId23"/>
    <p:sldId id="268" r:id="rId24"/>
    <p:sldId id="271" r:id="rId25"/>
    <p:sldId id="262" r:id="rId26"/>
    <p:sldId id="275" r:id="rId27"/>
    <p:sldId id="26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3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AF16-300E-367C-7982-1895D973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27BC-A59D-79D2-61F9-50E844CD0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769" y="2010878"/>
            <a:ext cx="5403714" cy="3717260"/>
          </a:xfrm>
        </p:spPr>
        <p:txBody>
          <a:bodyPr/>
          <a:lstStyle/>
          <a:p>
            <a:r>
              <a:rPr lang="en-US" dirty="0"/>
              <a:t>Remember from last time:</a:t>
            </a:r>
          </a:p>
          <a:p>
            <a:pPr lvl="1"/>
            <a:r>
              <a:rPr lang="en-US" dirty="0"/>
              <a:t>Load data from a csv file into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Run functions “on” that </a:t>
            </a:r>
            <a:r>
              <a:rPr lang="en-US" dirty="0" err="1"/>
              <a:t>dataframe</a:t>
            </a:r>
            <a:r>
              <a:rPr lang="en-US" dirty="0"/>
              <a:t> variable (head, tail, info, describe, …). </a:t>
            </a:r>
          </a:p>
          <a:p>
            <a:pPr lvl="1"/>
            <a:r>
              <a:rPr lang="en-US" dirty="0"/>
              <a:t>Slice columns out of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Examine those variables for type (num. v. cat) and basic stats like location and dispersion.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65FA7-34FE-4372-3EC5-2569DE40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5403714" cy="3441520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Samples and populations. </a:t>
            </a:r>
          </a:p>
          <a:p>
            <a:pPr lvl="1"/>
            <a:r>
              <a:rPr lang="en-US" dirty="0"/>
              <a:t>Segmenting data into groups.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dataframe</a:t>
            </a:r>
            <a:r>
              <a:rPr lang="en-US" dirty="0"/>
              <a:t> manipulation and basic python. </a:t>
            </a:r>
          </a:p>
          <a:p>
            <a:pPr lvl="1"/>
            <a:r>
              <a:rPr lang="en-US" dirty="0"/>
              <a:t>Distributions and </a:t>
            </a:r>
            <a:r>
              <a:rPr lang="en-US" dirty="0" err="1"/>
              <a:t>thinkstats</a:t>
            </a:r>
            <a:r>
              <a:rPr lang="en-US" dirty="0"/>
              <a:t>/</a:t>
            </a:r>
            <a:r>
              <a:rPr lang="en-US" dirty="0" err="1"/>
              <a:t>thinkplot</a:t>
            </a:r>
            <a:r>
              <a:rPr lang="en-US" dirty="0"/>
              <a:t> packages. </a:t>
            </a:r>
          </a:p>
          <a:p>
            <a:pPr lvl="1"/>
            <a:r>
              <a:rPr lang="en-US" dirty="0"/>
              <a:t>Textbook references. </a:t>
            </a:r>
          </a:p>
        </p:txBody>
      </p:sp>
    </p:spTree>
    <p:extLst>
      <p:ext uri="{BB962C8B-B14F-4D97-AF65-F5344CB8AC3E}">
        <p14:creationId xmlns:p14="http://schemas.microsoft.com/office/powerpoint/2010/main" val="320488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F1E9-3E05-C5EE-64A2-C4150779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CF8D-E72C-A029-4B59-DA8E76BD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2368"/>
            <a:ext cx="9603275" cy="4101113"/>
          </a:xfrm>
        </p:spPr>
        <p:txBody>
          <a:bodyPr/>
          <a:lstStyle/>
          <a:p>
            <a:r>
              <a:rPr lang="en-US" dirty="0"/>
              <a:t>The size of the bars, or the width of the bins* is flexible:</a:t>
            </a:r>
          </a:p>
          <a:p>
            <a:pPr lvl="1"/>
            <a:r>
              <a:rPr lang="en-US" dirty="0"/>
              <a:t>Choose to illustrate the pattern in the data. </a:t>
            </a:r>
          </a:p>
          <a:p>
            <a:r>
              <a:rPr lang="en-US" dirty="0"/>
              <a:t>The Y axis is always a count of how many times something occurs. </a:t>
            </a:r>
          </a:p>
          <a:p>
            <a:r>
              <a:rPr lang="en-US" dirty="0"/>
              <a:t>The X axis is some numerical value – break the range into parts to generate the graph. </a:t>
            </a:r>
          </a:p>
          <a:p>
            <a:pPr lvl="1"/>
            <a:r>
              <a:rPr lang="en-US" dirty="0"/>
              <a:t>This is called binning. </a:t>
            </a:r>
          </a:p>
          <a:p>
            <a:pPr lvl="1"/>
            <a:r>
              <a:rPr lang="en-US" dirty="0"/>
              <a:t>E.g. translation of a percentage grade into a letter grade. </a:t>
            </a:r>
          </a:p>
          <a:p>
            <a:r>
              <a:rPr lang="en-US" dirty="0"/>
              <a:t>We can visually identify, and generally want to remove outliers. </a:t>
            </a:r>
          </a:p>
        </p:txBody>
      </p:sp>
    </p:spTree>
    <p:extLst>
      <p:ext uri="{BB962C8B-B14F-4D97-AF65-F5344CB8AC3E}">
        <p14:creationId xmlns:p14="http://schemas.microsoft.com/office/powerpoint/2010/main" val="320299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3D9-7780-6F1E-AA54-3CE48D62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68F8-CBA3-1B48-7D05-842D0B58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58273"/>
            <a:ext cx="9603275" cy="3395208"/>
          </a:xfrm>
        </p:spPr>
        <p:txBody>
          <a:bodyPr/>
          <a:lstStyle/>
          <a:p>
            <a:r>
              <a:rPr lang="en-US" dirty="0"/>
              <a:t>Density plots are effectively a “continuous line” version of a histogram. </a:t>
            </a:r>
          </a:p>
          <a:p>
            <a:pPr lvl="1"/>
            <a:r>
              <a:rPr lang="en-US" dirty="0"/>
              <a:t>Can visualize it as if the bins of a histogram got infinitely small – limit as width -&gt; 0. </a:t>
            </a:r>
          </a:p>
          <a:p>
            <a:r>
              <a:rPr lang="en-US" dirty="0"/>
              <a:t>Still counts how likely something is to occur. </a:t>
            </a:r>
          </a:p>
          <a:p>
            <a:r>
              <a:rPr lang="en-US" dirty="0"/>
              <a:t>Y axis is the density, or the percentage of values that have that value. </a:t>
            </a:r>
          </a:p>
          <a:p>
            <a:r>
              <a:rPr lang="en-US" dirty="0"/>
              <a:t>Useful even when we don’t have the ability to count all the data (more on this later). </a:t>
            </a:r>
          </a:p>
          <a:p>
            <a:r>
              <a:rPr lang="en-US" dirty="0"/>
              <a:t>Provides a smoothed estimation of the exact counts found in a histogram. </a:t>
            </a:r>
          </a:p>
          <a:p>
            <a:r>
              <a:rPr lang="en-US" dirty="0"/>
              <a:t>While a histogram is based on sums, a density plot is can be approximated by calculus. </a:t>
            </a:r>
          </a:p>
        </p:txBody>
      </p:sp>
      <p:pic>
        <p:nvPicPr>
          <p:cNvPr id="3074" name="Picture 2" descr="Normal Distributions &amp; Bell Curves: Calculating Probabilities and  Percentages Using Areas Under a Bell Curve">
            <a:extLst>
              <a:ext uri="{FF2B5EF4-FFF2-40B4-BE49-F238E27FC236}">
                <a16:creationId xmlns:a16="http://schemas.microsoft.com/office/drawing/2014/main" id="{0D8AEEAE-F173-4D33-BE02-53208880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24" y="-1"/>
            <a:ext cx="7962376" cy="26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62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C0FA-47B9-B3BE-D4D5-D6A59169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7A11-A27F-9342-4CE9-811DA7BD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8D4B63-3AFC-F5A0-B63F-4DF26346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0"/>
            <a:ext cx="7783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5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DAD5-455F-D86F-4F93-A4FB5B9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 on A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E5F4-FE4F-8DFD-2531-162284F9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27C988-175C-DB79-70D0-63291AA6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0"/>
            <a:ext cx="9002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7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6F59-5613-D208-4CDD-F263E6B8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8E99-8C36-EA33-C978-B8CF0392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ractical Probability Theory: All About That Single Random Variable |  Towards Data Science">
            <a:extLst>
              <a:ext uri="{FF2B5EF4-FFF2-40B4-BE49-F238E27FC236}">
                <a16:creationId xmlns:a16="http://schemas.microsoft.com/office/drawing/2014/main" id="{63024950-AD30-C04C-5ABF-2049141E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0"/>
            <a:ext cx="11371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1798-4A16-37B2-94F8-8903B6C2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3882421" cy="1049235"/>
          </a:xfrm>
        </p:spPr>
        <p:txBody>
          <a:bodyPr/>
          <a:lstStyle/>
          <a:p>
            <a:r>
              <a:rPr lang="en-US" dirty="0"/>
              <a:t>Distributions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5874-3803-C3BC-735E-0D0B173C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882421" cy="4037749"/>
          </a:xfrm>
        </p:spPr>
        <p:txBody>
          <a:bodyPr/>
          <a:lstStyle/>
          <a:p>
            <a:r>
              <a:rPr lang="en-US" dirty="0"/>
              <a:t>We can make histograms from either </a:t>
            </a:r>
            <a:r>
              <a:rPr lang="en-US" dirty="0" err="1"/>
              <a:t>thinkplot</a:t>
            </a:r>
            <a:r>
              <a:rPr lang="en-US" dirty="0"/>
              <a:t> or seaborn. </a:t>
            </a:r>
          </a:p>
          <a:p>
            <a:pPr lvl="1"/>
            <a:r>
              <a:rPr lang="en-US" dirty="0"/>
              <a:t>Or any other plotting libraries.</a:t>
            </a:r>
          </a:p>
          <a:p>
            <a:r>
              <a:rPr lang="en-US" dirty="0"/>
              <a:t>If looking at a full dataset, seaborn also offers a </a:t>
            </a:r>
            <a:r>
              <a:rPr lang="en-US" dirty="0" err="1"/>
              <a:t>pairplot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distributions. </a:t>
            </a:r>
          </a:p>
          <a:p>
            <a:pPr lvl="1"/>
            <a:r>
              <a:rPr lang="en-US" dirty="0"/>
              <a:t>All pairs of scatter plots. </a:t>
            </a:r>
          </a:p>
          <a:p>
            <a:pPr lvl="1"/>
            <a:r>
              <a:rPr lang="en-US" dirty="0"/>
              <a:t>This is what I usually use.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2F0830-332C-6270-0491-68971A50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8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ABC-82B8-3704-FB88-EFE21674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Distributions -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D7DB-8118-FD80-1805-1C35225B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590" y="1853754"/>
            <a:ext cx="8620264" cy="3612591"/>
          </a:xfrm>
        </p:spPr>
        <p:txBody>
          <a:bodyPr/>
          <a:lstStyle/>
          <a:p>
            <a:r>
              <a:rPr lang="en-US" dirty="0"/>
              <a:t>Histograms and especially density plots help us see differences between groups. </a:t>
            </a:r>
          </a:p>
          <a:p>
            <a:pPr lvl="1"/>
            <a:r>
              <a:rPr lang="en-US" dirty="0"/>
              <a:t>Why the “especially” there?</a:t>
            </a:r>
          </a:p>
          <a:p>
            <a:r>
              <a:rPr lang="en-US" dirty="0"/>
              <a:t>We can compare on a more advanced level than comparing means or medians:</a:t>
            </a:r>
          </a:p>
          <a:p>
            <a:pPr lvl="1"/>
            <a:r>
              <a:rPr lang="en-US" dirty="0"/>
              <a:t>See if the two groups are the same shape (distribution). </a:t>
            </a:r>
          </a:p>
          <a:p>
            <a:pPr lvl="1"/>
            <a:r>
              <a:rPr lang="en-US" dirty="0"/>
              <a:t>See if one is more “spread” than the other. </a:t>
            </a:r>
          </a:p>
          <a:p>
            <a:pPr lvl="1"/>
            <a:r>
              <a:rPr lang="en-US" dirty="0"/>
              <a:t>Are there tails that make the averages look more similar?</a:t>
            </a:r>
          </a:p>
          <a:p>
            <a:pPr lvl="1"/>
            <a:r>
              <a:rPr lang="en-US" dirty="0"/>
              <a:t>These all have identical mean, std dev, variance…</a:t>
            </a:r>
          </a:p>
        </p:txBody>
      </p:sp>
      <p:pic>
        <p:nvPicPr>
          <p:cNvPr id="1026" name="Picture 2" descr="Performing a T-Test in Python - KDnuggets">
            <a:extLst>
              <a:ext uri="{FF2B5EF4-FFF2-40B4-BE49-F238E27FC236}">
                <a16:creationId xmlns:a16="http://schemas.microsoft.com/office/drawing/2014/main" id="{0C36984A-2E69-6AEA-699B-5195C993B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11731" r="6615" b="5225"/>
          <a:stretch>
            <a:fillRect/>
          </a:stretch>
        </p:blipFill>
        <p:spPr bwMode="auto">
          <a:xfrm>
            <a:off x="7780709" y="4324864"/>
            <a:ext cx="4411291" cy="253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catterplots of four different datasets known as Anscombe's quartet... |  Download Scientific Diagram">
            <a:extLst>
              <a:ext uri="{FF2B5EF4-FFF2-40B4-BE49-F238E27FC236}">
                <a16:creationId xmlns:a16="http://schemas.microsoft.com/office/drawing/2014/main" id="{ACE5DB5F-37D1-32F0-0129-39E1E9C6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" y="4163599"/>
            <a:ext cx="2928915" cy="269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51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5F70-7F90-FA14-3B67-4B9A6A5B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80F8-C4CC-20B8-A256-A4EB0D8C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853754"/>
            <a:ext cx="5646421" cy="4290986"/>
          </a:xfrm>
        </p:spPr>
        <p:txBody>
          <a:bodyPr>
            <a:normAutofit/>
          </a:bodyPr>
          <a:lstStyle/>
          <a:p>
            <a:r>
              <a:rPr lang="en-US" dirty="0"/>
              <a:t>If we compare two groups of data (e.g. income male vs female, life exp. control vs treatment) how do we do it? </a:t>
            </a:r>
          </a:p>
          <a:p>
            <a:pPr lvl="1"/>
            <a:r>
              <a:rPr lang="en-US" dirty="0"/>
              <a:t>Just mean or median doesn’t tell the whole story. </a:t>
            </a:r>
          </a:p>
          <a:p>
            <a:r>
              <a:rPr lang="en-US" dirty="0"/>
              <a:t>Effect size measures if there’s a difference in groups. </a:t>
            </a:r>
          </a:p>
          <a:p>
            <a:pPr lvl="1"/>
            <a:r>
              <a:rPr lang="en-US" dirty="0"/>
              <a:t>Comparison that encompasses size and dispersion. </a:t>
            </a:r>
          </a:p>
          <a:p>
            <a:pPr lvl="1"/>
            <a:r>
              <a:rPr lang="en-US" dirty="0"/>
              <a:t>Measures ‘how different’ are these two samples. </a:t>
            </a:r>
          </a:p>
          <a:p>
            <a:r>
              <a:rPr lang="en-US" dirty="0"/>
              <a:t>Roughly – given the variation from item to item is the difference from group to group noticeable?</a:t>
            </a:r>
          </a:p>
        </p:txBody>
      </p:sp>
      <p:pic>
        <p:nvPicPr>
          <p:cNvPr id="6146" name="Picture 2" descr="What Does Effect Size Tell You?">
            <a:extLst>
              <a:ext uri="{FF2B5EF4-FFF2-40B4-BE49-F238E27FC236}">
                <a16:creationId xmlns:a16="http://schemas.microsoft.com/office/drawing/2014/main" id="{23A8ECE8-ED19-49C8-21E8-6D73DEC61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99941"/>
            <a:ext cx="6019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ffect Size for Independent T-Test: Quantifying Group Differences">
            <a:extLst>
              <a:ext uri="{FF2B5EF4-FFF2-40B4-BE49-F238E27FC236}">
                <a16:creationId xmlns:a16="http://schemas.microsoft.com/office/drawing/2014/main" id="{4925C18A-9D94-9C38-DDFB-2F144354A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471141"/>
            <a:ext cx="5359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ariance: Definition, Formula and Step-by-Step Examples | Indeed.com">
            <a:extLst>
              <a:ext uri="{FF2B5EF4-FFF2-40B4-BE49-F238E27FC236}">
                <a16:creationId xmlns:a16="http://schemas.microsoft.com/office/drawing/2014/main" id="{BDD27568-BA50-F575-C2BB-88445914A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944" y="24954"/>
            <a:ext cx="3559056" cy="14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3D47-A6CE-0F3F-610B-7329E7CB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Steak to Nuts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A995-B384-75F9-F982-9DC32214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6" y="2554223"/>
            <a:ext cx="11328890" cy="3573307"/>
          </a:xfrm>
        </p:spPr>
        <p:txBody>
          <a:bodyPr>
            <a:normAutofit/>
          </a:bodyPr>
          <a:lstStyle/>
          <a:p>
            <a:r>
              <a:rPr lang="en-US" dirty="0"/>
              <a:t>Think of two groups that have different amounts of variance. </a:t>
            </a:r>
          </a:p>
          <a:p>
            <a:pPr lvl="1"/>
            <a:r>
              <a:rPr lang="en-US" dirty="0"/>
              <a:t>Steaks are cut by hand to be a certain thickness, but there’s some variation. (High variance)</a:t>
            </a:r>
          </a:p>
          <a:p>
            <a:pPr lvl="1"/>
            <a:r>
              <a:rPr lang="en-US" dirty="0"/>
              <a:t>Bolts made in a factory are spec’d to be a certain size +/- some very small amount. (Low variance)</a:t>
            </a:r>
          </a:p>
          <a:p>
            <a:r>
              <a:rPr lang="en-US" dirty="0"/>
              <a:t>If we compared two groups of steaks and noticed that one was slightly larger than another, that may be due to natural variance in cutting – there’s likely no </a:t>
            </a:r>
            <a:r>
              <a:rPr lang="en-US" i="1" dirty="0"/>
              <a:t>real</a:t>
            </a:r>
            <a:r>
              <a:rPr lang="en-US" dirty="0"/>
              <a:t> difference in the two groups. If there was a similar difference in the size of two sets of bolts, that’d indicate they are different types/sizes as bolts barely differ normally – diff size groups is weird.</a:t>
            </a:r>
          </a:p>
          <a:p>
            <a:r>
              <a:rPr lang="en-US" dirty="0"/>
              <a:t>If there’s high variance many items could be in either group, if low variance each item ‘belongs’ in one.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A12C80-7BD4-9670-3E94-114A3BB03B0D}"/>
              </a:ext>
            </a:extLst>
          </p:cNvPr>
          <p:cNvGrpSpPr/>
          <p:nvPr/>
        </p:nvGrpSpPr>
        <p:grpSpPr>
          <a:xfrm>
            <a:off x="5950226" y="0"/>
            <a:ext cx="6241774" cy="2554225"/>
            <a:chOff x="2402681" y="3836194"/>
            <a:chExt cx="7277237" cy="3021807"/>
          </a:xfrm>
        </p:grpSpPr>
        <p:pic>
          <p:nvPicPr>
            <p:cNvPr id="7170" name="Picture 2" descr="Knife Skills: How to Cut a Whole Beef Strip Loin Into Steaks">
              <a:extLst>
                <a:ext uri="{FF2B5EF4-FFF2-40B4-BE49-F238E27FC236}">
                  <a16:creationId xmlns:a16="http://schemas.microsoft.com/office/drawing/2014/main" id="{96ECE038-F3F8-8FFB-6DBF-CCC2D858D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681" y="3836195"/>
              <a:ext cx="4029075" cy="302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M6 x 1.0 Stainless Steel Hex Head Bolts Full Thread Hex Cap Screws A2-70  DIN 933 | eBay">
              <a:extLst>
                <a:ext uri="{FF2B5EF4-FFF2-40B4-BE49-F238E27FC236}">
                  <a16:creationId xmlns:a16="http://schemas.microsoft.com/office/drawing/2014/main" id="{16B09207-40D4-1B22-9AB1-AA5AEC91EB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68"/>
            <a:stretch>
              <a:fillRect/>
            </a:stretch>
          </p:blipFill>
          <p:spPr bwMode="auto">
            <a:xfrm>
              <a:off x="6431756" y="3836194"/>
              <a:ext cx="3248162" cy="302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806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5763-2554-B120-5E58-67C0DE54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2945-FEC2-19BF-3E2B-48054941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3753"/>
            <a:ext cx="6096000" cy="4199727"/>
          </a:xfrm>
        </p:spPr>
        <p:txBody>
          <a:bodyPr/>
          <a:lstStyle/>
          <a:p>
            <a:r>
              <a:rPr lang="en-US" dirty="0"/>
              <a:t>The effect size shows how much one group is shifted from another. </a:t>
            </a:r>
          </a:p>
          <a:p>
            <a:r>
              <a:rPr lang="en-US" dirty="0"/>
              <a:t>E.g. # life expectancy post treatment. </a:t>
            </a:r>
          </a:p>
          <a:p>
            <a:pPr lvl="1"/>
            <a:r>
              <a:rPr lang="en-US" dirty="0"/>
              <a:t>Ctrl averages about 1.65 additional years (normalized). </a:t>
            </a:r>
          </a:p>
          <a:p>
            <a:pPr lvl="1"/>
            <a:r>
              <a:rPr lang="en-US" dirty="0"/>
              <a:t>Treatment averages about 1.7.  </a:t>
            </a:r>
          </a:p>
          <a:p>
            <a:pPr lvl="1"/>
            <a:r>
              <a:rPr lang="en-US" dirty="0"/>
              <a:t>The effect size is large – almost all of the treated people are better than the average control. </a:t>
            </a:r>
          </a:p>
          <a:p>
            <a:r>
              <a:rPr lang="en-US" dirty="0"/>
              <a:t>The larger this gap, the more different the groups.</a:t>
            </a:r>
          </a:p>
          <a:p>
            <a:r>
              <a:rPr lang="en-US" dirty="0"/>
              <a:t>Effect isn’t just dependent on means. </a:t>
            </a:r>
          </a:p>
        </p:txBody>
      </p:sp>
      <p:pic>
        <p:nvPicPr>
          <p:cNvPr id="5124" name="Picture 4" descr="r - Sample size determination using historical data and simulation - Cross  Validated">
            <a:extLst>
              <a:ext uri="{FF2B5EF4-FFF2-40B4-BE49-F238E27FC236}">
                <a16:creationId xmlns:a16="http://schemas.microsoft.com/office/drawing/2014/main" id="{5357FF62-234A-2025-323E-C71F7FD0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53755"/>
            <a:ext cx="6096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5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0FBB0C-78A3-7270-5E6B-17F83DD6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supposed to have a quiz soon!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23FAA-7138-6C08-6729-E85FE393B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There’s a quiz in a week!</a:t>
            </a:r>
          </a:p>
          <a:p>
            <a:r>
              <a:rPr lang="en-US" dirty="0"/>
              <a:t>This will be on stuff from the first 4 chapters. </a:t>
            </a:r>
          </a:p>
          <a:p>
            <a:pPr lvl="1"/>
            <a:r>
              <a:rPr lang="en-US" dirty="0"/>
              <a:t>Data, single variable stats, distributions, histograms, effects, </a:t>
            </a:r>
            <a:r>
              <a:rPr lang="en-US" dirty="0" err="1"/>
              <a:t>pmf</a:t>
            </a:r>
            <a:r>
              <a:rPr lang="en-US" dirty="0"/>
              <a:t>, </a:t>
            </a:r>
            <a:r>
              <a:rPr lang="en-US" dirty="0" err="1"/>
              <a:t>cdf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There won’t be code tests, but you may want to use code to do some calculations. </a:t>
            </a:r>
          </a:p>
          <a:p>
            <a:r>
              <a:rPr lang="en-US" dirty="0"/>
              <a:t>It’ll be the final hour, we’ll cover some stuff, then start at 12:45</a:t>
            </a:r>
          </a:p>
          <a:p>
            <a:r>
              <a:rPr lang="en-US" dirty="0"/>
              <a:t>This isn’t really a hard exam, you’ll be good if you:</a:t>
            </a:r>
          </a:p>
          <a:p>
            <a:pPr lvl="1"/>
            <a:r>
              <a:rPr lang="en-US" dirty="0"/>
              <a:t>Understand the major concepts and what they are for. </a:t>
            </a:r>
          </a:p>
          <a:p>
            <a:pPr lvl="1"/>
            <a:r>
              <a:rPr lang="en-US" dirty="0"/>
              <a:t>Can do the main things in code – load some data, calculate a value, split data,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631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22DB-D781-0984-A3B6-BA6E307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6D69-710B-EFC7-4CF6-CBFD4BFC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Visualizing Effect Sizes | graph paper diaries">
            <a:extLst>
              <a:ext uri="{FF2B5EF4-FFF2-40B4-BE49-F238E27FC236}">
                <a16:creationId xmlns:a16="http://schemas.microsoft.com/office/drawing/2014/main" id="{E63AF11C-64A5-C60C-1B15-0178DD05D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1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A45-8872-DC6B-663D-BAAC79E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on a Density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F44B-23B9-6B92-A8BF-5CF18B99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ow To Find Probability From Probability Density Plots | by Admond Lee |  Towards Data Science">
            <a:extLst>
              <a:ext uri="{FF2B5EF4-FFF2-40B4-BE49-F238E27FC236}">
                <a16:creationId xmlns:a16="http://schemas.microsoft.com/office/drawing/2014/main" id="{0F334F3F-7F33-E16C-0DF9-9DFBE4D42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85" y="1853754"/>
            <a:ext cx="7637462" cy="50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39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94E8-B123-0BE7-AF92-C0B64C6A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Distribution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9F72-730D-B58B-1DD4-FB849F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our empirical distribution could be anything. </a:t>
            </a:r>
          </a:p>
          <a:p>
            <a:pPr lvl="1"/>
            <a:r>
              <a:rPr lang="en-US" dirty="0"/>
              <a:t>Some patterns in distributions tend to occur frequently. </a:t>
            </a:r>
          </a:p>
          <a:p>
            <a:r>
              <a:rPr lang="en-US" dirty="0"/>
              <a:t>Many/most pieces of data will follow some preexisting pattern:</a:t>
            </a:r>
          </a:p>
          <a:p>
            <a:pPr lvl="1"/>
            <a:r>
              <a:rPr lang="en-US" dirty="0"/>
              <a:t>Many natural things are normally distributed (bell curve). </a:t>
            </a:r>
          </a:p>
          <a:p>
            <a:r>
              <a:rPr lang="en-US" dirty="0"/>
              <a:t>The larger our sample is, the more we can expect it to fit a distribution pattern. </a:t>
            </a:r>
          </a:p>
          <a:p>
            <a:pPr lvl="1"/>
            <a:r>
              <a:rPr lang="en-US" dirty="0"/>
              <a:t>The density plot is easier to match to a distribution – the smoothing deals with randomness. </a:t>
            </a:r>
          </a:p>
        </p:txBody>
      </p:sp>
    </p:spTree>
    <p:extLst>
      <p:ext uri="{BB962C8B-B14F-4D97-AF65-F5344CB8AC3E}">
        <p14:creationId xmlns:p14="http://schemas.microsoft.com/office/powerpoint/2010/main" val="1049451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FA61-5C98-C6B2-AE30-00FE961B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BD18-6534-9EBD-F62B-57AF8A27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Normal distribution - Wikipedia">
            <a:extLst>
              <a:ext uri="{FF2B5EF4-FFF2-40B4-BE49-F238E27FC236}">
                <a16:creationId xmlns:a16="http://schemas.microsoft.com/office/drawing/2014/main" id="{69B2BD4E-4A27-84AD-A122-A25D16EE3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33" y="1853754"/>
            <a:ext cx="8821134" cy="44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6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076A-B2B9-4F28-F19D-8320A313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BE55-63BD-769C-5BB0-223EED99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standing Different Types of Distributions You Will Encounter As A Data  Scientist | by Akshay Sharma | MyTake | Medium">
            <a:extLst>
              <a:ext uri="{FF2B5EF4-FFF2-40B4-BE49-F238E27FC236}">
                <a16:creationId xmlns:a16="http://schemas.microsoft.com/office/drawing/2014/main" id="{10D0621F-C546-B29F-7BEC-3F089CFC1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0"/>
            <a:ext cx="984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4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2A10-5A31-DDE2-E5CC-D499C37F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Preview - 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6585-4978-FE6A-80E7-BE4DAF08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853754"/>
            <a:ext cx="5936220" cy="419972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Analytical distributions define the shape of a distribution mathematically.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I.e. the probability of having an item of value X is a calculation not a count. </a:t>
            </a:r>
          </a:p>
          <a:p>
            <a:pPr>
              <a:lnSpc>
                <a:spcPct val="110000"/>
              </a:lnSpc>
            </a:pPr>
            <a:r>
              <a:rPr lang="en-US" dirty="0"/>
              <a:t>Don’t rely on a particular set of data. </a:t>
            </a:r>
          </a:p>
          <a:p>
            <a:pPr>
              <a:lnSpc>
                <a:spcPct val="110000"/>
              </a:lnSpc>
            </a:pPr>
            <a:r>
              <a:rPr lang="en-US" dirty="0"/>
              <a:t>Exact shape is determined by parameters.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E.g. mean and standard deviation. </a:t>
            </a:r>
          </a:p>
          <a:p>
            <a:pPr>
              <a:lnSpc>
                <a:spcPct val="110000"/>
              </a:lnSpc>
            </a:pPr>
            <a:r>
              <a:rPr lang="en-US" dirty="0"/>
              <a:t>We can ‘match’ our empirical data to a similar analytical distribution.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We can then use the properties of that distribution on our data. </a:t>
            </a:r>
          </a:p>
        </p:txBody>
      </p:sp>
      <p:pic>
        <p:nvPicPr>
          <p:cNvPr id="2052" name="Picture 4" descr="Module 6.2 - Business Analytics -Normal Distribution">
            <a:extLst>
              <a:ext uri="{FF2B5EF4-FFF2-40B4-BE49-F238E27FC236}">
                <a16:creationId xmlns:a16="http://schemas.microsoft.com/office/drawing/2014/main" id="{ADE1FDD2-D5FB-415A-9A93-C1E7BA831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r="7923" b="14330"/>
          <a:stretch>
            <a:fillRect/>
          </a:stretch>
        </p:blipFill>
        <p:spPr bwMode="auto">
          <a:xfrm>
            <a:off x="5702627" y="1977322"/>
            <a:ext cx="6489373" cy="36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44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637B-7D1B-5260-4AE9-472094D3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02D3-C02F-DB9D-1E46-D716BC99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6751704" cy="4199727"/>
          </a:xfrm>
        </p:spPr>
        <p:txBody>
          <a:bodyPr>
            <a:normAutofit/>
          </a:bodyPr>
          <a:lstStyle/>
          <a:p>
            <a:r>
              <a:rPr lang="en-US" dirty="0"/>
              <a:t>Why match empirical data to an analytical pattern?</a:t>
            </a:r>
          </a:p>
          <a:p>
            <a:pPr lvl="1"/>
            <a:r>
              <a:rPr lang="en-US" dirty="0"/>
              <a:t>We have fast computers, we can crunch the numbers on empirical data and draw pretty charts easily. </a:t>
            </a:r>
          </a:p>
          <a:p>
            <a:r>
              <a:rPr lang="en-US" dirty="0"/>
              <a:t>Can make use of samples to draw population conclusions. </a:t>
            </a:r>
          </a:p>
          <a:p>
            <a:pPr lvl="1"/>
            <a:r>
              <a:rPr lang="en-US" dirty="0"/>
              <a:t>Political polling, census data, surveys,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Tools/techniques/rules have been developed for analytical distributions </a:t>
            </a:r>
            <a:r>
              <a:rPr lang="en-US" i="1" dirty="0"/>
              <a:t>in general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benefit if we have data from one of those distributions.  </a:t>
            </a:r>
          </a:p>
          <a:p>
            <a:pPr lvl="1"/>
            <a:r>
              <a:rPr lang="en-US" dirty="0"/>
              <a:t>E.g. z-scores – how many results do we expect at certain values if we have normal data. Just need mean and std. </a:t>
            </a:r>
          </a:p>
        </p:txBody>
      </p:sp>
      <p:pic>
        <p:nvPicPr>
          <p:cNvPr id="4" name="Picture 2" descr="Normal distribution - Wikipedia">
            <a:extLst>
              <a:ext uri="{FF2B5EF4-FFF2-40B4-BE49-F238E27FC236}">
                <a16:creationId xmlns:a16="http://schemas.microsoft.com/office/drawing/2014/main" id="{36018994-BBDC-1769-7917-0CBB408B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03" y="2284098"/>
            <a:ext cx="5440297" cy="272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63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A71B-91E2-2DE3-8DD4-24C25CE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Generalizing from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837D-70C8-63BB-E507-913EB93C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 – “How many NAIT students are &lt;5’5” or &gt;6’5””?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Take a sample of N students, measure them. Calculate mean and std. </a:t>
            </a:r>
          </a:p>
          <a:p>
            <a:pPr lvl="1"/>
            <a:r>
              <a:rPr lang="en-US" dirty="0"/>
              <a:t>We ”know” height is normally distributed. (This is the logical leap). </a:t>
            </a:r>
          </a:p>
          <a:p>
            <a:pPr lvl="1"/>
            <a:r>
              <a:rPr lang="en-US" dirty="0"/>
              <a:t>Generate a normal distribution matching mean and std from sample. </a:t>
            </a:r>
          </a:p>
          <a:p>
            <a:pPr lvl="1"/>
            <a:r>
              <a:rPr lang="en-US" dirty="0"/>
              <a:t>Use standard normal distribution stuff (e.g. z-scores) to answer question. </a:t>
            </a:r>
          </a:p>
          <a:p>
            <a:r>
              <a:rPr lang="en-US" dirty="0"/>
              <a:t>We are able to take a small subset of know heights, generalize that to the population, and then perform analysis on that generalization. </a:t>
            </a:r>
          </a:p>
          <a:p>
            <a:pPr lvl="1"/>
            <a:r>
              <a:rPr lang="en-US" dirty="0"/>
              <a:t>What may hurt or improve the reliability of this analysis. </a:t>
            </a:r>
          </a:p>
          <a:p>
            <a:r>
              <a:rPr lang="en-US" dirty="0"/>
              <a:t>If you see a Stats Canada estimate from census data, it is likely done like this. </a:t>
            </a:r>
          </a:p>
        </p:txBody>
      </p:sp>
    </p:spTree>
    <p:extLst>
      <p:ext uri="{BB962C8B-B14F-4D97-AF65-F5344CB8AC3E}">
        <p14:creationId xmlns:p14="http://schemas.microsoft.com/office/powerpoint/2010/main" val="3258882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3D06-BBDA-D959-B720-174DE2E9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6021-92B6-7C62-9A34-AE1724D5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Understanding distributions is useful in several ways. </a:t>
            </a:r>
          </a:p>
          <a:p>
            <a:pPr lvl="1"/>
            <a:r>
              <a:rPr lang="en-US" dirty="0"/>
              <a:t>We can better communicate about data if we need to. </a:t>
            </a:r>
          </a:p>
          <a:p>
            <a:pPr lvl="1"/>
            <a:r>
              <a:rPr lang="en-US" dirty="0"/>
              <a:t>We can do data exploration before ML stuff more easily. </a:t>
            </a:r>
          </a:p>
          <a:p>
            <a:pPr lvl="1"/>
            <a:r>
              <a:rPr lang="en-US" dirty="0"/>
              <a:t>We can leverage expectations to generalize. </a:t>
            </a:r>
          </a:p>
          <a:p>
            <a:r>
              <a:rPr lang="en-US" dirty="0"/>
              <a:t>Analytical distributions allow us to take smaller samples and make reliable predictions. </a:t>
            </a:r>
          </a:p>
          <a:p>
            <a:pPr lvl="1"/>
            <a:r>
              <a:rPr lang="en-US" dirty="0"/>
              <a:t>We will spend more time working with generalizing and inferring later. </a:t>
            </a:r>
          </a:p>
          <a:p>
            <a:pPr lvl="1"/>
            <a:r>
              <a:rPr lang="en-US" dirty="0"/>
              <a:t>We want to start thinking about the distribution patterns early. </a:t>
            </a:r>
          </a:p>
        </p:txBody>
      </p:sp>
    </p:spTree>
    <p:extLst>
      <p:ext uri="{BB962C8B-B14F-4D97-AF65-F5344CB8AC3E}">
        <p14:creationId xmlns:p14="http://schemas.microsoft.com/office/powerpoint/2010/main" val="15058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8A78-1E9A-ED3D-C85A-8F8DBFF6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80DB-97D7-4333-73F0-0F1F275D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ispersion">
            <a:extLst>
              <a:ext uri="{FF2B5EF4-FFF2-40B4-BE49-F238E27FC236}">
                <a16:creationId xmlns:a16="http://schemas.microsoft.com/office/drawing/2014/main" id="{9664112E-E23C-36B7-51B8-AC7AB94C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853754"/>
            <a:ext cx="54483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Measures of Central Tendency: Mean, Median, and Mode | by  Nitesh Addagatla | Medium">
            <a:extLst>
              <a:ext uri="{FF2B5EF4-FFF2-40B4-BE49-F238E27FC236}">
                <a16:creationId xmlns:a16="http://schemas.microsoft.com/office/drawing/2014/main" id="{A6E103DC-CD48-B1D7-D682-2B18D9FBF7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14166" r="3659" b="15167"/>
          <a:stretch>
            <a:fillRect/>
          </a:stretch>
        </p:blipFill>
        <p:spPr bwMode="auto">
          <a:xfrm>
            <a:off x="0" y="3947769"/>
            <a:ext cx="6705886" cy="291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inuous vs. discrete vs. categorical axis: What is the difference? -  Inforiver">
            <a:extLst>
              <a:ext uri="{FF2B5EF4-FFF2-40B4-BE49-F238E27FC236}">
                <a16:creationId xmlns:a16="http://schemas.microsoft.com/office/drawing/2014/main" id="{37126D79-50FE-C6A1-CA70-4C77CCC03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18250" b="36426"/>
          <a:stretch>
            <a:fillRect/>
          </a:stretch>
        </p:blipFill>
        <p:spPr bwMode="auto">
          <a:xfrm>
            <a:off x="842551" y="1400497"/>
            <a:ext cx="5175360" cy="2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0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datasets are normally very large. </a:t>
            </a:r>
          </a:p>
          <a:p>
            <a:pPr lvl="1"/>
            <a:r>
              <a:rPr lang="en-US" dirty="0"/>
              <a:t>Too big to deal with individual records. </a:t>
            </a:r>
          </a:p>
          <a:p>
            <a:pPr lvl="1"/>
            <a:r>
              <a:rPr lang="en-US" dirty="0"/>
              <a:t>Especially large when we move into ML (potentially millions of records). </a:t>
            </a:r>
          </a:p>
          <a:p>
            <a:r>
              <a:rPr lang="en-US" dirty="0"/>
              <a:t>We understand our data by examining its distribution, rather than the specifics. </a:t>
            </a:r>
          </a:p>
          <a:p>
            <a:pPr lvl="1"/>
            <a:r>
              <a:rPr lang="en-US" dirty="0"/>
              <a:t>Lots of data falls into patterns, and we can use that to more easily understand it. </a:t>
            </a:r>
          </a:p>
        </p:txBody>
      </p:sp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4705-0349-FFBB-6865-C09B3F6E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Populations and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D5EB-C0AB-61FE-3BD3-99C63B98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69" y="1853754"/>
            <a:ext cx="11329060" cy="4285789"/>
          </a:xfrm>
        </p:spPr>
        <p:txBody>
          <a:bodyPr/>
          <a:lstStyle/>
          <a:p>
            <a:r>
              <a:rPr lang="en-US" dirty="0"/>
              <a:t>In general, we don’t have all the data, we only have some subset. </a:t>
            </a:r>
          </a:p>
          <a:p>
            <a:pPr lvl="1"/>
            <a:r>
              <a:rPr lang="en-US" dirty="0"/>
              <a:t>E.g. a political poll takes several thousand (or less) responses to estimate an election. </a:t>
            </a:r>
          </a:p>
          <a:p>
            <a:pPr lvl="1"/>
            <a:r>
              <a:rPr lang="en-US" dirty="0"/>
              <a:t>With corporate data it is more likely to have population, e.g. all sales, all products…</a:t>
            </a:r>
          </a:p>
          <a:p>
            <a:r>
              <a:rPr lang="en-US" b="1" dirty="0"/>
              <a:t>Population:</a:t>
            </a:r>
          </a:p>
          <a:p>
            <a:pPr lvl="1"/>
            <a:r>
              <a:rPr lang="en-US" dirty="0"/>
              <a:t>All the data that exists on whatever we are looking at. </a:t>
            </a:r>
          </a:p>
          <a:p>
            <a:pPr lvl="1"/>
            <a:r>
              <a:rPr lang="en-US" dirty="0"/>
              <a:t>Relative to the question asked – e.g. data on college student means the pop is all students, not all humans. </a:t>
            </a:r>
          </a:p>
          <a:p>
            <a:r>
              <a:rPr lang="en-US" b="1" dirty="0"/>
              <a:t>Sample:</a:t>
            </a:r>
          </a:p>
          <a:p>
            <a:pPr lvl="1"/>
            <a:r>
              <a:rPr lang="en-US" dirty="0"/>
              <a:t>The data we have. </a:t>
            </a:r>
          </a:p>
          <a:p>
            <a:pPr lvl="1"/>
            <a:r>
              <a:rPr lang="en-US" dirty="0"/>
              <a:t>Some (maybe very small) fraction of the population. </a:t>
            </a:r>
          </a:p>
          <a:p>
            <a:r>
              <a:rPr lang="en-US" dirty="0"/>
              <a:t>We want samples that are representative – they mirror the population. More here when we do errors. </a:t>
            </a:r>
          </a:p>
        </p:txBody>
      </p:sp>
    </p:spTree>
    <p:extLst>
      <p:ext uri="{BB962C8B-B14F-4D97-AF65-F5344CB8AC3E}">
        <p14:creationId xmlns:p14="http://schemas.microsoft.com/office/powerpoint/2010/main" val="245468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2459-AB66-0DB2-BE85-BA21D42E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Distribution?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E3C1-6799-D675-9C05-20749C9F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is a count of:</a:t>
            </a:r>
          </a:p>
          <a:p>
            <a:pPr lvl="1"/>
            <a:r>
              <a:rPr lang="en-US" dirty="0"/>
              <a:t>Which values are in the dataset.</a:t>
            </a:r>
          </a:p>
          <a:p>
            <a:pPr lvl="1"/>
            <a:r>
              <a:rPr lang="en-US" dirty="0"/>
              <a:t>How many times each value occurs.</a:t>
            </a:r>
          </a:p>
          <a:p>
            <a:pPr lvl="1"/>
            <a:r>
              <a:rPr lang="en-US" dirty="0"/>
              <a:t>This is known as the Empirical Distribution – based on the actual data. (More later). </a:t>
            </a:r>
          </a:p>
          <a:p>
            <a:r>
              <a:rPr lang="en-US" dirty="0"/>
              <a:t>Distribution is normally best illustrated visually:</a:t>
            </a:r>
          </a:p>
          <a:p>
            <a:pPr lvl="1"/>
            <a:r>
              <a:rPr lang="en-US" dirty="0"/>
              <a:t>Histograms.</a:t>
            </a:r>
          </a:p>
          <a:p>
            <a:pPr lvl="1"/>
            <a:r>
              <a:rPr lang="en-US" dirty="0"/>
              <a:t>Density plots. </a:t>
            </a:r>
          </a:p>
          <a:p>
            <a:pPr lvl="1"/>
            <a:r>
              <a:rPr lang="en-US" dirty="0"/>
              <a:t>Can think of the distribution as the ‘shape’ of our data. </a:t>
            </a:r>
          </a:p>
        </p:txBody>
      </p:sp>
    </p:spTree>
    <p:extLst>
      <p:ext uri="{BB962C8B-B14F-4D97-AF65-F5344CB8AC3E}">
        <p14:creationId xmlns:p14="http://schemas.microsoft.com/office/powerpoint/2010/main" val="172814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2E0-EA6B-623F-AB63-F0FFD1BB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9023-9C55-3303-5630-772BC155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istogram - Wiktionary">
            <a:extLst>
              <a:ext uri="{FF2B5EF4-FFF2-40B4-BE49-F238E27FC236}">
                <a16:creationId xmlns:a16="http://schemas.microsoft.com/office/drawing/2014/main" id="{62A4F4A2-2E2D-D562-14A1-1C2DD6A1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655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ing Histograms to Understand Your Data - Statistics By Jim">
            <a:extLst>
              <a:ext uri="{FF2B5EF4-FFF2-40B4-BE49-F238E27FC236}">
                <a16:creationId xmlns:a16="http://schemas.microsoft.com/office/drawing/2014/main" id="{B58CE1B0-8CE3-57A0-EFC4-C75E9A6E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28688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FA40-9A5D-24E6-1EE9-D3978BB3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A Bar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CCFD-E3B4-0B33-0C7F-2D5CB030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Bar Chart vs Histogram - Edraw">
            <a:extLst>
              <a:ext uri="{FF2B5EF4-FFF2-40B4-BE49-F238E27FC236}">
                <a16:creationId xmlns:a16="http://schemas.microsoft.com/office/drawing/2014/main" id="{A5376A30-4CDB-128B-7041-E22CBB3F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1" y="1391655"/>
            <a:ext cx="8030977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675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417</TotalTime>
  <Words>1623</Words>
  <Application>Microsoft Macintosh PowerPoint</Application>
  <PresentationFormat>Widescreen</PresentationFormat>
  <Paragraphs>147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Review and Today</vt:lpstr>
      <vt:lpstr>You’re supposed to have a quiz soon!</vt:lpstr>
      <vt:lpstr>Distributions</vt:lpstr>
      <vt:lpstr>Recall</vt:lpstr>
      <vt:lpstr>So Much Data!</vt:lpstr>
      <vt:lpstr>Populations and Samples</vt:lpstr>
      <vt:lpstr>What’s a Distribution?</vt:lpstr>
      <vt:lpstr>Histograms</vt:lpstr>
      <vt:lpstr>So… A Bar Graph?</vt:lpstr>
      <vt:lpstr>Histogram Keys</vt:lpstr>
      <vt:lpstr>Density Plots</vt:lpstr>
      <vt:lpstr>PowerPoint Presentation</vt:lpstr>
      <vt:lpstr>Density Plot on A Histogram</vt:lpstr>
      <vt:lpstr>PowerPoint Presentation</vt:lpstr>
      <vt:lpstr>Distributions in tableau</vt:lpstr>
      <vt:lpstr>Applying Distributions - Comparisons</vt:lpstr>
      <vt:lpstr>Effect Size</vt:lpstr>
      <vt:lpstr>Steak to Nuts</vt:lpstr>
      <vt:lpstr>Effect Size Visualized</vt:lpstr>
      <vt:lpstr>PowerPoint Presentation</vt:lpstr>
      <vt:lpstr>Comparisons on a Density Plot</vt:lpstr>
      <vt:lpstr>Analyzing Distribution Patterns</vt:lpstr>
      <vt:lpstr>Normal Distribution</vt:lpstr>
      <vt:lpstr>PowerPoint Presentation</vt:lpstr>
      <vt:lpstr>Preview - Analytical Distributions</vt:lpstr>
      <vt:lpstr>Distribution Benefits</vt:lpstr>
      <vt:lpstr>Example – Generalizing from Sample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36</cp:revision>
  <dcterms:created xsi:type="dcterms:W3CDTF">2022-05-19T17:50:51Z</dcterms:created>
  <dcterms:modified xsi:type="dcterms:W3CDTF">2025-09-12T17:42:01Z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2025-08-20T18:23:59Z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85669134-e544-4597-9833-1e7dee34e1d8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