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58" r:id="rId5"/>
    <p:sldId id="265" r:id="rId6"/>
    <p:sldId id="259" r:id="rId7"/>
    <p:sldId id="260" r:id="rId8"/>
    <p:sldId id="269" r:id="rId9"/>
    <p:sldId id="263" r:id="rId10"/>
    <p:sldId id="273" r:id="rId11"/>
    <p:sldId id="274" r:id="rId12"/>
    <p:sldId id="264" r:id="rId13"/>
    <p:sldId id="271" r:id="rId14"/>
    <p:sldId id="276" r:id="rId15"/>
    <p:sldId id="266" r:id="rId16"/>
    <p:sldId id="267" r:id="rId17"/>
    <p:sldId id="275" r:id="rId18"/>
    <p:sldId id="272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9"/>
    <p:restoredTop sz="94851"/>
  </p:normalViewPr>
  <p:slideViewPr>
    <p:cSldViewPr snapToGrid="0">
      <p:cViewPr varScale="1">
        <p:scale>
          <a:sx n="181" d="100"/>
          <a:sy n="181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1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5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7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7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1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1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C3E1-1EDA-27BB-062D-4BFD559FC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Cumulative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4B1B1-BBBA-5A07-E294-718FFA7E2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43E8-12E7-9257-6E11-763718AB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987A-EC11-F10D-4BAD-638480BC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37" y="1853754"/>
            <a:ext cx="573407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PDF/PMF/Histogram shows the probability of a value being X. </a:t>
            </a:r>
          </a:p>
          <a:p>
            <a:r>
              <a:rPr lang="en-US" dirty="0"/>
              <a:t>A CDF shows the probability of a value being less than X. </a:t>
            </a:r>
          </a:p>
          <a:p>
            <a:r>
              <a:rPr lang="en-US" dirty="0"/>
              <a:t>Bot show the same data and can be made from each other. </a:t>
            </a:r>
          </a:p>
          <a:p>
            <a:pPr lvl="1"/>
            <a:r>
              <a:rPr lang="en-US" dirty="0"/>
              <a:t>Integrate to get cumulative, differentiate to get pdf. </a:t>
            </a:r>
          </a:p>
          <a:p>
            <a:r>
              <a:rPr lang="en-US" dirty="0"/>
              <a:t>Steepness shows density of values. </a:t>
            </a:r>
          </a:p>
          <a:p>
            <a:r>
              <a:rPr lang="en-US" dirty="0"/>
              <a:t>CDFs are somewhat more ‘tamper resistant’ vs things like odd bin sizes.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C598747-62A2-7280-4E9E-BFB89761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" r="8333"/>
          <a:stretch>
            <a:fillRect/>
          </a:stretch>
        </p:blipFill>
        <p:spPr bwMode="auto">
          <a:xfrm>
            <a:off x="5946514" y="2179780"/>
            <a:ext cx="6153122" cy="273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40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B445-1E7A-A481-47E0-B73834B2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E3AC-0919-77EA-F635-6E2584E8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2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80EA-EF79-C275-3D9C-BFBC68C0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DCC-7D96-9C32-7C7D-AA150C65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744" y="1853754"/>
            <a:ext cx="4864608" cy="4199727"/>
          </a:xfrm>
        </p:spPr>
        <p:txBody>
          <a:bodyPr/>
          <a:lstStyle/>
          <a:p>
            <a:r>
              <a:rPr lang="en-US" dirty="0"/>
              <a:t>The percentile is the proportion of items that are lower than a given item.</a:t>
            </a:r>
          </a:p>
          <a:p>
            <a:r>
              <a:rPr lang="en-US" dirty="0"/>
              <a:t>A CDF looking at data cumulatively makes percentiles clear. </a:t>
            </a:r>
          </a:p>
          <a:p>
            <a:pPr lvl="1"/>
            <a:r>
              <a:rPr lang="en-US" dirty="0"/>
              <a:t>Y value is the percentile. </a:t>
            </a:r>
          </a:p>
          <a:p>
            <a:r>
              <a:rPr lang="en-US" dirty="0"/>
              <a:t>Used in comparison and benchmarking. </a:t>
            </a:r>
          </a:p>
          <a:p>
            <a:pPr lvl="1"/>
            <a:r>
              <a:rPr lang="en-US" dirty="0"/>
              <a:t>Test scores, salary, economic outcomes…</a:t>
            </a:r>
          </a:p>
          <a:p>
            <a:r>
              <a:rPr lang="en-US" dirty="0"/>
              <a:t>It doesn’t matter what the value is, only how it compares to others. </a:t>
            </a:r>
          </a:p>
        </p:txBody>
      </p:sp>
      <p:pic>
        <p:nvPicPr>
          <p:cNvPr id="7170" name="Picture 2" descr="How to Understand Score Percentiles">
            <a:extLst>
              <a:ext uri="{FF2B5EF4-FFF2-40B4-BE49-F238E27FC236}">
                <a16:creationId xmlns:a16="http://schemas.microsoft.com/office/drawing/2014/main" id="{0BA0F1E1-81E0-4F4A-29E6-6EBE1AB99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5867" r="9348" b="7911"/>
          <a:stretch>
            <a:fillRect/>
          </a:stretch>
        </p:blipFill>
        <p:spPr bwMode="auto">
          <a:xfrm>
            <a:off x="0" y="1841330"/>
            <a:ext cx="7095744" cy="50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8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EEC2-C029-8001-7F1E-26CF51B6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Nerdy Percentile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6AF0-68C2-B0A3-70F1-E8DF7202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9" y="1853754"/>
            <a:ext cx="6371780" cy="4199727"/>
          </a:xfrm>
        </p:spPr>
        <p:txBody>
          <a:bodyPr/>
          <a:lstStyle/>
          <a:p>
            <a:r>
              <a:rPr lang="en-US" dirty="0"/>
              <a:t>This example comes from response times for an online service’s API. </a:t>
            </a:r>
          </a:p>
          <a:p>
            <a:r>
              <a:rPr lang="en-US" dirty="0"/>
              <a:t>When occasional issues occur, those raise the mean, but not 90</a:t>
            </a:r>
            <a:r>
              <a:rPr lang="en-US" baseline="30000" dirty="0"/>
              <a:t>th</a:t>
            </a:r>
            <a:r>
              <a:rPr lang="en-US" dirty="0"/>
              <a:t> percentile.</a:t>
            </a:r>
          </a:p>
          <a:p>
            <a:pPr lvl="1"/>
            <a:r>
              <a:rPr lang="en-US" dirty="0"/>
              <a:t>i.e. a few people have very long waits. </a:t>
            </a:r>
          </a:p>
          <a:p>
            <a:pPr lvl="1"/>
            <a:r>
              <a:rPr lang="en-US" dirty="0"/>
              <a:t>Mean rises due to value, but it isn’t that many people. </a:t>
            </a:r>
          </a:p>
          <a:p>
            <a:r>
              <a:rPr lang="en-US" dirty="0"/>
              <a:t>When </a:t>
            </a:r>
            <a:r>
              <a:rPr lang="en-US" b="1" i="1" dirty="0"/>
              <a:t>real</a:t>
            </a:r>
            <a:r>
              <a:rPr lang="en-US" dirty="0"/>
              <a:t> bad issues occur, the percentile raises. </a:t>
            </a:r>
          </a:p>
          <a:p>
            <a:pPr lvl="1"/>
            <a:r>
              <a:rPr lang="en-US" dirty="0"/>
              <a:t>A larger number of people have long waits. </a:t>
            </a:r>
          </a:p>
          <a:p>
            <a:pPr lvl="1"/>
            <a:r>
              <a:rPr lang="en-US" dirty="0"/>
              <a:t>Even if the mean doesn’t move much, prob is noticed. </a:t>
            </a:r>
          </a:p>
          <a:p>
            <a:pPr lvl="1"/>
            <a:r>
              <a:rPr lang="en-US" dirty="0"/>
              <a:t>Larger number of items, less extreme difference. </a:t>
            </a: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4FE5B8FB-8A4C-1104-9A11-8A1D7219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48" y="1210392"/>
            <a:ext cx="5161852" cy="23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">
            <a:extLst>
              <a:ext uri="{FF2B5EF4-FFF2-40B4-BE49-F238E27FC236}">
                <a16:creationId xmlns:a16="http://schemas.microsoft.com/office/drawing/2014/main" id="{3CD28DE7-08AA-99B0-44F8-8EC41C67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48" y="3574223"/>
            <a:ext cx="5161852" cy="318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7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326E-ADBA-E6F9-77FB-257D1A46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 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B2B7-3142-0443-EFEC-39DA0AF0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0240"/>
            <a:ext cx="9603275" cy="4133241"/>
          </a:xfrm>
        </p:spPr>
        <p:txBody>
          <a:bodyPr/>
          <a:lstStyle/>
          <a:p>
            <a:r>
              <a:rPr lang="en-US" dirty="0"/>
              <a:t>The term percentile can be a bit confusing as it is kind of used in different ways. </a:t>
            </a:r>
          </a:p>
          <a:p>
            <a:r>
              <a:rPr lang="en-US" dirty="0"/>
              <a:t>Percentile rank:</a:t>
            </a:r>
          </a:p>
          <a:p>
            <a:pPr lvl="1"/>
            <a:r>
              <a:rPr lang="en-US" dirty="0"/>
              <a:t>Given this actual value, what percentage are lower. (Look up Y). </a:t>
            </a:r>
          </a:p>
          <a:p>
            <a:pPr lvl="1"/>
            <a:r>
              <a:rPr lang="en-US" dirty="0"/>
              <a:t>E.g. I got 87% on the exam and my percentile rank is 92% (better than 92% of others). </a:t>
            </a:r>
          </a:p>
          <a:p>
            <a:r>
              <a:rPr lang="en-US" dirty="0"/>
              <a:t>Percentile:</a:t>
            </a:r>
          </a:p>
          <a:p>
            <a:pPr lvl="1"/>
            <a:r>
              <a:rPr lang="en-US" dirty="0"/>
              <a:t>Given this percentile rank, what is the value at that point. (Look up X). </a:t>
            </a:r>
          </a:p>
          <a:p>
            <a:pPr lvl="1"/>
            <a:r>
              <a:rPr lang="en-US" dirty="0"/>
              <a:t>E.g. the 92</a:t>
            </a:r>
            <a:r>
              <a:rPr lang="en-US" baseline="30000" dirty="0"/>
              <a:t>nd</a:t>
            </a:r>
            <a:r>
              <a:rPr lang="en-US" dirty="0"/>
              <a:t> percentile is at 87% score on the exam. (The value above 92% of others). </a:t>
            </a:r>
          </a:p>
          <a:p>
            <a:r>
              <a:rPr lang="en-US" dirty="0"/>
              <a:t>”I’m in the 92</a:t>
            </a:r>
            <a:r>
              <a:rPr lang="en-US" baseline="30000" dirty="0"/>
              <a:t>nd</a:t>
            </a:r>
            <a:r>
              <a:rPr lang="en-US" dirty="0"/>
              <a:t> percentile” is </a:t>
            </a:r>
            <a:r>
              <a:rPr lang="en-US"/>
              <a:t>more obvious </a:t>
            </a:r>
            <a:r>
              <a:rPr lang="en-US" dirty="0"/>
              <a:t>as “my percentile rank is 92” </a:t>
            </a:r>
          </a:p>
        </p:txBody>
      </p:sp>
    </p:spTree>
    <p:extLst>
      <p:ext uri="{BB962C8B-B14F-4D97-AF65-F5344CB8AC3E}">
        <p14:creationId xmlns:p14="http://schemas.microsoft.com/office/powerpoint/2010/main" val="305779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69EB-2234-DCA8-F313-457359BE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E9BF-022B-B5BC-DDEF-B866C635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1944414"/>
            <a:ext cx="4657344" cy="4109067"/>
          </a:xfrm>
        </p:spPr>
        <p:txBody>
          <a:bodyPr>
            <a:normAutofit/>
          </a:bodyPr>
          <a:lstStyle/>
          <a:p>
            <a:r>
              <a:rPr lang="en-US" dirty="0"/>
              <a:t>The median is one special percentile – the value in the middle. </a:t>
            </a:r>
          </a:p>
          <a:p>
            <a:r>
              <a:rPr lang="en-US" dirty="0"/>
              <a:t>Often represents the center of data better than mean. </a:t>
            </a:r>
          </a:p>
          <a:p>
            <a:pPr lvl="1"/>
            <a:r>
              <a:rPr lang="en-US" dirty="0"/>
              <a:t>Especially in cases of odd distribution patterns – outliers, skew,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 analysis we may sometimes take the median in place of mean. </a:t>
            </a:r>
          </a:p>
          <a:p>
            <a:r>
              <a:rPr lang="en-US" dirty="0"/>
              <a:t>In normal data, mean and median (and mode) are the same. </a:t>
            </a:r>
          </a:p>
        </p:txBody>
      </p:sp>
      <p:pic>
        <p:nvPicPr>
          <p:cNvPr id="9218" name="Picture 2" descr="Measures of Central Value: Mean, Median, Mode &amp; Others : Plantlet">
            <a:extLst>
              <a:ext uri="{FF2B5EF4-FFF2-40B4-BE49-F238E27FC236}">
                <a16:creationId xmlns:a16="http://schemas.microsoft.com/office/drawing/2014/main" id="{D994CA42-487B-38CE-3A5A-D851ADA49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15478" r="4406"/>
          <a:stretch>
            <a:fillRect/>
          </a:stretch>
        </p:blipFill>
        <p:spPr bwMode="auto">
          <a:xfrm>
            <a:off x="0" y="1716278"/>
            <a:ext cx="7534656" cy="514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9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4B11-A938-CA4F-6A6F-ABF276E3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945" y="804519"/>
            <a:ext cx="9152909" cy="1049235"/>
          </a:xfrm>
        </p:spPr>
        <p:txBody>
          <a:bodyPr/>
          <a:lstStyle/>
          <a:p>
            <a:r>
              <a:rPr lang="en-US" dirty="0"/>
              <a:t>IQR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F75D-4904-A93E-C59F-E34E576E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3" y="1853754"/>
            <a:ext cx="6306546" cy="4199727"/>
          </a:xfrm>
        </p:spPr>
        <p:txBody>
          <a:bodyPr>
            <a:normAutofit/>
          </a:bodyPr>
          <a:lstStyle/>
          <a:p>
            <a:r>
              <a:rPr lang="en-US" dirty="0"/>
              <a:t>Can also use percentile for IQR – interquartile range. </a:t>
            </a:r>
          </a:p>
          <a:p>
            <a:r>
              <a:rPr lang="en-US" dirty="0"/>
              <a:t>Common in stats to get an idea of “the typical value”. </a:t>
            </a:r>
          </a:p>
          <a:p>
            <a:pPr lvl="1"/>
            <a:r>
              <a:rPr lang="en-US" dirty="0"/>
              <a:t>E.g. the IQR of income kind of mirrors the ”middle class”. </a:t>
            </a:r>
          </a:p>
          <a:p>
            <a:r>
              <a:rPr lang="en-US" dirty="0"/>
              <a:t>There’s other ranges, but the idea is the same.</a:t>
            </a:r>
          </a:p>
          <a:p>
            <a:pPr lvl="1"/>
            <a:r>
              <a:rPr lang="en-US" dirty="0"/>
              <a:t>E.g. middle 3 of 5 quintiles. </a:t>
            </a:r>
          </a:p>
          <a:p>
            <a:r>
              <a:rPr lang="en-US" dirty="0"/>
              <a:t>Can also help with automated outlier filter. </a:t>
            </a:r>
          </a:p>
          <a:p>
            <a:r>
              <a:rPr lang="en-US" dirty="0"/>
              <a:t>What if the data is not normal?</a:t>
            </a:r>
          </a:p>
        </p:txBody>
      </p:sp>
      <p:pic>
        <p:nvPicPr>
          <p:cNvPr id="6148" name="Picture 4" descr="المدى الربيعي - ويكيبيديا">
            <a:extLst>
              <a:ext uri="{FF2B5EF4-FFF2-40B4-BE49-F238E27FC236}">
                <a16:creationId xmlns:a16="http://schemas.microsoft.com/office/drawing/2014/main" id="{F354696C-261F-CAE7-9D3C-BCAD0D2D2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>
            <a:fillRect/>
          </a:stretch>
        </p:blipFill>
        <p:spPr bwMode="auto">
          <a:xfrm>
            <a:off x="6963863" y="1966321"/>
            <a:ext cx="5228137" cy="397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4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461-225F-19F1-A44C-0AC08AD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- 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D8BC-5315-1AE5-0CA2-16F3BE5F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375" y="1853754"/>
            <a:ext cx="8017625" cy="4199727"/>
          </a:xfrm>
        </p:spPr>
        <p:txBody>
          <a:bodyPr>
            <a:normAutofit/>
          </a:bodyPr>
          <a:lstStyle/>
          <a:p>
            <a:r>
              <a:rPr lang="en-US" dirty="0"/>
              <a:t>In stats we often use the term parametric, often with tests – z, 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Means that there are some assumptions about the population data. </a:t>
            </a:r>
          </a:p>
          <a:p>
            <a:pPr lvl="1"/>
            <a:r>
              <a:rPr lang="en-US" dirty="0"/>
              <a:t>In most cases that means we use things that assume data is normal. </a:t>
            </a:r>
          </a:p>
          <a:p>
            <a:pPr lvl="1"/>
            <a:r>
              <a:rPr lang="en-US" dirty="0"/>
              <a:t>E.g. normality gives us the distribution of values by standard deviation. </a:t>
            </a:r>
          </a:p>
          <a:p>
            <a:r>
              <a:rPr lang="en-US" dirty="0"/>
              <a:t>Hypothesis testing, effect size, </a:t>
            </a:r>
            <a:r>
              <a:rPr lang="en-US" dirty="0" err="1"/>
              <a:t>etc</a:t>
            </a:r>
            <a:r>
              <a:rPr lang="en-US" dirty="0"/>
              <a:t>… are all parametric. </a:t>
            </a:r>
          </a:p>
          <a:p>
            <a:r>
              <a:rPr lang="en-US" dirty="0"/>
              <a:t>The assumptions allow for more powerful/insightful methods than non-parametric. </a:t>
            </a:r>
          </a:p>
          <a:p>
            <a:pPr lvl="1"/>
            <a:r>
              <a:rPr lang="en-US" dirty="0"/>
              <a:t>We can base rules off of those assumptions. </a:t>
            </a:r>
          </a:p>
          <a:p>
            <a:r>
              <a:rPr lang="en-US" dirty="0"/>
              <a:t>Will still work with ‘bad’ data, but results get less reliable. </a:t>
            </a:r>
          </a:p>
          <a:p>
            <a:endParaRPr lang="en-US" dirty="0"/>
          </a:p>
        </p:txBody>
      </p:sp>
      <p:pic>
        <p:nvPicPr>
          <p:cNvPr id="12290" name="Picture 2" descr="Parametric vs Non-Parametric Test: Choosing the Right Test">
            <a:extLst>
              <a:ext uri="{FF2B5EF4-FFF2-40B4-BE49-F238E27FC236}">
                <a16:creationId xmlns:a16="http://schemas.microsoft.com/office/drawing/2014/main" id="{AD951AB2-2E6D-A2BA-AB33-9F5CCB50B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" r="5396"/>
          <a:stretch>
            <a:fillRect/>
          </a:stretch>
        </p:blipFill>
        <p:spPr bwMode="auto">
          <a:xfrm>
            <a:off x="0" y="2367485"/>
            <a:ext cx="4174375" cy="31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8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1964-43FF-4CAB-1F8D-A75F56C3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CB01-C116-CADB-3BBD-42289FD7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53754"/>
            <a:ext cx="8178150" cy="4199727"/>
          </a:xfrm>
        </p:spPr>
        <p:txBody>
          <a:bodyPr/>
          <a:lstStyle/>
          <a:p>
            <a:r>
              <a:rPr lang="en-US" dirty="0"/>
              <a:t>Histograms, </a:t>
            </a:r>
            <a:r>
              <a:rPr lang="en-US" dirty="0" err="1"/>
              <a:t>pmf</a:t>
            </a:r>
            <a:r>
              <a:rPr lang="en-US" dirty="0"/>
              <a:t>, pdf, mean, all look at raw data values row by row. </a:t>
            </a:r>
          </a:p>
          <a:p>
            <a:pPr lvl="1"/>
            <a:r>
              <a:rPr lang="en-US" dirty="0"/>
              <a:t>How many things do I have/expect at each value. </a:t>
            </a:r>
          </a:p>
          <a:p>
            <a:r>
              <a:rPr lang="en-US" dirty="0"/>
              <a:t>CDF, percentiles, and median look at ordering/rank within a group. </a:t>
            </a:r>
          </a:p>
          <a:p>
            <a:pPr lvl="1"/>
            <a:r>
              <a:rPr lang="en-US" dirty="0"/>
              <a:t>Of the things I have, where each this positioned. </a:t>
            </a:r>
          </a:p>
          <a:p>
            <a:pPr lvl="1"/>
            <a:r>
              <a:rPr lang="en-US" dirty="0"/>
              <a:t>Tend to be outlier resistant. </a:t>
            </a:r>
          </a:p>
          <a:p>
            <a:r>
              <a:rPr lang="en-US" dirty="0"/>
              <a:t>Each presents a different interpretation of the same data. </a:t>
            </a:r>
          </a:p>
          <a:p>
            <a:r>
              <a:rPr lang="en-US" dirty="0"/>
              <a:t>Depending on what we need, either may be useful – context dependent. </a:t>
            </a:r>
          </a:p>
          <a:p>
            <a:r>
              <a:rPr lang="en-US" dirty="0"/>
              <a:t>When looking at large amounts of data, the interpretation chosen matters. </a:t>
            </a:r>
          </a:p>
          <a:p>
            <a:pPr lvl="1"/>
            <a:r>
              <a:rPr lang="en-US" dirty="0"/>
              <a:t>“Incomes are up”, but what actually is…</a:t>
            </a:r>
          </a:p>
        </p:txBody>
      </p:sp>
      <p:pic>
        <p:nvPicPr>
          <p:cNvPr id="4" name="Picture 2" descr="Lies, Damn Lies, And Statistics: The Manipulation Of Public Opinion In  America by Michael A. Wheeler | Goodreads">
            <a:extLst>
              <a:ext uri="{FF2B5EF4-FFF2-40B4-BE49-F238E27FC236}">
                <a16:creationId xmlns:a16="http://schemas.microsoft.com/office/drawing/2014/main" id="{1A285CC7-A518-22E5-B08F-EF80C2E0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29" y="1584960"/>
            <a:ext cx="2562271" cy="43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46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954A-4EF4-2B35-1E54-756F221C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Arrays!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506C-407C-0D11-DBFC-199CBDF4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/>
          <a:lstStyle/>
          <a:p>
            <a:r>
              <a:rPr lang="en-US" dirty="0"/>
              <a:t>For this workbook we’ll look at arrays. </a:t>
            </a:r>
          </a:p>
          <a:p>
            <a:pPr lvl="1"/>
            <a:r>
              <a:rPr lang="en-US" dirty="0"/>
              <a:t>You’ll do this in more detail in the programming class, but these are common. </a:t>
            </a:r>
          </a:p>
          <a:p>
            <a:r>
              <a:rPr lang="en-US" dirty="0"/>
              <a:t>An array is roughly a fixed length/type list – one type, set length. </a:t>
            </a:r>
          </a:p>
          <a:p>
            <a:pPr lvl="1"/>
            <a:r>
              <a:rPr lang="en-US" dirty="0"/>
              <a:t>We can refer to a position via an index in square bracket – e.g. </a:t>
            </a:r>
            <a:r>
              <a:rPr lang="en-US" dirty="0" err="1"/>
              <a:t>my_list</a:t>
            </a:r>
            <a:r>
              <a:rPr lang="en-US" dirty="0"/>
              <a:t>[7]</a:t>
            </a:r>
          </a:p>
          <a:p>
            <a:pPr lvl="1"/>
            <a:r>
              <a:rPr lang="en-US" dirty="0"/>
              <a:t>No ‘appending’, every item goes to a preexisting spot. </a:t>
            </a:r>
          </a:p>
          <a:p>
            <a:pPr lvl="1"/>
            <a:r>
              <a:rPr lang="en-US" dirty="0"/>
              <a:t>Pandas specific functions don’t apply - .info(), .mean(), </a:t>
            </a:r>
            <a:r>
              <a:rPr lang="en-US" dirty="0" err="1"/>
              <a:t>etc</a:t>
            </a:r>
            <a:r>
              <a:rPr lang="en-US" dirty="0"/>
              <a:t>… are ‘part of’ pandas. </a:t>
            </a:r>
          </a:p>
          <a:p>
            <a:r>
              <a:rPr lang="en-US" dirty="0"/>
              <a:t>Otherwise, they are mostly interchangeable. </a:t>
            </a:r>
          </a:p>
          <a:p>
            <a:pPr lvl="1"/>
            <a:r>
              <a:rPr lang="en-US" dirty="0"/>
              <a:t>We’ll use arrays here to get some exposure – we commonly </a:t>
            </a:r>
            <a:r>
              <a:rPr lang="en-US"/>
              <a:t>mix container </a:t>
            </a:r>
            <a:r>
              <a:rPr lang="en-US" dirty="0"/>
              <a:t>types. </a:t>
            </a:r>
          </a:p>
          <a:p>
            <a:pPr lvl="1"/>
            <a:r>
              <a:rPr lang="en-US" dirty="0"/>
              <a:t>Many/most functions we use implement ‘duck typing’ and can be used interchangeably. </a:t>
            </a:r>
          </a:p>
          <a:p>
            <a:pPr lvl="1"/>
            <a:r>
              <a:rPr lang="en-US" dirty="0"/>
              <a:t>You can always convert if confused – make it work, then make it elegant. </a:t>
            </a:r>
          </a:p>
        </p:txBody>
      </p:sp>
    </p:spTree>
    <p:extLst>
      <p:ext uri="{BB962C8B-B14F-4D97-AF65-F5344CB8AC3E}">
        <p14:creationId xmlns:p14="http://schemas.microsoft.com/office/powerpoint/2010/main" val="386197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0B89-2C12-2DDE-4861-1D9C254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Charting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A8D8-43A1-8291-FAEF-5C14A1F2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211215"/>
          </a:xfrm>
        </p:spPr>
        <p:txBody>
          <a:bodyPr/>
          <a:lstStyle/>
          <a:p>
            <a:r>
              <a:rPr lang="en-US" dirty="0"/>
              <a:t>We normally plot distributions using a histogram or some histogram-</a:t>
            </a:r>
            <a:r>
              <a:rPr lang="en-US" dirty="0" err="1"/>
              <a:t>esqe</a:t>
            </a:r>
            <a:r>
              <a:rPr lang="en-US" dirty="0"/>
              <a:t> plot. </a:t>
            </a:r>
          </a:p>
          <a:p>
            <a:r>
              <a:rPr lang="en-US" dirty="0"/>
              <a:t>This shows how many results occur ‘here’.</a:t>
            </a:r>
          </a:p>
          <a:p>
            <a:endParaRPr lang="en-US" dirty="0"/>
          </a:p>
        </p:txBody>
      </p:sp>
      <p:pic>
        <p:nvPicPr>
          <p:cNvPr id="1026" name="Picture 2" descr="plot - Plotting Probability Density / Mass Function of Dataset in R - Stack  Overflow">
            <a:extLst>
              <a:ext uri="{FF2B5EF4-FFF2-40B4-BE49-F238E27FC236}">
                <a16:creationId xmlns:a16="http://schemas.microsoft.com/office/drawing/2014/main" id="{BDAA8516-73A9-A9A2-04F1-D518B3751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02" y="3064969"/>
            <a:ext cx="6599796" cy="37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4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ED9E-5FC3-8890-F309-CD0987CE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7A49-C4AD-919F-6FA0-08ECBC64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An array is one of the OG data structures of modern computing. </a:t>
            </a:r>
          </a:p>
          <a:p>
            <a:r>
              <a:rPr lang="en-US" dirty="0"/>
              <a:t>The array represents a physical slice of memory that size. </a:t>
            </a:r>
          </a:p>
          <a:p>
            <a:pPr lvl="1"/>
            <a:r>
              <a:rPr lang="en-US" dirty="0"/>
              <a:t>This is why the size can’t change; it also makes it fast to access and go through. </a:t>
            </a:r>
          </a:p>
          <a:p>
            <a:pPr lvl="1"/>
            <a:r>
              <a:rPr lang="en-US" dirty="0"/>
              <a:t>Resizable containers are relatively new – they are an abstraction of the physical memory. </a:t>
            </a:r>
          </a:p>
          <a:p>
            <a:r>
              <a:rPr lang="en-US" dirty="0"/>
              <a:t>Arrays are commonly used now when we need speed, not flexibility. </a:t>
            </a:r>
          </a:p>
          <a:p>
            <a:pPr lvl="1"/>
            <a:r>
              <a:rPr lang="en-US" dirty="0"/>
              <a:t>If we have a fixed size set of data, doing stuff to it as an array will be faster and mem efficient.</a:t>
            </a:r>
          </a:p>
          <a:p>
            <a:pPr lvl="1"/>
            <a:r>
              <a:rPr lang="en-US" dirty="0"/>
              <a:t>Algorithms commonly require or convert data to an array before processing. (NN)</a:t>
            </a:r>
          </a:p>
          <a:p>
            <a:pPr lvl="1"/>
            <a:r>
              <a:rPr lang="en-US" dirty="0"/>
              <a:t>We typically need to convert data to an array, and commonly interact with arrays. </a:t>
            </a:r>
          </a:p>
          <a:p>
            <a:r>
              <a:rPr lang="en-US" dirty="0"/>
              <a:t>Python makes this a minor concern to us – thank someone for that. </a:t>
            </a:r>
          </a:p>
        </p:txBody>
      </p:sp>
    </p:spTree>
    <p:extLst>
      <p:ext uri="{BB962C8B-B14F-4D97-AF65-F5344CB8AC3E}">
        <p14:creationId xmlns:p14="http://schemas.microsoft.com/office/powerpoint/2010/main" val="122977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A87-6763-EBBC-60AB-6DE21A93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with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94DA-F718-CC62-39EB-789F9B66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204393" cy="2888933"/>
          </a:xfrm>
        </p:spPr>
        <p:txBody>
          <a:bodyPr>
            <a:normAutofit/>
          </a:bodyPr>
          <a:lstStyle/>
          <a:p>
            <a:r>
              <a:rPr lang="en-US" dirty="0"/>
              <a:t>With a histogram is to look at density (percentage) instead of raw count. </a:t>
            </a:r>
          </a:p>
          <a:p>
            <a:pPr lvl="1"/>
            <a:r>
              <a:rPr lang="en-US" dirty="0"/>
              <a:t>Allows for comparisons of different size datasets. </a:t>
            </a:r>
          </a:p>
          <a:p>
            <a:r>
              <a:rPr lang="en-US" dirty="0"/>
              <a:t>The density version of a histogram is a PMF – probability mass function. </a:t>
            </a:r>
          </a:p>
          <a:p>
            <a:r>
              <a:rPr lang="en-US" dirty="0"/>
              <a:t>A smoothed version of the PMF is the PDF – probability density function. </a:t>
            </a:r>
          </a:p>
          <a:p>
            <a:pPr lvl="1"/>
            <a:r>
              <a:rPr lang="en-US" dirty="0"/>
              <a:t>PDF is in more detail later in text, but it’s the most common thing we use to look at distributions. </a:t>
            </a:r>
          </a:p>
          <a:p>
            <a:r>
              <a:rPr lang="en-US" dirty="0"/>
              <a:t>These things are directly convertible back and forth.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F48AD0-AF5B-A3E7-5A3B-48C0ACA76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5" b="24444"/>
          <a:stretch>
            <a:fillRect/>
          </a:stretch>
        </p:blipFill>
        <p:spPr bwMode="auto">
          <a:xfrm>
            <a:off x="2668768" y="4742688"/>
            <a:ext cx="7168896" cy="211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6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FF23-290D-4120-4D83-6F82EBD0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E457-0A17-7738-CE47-717A9789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look at distributions cumulatively. </a:t>
            </a:r>
          </a:p>
          <a:p>
            <a:pPr lvl="1"/>
            <a:r>
              <a:rPr lang="en-US" dirty="0"/>
              <a:t>How many occurrences happened ‘below’ this point. </a:t>
            </a:r>
          </a:p>
          <a:p>
            <a:r>
              <a:rPr lang="en-US" dirty="0"/>
              <a:t>Foundational for several concepts:</a:t>
            </a:r>
          </a:p>
          <a:p>
            <a:pPr lvl="1"/>
            <a:r>
              <a:rPr lang="en-US" dirty="0"/>
              <a:t>Hypothesis testing. </a:t>
            </a:r>
          </a:p>
          <a:p>
            <a:pPr lvl="1"/>
            <a:r>
              <a:rPr lang="en-US" dirty="0"/>
              <a:t>Percentiles. </a:t>
            </a:r>
          </a:p>
          <a:p>
            <a:pPr lvl="1"/>
            <a:r>
              <a:rPr lang="en-US" dirty="0"/>
              <a:t>Can also be good for comparing distributions. </a:t>
            </a:r>
          </a:p>
        </p:txBody>
      </p:sp>
    </p:spTree>
    <p:extLst>
      <p:ext uri="{BB962C8B-B14F-4D97-AF65-F5344CB8AC3E}">
        <p14:creationId xmlns:p14="http://schemas.microsoft.com/office/powerpoint/2010/main" val="310420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7BC6-ECF5-406D-1D5E-91ADDAE9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CDF – Cumulative Distribution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B0A3-9092-FCD2-A9F3-189066EB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2015732"/>
            <a:ext cx="4958080" cy="4037749"/>
          </a:xfrm>
        </p:spPr>
        <p:txBody>
          <a:bodyPr/>
          <a:lstStyle/>
          <a:p>
            <a:r>
              <a:rPr lang="en-US" dirty="0"/>
              <a:t>CDFs plot the accumulation of values. </a:t>
            </a:r>
          </a:p>
          <a:p>
            <a:r>
              <a:rPr lang="en-US" dirty="0"/>
              <a:t>The x value is the value examined. </a:t>
            </a:r>
          </a:p>
          <a:p>
            <a:r>
              <a:rPr lang="en-US" dirty="0"/>
              <a:t>The y value at any point is ‘% less than’. </a:t>
            </a:r>
          </a:p>
          <a:p>
            <a:pPr lvl="1"/>
            <a:r>
              <a:rPr lang="en-US" dirty="0"/>
              <a:t>A.k.a. percentile. </a:t>
            </a:r>
          </a:p>
          <a:p>
            <a:r>
              <a:rPr lang="en-US" dirty="0"/>
              <a:t>Median is f(.5). </a:t>
            </a:r>
          </a:p>
          <a:p>
            <a:r>
              <a:rPr lang="en-US" dirty="0"/>
              <a:t>CDFs can be both empirical and analytical. </a:t>
            </a:r>
          </a:p>
          <a:p>
            <a:pPr lvl="1"/>
            <a:r>
              <a:rPr lang="en-US" dirty="0"/>
              <a:t>CMF sometimes used. </a:t>
            </a:r>
          </a:p>
        </p:txBody>
      </p:sp>
      <p:pic>
        <p:nvPicPr>
          <p:cNvPr id="2050" name="Picture 2" descr="cdfplot - Empirical cumulative distribution function (cdf) plot - MATLAB">
            <a:extLst>
              <a:ext uri="{FF2B5EF4-FFF2-40B4-BE49-F238E27FC236}">
                <a16:creationId xmlns:a16="http://schemas.microsoft.com/office/drawing/2014/main" id="{7C2485FE-74DC-196C-E4A4-27D6945E6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732"/>
            <a:ext cx="7112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0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2CF4-1CE0-898A-7B45-1599EF1D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079-C31A-B27E-CC6E-F530BE64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nfluence Mobile - ECMWF Confluence Wiki">
            <a:extLst>
              <a:ext uri="{FF2B5EF4-FFF2-40B4-BE49-F238E27FC236}">
                <a16:creationId xmlns:a16="http://schemas.microsoft.com/office/drawing/2014/main" id="{66A7F45B-29F6-35C5-02D7-8C6A46E4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0"/>
            <a:ext cx="1193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2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9913-F71F-1B12-F24D-E38CD97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me, Bro!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DA71-A75B-59CF-8AB8-4A883DBD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87396" cy="4037749"/>
          </a:xfrm>
        </p:spPr>
        <p:txBody>
          <a:bodyPr/>
          <a:lstStyle/>
          <a:p>
            <a:r>
              <a:rPr lang="en-US" dirty="0"/>
              <a:t>If you’ve done some calculus, the relationships here should show. </a:t>
            </a:r>
          </a:p>
          <a:p>
            <a:pPr lvl="1"/>
            <a:r>
              <a:rPr lang="en-US" dirty="0"/>
              <a:t>The cumulative chart shows the total of the PDF ‘up to this point’ – the integral. </a:t>
            </a:r>
          </a:p>
          <a:p>
            <a:pPr lvl="1"/>
            <a:r>
              <a:rPr lang="en-US" dirty="0"/>
              <a:t>The PDF shows the slope, or rate of increase in total, at this point – the derivative. </a:t>
            </a:r>
          </a:p>
          <a:p>
            <a:r>
              <a:rPr lang="en-US" dirty="0"/>
              <a:t>This means there’s a calculus calculation that translates between the two. </a:t>
            </a:r>
          </a:p>
        </p:txBody>
      </p:sp>
      <p:pic>
        <p:nvPicPr>
          <p:cNvPr id="3074" name="Picture 2" descr="Cumulative Distribution Functions | Data Science Statistics Class Notes |  Fiveable | Fiveable">
            <a:extLst>
              <a:ext uri="{FF2B5EF4-FFF2-40B4-BE49-F238E27FC236}">
                <a16:creationId xmlns:a16="http://schemas.microsoft.com/office/drawing/2014/main" id="{0644BF1A-E6E8-613A-A09E-9B98AD74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0"/>
            <a:ext cx="5153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5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29348-C009-7005-EB6D-34574031B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2705-A7ED-2B13-AA5B-212D2D8B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me, Bro!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0F38-DF6E-BDB3-ADC0-10C0650D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1853754"/>
            <a:ext cx="5009451" cy="4199727"/>
          </a:xfrm>
        </p:spPr>
        <p:txBody>
          <a:bodyPr>
            <a:normAutofit/>
          </a:bodyPr>
          <a:lstStyle/>
          <a:p>
            <a:r>
              <a:rPr lang="en-US" dirty="0"/>
              <a:t>If you’ve done some calculus, the relationships here should show. </a:t>
            </a:r>
          </a:p>
          <a:p>
            <a:pPr lvl="1"/>
            <a:r>
              <a:rPr lang="en-US" dirty="0"/>
              <a:t>The cumulative chart shows the total of the PDF ‘up to this point’ – the integral. </a:t>
            </a:r>
          </a:p>
          <a:p>
            <a:pPr lvl="1"/>
            <a:r>
              <a:rPr lang="en-US" dirty="0"/>
              <a:t>The PDF shows the slope, or rate of increase in total, at this point – the derivative. </a:t>
            </a:r>
          </a:p>
          <a:p>
            <a:r>
              <a:rPr lang="en-US" dirty="0"/>
              <a:t>This means there’s a calculus calculation that translates between the two. </a:t>
            </a:r>
          </a:p>
        </p:txBody>
      </p:sp>
      <p:pic>
        <p:nvPicPr>
          <p:cNvPr id="4098" name="Picture 2" descr="Introducing probability distributions – Statistical Methods for the  Physical Sciences">
            <a:extLst>
              <a:ext uri="{FF2B5EF4-FFF2-40B4-BE49-F238E27FC236}">
                <a16:creationId xmlns:a16="http://schemas.microsoft.com/office/drawing/2014/main" id="{FDF3ED48-D81F-654D-982A-19285DBA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7" y="0"/>
            <a:ext cx="7085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3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2D35-8112-9111-2774-5118C75A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4417-6D00-45E2-2B28-0CEDCCE0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54" y="1853754"/>
            <a:ext cx="3640583" cy="4294798"/>
          </a:xfrm>
        </p:spPr>
        <p:txBody>
          <a:bodyPr/>
          <a:lstStyle/>
          <a:p>
            <a:r>
              <a:rPr lang="en-US" dirty="0"/>
              <a:t>All of the charts we use for distributions are related. </a:t>
            </a:r>
          </a:p>
          <a:p>
            <a:r>
              <a:rPr lang="en-US" dirty="0"/>
              <a:t>Counts:</a:t>
            </a:r>
          </a:p>
          <a:p>
            <a:pPr lvl="1"/>
            <a:r>
              <a:rPr lang="en-US" dirty="0"/>
              <a:t>Histogram, PMF, CDF/CMF. </a:t>
            </a:r>
          </a:p>
          <a:p>
            <a:r>
              <a:rPr lang="en-US" dirty="0"/>
              <a:t>Curves:</a:t>
            </a:r>
          </a:p>
          <a:p>
            <a:pPr lvl="1"/>
            <a:r>
              <a:rPr lang="en-US" dirty="0"/>
              <a:t>PDF, CDF.</a:t>
            </a:r>
          </a:p>
          <a:p>
            <a:r>
              <a:rPr lang="en-US" dirty="0"/>
              <a:t>Empirical shows real counts, analytical show pattern. </a:t>
            </a:r>
          </a:p>
          <a:p>
            <a:pPr lvl="1"/>
            <a:endParaRPr lang="en-US" dirty="0"/>
          </a:p>
        </p:txBody>
      </p:sp>
      <p:pic>
        <p:nvPicPr>
          <p:cNvPr id="1026" name="Picture 2" descr="Probability density functions">
            <a:extLst>
              <a:ext uri="{FF2B5EF4-FFF2-40B4-BE49-F238E27FC236}">
                <a16:creationId xmlns:a16="http://schemas.microsoft.com/office/drawing/2014/main" id="{6140CFB3-0343-F53B-3DCD-C450173F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82" y="2110993"/>
            <a:ext cx="8652064" cy="39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034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7201</TotalTime>
  <Words>1404</Words>
  <Application>Microsoft Macintosh PowerPoint</Application>
  <PresentationFormat>Widescreen</PresentationFormat>
  <Paragraphs>129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Cumulative Distributions</vt:lpstr>
      <vt:lpstr>Distribution Charting</vt:lpstr>
      <vt:lpstr>Date with Density</vt:lpstr>
      <vt:lpstr>Cumulative Plots</vt:lpstr>
      <vt:lpstr>A CDF – Cumulative Distribution Function</vt:lpstr>
      <vt:lpstr>PowerPoint Presentation</vt:lpstr>
      <vt:lpstr>Math me, Bro!</vt:lpstr>
      <vt:lpstr>Math me, Bro!</vt:lpstr>
      <vt:lpstr>Chart Relationships</vt:lpstr>
      <vt:lpstr>Cumulative Differences</vt:lpstr>
      <vt:lpstr>PowerPoint Presentation</vt:lpstr>
      <vt:lpstr>Percentiles</vt:lpstr>
      <vt:lpstr>Nerdy Percentile Usage</vt:lpstr>
      <vt:lpstr>Percentile Lingo</vt:lpstr>
      <vt:lpstr>Median</vt:lpstr>
      <vt:lpstr>IQR and Ranges</vt:lpstr>
      <vt:lpstr>Side Note - Parametric</vt:lpstr>
      <vt:lpstr>Conclusion</vt:lpstr>
      <vt:lpstr>Bonus – Arrays!</vt:lpstr>
      <vt:lpstr>What’s an Array?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22</cp:revision>
  <dcterms:created xsi:type="dcterms:W3CDTF">2025-08-21T17:03:10Z</dcterms:created>
  <dcterms:modified xsi:type="dcterms:W3CDTF">2025-09-15T16:50:10Z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2025-08-21T17:03:52Z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c6a61a97-494f-485f-89f3-b6cc734c9a76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