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9" r:id="rId14"/>
    <p:sldId id="272" r:id="rId15"/>
    <p:sldId id="275" r:id="rId16"/>
    <p:sldId id="27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FEFAE-45A0-A8C0-7466-99E68A74D193}" v="30" dt="2025-01-06T18:16:28.847"/>
    <p1510:client id="{3209E257-386E-DB5B-53C1-F261FE2AD6B4}" v="358" dt="2025-01-06T16:15:40.548"/>
    <p1510:client id="{373ACC18-FA1C-B384-D762-F0516BB46D3D}" v="17" dt="2025-01-06T15:06:58.498"/>
    <p1510:client id="{6E3A8AF7-6295-CBFC-1248-CD1BFB9AC1B8}" v="16" dt="2025-01-06T18:05:20.483"/>
    <p1510:client id="{71EEC5C4-48AF-46F2-75B1-C68D8AEF26FF}" v="90" dt="2025-01-07T08:28:43.397"/>
    <p1510:client id="{7A2AAD95-2D09-E134-4CB8-473707C8985B}" v="8" dt="2025-01-07T07:12:26.687"/>
    <p1510:client id="{95637892-5D16-22CA-0603-F107B90C02C7}" v="42" dt="2025-01-07T01:18:02.826"/>
    <p1510:client id="{B55C8EE7-33B9-BA21-69E6-3EA0E452A51E}" v="1" dt="2025-01-06T20:46:06.892"/>
    <p1510:client id="{C3DA5C25-DC24-FE14-ADD1-36A8EE98CD9A}" v="699" dt="2025-01-06T22:16:00.794"/>
    <p1510:client id="{C5E9F677-5341-CACD-B576-F9F89D3FD572}" v="2201" dt="2025-01-07T01:09:07.030"/>
    <p1510:client id="{CEEEAB10-9AFB-AAD4-7658-E192A684A6A5}" v="1226" dt="2025-01-06T17:58:47.576"/>
    <p1510:client id="{D334D6A6-C001-BD2E-43E7-F7498403A421}" v="22" dt="2025-01-07T08:19:2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rikinglish.blogspot.com/2012_03_01_archive.html" TargetMode="Externa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149" y="2782141"/>
            <a:ext cx="5191759" cy="3170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Hangman-Game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B67542-0D25-46E7-A3B7-1FE5B7DB6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ED84EED8-CFA9-A607-AA38-8CB3C4CA3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69642" y="1025791"/>
            <a:ext cx="3757693" cy="37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0F6AC-0C81-F6F4-0204-5AC611A1ED3D}"/>
              </a:ext>
            </a:extLst>
          </p:cNvPr>
          <p:cNvSpPr/>
          <p:nvPr/>
        </p:nvSpPr>
        <p:spPr>
          <a:xfrm>
            <a:off x="4242718" y="0"/>
            <a:ext cx="2935562" cy="6868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6" y="-3348"/>
            <a:ext cx="7179527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def play(self):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while True: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self.reset_game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while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&gt; 0 and not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self.check_win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print(f"\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nCategory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{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self.category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}")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f"Word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{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self.display_word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()}")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print("Used letters:", ', '.join(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print("Remaining tries:",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guess = input("Enter a letter: ").strip()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7260297" y="1364749"/>
            <a:ext cx="483962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err="1"/>
              <a:t>يعتبر</a:t>
            </a:r>
            <a:r>
              <a:rPr lang="en-US" sz="2800" b="1"/>
              <a:t> </a:t>
            </a:r>
            <a:r>
              <a:rPr lang="en-US" sz="2800" b="1" err="1"/>
              <a:t>هذا</a:t>
            </a:r>
            <a:r>
              <a:rPr lang="en-US" sz="2800" b="1"/>
              <a:t> </a:t>
            </a:r>
            <a:r>
              <a:rPr lang="en-US" sz="2800" b="1" err="1"/>
              <a:t>الفنكشن</a:t>
            </a:r>
            <a:r>
              <a:rPr lang="en-US" sz="2800" b="1"/>
              <a:t> </a:t>
            </a:r>
            <a:r>
              <a:rPr lang="en-US" sz="2800" b="1" err="1"/>
              <a:t>الأهم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r>
              <a:rPr lang="en-US" sz="2800" b="1"/>
              <a:t> </a:t>
            </a:r>
            <a:r>
              <a:rPr lang="en-US" sz="2800" b="1" err="1"/>
              <a:t>الكود</a:t>
            </a:r>
            <a:r>
              <a:rPr lang="en-US" sz="2800" b="1"/>
              <a:t> </a:t>
            </a:r>
            <a:r>
              <a:rPr lang="en-US" sz="2800" b="1" err="1"/>
              <a:t>لانه</a:t>
            </a:r>
            <a:endParaRPr lang="en-US"/>
          </a:p>
          <a:p>
            <a:pPr algn="r"/>
            <a:endParaRPr lang="en-US" sz="2800" b="1"/>
          </a:p>
          <a:p>
            <a:pPr algn="r"/>
            <a:r>
              <a:rPr lang="en-US" sz="2800" b="1"/>
              <a:t> </a:t>
            </a:r>
            <a:r>
              <a:rPr lang="en-US" sz="2800" b="1" err="1"/>
              <a:t>المختص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r>
              <a:rPr lang="en-US" sz="2800" b="1"/>
              <a:t> </a:t>
            </a:r>
            <a:r>
              <a:rPr lang="en-US" sz="2800" b="1" err="1"/>
              <a:t>اللعب</a:t>
            </a:r>
            <a:r>
              <a:rPr lang="en-US" sz="2800" b="1"/>
              <a:t> </a:t>
            </a:r>
            <a:r>
              <a:rPr lang="en-US" sz="2800" b="1" err="1"/>
              <a:t>وطباعة</a:t>
            </a:r>
            <a:r>
              <a:rPr lang="en-US" sz="2800" b="1"/>
              <a:t> </a:t>
            </a:r>
            <a:r>
              <a:rPr lang="en-US" sz="2800" b="1" err="1"/>
              <a:t>كل</a:t>
            </a:r>
            <a:r>
              <a:rPr lang="en-US" sz="2800" b="1"/>
              <a:t> </a:t>
            </a:r>
            <a:r>
              <a:rPr lang="en-US" sz="2800" b="1" err="1"/>
              <a:t>ما</a:t>
            </a:r>
            <a:endParaRPr lang="en-US"/>
          </a:p>
          <a:p>
            <a:pPr algn="r"/>
            <a:endParaRPr lang="en-US" sz="2800" b="1"/>
          </a:p>
          <a:p>
            <a:pPr algn="r"/>
            <a:r>
              <a:rPr lang="en-US" sz="2800" b="1"/>
              <a:t> </a:t>
            </a:r>
            <a:r>
              <a:rPr lang="en-US" sz="2800" b="1" err="1"/>
              <a:t>يخص</a:t>
            </a:r>
            <a:r>
              <a:rPr lang="en-US" sz="2800" b="1"/>
              <a:t> </a:t>
            </a:r>
            <a:r>
              <a:rPr lang="en-US" sz="2800" b="1" err="1"/>
              <a:t>اللعبة</a:t>
            </a:r>
            <a:r>
              <a:rPr lang="en-US" sz="2800" b="1"/>
              <a:t> </a:t>
            </a:r>
            <a:r>
              <a:rPr lang="en-US" sz="2800" b="1" err="1"/>
              <a:t>من</a:t>
            </a:r>
            <a:r>
              <a:rPr lang="en-US" sz="2800" b="1"/>
              <a:t> </a:t>
            </a:r>
            <a:r>
              <a:rPr lang="en-US" sz="2800" b="1" err="1"/>
              <a:t>نوع</a:t>
            </a:r>
            <a:r>
              <a:rPr lang="en-US" sz="2800" b="1"/>
              <a:t> </a:t>
            </a:r>
            <a:r>
              <a:rPr lang="en-US" sz="2800" b="1" err="1"/>
              <a:t>الفئة</a:t>
            </a:r>
            <a:r>
              <a:rPr lang="en-US" sz="2800" b="1"/>
              <a:t> </a:t>
            </a:r>
            <a:r>
              <a:rPr lang="en-US" sz="2800" b="1" err="1"/>
              <a:t>وعدد</a:t>
            </a:r>
            <a:r>
              <a:rPr lang="en-US" sz="2800" b="1"/>
              <a:t> </a:t>
            </a:r>
            <a:r>
              <a:rPr lang="en-US" sz="2800" b="1" err="1"/>
              <a:t>احرف</a:t>
            </a:r>
            <a:endParaRPr lang="en-US" err="1"/>
          </a:p>
          <a:p>
            <a:pPr algn="r"/>
            <a:endParaRPr lang="en-US" sz="2800" b="1"/>
          </a:p>
          <a:p>
            <a:pPr algn="r"/>
            <a:r>
              <a:rPr lang="en-US" sz="2800" b="1"/>
              <a:t> </a:t>
            </a:r>
            <a:r>
              <a:rPr lang="en-US" sz="2800" b="1" err="1"/>
              <a:t>الكلمة</a:t>
            </a:r>
            <a:r>
              <a:rPr lang="en-US" sz="2800" b="1"/>
              <a:t> </a:t>
            </a:r>
            <a:r>
              <a:rPr lang="en-US" sz="2800" b="1" err="1"/>
              <a:t>وكم</a:t>
            </a:r>
            <a:r>
              <a:rPr lang="en-US" sz="2800" b="1"/>
              <a:t> </a:t>
            </a:r>
            <a:r>
              <a:rPr lang="en-US" sz="2800" b="1" err="1"/>
              <a:t>محاولة</a:t>
            </a:r>
            <a:r>
              <a:rPr lang="en-US" sz="2800" b="1"/>
              <a:t> </a:t>
            </a:r>
            <a:r>
              <a:rPr lang="en-US" sz="2800" b="1" err="1"/>
              <a:t>تبقى</a:t>
            </a:r>
            <a:r>
              <a:rPr lang="en-US" sz="2800" b="1"/>
              <a:t> </a:t>
            </a:r>
            <a:r>
              <a:rPr lang="en-US" sz="2800" b="1" err="1"/>
              <a:t>للاعب</a:t>
            </a:r>
            <a:r>
              <a:rPr lang="en-US" sz="2800" b="1"/>
              <a:t> </a:t>
            </a:r>
            <a:r>
              <a:rPr lang="en-US" sz="2800" b="1" err="1"/>
              <a:t>وفي</a:t>
            </a:r>
            <a:endParaRPr lang="en-US" err="1"/>
          </a:p>
          <a:p>
            <a:pPr algn="r"/>
            <a:endParaRPr lang="en-US" sz="2800" b="1"/>
          </a:p>
          <a:p>
            <a:pPr algn="r"/>
            <a:r>
              <a:rPr lang="en-US" sz="2800" b="1"/>
              <a:t> </a:t>
            </a:r>
            <a:r>
              <a:rPr lang="en-US" sz="2800" b="1" err="1"/>
              <a:t>نهايتها</a:t>
            </a:r>
            <a:r>
              <a:rPr lang="en-US" sz="2800" b="1"/>
              <a:t> </a:t>
            </a:r>
            <a:r>
              <a:rPr lang="en-US" sz="2800" b="1" err="1"/>
              <a:t>ام</a:t>
            </a:r>
            <a:r>
              <a:rPr lang="en-US" sz="2800" b="1"/>
              <a:t> </a:t>
            </a:r>
            <a:r>
              <a:rPr lang="en-US" sz="2800" b="1" err="1"/>
              <a:t>يطبع</a:t>
            </a:r>
            <a:r>
              <a:rPr lang="en-US" sz="2800" b="1"/>
              <a:t> </a:t>
            </a:r>
            <a:r>
              <a:rPr lang="en-US" sz="2800" b="1" err="1"/>
              <a:t>رسالة</a:t>
            </a:r>
            <a:r>
              <a:rPr lang="en-US" sz="2800" b="1"/>
              <a:t> </a:t>
            </a:r>
            <a:r>
              <a:rPr lang="en-US" sz="2800" b="1" err="1"/>
              <a:t>الفوز</a:t>
            </a:r>
            <a:r>
              <a:rPr lang="en-US" sz="2800" b="1"/>
              <a:t> </a:t>
            </a:r>
            <a:r>
              <a:rPr lang="en-US" sz="2800" b="1" err="1"/>
              <a:t>او</a:t>
            </a:r>
            <a:r>
              <a:rPr lang="en-US" sz="2800" b="1"/>
              <a:t> </a:t>
            </a:r>
            <a:r>
              <a:rPr lang="en-US" sz="2800" b="1" err="1"/>
              <a:t>الخسارة</a:t>
            </a:r>
            <a:r>
              <a:rPr lang="en-US" sz="2800" b="1"/>
              <a:t> 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7177203" y="-228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8: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0212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0F6AC-0C81-F6F4-0204-5AC611A1ED3D}"/>
              </a:ext>
            </a:extLst>
          </p:cNvPr>
          <p:cNvSpPr/>
          <p:nvPr/>
        </p:nvSpPr>
        <p:spPr>
          <a:xfrm>
            <a:off x="4242718" y="0"/>
            <a:ext cx="2935562" cy="6868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" y="-3348"/>
            <a:ext cx="7161806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         if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self.make_guess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(guess):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                if self.check_win():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         Print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(f"\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nCongratulations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! You won! The word was: {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}")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         break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else: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     print("Please enter a valid unused letter")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if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== 0: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print(f"\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nGame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Over! The word was: {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}")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self.plot_results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play_again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 input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("Do you want to play again? (yes/no): ").strip().lower()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if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play_again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!= 'yes':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print("Thanks for playing Hangman! Goodbye!")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break</a:t>
            </a:r>
          </a:p>
          <a:p>
            <a:pPr>
              <a:buNone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7269157" y="833121"/>
            <a:ext cx="483962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err="1"/>
              <a:t>يقوم</a:t>
            </a:r>
            <a:r>
              <a:rPr lang="en-US" sz="2800" b="1"/>
              <a:t> </a:t>
            </a:r>
            <a:r>
              <a:rPr lang="en-US" sz="2800" b="1" err="1"/>
              <a:t>بالتحقق</a:t>
            </a:r>
            <a:r>
              <a:rPr lang="en-US" sz="2800" b="1"/>
              <a:t> </a:t>
            </a:r>
            <a:r>
              <a:rPr lang="en-US" sz="2800" b="1" err="1"/>
              <a:t>من</a:t>
            </a:r>
            <a:r>
              <a:rPr lang="en-US" sz="2800" b="1"/>
              <a:t> </a:t>
            </a:r>
            <a:r>
              <a:rPr lang="en-US" sz="2800" b="1" err="1"/>
              <a:t>الفوز</a:t>
            </a:r>
            <a:r>
              <a:rPr lang="en-US" sz="2800" b="1"/>
              <a:t> </a:t>
            </a:r>
            <a:r>
              <a:rPr lang="en-US" sz="2800" b="1" err="1"/>
              <a:t>بعد</a:t>
            </a:r>
            <a:r>
              <a:rPr lang="en-US" sz="2800" b="1"/>
              <a:t> </a:t>
            </a:r>
            <a:r>
              <a:rPr lang="en-US" sz="2800" b="1" err="1"/>
              <a:t>كل</a:t>
            </a:r>
            <a:r>
              <a:rPr lang="en-US" sz="2800" b="1"/>
              <a:t> </a:t>
            </a:r>
            <a:r>
              <a:rPr lang="en-US" sz="2800" b="1" err="1"/>
              <a:t>حرف</a:t>
            </a:r>
            <a:r>
              <a:rPr lang="en-US" sz="2800" b="1"/>
              <a:t> </a:t>
            </a:r>
            <a:r>
              <a:rPr lang="en-US" sz="2800" b="1" err="1"/>
              <a:t>يتم</a:t>
            </a:r>
            <a:r>
              <a:rPr lang="en-US" sz="2800" b="1"/>
              <a:t> </a:t>
            </a:r>
            <a:r>
              <a:rPr lang="en-US" sz="2800" b="1" err="1"/>
              <a:t>ادخاله</a:t>
            </a:r>
            <a:r>
              <a:rPr lang="en-US" sz="2800" b="1"/>
              <a:t> </a:t>
            </a:r>
            <a:r>
              <a:rPr lang="en-US" sz="2800" b="1" err="1"/>
              <a:t>وان</a:t>
            </a:r>
            <a:r>
              <a:rPr lang="en-US" sz="2800" b="1"/>
              <a:t> </a:t>
            </a:r>
            <a:r>
              <a:rPr lang="en-US" sz="2800" b="1" err="1"/>
              <a:t>كان</a:t>
            </a:r>
            <a:r>
              <a:rPr lang="en-US" sz="2800" b="1"/>
              <a:t> </a:t>
            </a:r>
            <a:r>
              <a:rPr lang="en-US" sz="2800" b="1" err="1"/>
              <a:t>الحرف</a:t>
            </a:r>
            <a:r>
              <a:rPr lang="en-US" sz="2800" b="1"/>
              <a:t> </a:t>
            </a:r>
            <a:r>
              <a:rPr lang="en-US" sz="2800" b="1" err="1"/>
              <a:t>لا</a:t>
            </a:r>
            <a:r>
              <a:rPr lang="en-US" sz="2800" b="1"/>
              <a:t> </a:t>
            </a:r>
            <a:r>
              <a:rPr lang="en-US" sz="2800" b="1" err="1"/>
              <a:t>يحقق</a:t>
            </a:r>
            <a:r>
              <a:rPr lang="en-US" sz="2800" b="1"/>
              <a:t> </a:t>
            </a:r>
            <a:r>
              <a:rPr lang="en-US" sz="2800" b="1" err="1"/>
              <a:t>الشرط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r>
              <a:rPr lang="en-US" sz="2800" b="1"/>
              <a:t> </a:t>
            </a:r>
            <a:br>
              <a:rPr lang="en-US"/>
            </a:br>
            <a:r>
              <a:rPr lang="en-US" sz="2800" b="1"/>
              <a:t>function 3 : make guess</a:t>
            </a:r>
            <a:br>
              <a:rPr lang="en-US" sz="2800" b="1"/>
            </a:br>
            <a:r>
              <a:rPr lang="en-US" sz="2800" b="1" err="1"/>
              <a:t>يطبع</a:t>
            </a:r>
            <a:r>
              <a:rPr lang="en-US" sz="2800" b="1"/>
              <a:t> </a:t>
            </a:r>
            <a:r>
              <a:rPr lang="en-US" sz="2800" b="1" err="1"/>
              <a:t>الجملة</a:t>
            </a:r>
            <a:r>
              <a:rPr lang="en-US" sz="2800" b="1"/>
              <a:t> </a:t>
            </a:r>
            <a:r>
              <a:rPr lang="en-US" sz="2800" b="1" err="1"/>
              <a:t>الموجودة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br>
              <a:rPr lang="en-US" sz="2800" b="1"/>
            </a:br>
            <a:endParaRPr lang="en-US" sz="2800" b="1"/>
          </a:p>
          <a:p>
            <a:pPr algn="r"/>
            <a:r>
              <a:rPr lang="en-US" sz="2800" b="1" err="1"/>
              <a:t>يتحقق</a:t>
            </a:r>
            <a:r>
              <a:rPr lang="en-US" sz="2800" b="1"/>
              <a:t> </a:t>
            </a:r>
            <a:r>
              <a:rPr lang="en-US" sz="2800" b="1" err="1"/>
              <a:t>من</a:t>
            </a:r>
            <a:r>
              <a:rPr lang="en-US" sz="2800" b="1"/>
              <a:t> </a:t>
            </a:r>
            <a:r>
              <a:rPr lang="en-US" sz="2800" b="1" err="1"/>
              <a:t>الخسارة</a:t>
            </a:r>
            <a:r>
              <a:rPr lang="en-US" sz="2800" b="1"/>
              <a:t> </a:t>
            </a:r>
            <a:r>
              <a:rPr lang="en-US" sz="2800" b="1" err="1"/>
              <a:t>عن</a:t>
            </a:r>
            <a:r>
              <a:rPr lang="en-US" sz="2800" b="1"/>
              <a:t> </a:t>
            </a:r>
            <a:r>
              <a:rPr lang="en-US" sz="2800" b="1" err="1"/>
              <a:t>طريق</a:t>
            </a:r>
            <a:r>
              <a:rPr lang="en-US" sz="2800" b="1"/>
              <a:t> </a:t>
            </a:r>
            <a:r>
              <a:rPr lang="en-US" sz="2800" b="1" err="1"/>
              <a:t>عدد</a:t>
            </a:r>
            <a:r>
              <a:rPr lang="en-US" sz="2800" b="1"/>
              <a:t> </a:t>
            </a:r>
            <a:r>
              <a:rPr lang="en-US" sz="2800" b="1" err="1"/>
              <a:t>المحاولات</a:t>
            </a:r>
            <a:r>
              <a:rPr lang="en-US" sz="2800" b="1"/>
              <a:t> </a:t>
            </a:r>
            <a:r>
              <a:rPr lang="en-US" sz="2800" b="1" err="1"/>
              <a:t>الخاطئة</a:t>
            </a:r>
            <a:r>
              <a:rPr lang="en-US" sz="2800" b="1"/>
              <a:t> </a:t>
            </a:r>
            <a:r>
              <a:rPr lang="en-US" sz="2800" b="1" err="1"/>
              <a:t>المسموح</a:t>
            </a:r>
            <a:r>
              <a:rPr lang="en-US" sz="2800" b="1"/>
              <a:t> </a:t>
            </a:r>
            <a:r>
              <a:rPr lang="en-US" sz="2800" b="1" err="1"/>
              <a:t>بها</a:t>
            </a:r>
            <a:endParaRPr lang="en-US" sz="2800" b="1"/>
          </a:p>
          <a:p>
            <a:pPr algn="r"/>
            <a:r>
              <a:rPr lang="en-US" sz="2800" b="1" err="1"/>
              <a:t>ويطبع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r>
              <a:rPr lang="en-US" sz="2800" b="1"/>
              <a:t> </a:t>
            </a:r>
            <a:r>
              <a:rPr lang="en-US" sz="2800" b="1" err="1"/>
              <a:t>النهاية</a:t>
            </a:r>
            <a:r>
              <a:rPr lang="en-US" sz="2800" b="1"/>
              <a:t> </a:t>
            </a:r>
            <a:r>
              <a:rPr lang="en-US" sz="2800" b="1" err="1"/>
              <a:t>الاحصائية</a:t>
            </a:r>
            <a:r>
              <a:rPr lang="en-US" sz="2800" b="1"/>
              <a:t> </a:t>
            </a:r>
          </a:p>
          <a:p>
            <a:pPr algn="r"/>
            <a:endParaRPr lang="en-US" sz="2800" b="1"/>
          </a:p>
          <a:p>
            <a:pPr algn="r"/>
            <a:r>
              <a:rPr lang="en-US" sz="2800" b="1" err="1"/>
              <a:t>السؤال</a:t>
            </a:r>
            <a:r>
              <a:rPr lang="en-US" sz="2800" b="1"/>
              <a:t> </a:t>
            </a:r>
            <a:r>
              <a:rPr lang="en-US" sz="2800" b="1" err="1"/>
              <a:t>عن</a:t>
            </a:r>
            <a:r>
              <a:rPr lang="en-US" sz="2800" b="1"/>
              <a:t> </a:t>
            </a:r>
            <a:r>
              <a:rPr lang="en-US" sz="2800" b="1" err="1"/>
              <a:t>الرغبة</a:t>
            </a:r>
            <a:r>
              <a:rPr lang="en-US" sz="2800" b="1"/>
              <a:t> </a:t>
            </a:r>
            <a:r>
              <a:rPr lang="en-US" sz="2800" b="1" err="1"/>
              <a:t>في</a:t>
            </a:r>
            <a:r>
              <a:rPr lang="en-US" sz="2800" b="1"/>
              <a:t> </a:t>
            </a:r>
            <a:r>
              <a:rPr lang="en-US" sz="2800" b="1" err="1"/>
              <a:t>اكمال</a:t>
            </a:r>
            <a:r>
              <a:rPr lang="en-US" sz="2800" b="1"/>
              <a:t> </a:t>
            </a:r>
            <a:r>
              <a:rPr lang="en-US" sz="2800" b="1" err="1"/>
              <a:t>اللعب</a:t>
            </a:r>
            <a:endParaRPr lang="en-US" sz="28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7177203" y="-228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8: </a:t>
            </a:r>
          </a:p>
          <a:p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64227-FD53-BA07-B8AF-5E5BF432E0E2}"/>
              </a:ext>
            </a:extLst>
          </p:cNvPr>
          <p:cNvSpPr txBox="1"/>
          <p:nvPr/>
        </p:nvSpPr>
        <p:spPr>
          <a:xfrm>
            <a:off x="8110959" y="2578878"/>
            <a:ext cx="11963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2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0F6AC-0C81-F6F4-0204-5AC611A1ED3D}"/>
              </a:ext>
            </a:extLst>
          </p:cNvPr>
          <p:cNvSpPr/>
          <p:nvPr/>
        </p:nvSpPr>
        <p:spPr>
          <a:xfrm>
            <a:off x="4242718" y="0"/>
            <a:ext cx="2935562" cy="6868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" y="-3348"/>
            <a:ext cx="7161806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filename_old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= "oldfile.txt"</a:t>
            </a:r>
          </a:p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filename_new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= "newfile.txt"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game = Hangman(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filename_old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filename_new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game.add_category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("Fruits", ["apple", "banana", "orange", "grape", "pear", "cherry", "fig", "kiwi", "watermelon", "blueberry"])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game.save_to_new_file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</a:p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game.play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7351092" y="2652088"/>
            <a:ext cx="48396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/>
              <a:t>تشغيل</a:t>
            </a:r>
            <a:r>
              <a:rPr lang="en-US" sz="2800" b="1" dirty="0"/>
              <a:t> </a:t>
            </a:r>
            <a:r>
              <a:rPr lang="en-US" sz="2800" b="1" dirty="0" err="1"/>
              <a:t>الكود</a:t>
            </a:r>
            <a:r>
              <a:rPr lang="en-US" sz="2800" b="1" dirty="0"/>
              <a:t> ,</a:t>
            </a:r>
            <a:r>
              <a:rPr lang="en-US" sz="2800" b="1" dirty="0" err="1"/>
              <a:t>اضافة</a:t>
            </a:r>
            <a:r>
              <a:rPr lang="en-US" sz="2800" b="1" dirty="0"/>
              <a:t> </a:t>
            </a:r>
            <a:r>
              <a:rPr lang="en-US" sz="2800" b="1" dirty="0" err="1"/>
              <a:t>فئة</a:t>
            </a:r>
            <a:r>
              <a:rPr lang="en-US" sz="2800" b="1" dirty="0"/>
              <a:t> </a:t>
            </a:r>
            <a:r>
              <a:rPr lang="en-US" sz="2800" b="1" dirty="0" err="1"/>
              <a:t>جديدة</a:t>
            </a:r>
            <a:r>
              <a:rPr lang="en-US" sz="2800" b="1" dirty="0"/>
              <a:t> </a:t>
            </a:r>
            <a:r>
              <a:rPr lang="en-US" sz="2800" b="1" dirty="0" err="1"/>
              <a:t>وحفظها</a:t>
            </a:r>
            <a:r>
              <a:rPr lang="en-US" sz="2800" b="1" dirty="0"/>
              <a:t> </a:t>
            </a:r>
            <a:r>
              <a:rPr lang="en-US" sz="2800" b="1" dirty="0" err="1"/>
              <a:t>بملف</a:t>
            </a:r>
            <a:r>
              <a:rPr lang="en-US" sz="2800" b="1" dirty="0"/>
              <a:t> </a:t>
            </a:r>
            <a:r>
              <a:rPr lang="en-US" sz="2800" b="1" dirty="0" err="1"/>
              <a:t>جديد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7177203" y="-228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8: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583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8A71BC-176B-1CCC-0265-79CFD0E9985B}"/>
              </a:ext>
            </a:extLst>
          </p:cNvPr>
          <p:cNvSpPr/>
          <p:nvPr/>
        </p:nvSpPr>
        <p:spPr>
          <a:xfrm>
            <a:off x="4408882" y="221551"/>
            <a:ext cx="3378665" cy="9969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1EA0-1EA8-AD84-DACF-EE5DF59E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49" y="1415477"/>
            <a:ext cx="3635829" cy="53296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Body Parts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____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6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-------------------------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Body Parts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____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 ا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5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d</a:t>
            </a:r>
            <a:endParaRPr lang="en-US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4C318-B61D-4133-D13E-A7591ECD5B39}"/>
              </a:ext>
            </a:extLst>
          </p:cNvPr>
          <p:cNvSpPr txBox="1"/>
          <p:nvPr/>
        </p:nvSpPr>
        <p:spPr>
          <a:xfrm>
            <a:off x="4286542" y="1417721"/>
            <a:ext cx="3728973" cy="5074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Category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Body Parts</a:t>
            </a:r>
            <a:endParaRPr lang="en-US" sz="2000"/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Word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___d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Used Letters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ا, d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Remaining Tries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5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Enter a letter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f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aseline="0">
                <a:latin typeface="Neue Haas Grotesk Text Pro"/>
                <a:ea typeface="Arial"/>
                <a:cs typeface="Arial"/>
              </a:rPr>
              <a:t>--------------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Category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Body Parts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Word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___d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Used Letters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ا, d, f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 baseline="0">
                <a:latin typeface="Neue Haas Grotesk Text Pro"/>
                <a:ea typeface="Arial"/>
                <a:cs typeface="Arial"/>
              </a:rPr>
              <a:t>Remaining Tries</a:t>
            </a:r>
            <a:r>
              <a:rPr lang="en-US" sz="2000" baseline="0">
                <a:latin typeface="Neue Haas Grotesk Text Pro"/>
                <a:ea typeface="Arial"/>
                <a:cs typeface="Arial"/>
              </a:rPr>
              <a:t>: 4</a:t>
            </a:r>
            <a:endParaRPr lang="en-US" sz="2000">
              <a:latin typeface="Neue Haas Grotesk Text Pro"/>
              <a:ea typeface="Arial"/>
              <a:cs typeface="Arial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2412D-080C-EF37-C8EF-CC16927459D1}"/>
              </a:ext>
            </a:extLst>
          </p:cNvPr>
          <p:cNvSpPr txBox="1"/>
          <p:nvPr/>
        </p:nvSpPr>
        <p:spPr>
          <a:xfrm>
            <a:off x="5088649" y="375712"/>
            <a:ext cx="2120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Output</a:t>
            </a:r>
            <a:r>
              <a:rPr lang="en-US" sz="3600" b="1">
                <a:latin typeface="Palatino Linotype"/>
                <a:ea typeface="Calibri"/>
                <a:cs typeface="Calibri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: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FDED4-AE2B-D679-7C9D-9B373F70428B}"/>
              </a:ext>
            </a:extLst>
          </p:cNvPr>
          <p:cNvSpPr txBox="1"/>
          <p:nvPr/>
        </p:nvSpPr>
        <p:spPr>
          <a:xfrm>
            <a:off x="7794635" y="1415174"/>
            <a:ext cx="3161069" cy="5074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Body Parts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___d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ا, d, f, k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3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w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--------------------------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Body Parts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___d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ا, d, f, k, w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2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</a:t>
            </a:r>
            <a:r>
              <a:rPr lang="en-US" sz="2000" err="1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538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A301-61B1-634A-92FF-DC69B1B0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58" y="1202826"/>
            <a:ext cx="3480391" cy="56519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Char char="Ø"/>
            </a:pPr>
            <a:r>
              <a:rPr lang="en-US" sz="1800" b="1">
                <a:ea typeface="+mn-lt"/>
                <a:cs typeface="+mn-lt"/>
              </a:rPr>
              <a:t>Category: Body Parts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Word: ___d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Used Letters: ا, d, f, k, w, </a:t>
            </a:r>
            <a:r>
              <a:rPr lang="en-US" sz="1800" b="1" err="1">
                <a:ea typeface="+mn-lt"/>
                <a:cs typeface="+mn-lt"/>
              </a:rPr>
              <a:t>i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Remaining Tries: 1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Enter a letter: d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Please enter a valid unused letter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/>
              <a:t>---------------------------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Category: Body Parts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Word: ___d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Used Letters: ا, d, f, k, w, </a:t>
            </a:r>
            <a:r>
              <a:rPr lang="en-US" sz="1800" b="1" err="1">
                <a:ea typeface="+mn-lt"/>
                <a:cs typeface="+mn-lt"/>
              </a:rPr>
              <a:t>i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Remaining Tries: 1</a:t>
            </a:r>
            <a:endParaRPr lang="en-US" sz="1800" b="1"/>
          </a:p>
          <a:p>
            <a:pPr marL="0" indent="0">
              <a:lnSpc>
                <a:spcPct val="110000"/>
              </a:lnSpc>
              <a:buNone/>
            </a:pPr>
            <a:r>
              <a:rPr lang="en-US" sz="1800" b="1">
                <a:ea typeface="+mn-lt"/>
                <a:cs typeface="+mn-lt"/>
              </a:rPr>
              <a:t>Enter a letter: h</a:t>
            </a:r>
            <a:endParaRPr lang="en-US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638BF-4C4F-5F80-CA1B-10F418070FDA}"/>
              </a:ext>
            </a:extLst>
          </p:cNvPr>
          <p:cNvSpPr txBox="1"/>
          <p:nvPr/>
        </p:nvSpPr>
        <p:spPr>
          <a:xfrm>
            <a:off x="4280384" y="1220880"/>
            <a:ext cx="4264873" cy="4704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/>
              <a:t>Category</a:t>
            </a:r>
            <a:r>
              <a:rPr lang="en-US"/>
              <a:t>: Body Parts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Word</a:t>
            </a:r>
            <a:r>
              <a:rPr lang="en-US"/>
              <a:t>: </a:t>
            </a:r>
            <a:r>
              <a:rPr lang="en-US" err="1"/>
              <a:t>h__d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Used Letters</a:t>
            </a:r>
            <a:r>
              <a:rPr lang="en-US"/>
              <a:t>: ا, d, f, k, w, </a:t>
            </a:r>
            <a:r>
              <a:rPr lang="en-US" err="1"/>
              <a:t>i</a:t>
            </a:r>
            <a:r>
              <a:rPr lang="en-US"/>
              <a:t>, h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Remaining Tries</a:t>
            </a:r>
            <a:r>
              <a:rPr lang="en-US"/>
              <a:t>: 1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Enter a letter</a:t>
            </a:r>
            <a:r>
              <a:rPr lang="en-US"/>
              <a:t>: 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------------------------------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/>
              <a:t>Category</a:t>
            </a:r>
            <a:r>
              <a:rPr lang="en-US"/>
              <a:t>: Body Parts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Word</a:t>
            </a:r>
            <a:r>
              <a:rPr lang="en-US"/>
              <a:t>: </a:t>
            </a:r>
            <a:r>
              <a:rPr lang="en-US" err="1"/>
              <a:t>he_d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Used Letters</a:t>
            </a:r>
            <a:r>
              <a:rPr lang="en-US"/>
              <a:t>: ا, d, f, k, w, </a:t>
            </a:r>
            <a:r>
              <a:rPr lang="en-US" err="1"/>
              <a:t>i</a:t>
            </a:r>
            <a:r>
              <a:rPr lang="en-US"/>
              <a:t>, h, 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Remaining Tries</a:t>
            </a:r>
            <a:r>
              <a:rPr lang="en-US"/>
              <a:t>: 1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/>
              <a:t>Enter a letter</a:t>
            </a:r>
            <a:r>
              <a:rPr lang="en-US"/>
              <a:t>: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761B4-E622-CAF5-43FD-B13D865765E9}"/>
              </a:ext>
            </a:extLst>
          </p:cNvPr>
          <p:cNvSpPr txBox="1"/>
          <p:nvPr/>
        </p:nvSpPr>
        <p:spPr>
          <a:xfrm>
            <a:off x="8676831" y="858948"/>
            <a:ext cx="3068718" cy="51371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--------------------------------</a:t>
            </a:r>
            <a:endParaRPr lang="en-US" b="1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/>
              <a:t>Category</a:t>
            </a:r>
            <a:r>
              <a:rPr lang="en-US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Word</a:t>
            </a:r>
            <a:r>
              <a:rPr lang="en-US"/>
              <a:t>: _____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Used Letters</a:t>
            </a:r>
            <a:r>
              <a:rPr lang="en-US"/>
              <a:t>: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Remaining Tries</a:t>
            </a:r>
            <a:r>
              <a:rPr lang="en-US"/>
              <a:t>: 6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Enter a letter</a:t>
            </a:r>
            <a:r>
              <a:rPr lang="en-US"/>
              <a:t>: 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-----------------------------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/>
              <a:t>Category</a:t>
            </a:r>
            <a:r>
              <a:rPr lang="en-US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Word</a:t>
            </a:r>
            <a:r>
              <a:rPr lang="en-US"/>
              <a:t>: _____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Used Letters</a:t>
            </a:r>
            <a:r>
              <a:rPr lang="en-US"/>
              <a:t>: 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Remaining Tries</a:t>
            </a:r>
            <a:r>
              <a:rPr lang="en-US"/>
              <a:t>: 5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Enter a letter</a:t>
            </a:r>
            <a:r>
              <a:rPr lang="en-US"/>
              <a:t>: 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4E311-53F7-12D8-762F-8E9AB8670F05}"/>
              </a:ext>
            </a:extLst>
          </p:cNvPr>
          <p:cNvSpPr/>
          <p:nvPr/>
        </p:nvSpPr>
        <p:spPr>
          <a:xfrm>
            <a:off x="4408882" y="194970"/>
            <a:ext cx="3378665" cy="9969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5D2C-F17D-A878-5FF7-F111CA96C0B8}"/>
              </a:ext>
            </a:extLst>
          </p:cNvPr>
          <p:cNvSpPr txBox="1"/>
          <p:nvPr/>
        </p:nvSpPr>
        <p:spPr>
          <a:xfrm>
            <a:off x="5035486" y="375712"/>
            <a:ext cx="2120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Output</a:t>
            </a:r>
            <a:r>
              <a:rPr lang="en-US" sz="3600" b="1">
                <a:latin typeface="Palatino Linotype"/>
                <a:ea typeface="Calibri"/>
                <a:cs typeface="Calibri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: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F5EA-2638-3045-B57F-414BBF346940}"/>
              </a:ext>
            </a:extLst>
          </p:cNvPr>
          <p:cNvSpPr txBox="1"/>
          <p:nvPr/>
        </p:nvSpPr>
        <p:spPr>
          <a:xfrm>
            <a:off x="4278177" y="5926407"/>
            <a:ext cx="5804127" cy="8077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 b="1"/>
              <a:t>Congratulations! You won! The word was: head</a:t>
            </a:r>
            <a:endParaRPr lang="en-US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 b="1"/>
              <a:t>Do you want to play again? (yes/no): 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E69-1172-7EC3-D84E-C1DA3978B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4" y="1193965"/>
            <a:ext cx="2833577" cy="566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School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_____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 s, g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4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--------------------------------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School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_____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 s, g, </a:t>
            </a:r>
            <a:r>
              <a:rPr lang="en-US" err="1">
                <a:ea typeface="+mn-lt"/>
                <a:cs typeface="+mn-lt"/>
              </a:rPr>
              <a:t>i</a:t>
            </a:r>
            <a:endParaRPr lang="en-US" err="1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3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CE9CE-290B-F91B-66E3-0D960C0A4DF6}"/>
              </a:ext>
            </a:extLst>
          </p:cNvPr>
          <p:cNvSpPr txBox="1"/>
          <p:nvPr/>
        </p:nvSpPr>
        <p:spPr>
          <a:xfrm>
            <a:off x="3947993" y="1347225"/>
            <a:ext cx="3462965" cy="5074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</a:t>
            </a:r>
            <a:r>
              <a:rPr lang="en-US" sz="2000" b="1"/>
              <a:t>l</a:t>
            </a:r>
            <a:endParaRPr lang="en-US" sz="200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s, g, </a:t>
            </a:r>
            <a:r>
              <a:rPr lang="en-US" sz="2000" err="1"/>
              <a:t>i</a:t>
            </a:r>
            <a:r>
              <a:rPr lang="en-US" sz="2000"/>
              <a:t>, 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3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--------------------------------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</a:t>
            </a:r>
            <a:r>
              <a:rPr lang="en-US" sz="2000" err="1"/>
              <a:t>r_l_r</a:t>
            </a:r>
            <a:endParaRPr lang="en-US" sz="200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s, g, </a:t>
            </a:r>
            <a:r>
              <a:rPr lang="en-US" sz="2000" err="1"/>
              <a:t>i</a:t>
            </a:r>
            <a:r>
              <a:rPr lang="en-US" sz="2000"/>
              <a:t>, l, 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3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7011B-5368-019F-2A18-6C03DA00B9D8}"/>
              </a:ext>
            </a:extLst>
          </p:cNvPr>
          <p:cNvSpPr txBox="1"/>
          <p:nvPr/>
        </p:nvSpPr>
        <p:spPr>
          <a:xfrm>
            <a:off x="8075662" y="948503"/>
            <a:ext cx="3644528" cy="587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</a:t>
            </a:r>
            <a:r>
              <a:rPr lang="en-US" sz="2000" err="1"/>
              <a:t>r_l_r</a:t>
            </a:r>
            <a:endParaRPr lang="en-US" sz="200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s, g, </a:t>
            </a:r>
            <a:r>
              <a:rPr lang="en-US" sz="2000" err="1"/>
              <a:t>i</a:t>
            </a:r>
            <a:r>
              <a:rPr lang="en-US" sz="2000"/>
              <a:t>, l, r, m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2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--------------------------------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Category</a:t>
            </a:r>
            <a:r>
              <a:rPr lang="en-US" sz="2000"/>
              <a:t>: School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Word</a:t>
            </a:r>
            <a:r>
              <a:rPr lang="en-US" sz="2000"/>
              <a:t>: </a:t>
            </a:r>
            <a:r>
              <a:rPr lang="en-US" sz="2000" err="1"/>
              <a:t>r_ler</a:t>
            </a:r>
            <a:endParaRPr lang="en-US" sz="200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Used Letters</a:t>
            </a:r>
            <a:r>
              <a:rPr lang="en-US" sz="2000"/>
              <a:t>: s, g, </a:t>
            </a:r>
            <a:r>
              <a:rPr lang="en-US" sz="2000" err="1"/>
              <a:t>i</a:t>
            </a:r>
            <a:r>
              <a:rPr lang="en-US" sz="2000"/>
              <a:t>, l, r, m, 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Remaining Tries</a:t>
            </a:r>
            <a:r>
              <a:rPr lang="en-US" sz="2000"/>
              <a:t>: 2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Enter a letter</a:t>
            </a:r>
            <a:r>
              <a:rPr lang="en-US" sz="2000"/>
              <a:t>: </a:t>
            </a:r>
            <a:r>
              <a:rPr lang="en-US" sz="2000" err="1"/>
              <a:t>i</a:t>
            </a:r>
            <a:endParaRPr lang="en-US" sz="200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Please enter a valid unused letter</a:t>
            </a:r>
            <a:endParaRPr 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5A8456-C1C6-FC42-01A9-A7D31078BDD6}"/>
              </a:ext>
            </a:extLst>
          </p:cNvPr>
          <p:cNvSpPr/>
          <p:nvPr/>
        </p:nvSpPr>
        <p:spPr>
          <a:xfrm>
            <a:off x="4408882" y="106365"/>
            <a:ext cx="3378665" cy="9969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B93E6-88B2-10BB-1462-6E1E50FAC930}"/>
              </a:ext>
            </a:extLst>
          </p:cNvPr>
          <p:cNvSpPr txBox="1"/>
          <p:nvPr/>
        </p:nvSpPr>
        <p:spPr>
          <a:xfrm>
            <a:off x="5035486" y="287107"/>
            <a:ext cx="2120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Output</a:t>
            </a:r>
            <a:r>
              <a:rPr lang="en-US" sz="3600" b="1">
                <a:latin typeface="Palatino Linotype"/>
                <a:ea typeface="Calibri"/>
                <a:cs typeface="Calibri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: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566F-1C74-F776-B5FA-AC534342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09" y="1096500"/>
            <a:ext cx="3418368" cy="57405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School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r_ler</a:t>
            </a:r>
            <a:endParaRPr lang="en-US" err="1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 s, g,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, l, r, m, e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2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-----------------------------------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Category</a:t>
            </a:r>
            <a:r>
              <a:rPr lang="en-US">
                <a:ea typeface="+mn-lt"/>
                <a:cs typeface="+mn-lt"/>
              </a:rPr>
              <a:t>: School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Word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r_ler</a:t>
            </a:r>
            <a:endParaRPr lang="en-US" err="1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Used Letters</a:t>
            </a:r>
            <a:r>
              <a:rPr lang="en-US">
                <a:ea typeface="+mn-lt"/>
                <a:cs typeface="+mn-lt"/>
              </a:rPr>
              <a:t>: s, g,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, l, r, m, e, t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Remaining Tries</a:t>
            </a:r>
            <a:r>
              <a:rPr lang="en-US">
                <a:ea typeface="+mn-lt"/>
                <a:cs typeface="+mn-lt"/>
              </a:rPr>
              <a:t>: 1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Enter a letter</a:t>
            </a:r>
            <a:r>
              <a:rPr lang="en-US">
                <a:ea typeface="+mn-lt"/>
                <a:cs typeface="+mn-lt"/>
              </a:rPr>
              <a:t>: v</a:t>
            </a:r>
            <a:endParaRPr lang="en-US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C3404-0830-5CD9-EC1C-36270EBC23C1}"/>
              </a:ext>
            </a:extLst>
          </p:cNvPr>
          <p:cNvSpPr txBox="1"/>
          <p:nvPr/>
        </p:nvSpPr>
        <p:spPr>
          <a:xfrm>
            <a:off x="6972305" y="2346184"/>
            <a:ext cx="4949169" cy="2163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Game Over! The word was: ruler</a:t>
            </a:r>
            <a:endParaRPr lang="en-US" sz="200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Do you want to play again? (yes/no): no</a:t>
            </a:r>
            <a:endParaRPr lang="en-US" sz="200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b="1"/>
              <a:t>Thanks for playing Hangman! Goodbye!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893DC4-7888-4877-9D49-4D8FE7C8AAC4}"/>
              </a:ext>
            </a:extLst>
          </p:cNvPr>
          <p:cNvSpPr/>
          <p:nvPr/>
        </p:nvSpPr>
        <p:spPr>
          <a:xfrm>
            <a:off x="4408882" y="194970"/>
            <a:ext cx="3378665" cy="9969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45F1-D9FB-156A-2313-4C992089C96F}"/>
              </a:ext>
            </a:extLst>
          </p:cNvPr>
          <p:cNvSpPr txBox="1"/>
          <p:nvPr/>
        </p:nvSpPr>
        <p:spPr>
          <a:xfrm>
            <a:off x="5035486" y="375712"/>
            <a:ext cx="2120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Output</a:t>
            </a:r>
            <a:r>
              <a:rPr lang="en-US" sz="3600" b="1">
                <a:latin typeface="Palatino Linotype"/>
                <a:ea typeface="Calibri"/>
                <a:cs typeface="Calibri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Palatino Linotype"/>
                <a:ea typeface="Calibri"/>
                <a:cs typeface="Calibri"/>
              </a:rPr>
              <a:t>: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A72E46-8134-4926-7E8C-C39B597BF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56" y="-2841"/>
            <a:ext cx="12203752" cy="6860914"/>
          </a:xfrm>
        </p:spPr>
      </p:pic>
    </p:spTree>
    <p:extLst>
      <p:ext uri="{BB962C8B-B14F-4D97-AF65-F5344CB8AC3E}">
        <p14:creationId xmlns:p14="http://schemas.microsoft.com/office/powerpoint/2010/main" val="4527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90" y="315630"/>
            <a:ext cx="6683339" cy="654768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r">
              <a:buNone/>
            </a:pPr>
            <a:endParaRPr lang="en-US" sz="2800"/>
          </a:p>
          <a:p>
            <a:pPr algn="r">
              <a:buNone/>
            </a:pPr>
            <a:r>
              <a:rPr lang="en-US" sz="2800" b="1" err="1"/>
              <a:t>هدف</a:t>
            </a:r>
            <a:r>
              <a:rPr lang="en-US" sz="2800" b="1"/>
              <a:t> </a:t>
            </a:r>
            <a:r>
              <a:rPr lang="en-US" sz="2800" b="1" err="1"/>
              <a:t>اللعبة</a:t>
            </a:r>
            <a:r>
              <a:rPr lang="en-US" sz="2800">
                <a:ea typeface="+mn-lt"/>
                <a:cs typeface="+mn-lt"/>
              </a:rPr>
              <a:t> </a:t>
            </a:r>
          </a:p>
          <a:p>
            <a:pPr algn="r">
              <a:buNone/>
            </a:pPr>
            <a:r>
              <a:rPr lang="en-US" sz="2800">
                <a:ea typeface="+mn-lt"/>
                <a:cs typeface="+mn-lt"/>
              </a:rPr>
              <a:t> "Hangman game"</a:t>
            </a:r>
            <a:endParaRPr lang="en-US" sz="2800"/>
          </a:p>
          <a:p>
            <a:pPr algn="r">
              <a:buNone/>
            </a:pPr>
            <a:endParaRPr lang="en-US" sz="2800">
              <a:ea typeface="+mn-lt"/>
              <a:cs typeface="+mn-lt"/>
            </a:endParaRPr>
          </a:p>
          <a:p>
            <a:pPr algn="r">
              <a:buNone/>
            </a:pP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هي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لعبة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تخمين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كلمات</a:t>
            </a:r>
            <a:r>
              <a:rPr lang="en-US" sz="2800">
                <a:ea typeface="+mn-lt"/>
                <a:cs typeface="+mn-lt"/>
              </a:rPr>
              <a:t>، </a:t>
            </a:r>
            <a:r>
              <a:rPr lang="en-US" sz="2800" err="1">
                <a:ea typeface="+mn-lt"/>
                <a:cs typeface="+mn-lt"/>
              </a:rPr>
              <a:t>حيث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يتم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اختيار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كلمة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عشوائية</a:t>
            </a:r>
          </a:p>
          <a:p>
            <a:pPr algn="r">
              <a:buNone/>
            </a:pPr>
            <a:r>
              <a:rPr lang="en-US" sz="2800" err="1">
                <a:ea typeface="+mn-lt"/>
                <a:cs typeface="+mn-lt"/>
              </a:rPr>
              <a:t>من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فئة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معينة</a:t>
            </a:r>
            <a:r>
              <a:rPr lang="en-US" sz="2800">
                <a:ea typeface="+mn-lt"/>
                <a:cs typeface="+mn-lt"/>
              </a:rPr>
              <a:t>، </a:t>
            </a:r>
            <a:r>
              <a:rPr lang="en-US" sz="2800" err="1">
                <a:ea typeface="+mn-lt"/>
                <a:cs typeface="+mn-lt"/>
              </a:rPr>
              <a:t>ويقوم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اللاعب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بمحاولة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تخمين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الحروف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المكونة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لهذه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الكلمة</a:t>
            </a:r>
            <a:r>
              <a:rPr lang="en-US" sz="280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يملك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اللاعب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عددًا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محدودًا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المحاولات</a:t>
            </a:r>
            <a:r>
              <a:rPr lang="en-US" sz="2800">
                <a:ea typeface="+mn-lt"/>
                <a:cs typeface="+mn-lt"/>
              </a:rPr>
              <a:t>، </a:t>
            </a:r>
            <a:r>
              <a:rPr lang="en-US" sz="2800" err="1">
                <a:ea typeface="+mn-lt"/>
                <a:cs typeface="+mn-lt"/>
              </a:rPr>
              <a:t>وفي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حال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استنفادها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دون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تخمين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الكلمة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بالكامل</a:t>
            </a:r>
            <a:r>
              <a:rPr lang="en-US" sz="2800">
                <a:ea typeface="+mn-lt"/>
                <a:cs typeface="+mn-lt"/>
              </a:rPr>
              <a:t>، </a:t>
            </a:r>
            <a:r>
              <a:rPr lang="en-US" sz="2800" err="1">
                <a:ea typeface="+mn-lt"/>
                <a:cs typeface="+mn-lt"/>
              </a:rPr>
              <a:t>يخسر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اللاعب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 algn="r">
              <a:buNone/>
            </a:pPr>
            <a:r>
              <a:rPr lang="en-US" sz="2800" b="1" err="1">
                <a:ea typeface="+mn-lt"/>
                <a:cs typeface="+mn-lt"/>
              </a:rPr>
              <a:t>الأدوات</a:t>
            </a:r>
            <a:r>
              <a:rPr lang="en-US" sz="2800" b="1">
                <a:ea typeface="+mn-lt"/>
                <a:cs typeface="+mn-lt"/>
              </a:rPr>
              <a:t> (</a:t>
            </a:r>
            <a:r>
              <a:rPr lang="en-US" sz="2800" b="1" err="1">
                <a:ea typeface="+mn-lt"/>
                <a:cs typeface="+mn-lt"/>
              </a:rPr>
              <a:t>المكتبات</a:t>
            </a:r>
            <a:r>
              <a:rPr lang="en-US" sz="2800" b="1">
                <a:ea typeface="+mn-lt"/>
                <a:cs typeface="+mn-lt"/>
              </a:rPr>
              <a:t>) :Tools</a:t>
            </a:r>
          </a:p>
          <a:p>
            <a:pPr marL="0" indent="0" algn="r">
              <a:buNone/>
            </a:pPr>
            <a:endParaRPr lang="en-US" sz="2800"/>
          </a:p>
          <a:p>
            <a:pPr marL="685800" lvl="1" indent="0" algn="r">
              <a:buNone/>
            </a:pPr>
            <a:r>
              <a:rPr lang="en-US" sz="2800">
                <a:ea typeface="+mn-lt"/>
                <a:cs typeface="+mn-lt"/>
              </a:rPr>
              <a:t>NumPy: </a:t>
            </a:r>
            <a:r>
              <a:rPr lang="en-US" sz="2800" err="1">
                <a:ea typeface="+mn-lt"/>
                <a:cs typeface="+mn-lt"/>
              </a:rPr>
              <a:t>للتعامل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مع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البيانات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  <a:p>
            <a:pPr marL="685800" lvl="1" indent="0" algn="r">
              <a:buNone/>
            </a:pPr>
            <a:endParaRPr lang="en-US" sz="2800">
              <a:ea typeface="+mn-lt"/>
              <a:cs typeface="+mn-lt"/>
            </a:endParaRPr>
          </a:p>
          <a:p>
            <a:pPr marL="685800" lvl="1" indent="0" algn="r">
              <a:buNone/>
            </a:pPr>
            <a:r>
              <a:rPr lang="en-US" sz="2800">
                <a:ea typeface="+mn-lt"/>
                <a:cs typeface="+mn-lt"/>
              </a:rPr>
              <a:t>Matplotlib: </a:t>
            </a:r>
            <a:r>
              <a:rPr lang="en-US" sz="2800" err="1">
                <a:ea typeface="+mn-lt"/>
                <a:cs typeface="+mn-lt"/>
              </a:rPr>
              <a:t>للرسم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البياني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  <a:p>
            <a:pPr marL="685800" lvl="1" indent="0" algn="r">
              <a:buNone/>
            </a:pPr>
            <a:endParaRPr lang="en-US" sz="2800">
              <a:ea typeface="+mn-lt"/>
              <a:cs typeface="+mn-lt"/>
            </a:endParaRPr>
          </a:p>
          <a:p>
            <a:pPr marL="685800" lvl="1" indent="0" algn="r">
              <a:buNone/>
            </a:pPr>
            <a:endParaRPr lang="en-US" sz="2800"/>
          </a:p>
          <a:p>
            <a:pPr>
              <a:buNone/>
            </a:pPr>
            <a:endParaRPr lang="en-US" sz="2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wooden device with a noose and a scrabble board&#10;&#10;Description automatically generated">
            <a:extLst>
              <a:ext uri="{FF2B5EF4-FFF2-40B4-BE49-F238E27FC236}">
                <a16:creationId xmlns:a16="http://schemas.microsoft.com/office/drawing/2014/main" id="{C0E88955-9821-B1AB-1BA4-F5823477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2" y="839974"/>
            <a:ext cx="4469218" cy="47970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4032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" y="389942"/>
            <a:ext cx="4645432" cy="1727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 Hangman: 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def __init__(self, old_filename, new_filename):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C313AB-8BE3-015F-D05B-478023E96B7C}"/>
              </a:ext>
            </a:extLst>
          </p:cNvPr>
          <p:cNvSpPr txBox="1"/>
          <p:nvPr/>
        </p:nvSpPr>
        <p:spPr>
          <a:xfrm>
            <a:off x="5494529" y="389095"/>
            <a:ext cx="6357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ar-AE" sz="2400" b="1">
                <a:cs typeface="Times New Roman"/>
              </a:rPr>
              <a:t>يتم تعريف الكلاس الذي يحتوي على كافة خصائص اللعبة.</a:t>
            </a:r>
            <a:endParaRPr lang="en-US" sz="2400" b="1"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6447037" y="933064"/>
            <a:ext cx="54095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latin typeface="Consolas"/>
              </a:rPr>
              <a:t>يستقبل</a:t>
            </a:r>
            <a:r>
              <a:rPr lang="en-US" sz="2400" b="1">
                <a:latin typeface="Consolas"/>
              </a:rPr>
              <a:t> </a:t>
            </a:r>
            <a:r>
              <a:rPr lang="en-US" sz="2400" b="1" err="1">
                <a:latin typeface="Consolas"/>
              </a:rPr>
              <a:t>الكلاس</a:t>
            </a:r>
            <a:r>
              <a:rPr lang="en-US" sz="2400" b="1">
                <a:latin typeface="Consolas"/>
              </a:rPr>
              <a:t> :</a:t>
            </a:r>
          </a:p>
          <a:p>
            <a:pPr algn="r"/>
            <a:r>
              <a:rPr lang="en-US" sz="2400" b="1" err="1">
                <a:latin typeface="Consolas"/>
              </a:rPr>
              <a:t>old_filename</a:t>
            </a:r>
            <a:r>
              <a:rPr lang="en-US" sz="2400">
                <a:ea typeface="+mn-lt"/>
                <a:cs typeface="+mn-lt"/>
              </a:rPr>
              <a:t>: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لقراءة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الفئات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والكلمات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  <a:p>
            <a:pPr algn="r"/>
            <a:r>
              <a:rPr lang="en-US" sz="2400" b="1" err="1">
                <a:latin typeface="Consolas"/>
              </a:rPr>
              <a:t>new_filename</a:t>
            </a:r>
            <a:r>
              <a:rPr lang="en-US" sz="2400">
                <a:ea typeface="+mn-lt"/>
                <a:cs typeface="+mn-lt"/>
              </a:rPr>
              <a:t>: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لحفظ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البيانات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المحدثة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  <a:p>
            <a:pPr algn="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4DC79-24BB-C53B-0B30-FF5C4C857D4C}"/>
              </a:ext>
            </a:extLst>
          </p:cNvPr>
          <p:cNvSpPr txBox="1"/>
          <p:nvPr/>
        </p:nvSpPr>
        <p:spPr>
          <a:xfrm>
            <a:off x="-1877" y="2497888"/>
            <a:ext cx="453073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data =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np.genfromtxt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old_filename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dtype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=str, delimiter="\n")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= { }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857ED-C2E4-A99B-8FAD-7A70478CFA0E}"/>
              </a:ext>
            </a:extLst>
          </p:cNvPr>
          <p:cNvSpPr txBox="1"/>
          <p:nvPr/>
        </p:nvSpPr>
        <p:spPr>
          <a:xfrm>
            <a:off x="4671534" y="2499857"/>
            <a:ext cx="73080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ar-AE" sz="2400" b="1">
                <a:cs typeface="Times New Roman"/>
              </a:rPr>
              <a:t>يتم قراءة البيانات من الملف القديم</a:t>
            </a:r>
            <a:endParaRPr lang="en-US"/>
          </a:p>
          <a:p>
            <a:pPr algn="r"/>
            <a:endParaRPr lang="ar-AE" sz="2400" b="1">
              <a:cs typeface="Times New Roman"/>
            </a:endParaRPr>
          </a:p>
          <a:p>
            <a:pPr algn="r"/>
            <a:r>
              <a:rPr lang="ar-AE" sz="2400" b="1">
                <a:cs typeface="Times New Roman"/>
              </a:rPr>
              <a:t> </a:t>
            </a:r>
            <a:r>
              <a:rPr lang="en-US" sz="2400" b="1" err="1"/>
              <a:t>self.categories</a:t>
            </a:r>
            <a:r>
              <a:rPr lang="en-US" sz="2400" b="1"/>
              <a:t> </a:t>
            </a:r>
            <a:r>
              <a:rPr lang="en-US" sz="2400" b="1">
                <a:cs typeface="Times New Roman"/>
              </a:rPr>
              <a:t>(dictionary):                                     </a:t>
            </a:r>
            <a:endParaRPr lang="en-US"/>
          </a:p>
          <a:p>
            <a:pPr algn="r"/>
            <a:r>
              <a:rPr lang="en-US" sz="2400" b="1">
                <a:cs typeface="Times New Roman"/>
              </a:rPr>
              <a:t> </a:t>
            </a:r>
            <a:r>
              <a:rPr lang="ar-AE" sz="2400" b="1">
                <a:cs typeface="Times New Roman"/>
              </a:rPr>
              <a:t>هو قاموس يتم فيه تخزين الفئات والكلمات.</a:t>
            </a:r>
            <a:endParaRPr lang="en-US" sz="2400" b="1"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F6C11-29E0-0BAA-9719-F200A49EAE03}"/>
              </a:ext>
            </a:extLst>
          </p:cNvPr>
          <p:cNvSpPr txBox="1"/>
          <p:nvPr/>
        </p:nvSpPr>
        <p:spPr>
          <a:xfrm>
            <a:off x="6558719" y="2501110"/>
            <a:ext cx="200760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/>
              <a:t>(oldfile.txt.)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6CE21-E6BE-7B13-4535-18B0CB6952B5}"/>
              </a:ext>
            </a:extLst>
          </p:cNvPr>
          <p:cNvSpPr txBox="1"/>
          <p:nvPr/>
        </p:nvSpPr>
        <p:spPr>
          <a:xfrm>
            <a:off x="-2398" y="4344975"/>
            <a:ext cx="42502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self.category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np.random.choice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(list(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self.categories.keys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()))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= 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np.random.choice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self.category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])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87766-0E3B-7699-C16F-388E6CC32B78}"/>
              </a:ext>
            </a:extLst>
          </p:cNvPr>
          <p:cNvSpPr txBox="1"/>
          <p:nvPr/>
        </p:nvSpPr>
        <p:spPr>
          <a:xfrm>
            <a:off x="4819262" y="4341956"/>
            <a:ext cx="71579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يتم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اختيار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فئة</a:t>
            </a:r>
            <a:r>
              <a:rPr lang="en-US" sz="2400" b="1">
                <a:ea typeface="+mn-lt"/>
                <a:cs typeface="+mn-lt"/>
              </a:rPr>
              <a:t> (</a:t>
            </a:r>
            <a:r>
              <a:rPr lang="en-US" sz="2400" b="1" err="1">
                <a:ea typeface="+mn-lt"/>
                <a:cs typeface="+mn-lt"/>
              </a:rPr>
              <a:t>مفتاح</a:t>
            </a:r>
            <a:r>
              <a:rPr lang="en-US" sz="2400" b="1">
                <a:ea typeface="+mn-lt"/>
                <a:cs typeface="+mn-lt"/>
              </a:rPr>
              <a:t>) </a:t>
            </a:r>
            <a:r>
              <a:rPr lang="en-US" sz="2400" b="1" err="1">
                <a:ea typeface="+mn-lt"/>
                <a:cs typeface="+mn-lt"/>
              </a:rPr>
              <a:t>عشوائية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 b="1">
              <a:latin typeface="Rockwell"/>
            </a:endParaRPr>
          </a:p>
          <a:p>
            <a:pPr algn="r"/>
            <a:r>
              <a:rPr lang="en-US" sz="2400" b="1" err="1">
                <a:latin typeface="Consolas"/>
              </a:rPr>
              <a:t>Self.category</a:t>
            </a:r>
            <a:r>
              <a:rPr lang="en-US" sz="2400" b="1">
                <a:latin typeface="Consolas"/>
                <a:ea typeface="+mn-lt"/>
                <a:cs typeface="+mn-lt"/>
              </a:rPr>
              <a:t>                    </a:t>
            </a:r>
            <a:r>
              <a:rPr lang="en-US" sz="2400" b="1">
                <a:latin typeface="Rockwell"/>
                <a:ea typeface="+mn-lt"/>
                <a:cs typeface="+mn-lt"/>
              </a:rPr>
              <a:t>.</a:t>
            </a:r>
          </a:p>
          <a:p>
            <a:pPr algn="r"/>
            <a:endParaRPr lang="en-US" sz="2400" b="1">
              <a:ea typeface="+mn-lt"/>
              <a:cs typeface="+mn-lt"/>
            </a:endParaRPr>
          </a:p>
          <a:p>
            <a:pPr algn="r"/>
            <a:r>
              <a:rPr lang="en-US" sz="2400" b="1" err="1">
                <a:ea typeface="+mn-lt"/>
                <a:cs typeface="+mn-lt"/>
              </a:rPr>
              <a:t>يتم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اختيار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كلمة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عشوائية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من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هذه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الفئة</a:t>
            </a:r>
            <a:r>
              <a:rPr lang="en-US" sz="2400" b="1">
                <a:ea typeface="+mn-lt"/>
                <a:cs typeface="+mn-lt"/>
              </a:rPr>
              <a:t> </a:t>
            </a:r>
            <a:endParaRPr lang="en-US" sz="2400" b="1">
              <a:latin typeface="Rockwell"/>
            </a:endParaRPr>
          </a:p>
          <a:p>
            <a:pPr algn="r"/>
            <a:r>
              <a:rPr lang="en-US" sz="2400" b="1" err="1">
                <a:latin typeface="Consolas"/>
              </a:rPr>
              <a:t>Self.word</a:t>
            </a:r>
            <a:r>
              <a:rPr lang="en-US" sz="2400" b="1">
                <a:latin typeface="Consolas"/>
                <a:ea typeface="+mn-lt"/>
                <a:cs typeface="+mn-lt"/>
              </a:rPr>
              <a:t>                      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  <a:p>
            <a:pPr algn="r"/>
            <a:endParaRPr 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0FE2A-3A92-D4E4-D6DA-D8BAE9000E42}"/>
              </a:ext>
            </a:extLst>
          </p:cNvPr>
          <p:cNvSpPr txBox="1"/>
          <p:nvPr/>
        </p:nvSpPr>
        <p:spPr>
          <a:xfrm>
            <a:off x="4652589" y="24"/>
            <a:ext cx="25830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Function 1: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" y="658043"/>
            <a:ext cx="4661819" cy="2112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 []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 6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self.correct_guesses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 0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self.incorrect_guesses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= 0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513361" y="589506"/>
            <a:ext cx="762181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err="1">
                <a:latin typeface="Consolas"/>
              </a:rPr>
              <a:t>self.guessed_letters</a:t>
            </a:r>
            <a:r>
              <a:rPr lang="en-US" sz="2200" b="1">
                <a:ea typeface="+mn-lt"/>
                <a:cs typeface="+mn-lt"/>
              </a:rPr>
              <a:t>: </a:t>
            </a:r>
            <a:r>
              <a:rPr lang="en-US" sz="2200" b="1" err="1">
                <a:ea typeface="+mn-lt"/>
                <a:cs typeface="+mn-lt"/>
              </a:rPr>
              <a:t>قائمة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تحتوي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على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الحروف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التي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تم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تخمينها</a:t>
            </a:r>
            <a:r>
              <a:rPr lang="en-US" sz="2200" b="1">
                <a:ea typeface="+mn-lt"/>
                <a:cs typeface="+mn-lt"/>
              </a:rPr>
              <a:t>.</a:t>
            </a:r>
            <a:endParaRPr lang="en-US" sz="2200" b="1"/>
          </a:p>
          <a:p>
            <a:pPr algn="r"/>
            <a:r>
              <a:rPr lang="en-US" sz="2200" b="1" err="1">
                <a:latin typeface="Consolas"/>
              </a:rPr>
              <a:t>self.remaining_tries</a:t>
            </a:r>
            <a:r>
              <a:rPr lang="en-US" sz="2200" b="1">
                <a:ea typeface="+mn-lt"/>
                <a:cs typeface="+mn-lt"/>
              </a:rPr>
              <a:t>: </a:t>
            </a:r>
            <a:r>
              <a:rPr lang="en-US" sz="2200" b="1" err="1">
                <a:ea typeface="+mn-lt"/>
                <a:cs typeface="+mn-lt"/>
              </a:rPr>
              <a:t>عدد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المحاولات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المتبقية</a:t>
            </a:r>
            <a:r>
              <a:rPr lang="en-US" sz="2200" b="1">
                <a:ea typeface="+mn-lt"/>
                <a:cs typeface="+mn-lt"/>
              </a:rPr>
              <a:t>.</a:t>
            </a:r>
            <a:endParaRPr lang="en-US" sz="2200" b="1"/>
          </a:p>
          <a:p>
            <a:pPr algn="r"/>
            <a:r>
              <a:rPr lang="en-US" sz="2200" b="1" err="1">
                <a:latin typeface="Consolas"/>
              </a:rPr>
              <a:t>self.correct_guesses</a:t>
            </a:r>
            <a:r>
              <a:rPr lang="en-US" sz="2200" b="1">
                <a:ea typeface="+mn-lt"/>
                <a:cs typeface="+mn-lt"/>
              </a:rPr>
              <a:t>: </a:t>
            </a:r>
            <a:r>
              <a:rPr lang="en-US" sz="2200" b="1" err="1">
                <a:ea typeface="+mn-lt"/>
                <a:cs typeface="+mn-lt"/>
              </a:rPr>
              <a:t>عدد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التخمينات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الصحيحة</a:t>
            </a:r>
            <a:r>
              <a:rPr lang="en-US" sz="2200" b="1">
                <a:ea typeface="+mn-lt"/>
                <a:cs typeface="+mn-lt"/>
              </a:rPr>
              <a:t>.</a:t>
            </a:r>
          </a:p>
          <a:p>
            <a:pPr algn="r"/>
            <a:r>
              <a:rPr lang="en-US" sz="2200" b="1" err="1">
                <a:latin typeface="Consolas"/>
              </a:rPr>
              <a:t>self.incorrect_guesses</a:t>
            </a:r>
            <a:r>
              <a:rPr lang="en-US" sz="2200" b="1">
                <a:ea typeface="+mn-lt"/>
                <a:cs typeface="+mn-lt"/>
              </a:rPr>
              <a:t>: </a:t>
            </a:r>
            <a:r>
              <a:rPr lang="en-US" sz="2200" b="1" err="1">
                <a:ea typeface="+mn-lt"/>
                <a:cs typeface="+mn-lt"/>
              </a:rPr>
              <a:t>عدد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التخمينات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الخاطئة</a:t>
            </a:r>
            <a:r>
              <a:rPr lang="en-US" sz="2200" b="1">
                <a:ea typeface="+mn-lt"/>
                <a:cs typeface="+mn-lt"/>
              </a:rPr>
              <a:t>.</a:t>
            </a:r>
          </a:p>
          <a:p>
            <a:pPr algn="r"/>
            <a:endParaRPr lang="en-US" sz="2200" b="1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4DC79-24BB-C53B-0B30-FF5C4C857D4C}"/>
              </a:ext>
            </a:extLst>
          </p:cNvPr>
          <p:cNvSpPr txBox="1"/>
          <p:nvPr/>
        </p:nvSpPr>
        <p:spPr>
          <a:xfrm>
            <a:off x="-18263" y="3206725"/>
            <a:ext cx="45307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display_word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(self):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 display = ''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 for letter in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 if letter in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     display += letter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 else: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     display += '_'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 return display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87766-0E3B-7699-C16F-388E6CC32B78}"/>
              </a:ext>
            </a:extLst>
          </p:cNvPr>
          <p:cNvSpPr txBox="1"/>
          <p:nvPr/>
        </p:nvSpPr>
        <p:spPr>
          <a:xfrm>
            <a:off x="6483886" y="3929706"/>
            <a:ext cx="56667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يعرض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الكلمة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مع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الحروف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المكتشفة</a:t>
            </a:r>
            <a:r>
              <a:rPr lang="en-US" sz="2400" b="1">
                <a:ea typeface="+mn-lt"/>
                <a:cs typeface="+mn-lt"/>
              </a:rPr>
              <a:t>، </a:t>
            </a:r>
            <a:r>
              <a:rPr lang="en-US" sz="2400" b="1" err="1">
                <a:ea typeface="+mn-lt"/>
                <a:cs typeface="+mn-lt"/>
              </a:rPr>
              <a:t>بينما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يتم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استبدال</a:t>
            </a:r>
            <a:r>
              <a:rPr lang="en-US" sz="2400" b="1">
                <a:ea typeface="+mn-lt"/>
                <a:cs typeface="+mn-lt"/>
              </a:rPr>
              <a:t>  </a:t>
            </a:r>
            <a:r>
              <a:rPr lang="en-US" sz="2400" b="1" err="1">
                <a:ea typeface="+mn-lt"/>
                <a:cs typeface="+mn-lt"/>
              </a:rPr>
              <a:t>الحروف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غير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المكتشفة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بخطوط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سفلية</a:t>
            </a:r>
            <a:r>
              <a:rPr lang="en-US" sz="2400" b="1">
                <a:ea typeface="+mn-lt"/>
                <a:cs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8827" y="2877518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2: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2569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" y="144136"/>
            <a:ext cx="4637239" cy="67256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make_guess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(self, letter):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if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&gt; 0: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 if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letter.isalpha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() and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len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(letter) == 1: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 letter =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letter.lower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()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 if letter not in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self.guessed_letters.append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(letter)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 if letter not in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-= 1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self.incorrect_guesses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+= 1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 else: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self.correct_guesses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+= 1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     return True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return False</a:t>
            </a:r>
            <a:endParaRPr lang="en-US" sz="1800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570716" y="851128"/>
            <a:ext cx="762181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يتحقق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من</a:t>
            </a:r>
            <a:r>
              <a:rPr lang="en-US" sz="2400" b="1">
                <a:ea typeface="+mn-lt"/>
                <a:cs typeface="+mn-lt"/>
              </a:rPr>
              <a:t>:</a:t>
            </a:r>
            <a:endParaRPr lang="en-US"/>
          </a:p>
          <a:p>
            <a:pPr algn="r"/>
            <a:endParaRPr lang="en-US" sz="2400" b="1">
              <a:ea typeface="+mn-lt"/>
              <a:cs typeface="+mn-lt"/>
            </a:endParaRPr>
          </a:p>
          <a:p>
            <a:pPr algn="r"/>
            <a:r>
              <a:rPr lang="en-US" sz="2400" b="1" err="1">
                <a:ea typeface="+mn-lt"/>
                <a:cs typeface="+mn-lt"/>
              </a:rPr>
              <a:t>هل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الحرف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المُدخل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صحيح</a:t>
            </a:r>
            <a:r>
              <a:rPr lang="en-US" sz="2400" b="1">
                <a:ea typeface="+mn-lt"/>
                <a:cs typeface="+mn-lt"/>
              </a:rPr>
              <a:t>؟</a:t>
            </a:r>
            <a:endParaRPr lang="en-US" sz="2400" b="1"/>
          </a:p>
          <a:p>
            <a:pPr algn="r"/>
            <a:endParaRPr lang="en-US" sz="2400" b="1">
              <a:ea typeface="+mn-lt"/>
              <a:cs typeface="+mn-lt"/>
            </a:endParaRPr>
          </a:p>
          <a:p>
            <a:pPr algn="r"/>
            <a:r>
              <a:rPr lang="en-US" sz="2400" b="1" err="1">
                <a:ea typeface="+mn-lt"/>
                <a:cs typeface="+mn-lt"/>
              </a:rPr>
              <a:t>هل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الحرف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لم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يُستخدم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من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قبل</a:t>
            </a:r>
            <a:r>
              <a:rPr lang="en-US" sz="2400" b="1">
                <a:ea typeface="+mn-lt"/>
                <a:cs typeface="+mn-lt"/>
              </a:rPr>
              <a:t>؟</a:t>
            </a:r>
            <a:endParaRPr lang="en-US" sz="2400" b="1"/>
          </a:p>
          <a:p>
            <a:pPr algn="r"/>
            <a:endParaRPr lang="en-US" sz="2400" b="1">
              <a:ea typeface="+mn-lt"/>
              <a:cs typeface="+mn-lt"/>
            </a:endParaRPr>
          </a:p>
          <a:p>
            <a:pPr algn="r"/>
            <a:r>
              <a:rPr lang="en-US" sz="2400" b="1" err="1">
                <a:ea typeface="+mn-lt"/>
                <a:cs typeface="+mn-lt"/>
              </a:rPr>
              <a:t>يقوم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بتحديث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عدد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المحاولات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ونتائج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التخمين</a:t>
            </a:r>
            <a:r>
              <a:rPr lang="en-US" sz="2400" b="1">
                <a:ea typeface="+mn-lt"/>
                <a:cs typeface="+mn-lt"/>
              </a:rPr>
              <a:t>.</a:t>
            </a:r>
          </a:p>
          <a:p>
            <a:pPr algn="r"/>
            <a:endParaRPr lang="en-US" sz="2400" b="1">
              <a:latin typeface="Rockwel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3110" y="265586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3: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834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49" y="-3348"/>
            <a:ext cx="4629047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check_win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(self):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for letter in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 if letter not in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     return False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return True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619877" y="2596354"/>
            <a:ext cx="76218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يتحقق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إذا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كان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اللاعب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قد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خمن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جميع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الحروف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  <a:p>
            <a:pPr algn="r"/>
            <a:endParaRPr lang="en-US" sz="2400" b="1">
              <a:latin typeface="Rockwel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3110" y="265586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4: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877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6" y="-3348"/>
            <a:ext cx="4645434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reset_game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(self):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self.category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np.random.choice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(list(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self.categories.keys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()))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self.word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np.random.choice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self.category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])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self.guessed_letters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= []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self.remaining_tries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= 6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619877" y="2596354"/>
            <a:ext cx="76218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تعيد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اللعبة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إلى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حالتها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الأولية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لبدء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جولة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جديدة</a:t>
            </a:r>
            <a:r>
              <a:rPr lang="en-US" sz="2400" b="1">
                <a:ea typeface="+mn-lt"/>
                <a:cs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3110" y="265586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5: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675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5" y="1121931"/>
            <a:ext cx="4629047" cy="3071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add_category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(self, category, words):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if category in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[category].extend(words)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else: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 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self.categories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[category] = words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566714" y="1843214"/>
            <a:ext cx="76218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تعيد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اللعبة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إلى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حالتها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الأولية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لبدء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جولة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جديدة</a:t>
            </a:r>
            <a:r>
              <a:rPr lang="en-US" sz="2400" b="1">
                <a:ea typeface="+mn-lt"/>
                <a:cs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3110" y="265586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6: </a:t>
            </a:r>
          </a:p>
          <a:p>
            <a:endParaRPr lang="en-US" sz="24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65933-C48A-03E6-291E-2515EFC57E89}"/>
              </a:ext>
            </a:extLst>
          </p:cNvPr>
          <p:cNvSpPr/>
          <p:nvPr/>
        </p:nvSpPr>
        <p:spPr>
          <a:xfrm>
            <a:off x="11077" y="4774442"/>
            <a:ext cx="6491469" cy="2093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AC76B5DA-7616-61D3-8136-A5AE7B786732}"/>
              </a:ext>
            </a:extLst>
          </p:cNvPr>
          <p:cNvSpPr/>
          <p:nvPr/>
        </p:nvSpPr>
        <p:spPr>
          <a:xfrm>
            <a:off x="4614930" y="3052972"/>
            <a:ext cx="1892050" cy="172367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EDEF-2E1B-D5A6-2FB5-DADD1AC9C845}"/>
              </a:ext>
            </a:extLst>
          </p:cNvPr>
          <p:cNvSpPr txBox="1"/>
          <p:nvPr/>
        </p:nvSpPr>
        <p:spPr>
          <a:xfrm>
            <a:off x="-6374" y="4191114"/>
            <a:ext cx="727459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save_to_new_file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(self):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 with open(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self.new_filename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"w") as new_file: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 for category, words in self.categories.items():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         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new_file.write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(f"{category}\t{', '.join(words)}\n")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541A2-E530-B80A-FE47-301C0D126392}"/>
              </a:ext>
            </a:extLst>
          </p:cNvPr>
          <p:cNvSpPr txBox="1"/>
          <p:nvPr/>
        </p:nvSpPr>
        <p:spPr>
          <a:xfrm>
            <a:off x="5452851" y="3943680"/>
            <a:ext cx="67434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تحفظ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الفئات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والكلمات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في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الملف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الجديد</a:t>
            </a:r>
            <a:r>
              <a:rPr lang="en-US" sz="2400" b="1">
                <a:ea typeface="+mn-lt"/>
                <a:cs typeface="+mn-lt"/>
              </a:rPr>
              <a:t> </a:t>
            </a:r>
            <a:endParaRPr lang="en-US" sz="2400" b="1">
              <a:latin typeface="Rockwell" panose="02060603020205020403"/>
            </a:endParaRPr>
          </a:p>
          <a:p>
            <a:pPr algn="r"/>
            <a:r>
              <a:rPr lang="en-US" sz="2400" b="1">
                <a:latin typeface="Consolas"/>
              </a:rPr>
              <a:t>newfile.txt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3427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F19-4E81-1258-C9E1-42F691A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6" y="-3348"/>
            <a:ext cx="4645434" cy="6864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def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plot_results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(self):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categories = ['Correct Guesses', 'Incorrect Guesses']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values = [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self.correct_guesses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self.incorrect_guesses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]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plt.bar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(categories, values, color=['green', 'red'])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plt.xlabel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('Guess Type')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plt.ylabel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('Number of Guesses')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plt.title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('Hangman Guess Statistics')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  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plt.show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A100F-976A-C189-1D4F-D4F0D1E32645}"/>
              </a:ext>
            </a:extLst>
          </p:cNvPr>
          <p:cNvSpPr txBox="1"/>
          <p:nvPr/>
        </p:nvSpPr>
        <p:spPr>
          <a:xfrm>
            <a:off x="4619877" y="2596354"/>
            <a:ext cx="76218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ea typeface="+mn-lt"/>
                <a:cs typeface="+mn-lt"/>
              </a:rPr>
              <a:t>يعرض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مخططًا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بيانيًا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يوضح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عدد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التخمينات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الصحيحة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والخاطئة</a:t>
            </a:r>
            <a:r>
              <a:rPr lang="en-US" sz="2400" b="1">
                <a:ea typeface="+mn-lt"/>
                <a:cs typeface="+mn-lt"/>
              </a:rPr>
              <a:t>.</a:t>
            </a:r>
            <a:endParaRPr 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97528-493D-16B1-81C9-F5AEF34EB907}"/>
              </a:ext>
            </a:extLst>
          </p:cNvPr>
          <p:cNvSpPr txBox="1"/>
          <p:nvPr/>
        </p:nvSpPr>
        <p:spPr>
          <a:xfrm>
            <a:off x="4643110" y="265586"/>
            <a:ext cx="4053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 Function 7: 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5853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Hangman-Game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</cp:revision>
  <dcterms:created xsi:type="dcterms:W3CDTF">2025-01-06T14:33:20Z</dcterms:created>
  <dcterms:modified xsi:type="dcterms:W3CDTF">2025-01-07T08:34:47Z</dcterms:modified>
</cp:coreProperties>
</file>