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oboto"/>
      <p:regular r:id="rId27"/>
      <p:bold r:id="rId28"/>
      <p:italic r:id="rId29"/>
      <p:boldItalic r:id="rId30"/>
    </p:embeddedFont>
    <p:embeddedFont>
      <p:font typeface="Playfair Displ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CC61C352-D345-4544-94A7-16B0E70EADD8}">
  <a:tblStyle styleId="{CC61C352-D345-4544-94A7-16B0E70EAD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layfairDisplay-regular.fntdata"/><Relationship Id="rId30" Type="http://schemas.openxmlformats.org/officeDocument/2006/relationships/font" Target="fonts/Roboto-boldItalic.fntdata"/><Relationship Id="rId11" Type="http://schemas.openxmlformats.org/officeDocument/2006/relationships/slide" Target="slides/slide4.xml"/><Relationship Id="rId33" Type="http://schemas.openxmlformats.org/officeDocument/2006/relationships/font" Target="fonts/PlayfairDisplay-italic.fntdata"/><Relationship Id="rId10" Type="http://schemas.openxmlformats.org/officeDocument/2006/relationships/slide" Target="slides/slide3.xml"/><Relationship Id="rId32" Type="http://schemas.openxmlformats.org/officeDocument/2006/relationships/font" Target="fonts/PlayfairDisplay-bold.fntdata"/><Relationship Id="rId13" Type="http://schemas.openxmlformats.org/officeDocument/2006/relationships/slide" Target="slides/slide6.xml"/><Relationship Id="rId35" Type="http://schemas.openxmlformats.org/officeDocument/2006/relationships/font" Target="fonts/Lato-regular.fntdata"/><Relationship Id="rId12" Type="http://schemas.openxmlformats.org/officeDocument/2006/relationships/slide" Target="slides/slide5.xml"/><Relationship Id="rId34" Type="http://schemas.openxmlformats.org/officeDocument/2006/relationships/font" Target="fonts/PlayfairDisplay-boldItalic.fntdata"/><Relationship Id="rId15" Type="http://schemas.openxmlformats.org/officeDocument/2006/relationships/slide" Target="slides/slide8.xml"/><Relationship Id="rId37" Type="http://schemas.openxmlformats.org/officeDocument/2006/relationships/font" Target="fonts/Lato-italic.fntdata"/><Relationship Id="rId14" Type="http://schemas.openxmlformats.org/officeDocument/2006/relationships/slide" Target="slides/slide7.xml"/><Relationship Id="rId36" Type="http://schemas.openxmlformats.org/officeDocument/2006/relationships/font" Target="fonts/Lato-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La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Immunoglobulin_heavy_chain"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56d7de3d0a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56d7de3d0a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56db9d3539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56db9d3539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g56d7de3d0a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56d7de3d0a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590c4eec7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590c4eec7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590c4eec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590c4eec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56d7de3d0a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56d7de3d0a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56d7de3d0a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56d7de3d0a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8" name="Shape 328"/>
        <p:cNvGrpSpPr/>
        <p:nvPr/>
      </p:nvGrpSpPr>
      <p:grpSpPr>
        <a:xfrm>
          <a:off x="0" y="0"/>
          <a:ext cx="0" cy="0"/>
          <a:chOff x="0" y="0"/>
          <a:chExt cx="0" cy="0"/>
        </a:xfrm>
      </p:grpSpPr>
      <p:sp>
        <p:nvSpPr>
          <p:cNvPr id="329" name="Google Shape;329;g56d7de3d0a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56d7de3d0a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56d7de3d0a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56d7de3d0a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56d7de3d0a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56d7de3d0a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56c66058e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56c66058e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56d7de3d0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56d7de3d0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just">
              <a:lnSpc>
                <a:spcPct val="150000"/>
              </a:lnSpc>
              <a:spcBef>
                <a:spcPts val="0"/>
              </a:spcBef>
              <a:spcAft>
                <a:spcPts val="0"/>
              </a:spcAft>
              <a:buSzPts val="1000"/>
              <a:buFont typeface="Roboto"/>
              <a:buChar char="●"/>
            </a:pPr>
            <a:r>
              <a:rPr lang="en" sz="1000">
                <a:highlight>
                  <a:schemeClr val="lt1"/>
                </a:highlight>
                <a:latin typeface="Roboto"/>
                <a:ea typeface="Roboto"/>
                <a:cs typeface="Roboto"/>
                <a:sym typeface="Roboto"/>
              </a:rPr>
              <a:t>a set of circulating antibodies</a:t>
            </a:r>
            <a:endParaRPr sz="1000">
              <a:highlight>
                <a:schemeClr val="lt1"/>
              </a:highlight>
              <a:latin typeface="Roboto"/>
              <a:ea typeface="Roboto"/>
              <a:cs typeface="Roboto"/>
              <a:sym typeface="Roboto"/>
            </a:endParaRPr>
          </a:p>
          <a:p>
            <a:pPr indent="-292100" lvl="0" marL="457200" rtl="0" algn="just">
              <a:lnSpc>
                <a:spcPct val="150000"/>
              </a:lnSpc>
              <a:spcBef>
                <a:spcPts val="0"/>
              </a:spcBef>
              <a:spcAft>
                <a:spcPts val="0"/>
              </a:spcAft>
              <a:buSzPts val="1000"/>
              <a:buFont typeface="Roboto"/>
              <a:buChar char="●"/>
            </a:pPr>
            <a:r>
              <a:rPr lang="en" sz="1000">
                <a:highlight>
                  <a:schemeClr val="lt1"/>
                </a:highlight>
                <a:latin typeface="Roboto"/>
                <a:ea typeface="Roboto"/>
                <a:cs typeface="Roboto"/>
                <a:sym typeface="Roboto"/>
              </a:rPr>
              <a:t>Antibody drug development based on reconstruction of antibody repertoire </a:t>
            </a:r>
            <a:endParaRPr sz="1000">
              <a:highlight>
                <a:schemeClr val="lt1"/>
              </a:highlight>
              <a:latin typeface="Roboto"/>
              <a:ea typeface="Roboto"/>
              <a:cs typeface="Roboto"/>
              <a:sym typeface="Roboto"/>
            </a:endParaRPr>
          </a:p>
          <a:p>
            <a:pPr indent="-292100" lvl="0" marL="457200" rtl="0" algn="just">
              <a:lnSpc>
                <a:spcPct val="150000"/>
              </a:lnSpc>
              <a:spcBef>
                <a:spcPts val="0"/>
              </a:spcBef>
              <a:spcAft>
                <a:spcPts val="0"/>
              </a:spcAft>
              <a:buSzPts val="1000"/>
              <a:buFont typeface="Roboto"/>
              <a:buChar char="●"/>
            </a:pPr>
            <a:r>
              <a:rPr lang="en" sz="1000">
                <a:highlight>
                  <a:schemeClr val="lt1"/>
                </a:highlight>
                <a:latin typeface="Roboto"/>
                <a:ea typeface="Roboto"/>
                <a:cs typeface="Roboto"/>
                <a:sym typeface="Roboto"/>
              </a:rPr>
              <a:t>investigating antibody repertoire based on immunosequencing reads</a:t>
            </a:r>
            <a:endParaRPr sz="1000">
              <a:highlight>
                <a:schemeClr val="lt1"/>
              </a:highlight>
              <a:latin typeface="Roboto"/>
              <a:ea typeface="Roboto"/>
              <a:cs typeface="Roboto"/>
              <a:sym typeface="Roboto"/>
            </a:endParaRPr>
          </a:p>
          <a:p>
            <a:pPr indent="-292100" lvl="0" marL="457200" rtl="0" algn="just">
              <a:lnSpc>
                <a:spcPct val="150000"/>
              </a:lnSpc>
              <a:spcBef>
                <a:spcPts val="0"/>
              </a:spcBef>
              <a:spcAft>
                <a:spcPts val="0"/>
              </a:spcAft>
              <a:buSzPts val="1000"/>
              <a:buFont typeface="Roboto"/>
              <a:buChar char="●"/>
            </a:pPr>
            <a:r>
              <a:rPr lang="en" sz="1000">
                <a:highlight>
                  <a:schemeClr val="lt1"/>
                </a:highlight>
                <a:latin typeface="Roboto"/>
                <a:ea typeface="Roboto"/>
                <a:cs typeface="Roboto"/>
                <a:sym typeface="Roboto"/>
              </a:rPr>
              <a:t>Decompose reads according to their V, D, and J segments, and provides basic information about the diversity of a repertoire by V(D)J classification</a:t>
            </a:r>
            <a:endParaRPr sz="1000">
              <a:highlight>
                <a:schemeClr val="lt1"/>
              </a:highlight>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6d7de3d0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6d7de3d0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gene segments that will be chosen to make</a:t>
            </a:r>
            <a:endParaRPr/>
          </a:p>
          <a:p>
            <a:pPr indent="0" lvl="0" marL="0" rtl="0" algn="l">
              <a:spcBef>
                <a:spcPts val="0"/>
              </a:spcBef>
              <a:spcAft>
                <a:spcPts val="0"/>
              </a:spcAft>
              <a:buNone/>
            </a:pPr>
            <a:r>
              <a:rPr lang="en"/>
              <a:t>up the final Hc gene are located on chromosome 14, and</a:t>
            </a:r>
            <a:endParaRPr/>
          </a:p>
          <a:p>
            <a:pPr indent="0" lvl="0" marL="0" rtl="0" algn="l">
              <a:spcBef>
                <a:spcPts val="0"/>
              </a:spcBef>
              <a:spcAft>
                <a:spcPts val="0"/>
              </a:spcAft>
              <a:buNone/>
            </a:pPr>
            <a:r>
              <a:rPr lang="en"/>
              <a:t>each B cell has two chromosome 14s (one from Mom and</a:t>
            </a:r>
            <a:endParaRPr/>
          </a:p>
          <a:p>
            <a:pPr indent="0" lvl="0" marL="0" rtl="0" algn="l">
              <a:spcBef>
                <a:spcPts val="0"/>
              </a:spcBef>
              <a:spcAft>
                <a:spcPts val="0"/>
              </a:spcAft>
              <a:buNone/>
            </a:pPr>
            <a:r>
              <a:rPr lang="en"/>
              <a:t>one from Dad). This raises a bit of a problem, because,</a:t>
            </a:r>
            <a:endParaRPr/>
          </a:p>
          <a:p>
            <a:pPr indent="0" lvl="0" marL="0" rtl="0" algn="l">
              <a:spcBef>
                <a:spcPts val="0"/>
              </a:spcBef>
              <a:spcAft>
                <a:spcPts val="0"/>
              </a:spcAft>
              <a:buNone/>
            </a:pPr>
            <a:r>
              <a:rPr lang="en"/>
              <a:t>as we discussed earlier, each B cell makes only one kind</a:t>
            </a:r>
            <a:endParaRPr/>
          </a:p>
          <a:p>
            <a:pPr indent="0" lvl="0" marL="0" rtl="0" algn="l">
              <a:spcBef>
                <a:spcPts val="0"/>
              </a:spcBef>
              <a:spcAft>
                <a:spcPts val="0"/>
              </a:spcAft>
              <a:buNone/>
            </a:pPr>
            <a:r>
              <a:rPr lang="en"/>
              <a:t>of antibody. Therefore, because there are two sets of</a:t>
            </a:r>
            <a:endParaRPr/>
          </a:p>
          <a:p>
            <a:pPr indent="0" lvl="0" marL="0" rtl="0" algn="l">
              <a:spcBef>
                <a:spcPts val="0"/>
              </a:spcBef>
              <a:spcAft>
                <a:spcPts val="0"/>
              </a:spcAft>
              <a:buNone/>
            </a:pPr>
            <a:r>
              <a:rPr lang="en"/>
              <a:t>Hc segments, it is necessary to “silence” the segments on</a:t>
            </a:r>
            <a:endParaRPr/>
          </a:p>
          <a:p>
            <a:pPr indent="0" lvl="0" marL="0" rtl="0" algn="l">
              <a:spcBef>
                <a:spcPts val="0"/>
              </a:spcBef>
              <a:spcAft>
                <a:spcPts val="0"/>
              </a:spcAft>
              <a:buNone/>
            </a:pPr>
            <a:r>
              <a:rPr lang="en"/>
              <a:t>one chromosome 14 to keep a B cell from making two dif-</a:t>
            </a:r>
            <a:endParaRPr/>
          </a:p>
          <a:p>
            <a:pPr indent="0" lvl="0" marL="0" rtl="0" algn="l">
              <a:spcBef>
                <a:spcPts val="0"/>
              </a:spcBef>
              <a:spcAft>
                <a:spcPts val="0"/>
              </a:spcAft>
              <a:buNone/>
            </a:pPr>
            <a:r>
              <a:rPr lang="en"/>
              <a:t>ferent Hc proteins</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6d7de3d0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6d7de3d0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 In B lymphocytes, successful </a:t>
            </a:r>
            <a:r>
              <a:rPr lang="en" sz="1050" u="sng">
                <a:solidFill>
                  <a:srgbClr val="0B0080"/>
                </a:solidFill>
                <a:highlight>
                  <a:srgbClr val="FFFFFF"/>
                </a:highlight>
                <a:hlinkClick r:id="rId2"/>
              </a:rPr>
              <a:t>heavy chain</a:t>
            </a:r>
            <a:r>
              <a:rPr lang="en" sz="1050">
                <a:solidFill>
                  <a:srgbClr val="222222"/>
                </a:solidFill>
                <a:highlight>
                  <a:srgbClr val="FFFFFF"/>
                </a:highlight>
              </a:rPr>
              <a:t> gene rearrangement of the genetic material from one chromosome results in the shutting down of rearrangement of genetic material from the second chromosome. If no successful rearrangement occurs, rearrangement of genetic material on the second chromosome takes place. If no successful rearrangement occurs on either chromosome, the cell dies. </a:t>
            </a:r>
            <a:r>
              <a:rPr lang="en">
                <a:solidFill>
                  <a:srgbClr val="00004F"/>
                </a:solidFill>
                <a:highlight>
                  <a:srgbClr val="EEEEFF"/>
                </a:highlight>
              </a:rPr>
              <a:t>A B-cell synthesizes a single type of heavy chain and light chain, even though its genome has 2 chromosomes (2 alleles) for each Ig locus; allele exclusion must therefore occur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56d7de3d0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56d7de3d0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505050"/>
                </a:solidFill>
                <a:highlight>
                  <a:srgbClr val="FFFFFF"/>
                </a:highlight>
              </a:rPr>
              <a:t>a single peripheral B cell expresses H and L chains encoded by only one of their IgH and IgL chain alleles, respectively, resulting in BcRs with one antigen-binding V</a:t>
            </a:r>
            <a:r>
              <a:rPr lang="en" sz="1000">
                <a:solidFill>
                  <a:srgbClr val="505050"/>
                </a:solidFill>
                <a:highlight>
                  <a:srgbClr val="FFFFFF"/>
                </a:highlight>
              </a:rPr>
              <a:t>H</a:t>
            </a:r>
            <a:r>
              <a:rPr lang="en" sz="1350">
                <a:solidFill>
                  <a:srgbClr val="505050"/>
                </a:solidFill>
                <a:highlight>
                  <a:srgbClr val="FFFFFF"/>
                </a:highlight>
              </a:rPr>
              <a:t>/V</a:t>
            </a:r>
            <a:r>
              <a:rPr lang="en" sz="1000">
                <a:solidFill>
                  <a:srgbClr val="505050"/>
                </a:solidFill>
                <a:highlight>
                  <a:srgbClr val="FFFFFF"/>
                </a:highlight>
              </a:rPr>
              <a:t>L</a:t>
            </a:r>
            <a:r>
              <a:rPr lang="en" sz="1350">
                <a:solidFill>
                  <a:srgbClr val="505050"/>
                </a:solidFill>
                <a:highlight>
                  <a:srgbClr val="FFFFFF"/>
                </a:highlight>
              </a:rPr>
              <a:t> combination on their cell surface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56d7de3d0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6d7de3d0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56d7de3d0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56d7de3d0a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56d7de3d0a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56d7de3d0a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56d7de3d0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56d7de3d0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85" name="Shape 85"/>
        <p:cNvGrpSpPr/>
        <p:nvPr/>
      </p:nvGrpSpPr>
      <p:grpSpPr>
        <a:xfrm>
          <a:off x="0" y="0"/>
          <a:ext cx="0" cy="0"/>
          <a:chOff x="0" y="0"/>
          <a:chExt cx="0" cy="0"/>
        </a:xfrm>
      </p:grpSpPr>
      <p:sp>
        <p:nvSpPr>
          <p:cNvPr id="86" name="Google Shape;86;p14"/>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4"/>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4"/>
          <p:cNvSpPr txBox="1"/>
          <p:nvPr>
            <p:ph type="ctrTitle"/>
          </p:nvPr>
        </p:nvSpPr>
        <p:spPr>
          <a:xfrm>
            <a:off x="3096250" y="1627200"/>
            <a:ext cx="2951400" cy="15843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rtl="0"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89" name="Google Shape;89;p14"/>
          <p:cNvSpPr txBox="1"/>
          <p:nvPr>
            <p:ph idx="1" type="subTitle"/>
          </p:nvPr>
        </p:nvSpPr>
        <p:spPr>
          <a:xfrm>
            <a:off x="3096363" y="3266930"/>
            <a:ext cx="2951400" cy="701400"/>
          </a:xfrm>
          <a:prstGeom prst="rect">
            <a:avLst/>
          </a:prstGeom>
        </p:spPr>
        <p:txBody>
          <a:bodyPr anchorCtr="0" anchor="b" bIns="91425" lIns="91425" spcFirstLastPara="1" rIns="91425" wrap="square" tIns="91425"/>
          <a:lstStyle>
            <a:lvl1pPr lvl="0" rt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rtl="0"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90" name="Google Shape;90;p1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91" name="Shape 91"/>
        <p:cNvGrpSpPr/>
        <p:nvPr/>
      </p:nvGrpSpPr>
      <p:grpSpPr>
        <a:xfrm>
          <a:off x="0" y="0"/>
          <a:ext cx="0" cy="0"/>
          <a:chOff x="0" y="0"/>
          <a:chExt cx="0" cy="0"/>
        </a:xfrm>
      </p:grpSpPr>
      <p:sp>
        <p:nvSpPr>
          <p:cNvPr id="92" name="Google Shape;92;p15"/>
          <p:cNvSpPr txBox="1"/>
          <p:nvPr>
            <p:ph type="title"/>
          </p:nvPr>
        </p:nvSpPr>
        <p:spPr>
          <a:xfrm>
            <a:off x="509550" y="1423875"/>
            <a:ext cx="8124900" cy="1798200"/>
          </a:xfrm>
          <a:prstGeom prst="rect">
            <a:avLst/>
          </a:prstGeom>
        </p:spPr>
        <p:txBody>
          <a:bodyPr anchorCtr="0" anchor="ctr" bIns="91425" lIns="91425" spcFirstLastPara="1" rIns="91425" wrap="square" tIns="91425"/>
          <a:lstStyle>
            <a:lvl1pPr lvl="0"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93" name="Google Shape;93;p1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94" name="Shape 94"/>
        <p:cNvGrpSpPr/>
        <p:nvPr/>
      </p:nvGrpSpPr>
      <p:grpSpPr>
        <a:xfrm>
          <a:off x="0" y="0"/>
          <a:ext cx="0" cy="0"/>
          <a:chOff x="0" y="0"/>
          <a:chExt cx="0" cy="0"/>
        </a:xfrm>
      </p:grpSpPr>
      <p:sp>
        <p:nvSpPr>
          <p:cNvPr id="95" name="Google Shape;95;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6"/>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97" name="Google Shape;97;p16"/>
          <p:cNvSpPr txBox="1"/>
          <p:nvPr>
            <p:ph idx="1" type="body"/>
          </p:nvPr>
        </p:nvSpPr>
        <p:spPr>
          <a:xfrm>
            <a:off x="311700" y="1152475"/>
            <a:ext cx="8520600" cy="3416400"/>
          </a:xfrm>
          <a:prstGeom prst="rect">
            <a:avLst/>
          </a:prstGeom>
        </p:spPr>
        <p:txBody>
          <a:bodyPr anchorCtr="0" anchor="t" bIns="91425" lIns="91425" spcFirstLastPara="1" rIns="91425" wrap="square" tIns="91425"/>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8" name="Google Shape;98;p1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1" name="Google Shape;101;p17"/>
          <p:cNvSpPr txBox="1"/>
          <p:nvPr>
            <p:ph idx="1" type="body"/>
          </p:nvPr>
        </p:nvSpPr>
        <p:spPr>
          <a:xfrm>
            <a:off x="3117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2" name="Google Shape;102;p17"/>
          <p:cNvSpPr txBox="1"/>
          <p:nvPr>
            <p:ph idx="2" type="body"/>
          </p:nvPr>
        </p:nvSpPr>
        <p:spPr>
          <a:xfrm>
            <a:off x="4832400" y="1152475"/>
            <a:ext cx="3999900" cy="3416400"/>
          </a:xfrm>
          <a:prstGeom prst="rect">
            <a:avLst/>
          </a:prstGeom>
        </p:spPr>
        <p:txBody>
          <a:bodyPr anchorCtr="0" anchor="t" bIns="91425" lIns="91425" spcFirstLastPara="1" rIns="91425" wrap="square" tIns="91425"/>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03" name="Google Shape;103;p1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391350"/>
            <a:ext cx="8520600" cy="626100"/>
          </a:xfrm>
          <a:prstGeom prst="rect">
            <a:avLst/>
          </a:prstGeom>
        </p:spPr>
        <p:txBody>
          <a:bodyPr anchorCtr="0" anchor="t" bIns="91425" lIns="91425" spcFirstLastPara="1" rIns="91425" wrap="square" tIns="91425"/>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06" name="Google Shape;106;p1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9" name="Google Shape;109;p19"/>
          <p:cNvSpPr txBox="1"/>
          <p:nvPr>
            <p:ph idx="1" type="body"/>
          </p:nvPr>
        </p:nvSpPr>
        <p:spPr>
          <a:xfrm>
            <a:off x="311700" y="1391378"/>
            <a:ext cx="2808000" cy="3179400"/>
          </a:xfrm>
          <a:prstGeom prst="rect">
            <a:avLst/>
          </a:prstGeom>
        </p:spPr>
        <p:txBody>
          <a:bodyPr anchorCtr="0" anchor="t" bIns="91425" lIns="91425" spcFirstLastPara="1" rIns="91425" wrap="square" tIns="91425"/>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10" name="Google Shape;110;p1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111" name="Shape 111"/>
        <p:cNvGrpSpPr/>
        <p:nvPr/>
      </p:nvGrpSpPr>
      <p:grpSpPr>
        <a:xfrm>
          <a:off x="0" y="0"/>
          <a:ext cx="0" cy="0"/>
          <a:chOff x="0" y="0"/>
          <a:chExt cx="0" cy="0"/>
        </a:xfrm>
      </p:grpSpPr>
      <p:sp>
        <p:nvSpPr>
          <p:cNvPr id="112" name="Google Shape;112;p20"/>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rt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13" name="Google Shape;113;p2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 name="Google Shape;11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17" name="Google Shape;117;p21"/>
          <p:cNvSpPr txBox="1"/>
          <p:nvPr>
            <p:ph type="title"/>
          </p:nvPr>
        </p:nvSpPr>
        <p:spPr>
          <a:xfrm>
            <a:off x="265500" y="1107950"/>
            <a:ext cx="4045200" cy="1683600"/>
          </a:xfrm>
          <a:prstGeom prst="rect">
            <a:avLst/>
          </a:prstGeom>
        </p:spPr>
        <p:txBody>
          <a:bodyPr anchorCtr="0" anchor="b" bIns="91425" lIns="91425" spcFirstLastPara="1" rIns="91425" wrap="square" tIns="91425"/>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8" name="Google Shape;118;p21"/>
          <p:cNvSpPr txBox="1"/>
          <p:nvPr>
            <p:ph idx="1" type="subTitle"/>
          </p:nvPr>
        </p:nvSpPr>
        <p:spPr>
          <a:xfrm>
            <a:off x="265500" y="2845201"/>
            <a:ext cx="4045200" cy="1345500"/>
          </a:xfrm>
          <a:prstGeom prst="rect">
            <a:avLst/>
          </a:prstGeom>
        </p:spPr>
        <p:txBody>
          <a:bodyPr anchorCtr="0" anchor="t" bIns="91425" lIns="91425" spcFirstLastPara="1" rIns="91425" wrap="square" tIns="91425"/>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9" name="Google Shape;119;p21"/>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120" name="Google Shape;120;p2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121" name="Shape 121"/>
        <p:cNvGrpSpPr/>
        <p:nvPr/>
      </p:nvGrpSpPr>
      <p:grpSpPr>
        <a:xfrm>
          <a:off x="0" y="0"/>
          <a:ext cx="0" cy="0"/>
          <a:chOff x="0" y="0"/>
          <a:chExt cx="0" cy="0"/>
        </a:xfrm>
      </p:grpSpPr>
      <p:sp>
        <p:nvSpPr>
          <p:cNvPr id="122" name="Google Shape;122;p22"/>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rtl="0">
              <a:lnSpc>
                <a:spcPct val="100000"/>
              </a:lnSpc>
              <a:spcBef>
                <a:spcPts val="0"/>
              </a:spcBef>
              <a:spcAft>
                <a:spcPts val="0"/>
              </a:spcAft>
              <a:buSzPts val="1800"/>
              <a:buNone/>
              <a:defRPr/>
            </a:lvl1pPr>
          </a:lstStyle>
          <a:p/>
        </p:txBody>
      </p:sp>
      <p:sp>
        <p:nvSpPr>
          <p:cNvPr id="123" name="Google Shape;123;p2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24" name="Shape 124"/>
        <p:cNvGrpSpPr/>
        <p:nvPr/>
      </p:nvGrpSpPr>
      <p:grpSpPr>
        <a:xfrm>
          <a:off x="0" y="0"/>
          <a:ext cx="0" cy="0"/>
          <a:chOff x="0" y="0"/>
          <a:chExt cx="0" cy="0"/>
        </a:xfrm>
      </p:grpSpPr>
      <p:sp>
        <p:nvSpPr>
          <p:cNvPr id="125" name="Google Shape;125;p2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3"/>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lstStyle>
            <a:lvl1pPr lvl="0" rtl="0" algn="ctr">
              <a:spcBef>
                <a:spcPts val="0"/>
              </a:spcBef>
              <a:spcAft>
                <a:spcPts val="0"/>
              </a:spcAft>
              <a:buSzPts val="10000"/>
              <a:buFont typeface="Lato"/>
              <a:buNone/>
              <a:defRPr sz="10000">
                <a:latin typeface="Lato"/>
                <a:ea typeface="Lato"/>
                <a:cs typeface="Lato"/>
                <a:sym typeface="Lato"/>
              </a:defRPr>
            </a:lvl1pPr>
            <a:lvl2pPr lvl="1" rtl="0" algn="ctr">
              <a:spcBef>
                <a:spcPts val="0"/>
              </a:spcBef>
              <a:spcAft>
                <a:spcPts val="0"/>
              </a:spcAft>
              <a:buSzPts val="10000"/>
              <a:buFont typeface="Lato"/>
              <a:buNone/>
              <a:defRPr sz="10000">
                <a:latin typeface="Lato"/>
                <a:ea typeface="Lato"/>
                <a:cs typeface="Lato"/>
                <a:sym typeface="Lato"/>
              </a:defRPr>
            </a:lvl2pPr>
            <a:lvl3pPr lvl="2" rtl="0" algn="ctr">
              <a:spcBef>
                <a:spcPts val="0"/>
              </a:spcBef>
              <a:spcAft>
                <a:spcPts val="0"/>
              </a:spcAft>
              <a:buSzPts val="10000"/>
              <a:buFont typeface="Lato"/>
              <a:buNone/>
              <a:defRPr sz="10000">
                <a:latin typeface="Lato"/>
                <a:ea typeface="Lato"/>
                <a:cs typeface="Lato"/>
                <a:sym typeface="Lato"/>
              </a:defRPr>
            </a:lvl3pPr>
            <a:lvl4pPr lvl="3" rtl="0" algn="ctr">
              <a:spcBef>
                <a:spcPts val="0"/>
              </a:spcBef>
              <a:spcAft>
                <a:spcPts val="0"/>
              </a:spcAft>
              <a:buSzPts val="10000"/>
              <a:buFont typeface="Lato"/>
              <a:buNone/>
              <a:defRPr sz="10000">
                <a:latin typeface="Lato"/>
                <a:ea typeface="Lato"/>
                <a:cs typeface="Lato"/>
                <a:sym typeface="Lato"/>
              </a:defRPr>
            </a:lvl4pPr>
            <a:lvl5pPr lvl="4" rtl="0" algn="ctr">
              <a:spcBef>
                <a:spcPts val="0"/>
              </a:spcBef>
              <a:spcAft>
                <a:spcPts val="0"/>
              </a:spcAft>
              <a:buSzPts val="10000"/>
              <a:buFont typeface="Lato"/>
              <a:buNone/>
              <a:defRPr sz="10000">
                <a:latin typeface="Lato"/>
                <a:ea typeface="Lato"/>
                <a:cs typeface="Lato"/>
                <a:sym typeface="Lato"/>
              </a:defRPr>
            </a:lvl5pPr>
            <a:lvl6pPr lvl="5" rtl="0" algn="ctr">
              <a:spcBef>
                <a:spcPts val="0"/>
              </a:spcBef>
              <a:spcAft>
                <a:spcPts val="0"/>
              </a:spcAft>
              <a:buSzPts val="10000"/>
              <a:buFont typeface="Lato"/>
              <a:buNone/>
              <a:defRPr sz="10000">
                <a:latin typeface="Lato"/>
                <a:ea typeface="Lato"/>
                <a:cs typeface="Lato"/>
                <a:sym typeface="Lato"/>
              </a:defRPr>
            </a:lvl6pPr>
            <a:lvl7pPr lvl="6" rtl="0" algn="ctr">
              <a:spcBef>
                <a:spcPts val="0"/>
              </a:spcBef>
              <a:spcAft>
                <a:spcPts val="0"/>
              </a:spcAft>
              <a:buSzPts val="10000"/>
              <a:buFont typeface="Lato"/>
              <a:buNone/>
              <a:defRPr sz="10000">
                <a:latin typeface="Lato"/>
                <a:ea typeface="Lato"/>
                <a:cs typeface="Lato"/>
                <a:sym typeface="Lato"/>
              </a:defRPr>
            </a:lvl7pPr>
            <a:lvl8pPr lvl="7" rtl="0" algn="ctr">
              <a:spcBef>
                <a:spcPts val="0"/>
              </a:spcBef>
              <a:spcAft>
                <a:spcPts val="0"/>
              </a:spcAft>
              <a:buSzPts val="10000"/>
              <a:buFont typeface="Lato"/>
              <a:buNone/>
              <a:defRPr sz="10000">
                <a:latin typeface="Lato"/>
                <a:ea typeface="Lato"/>
                <a:cs typeface="Lato"/>
                <a:sym typeface="Lato"/>
              </a:defRPr>
            </a:lvl8pPr>
            <a:lvl9pPr lvl="8" rtl="0"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127" name="Google Shape;127;p23"/>
          <p:cNvSpPr txBox="1"/>
          <p:nvPr>
            <p:ph idx="1" type="body"/>
          </p:nvPr>
        </p:nvSpPr>
        <p:spPr>
          <a:xfrm>
            <a:off x="311700" y="2919450"/>
            <a:ext cx="8520600" cy="1071600"/>
          </a:xfrm>
          <a:prstGeom prst="rect">
            <a:avLst/>
          </a:prstGeom>
        </p:spPr>
        <p:txBody>
          <a:bodyPr anchorCtr="0" anchor="t" bIns="91425" lIns="91425" spcFirstLastPara="1" rIns="91425" wrap="square" tIns="91425"/>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28" name="Google Shape;128;p2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9" name="Shape 129"/>
        <p:cNvGrpSpPr/>
        <p:nvPr/>
      </p:nvGrpSpPr>
      <p:grpSpPr>
        <a:xfrm>
          <a:off x="0" y="0"/>
          <a:ext cx="0" cy="0"/>
          <a:chOff x="0" y="0"/>
          <a:chExt cx="0" cy="0"/>
        </a:xfrm>
      </p:grpSpPr>
      <p:sp>
        <p:nvSpPr>
          <p:cNvPr id="130" name="Google Shape;130;p2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lstStyle>
            <a:lvl1pPr indent="-342900" lvl="0" marL="457200">
              <a:spcBef>
                <a:spcPts val="0"/>
              </a:spcBef>
              <a:spcAft>
                <a:spcPts val="0"/>
              </a:spcAft>
              <a:buClr>
                <a:srgbClr val="000000"/>
              </a:buClr>
              <a:buSzPts val="1800"/>
              <a:buChar char="●"/>
              <a:defRPr>
                <a:solidFill>
                  <a:srgbClr val="000000"/>
                </a:solidFill>
              </a:defRPr>
            </a:lvl1pPr>
            <a:lvl2pPr indent="-317500" lvl="1" marL="914400">
              <a:spcBef>
                <a:spcPts val="1600"/>
              </a:spcBef>
              <a:spcAft>
                <a:spcPts val="0"/>
              </a:spcAft>
              <a:buClr>
                <a:srgbClr val="000000"/>
              </a:buClr>
              <a:buSzPts val="1400"/>
              <a:buChar char="○"/>
              <a:defRPr>
                <a:solidFill>
                  <a:srgbClr val="000000"/>
                </a:solidFill>
              </a:defRPr>
            </a:lvl2pPr>
            <a:lvl3pPr indent="-317500" lvl="2" marL="1371600">
              <a:spcBef>
                <a:spcPts val="1600"/>
              </a:spcBef>
              <a:spcAft>
                <a:spcPts val="0"/>
              </a:spcAft>
              <a:buClr>
                <a:srgbClr val="000000"/>
              </a:buClr>
              <a:buSzPts val="1400"/>
              <a:buChar char="■"/>
              <a:defRPr>
                <a:solidFill>
                  <a:srgbClr val="000000"/>
                </a:solidFill>
              </a:defRPr>
            </a:lvl3pPr>
            <a:lvl4pPr indent="-317500" lvl="3" marL="1828800">
              <a:spcBef>
                <a:spcPts val="1600"/>
              </a:spcBef>
              <a:spcAft>
                <a:spcPts val="0"/>
              </a:spcAft>
              <a:buClr>
                <a:srgbClr val="000000"/>
              </a:buClr>
              <a:buSzPts val="1400"/>
              <a:buChar char="●"/>
              <a:defRPr>
                <a:solidFill>
                  <a:srgbClr val="000000"/>
                </a:solidFill>
              </a:defRPr>
            </a:lvl4pPr>
            <a:lvl5pPr indent="-317500" lvl="4" marL="2286000">
              <a:spcBef>
                <a:spcPts val="1600"/>
              </a:spcBef>
              <a:spcAft>
                <a:spcPts val="0"/>
              </a:spcAft>
              <a:buClr>
                <a:srgbClr val="000000"/>
              </a:buClr>
              <a:buSzPts val="1400"/>
              <a:buChar char="○"/>
              <a:defRPr>
                <a:solidFill>
                  <a:srgbClr val="000000"/>
                </a:solidFill>
              </a:defRPr>
            </a:lvl5pPr>
            <a:lvl6pPr indent="-317500" lvl="5" marL="2743200">
              <a:spcBef>
                <a:spcPts val="1600"/>
              </a:spcBef>
              <a:spcAft>
                <a:spcPts val="0"/>
              </a:spcAft>
              <a:buClr>
                <a:srgbClr val="000000"/>
              </a:buClr>
              <a:buSzPts val="1400"/>
              <a:buChar char="■"/>
              <a:defRPr>
                <a:solidFill>
                  <a:srgbClr val="000000"/>
                </a:solidFill>
              </a:defRPr>
            </a:lvl6pPr>
            <a:lvl7pPr indent="-317500" lvl="6" marL="3200400">
              <a:spcBef>
                <a:spcPts val="1600"/>
              </a:spcBef>
              <a:spcAft>
                <a:spcPts val="0"/>
              </a:spcAft>
              <a:buClr>
                <a:srgbClr val="000000"/>
              </a:buClr>
              <a:buSzPts val="1400"/>
              <a:buChar char="●"/>
              <a:defRPr>
                <a:solidFill>
                  <a:srgbClr val="000000"/>
                </a:solidFill>
              </a:defRPr>
            </a:lvl7pPr>
            <a:lvl8pPr indent="-317500" lvl="7" marL="3657600">
              <a:spcBef>
                <a:spcPts val="1600"/>
              </a:spcBef>
              <a:spcAft>
                <a:spcPts val="0"/>
              </a:spcAft>
              <a:buClr>
                <a:srgbClr val="000000"/>
              </a:buClr>
              <a:buSzPts val="1400"/>
              <a:buChar char="○"/>
              <a:defRPr>
                <a:solidFill>
                  <a:srgbClr val="000000"/>
                </a:solidFill>
              </a:defRPr>
            </a:lvl8pPr>
            <a:lvl9pPr indent="-317500" lvl="8" marL="4114800">
              <a:spcBef>
                <a:spcPts val="1600"/>
              </a:spcBef>
              <a:spcAft>
                <a:spcPts val="1600"/>
              </a:spcAft>
              <a:buClr>
                <a:srgbClr val="000000"/>
              </a:buClr>
              <a:buSzPts val="1400"/>
              <a:buChar char="■"/>
              <a:defRPr>
                <a:solidFill>
                  <a:srgbClr val="000000"/>
                </a:solidFill>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000000"/>
              </a:buClr>
              <a:buSzPts val="1400"/>
              <a:buChar char="●"/>
              <a:defRPr sz="1400">
                <a:solidFill>
                  <a:srgbClr val="000000"/>
                </a:solidFill>
              </a:defRPr>
            </a:lvl1pPr>
            <a:lvl2pPr indent="-304800" lvl="1" marL="914400">
              <a:spcBef>
                <a:spcPts val="1600"/>
              </a:spcBef>
              <a:spcAft>
                <a:spcPts val="0"/>
              </a:spcAft>
              <a:buClr>
                <a:srgbClr val="000000"/>
              </a:buClr>
              <a:buSzPts val="1200"/>
              <a:buChar char="○"/>
              <a:defRPr sz="1200">
                <a:solidFill>
                  <a:srgbClr val="000000"/>
                </a:solidFill>
              </a:defRPr>
            </a:lvl2pPr>
            <a:lvl3pPr indent="-304800" lvl="2" marL="1371600">
              <a:spcBef>
                <a:spcPts val="1600"/>
              </a:spcBef>
              <a:spcAft>
                <a:spcPts val="0"/>
              </a:spcAft>
              <a:buClr>
                <a:srgbClr val="000000"/>
              </a:buClr>
              <a:buSzPts val="1200"/>
              <a:buChar char="■"/>
              <a:defRPr sz="1200">
                <a:solidFill>
                  <a:srgbClr val="000000"/>
                </a:solidFill>
              </a:defRPr>
            </a:lvl3pPr>
            <a:lvl4pPr indent="-304800" lvl="3" marL="1828800">
              <a:spcBef>
                <a:spcPts val="1600"/>
              </a:spcBef>
              <a:spcAft>
                <a:spcPts val="0"/>
              </a:spcAft>
              <a:buClr>
                <a:srgbClr val="000000"/>
              </a:buClr>
              <a:buSzPts val="1200"/>
              <a:buChar char="●"/>
              <a:defRPr sz="1200">
                <a:solidFill>
                  <a:srgbClr val="000000"/>
                </a:solidFill>
              </a:defRPr>
            </a:lvl4pPr>
            <a:lvl5pPr indent="-304800" lvl="4" marL="2286000">
              <a:spcBef>
                <a:spcPts val="1600"/>
              </a:spcBef>
              <a:spcAft>
                <a:spcPts val="0"/>
              </a:spcAft>
              <a:buClr>
                <a:srgbClr val="000000"/>
              </a:buClr>
              <a:buSzPts val="1200"/>
              <a:buChar char="○"/>
              <a:defRPr sz="1200">
                <a:solidFill>
                  <a:srgbClr val="000000"/>
                </a:solidFill>
              </a:defRPr>
            </a:lvl5pPr>
            <a:lvl6pPr indent="-304800" lvl="5" marL="2743200">
              <a:spcBef>
                <a:spcPts val="1600"/>
              </a:spcBef>
              <a:spcAft>
                <a:spcPts val="0"/>
              </a:spcAft>
              <a:buClr>
                <a:srgbClr val="000000"/>
              </a:buClr>
              <a:buSzPts val="1200"/>
              <a:buChar char="■"/>
              <a:defRPr sz="1200">
                <a:solidFill>
                  <a:srgbClr val="000000"/>
                </a:solidFill>
              </a:defRPr>
            </a:lvl6pPr>
            <a:lvl7pPr indent="-304800" lvl="6" marL="3200400">
              <a:spcBef>
                <a:spcPts val="1600"/>
              </a:spcBef>
              <a:spcAft>
                <a:spcPts val="0"/>
              </a:spcAft>
              <a:buClr>
                <a:srgbClr val="000000"/>
              </a:buClr>
              <a:buSzPts val="1200"/>
              <a:buChar char="●"/>
              <a:defRPr sz="1200">
                <a:solidFill>
                  <a:srgbClr val="000000"/>
                </a:solidFill>
              </a:defRPr>
            </a:lvl7pPr>
            <a:lvl8pPr indent="-304800" lvl="7" marL="3657600">
              <a:spcBef>
                <a:spcPts val="1600"/>
              </a:spcBef>
              <a:spcAft>
                <a:spcPts val="0"/>
              </a:spcAft>
              <a:buClr>
                <a:srgbClr val="000000"/>
              </a:buClr>
              <a:buSzPts val="1200"/>
              <a:buChar char="○"/>
              <a:defRPr sz="1200">
                <a:solidFill>
                  <a:srgbClr val="000000"/>
                </a:solidFill>
              </a:defRPr>
            </a:lvl8pPr>
            <a:lvl9pPr indent="-304800" lvl="8" marL="4114800">
              <a:spcBef>
                <a:spcPts val="1600"/>
              </a:spcBef>
              <a:spcAft>
                <a:spcPts val="1600"/>
              </a:spcAft>
              <a:buClr>
                <a:srgbClr val="000000"/>
              </a:buClr>
              <a:buSzPts val="1200"/>
              <a:buChar char="■"/>
              <a:defRPr sz="1200">
                <a:solidFill>
                  <a:srgbClr val="000000"/>
                </a:solidFill>
              </a:defRPr>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lstStyle>
            <a:lvl1pPr indent="-317500" lvl="0" marL="457200">
              <a:spcBef>
                <a:spcPts val="0"/>
              </a:spcBef>
              <a:spcAft>
                <a:spcPts val="0"/>
              </a:spcAft>
              <a:buClr>
                <a:srgbClr val="000000"/>
              </a:buClr>
              <a:buSzPts val="1400"/>
              <a:buChar char="●"/>
              <a:defRPr sz="1400">
                <a:solidFill>
                  <a:srgbClr val="000000"/>
                </a:solidFill>
              </a:defRPr>
            </a:lvl1pPr>
            <a:lvl2pPr indent="-304800" lvl="1" marL="914400">
              <a:spcBef>
                <a:spcPts val="1600"/>
              </a:spcBef>
              <a:spcAft>
                <a:spcPts val="0"/>
              </a:spcAft>
              <a:buClr>
                <a:srgbClr val="000000"/>
              </a:buClr>
              <a:buSzPts val="1200"/>
              <a:buChar char="○"/>
              <a:defRPr sz="1200">
                <a:solidFill>
                  <a:srgbClr val="000000"/>
                </a:solidFill>
              </a:defRPr>
            </a:lvl2pPr>
            <a:lvl3pPr indent="-304800" lvl="2" marL="1371600">
              <a:spcBef>
                <a:spcPts val="1600"/>
              </a:spcBef>
              <a:spcAft>
                <a:spcPts val="0"/>
              </a:spcAft>
              <a:buClr>
                <a:srgbClr val="000000"/>
              </a:buClr>
              <a:buSzPts val="1200"/>
              <a:buChar char="■"/>
              <a:defRPr sz="1200">
                <a:solidFill>
                  <a:srgbClr val="000000"/>
                </a:solidFill>
              </a:defRPr>
            </a:lvl3pPr>
            <a:lvl4pPr indent="-304800" lvl="3" marL="1828800">
              <a:spcBef>
                <a:spcPts val="1600"/>
              </a:spcBef>
              <a:spcAft>
                <a:spcPts val="0"/>
              </a:spcAft>
              <a:buClr>
                <a:srgbClr val="000000"/>
              </a:buClr>
              <a:buSzPts val="1200"/>
              <a:buChar char="●"/>
              <a:defRPr sz="1200">
                <a:solidFill>
                  <a:srgbClr val="000000"/>
                </a:solidFill>
              </a:defRPr>
            </a:lvl4pPr>
            <a:lvl5pPr indent="-304800" lvl="4" marL="2286000">
              <a:spcBef>
                <a:spcPts val="1600"/>
              </a:spcBef>
              <a:spcAft>
                <a:spcPts val="0"/>
              </a:spcAft>
              <a:buClr>
                <a:srgbClr val="000000"/>
              </a:buClr>
              <a:buSzPts val="1200"/>
              <a:buChar char="○"/>
              <a:defRPr sz="1200">
                <a:solidFill>
                  <a:srgbClr val="000000"/>
                </a:solidFill>
              </a:defRPr>
            </a:lvl5pPr>
            <a:lvl6pPr indent="-304800" lvl="5" marL="2743200">
              <a:spcBef>
                <a:spcPts val="1600"/>
              </a:spcBef>
              <a:spcAft>
                <a:spcPts val="0"/>
              </a:spcAft>
              <a:buClr>
                <a:srgbClr val="000000"/>
              </a:buClr>
              <a:buSzPts val="1200"/>
              <a:buChar char="■"/>
              <a:defRPr sz="1200">
                <a:solidFill>
                  <a:srgbClr val="000000"/>
                </a:solidFill>
              </a:defRPr>
            </a:lvl6pPr>
            <a:lvl7pPr indent="-304800" lvl="6" marL="3200400">
              <a:spcBef>
                <a:spcPts val="1600"/>
              </a:spcBef>
              <a:spcAft>
                <a:spcPts val="0"/>
              </a:spcAft>
              <a:buClr>
                <a:srgbClr val="000000"/>
              </a:buClr>
              <a:buSzPts val="1200"/>
              <a:buChar char="●"/>
              <a:defRPr sz="1200">
                <a:solidFill>
                  <a:srgbClr val="000000"/>
                </a:solidFill>
              </a:defRPr>
            </a:lvl7pPr>
            <a:lvl8pPr indent="-304800" lvl="7" marL="3657600">
              <a:spcBef>
                <a:spcPts val="1600"/>
              </a:spcBef>
              <a:spcAft>
                <a:spcPts val="0"/>
              </a:spcAft>
              <a:buClr>
                <a:srgbClr val="000000"/>
              </a:buClr>
              <a:buSzPts val="1200"/>
              <a:buChar char="○"/>
              <a:defRPr sz="1200">
                <a:solidFill>
                  <a:srgbClr val="000000"/>
                </a:solidFill>
              </a:defRPr>
            </a:lvl8pPr>
            <a:lvl9pPr indent="-304800" lvl="8" marL="4114800">
              <a:spcBef>
                <a:spcPts val="1600"/>
              </a:spcBef>
              <a:spcAft>
                <a:spcPts val="1600"/>
              </a:spcAft>
              <a:buClr>
                <a:srgbClr val="000000"/>
              </a:buClr>
              <a:buSzPts val="1200"/>
              <a:buChar char="■"/>
              <a:defRPr sz="1200">
                <a:solidFill>
                  <a:srgbClr val="000000"/>
                </a:solidFill>
              </a:defRPr>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lstStyle>
            <a:lvl1pPr lvl="0"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4" name="Google Shape;84;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s://github.com/Sedreh/BCRs-analysi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image" Target="../media/image1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4.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5"/>
          <p:cNvSpPr txBox="1"/>
          <p:nvPr>
            <p:ph type="ctrTitle"/>
          </p:nvPr>
        </p:nvSpPr>
        <p:spPr>
          <a:xfrm>
            <a:off x="468300" y="1775225"/>
            <a:ext cx="8052900" cy="838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t>Multi chain effect analysis from paired </a:t>
            </a:r>
            <a:r>
              <a:rPr b="1" lang="en" sz="3600"/>
              <a:t>antibody repertoire</a:t>
            </a:r>
            <a:r>
              <a:rPr b="1" lang="en" sz="3600"/>
              <a:t> data</a:t>
            </a:r>
            <a:endParaRPr b="1" sz="3600"/>
          </a:p>
        </p:txBody>
      </p:sp>
      <p:sp>
        <p:nvSpPr>
          <p:cNvPr id="136" name="Google Shape;136;p25"/>
          <p:cNvSpPr txBox="1"/>
          <p:nvPr>
            <p:ph idx="1" type="subTitle"/>
          </p:nvPr>
        </p:nvSpPr>
        <p:spPr>
          <a:xfrm>
            <a:off x="4273200" y="3548150"/>
            <a:ext cx="42480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Sedreh Nassirnia</a:t>
            </a:r>
            <a:endParaRPr/>
          </a:p>
          <a:p>
            <a:pPr indent="0" lvl="0" marL="0" rtl="0" algn="l">
              <a:spcBef>
                <a:spcPts val="0"/>
              </a:spcBef>
              <a:spcAft>
                <a:spcPts val="0"/>
              </a:spcAft>
              <a:buNone/>
            </a:pPr>
            <a:r>
              <a:rPr lang="en"/>
              <a:t>Superviser: Maria Chernigovskaya</a:t>
            </a:r>
            <a:endParaRPr/>
          </a:p>
        </p:txBody>
      </p:sp>
      <p:sp>
        <p:nvSpPr>
          <p:cNvPr id="137" name="Google Shape;137;p2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10x-VDJ datasets structure</a:t>
            </a:r>
            <a:endParaRPr/>
          </a:p>
        </p:txBody>
      </p:sp>
      <p:sp>
        <p:nvSpPr>
          <p:cNvPr id="257" name="Google Shape;257;p3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SzPts val="1800"/>
              <a:buChar char="●"/>
            </a:pPr>
            <a:r>
              <a:rPr lang="en" sz="1800"/>
              <a:t>Fasta file</a:t>
            </a:r>
            <a:endParaRPr sz="1800"/>
          </a:p>
          <a:p>
            <a:pPr indent="0" lvl="0" marL="0" rtl="0" algn="l">
              <a:spcBef>
                <a:spcPts val="10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a:p>
          <a:p>
            <a:pPr indent="-342900" lvl="0" marL="457200" rtl="0" algn="l">
              <a:spcBef>
                <a:spcPts val="1000"/>
              </a:spcBef>
              <a:spcAft>
                <a:spcPts val="0"/>
              </a:spcAft>
              <a:buSzPts val="1800"/>
              <a:buChar char="●"/>
            </a:pPr>
            <a:r>
              <a:rPr lang="en" sz="1800"/>
              <a:t>Annotation file</a:t>
            </a:r>
            <a:endParaRPr sz="1800"/>
          </a:p>
          <a:p>
            <a:pPr indent="0" lvl="0" marL="0" rtl="0" algn="l">
              <a:spcBef>
                <a:spcPts val="10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258" name="Google Shape;258;p3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9" name="Google Shape;259;p34"/>
          <p:cNvPicPr preferRelativeResize="0"/>
          <p:nvPr/>
        </p:nvPicPr>
        <p:blipFill rotWithShape="1">
          <a:blip r:embed="rId3">
            <a:alphaModFix/>
          </a:blip>
          <a:srcRect b="25157" l="0" r="0" t="-255"/>
          <a:stretch/>
        </p:blipFill>
        <p:spPr>
          <a:xfrm>
            <a:off x="2680600" y="1282062"/>
            <a:ext cx="5932725" cy="1716550"/>
          </a:xfrm>
          <a:prstGeom prst="rect">
            <a:avLst/>
          </a:prstGeom>
          <a:noFill/>
          <a:ln>
            <a:noFill/>
          </a:ln>
        </p:spPr>
      </p:pic>
      <p:pic>
        <p:nvPicPr>
          <p:cNvPr id="260" name="Google Shape;260;p34"/>
          <p:cNvPicPr preferRelativeResize="0"/>
          <p:nvPr/>
        </p:nvPicPr>
        <p:blipFill rotWithShape="1">
          <a:blip r:embed="rId4">
            <a:alphaModFix/>
          </a:blip>
          <a:srcRect b="0" l="0" r="8147" t="0"/>
          <a:stretch/>
        </p:blipFill>
        <p:spPr>
          <a:xfrm>
            <a:off x="587825" y="3643150"/>
            <a:ext cx="8189557" cy="1210375"/>
          </a:xfrm>
          <a:prstGeom prst="rect">
            <a:avLst/>
          </a:prstGeom>
          <a:noFill/>
          <a:ln>
            <a:noFill/>
          </a:ln>
        </p:spPr>
      </p:pic>
      <p:sp>
        <p:nvSpPr>
          <p:cNvPr id="261" name="Google Shape;261;p34"/>
          <p:cNvSpPr/>
          <p:nvPr/>
        </p:nvSpPr>
        <p:spPr>
          <a:xfrm>
            <a:off x="2873375" y="1313813"/>
            <a:ext cx="1698600" cy="204900"/>
          </a:xfrm>
          <a:prstGeom prst="rect">
            <a:avLst/>
          </a:prstGeom>
          <a:noFill/>
          <a:ln cap="flat" cmpd="sng" w="28575">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34"/>
          <p:cNvSpPr/>
          <p:nvPr/>
        </p:nvSpPr>
        <p:spPr>
          <a:xfrm>
            <a:off x="527050" y="4189425"/>
            <a:ext cx="8132700" cy="204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4"/>
          <p:cNvSpPr/>
          <p:nvPr/>
        </p:nvSpPr>
        <p:spPr>
          <a:xfrm>
            <a:off x="5413388" y="3563400"/>
            <a:ext cx="676800" cy="1338600"/>
          </a:xfrm>
          <a:prstGeom prst="rect">
            <a:avLst/>
          </a:prstGeom>
          <a:noFill/>
          <a:ln cap="flat" cmpd="sng" w="28575">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4"/>
          <p:cNvSpPr/>
          <p:nvPr/>
        </p:nvSpPr>
        <p:spPr>
          <a:xfrm>
            <a:off x="6151575" y="3563400"/>
            <a:ext cx="444600" cy="1338600"/>
          </a:xfrm>
          <a:prstGeom prst="rect">
            <a:avLst/>
          </a:prstGeom>
          <a:no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a:off x="6684975" y="3563400"/>
            <a:ext cx="444600" cy="1338600"/>
          </a:xfrm>
          <a:prstGeom prst="rect">
            <a:avLst/>
          </a:prstGeom>
          <a:no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4"/>
          <p:cNvSpPr txBox="1"/>
          <p:nvPr/>
        </p:nvSpPr>
        <p:spPr>
          <a:xfrm>
            <a:off x="1788400" y="1670988"/>
            <a:ext cx="9897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 </a:t>
            </a:r>
            <a:r>
              <a:rPr lang="en">
                <a:latin typeface="Roboto"/>
                <a:ea typeface="Roboto"/>
                <a:cs typeface="Roboto"/>
                <a:sym typeface="Roboto"/>
              </a:rPr>
              <a:t>chain</a:t>
            </a:r>
            <a:endParaRPr>
              <a:latin typeface="Roboto"/>
              <a:ea typeface="Roboto"/>
              <a:cs typeface="Roboto"/>
              <a:sym typeface="Roboto"/>
            </a:endParaRPr>
          </a:p>
        </p:txBody>
      </p:sp>
      <p:sp>
        <p:nvSpPr>
          <p:cNvPr id="267" name="Google Shape;267;p34"/>
          <p:cNvSpPr/>
          <p:nvPr/>
        </p:nvSpPr>
        <p:spPr>
          <a:xfrm>
            <a:off x="2873375" y="2356813"/>
            <a:ext cx="2278200" cy="204900"/>
          </a:xfrm>
          <a:prstGeom prst="rect">
            <a:avLst/>
          </a:prstGeom>
          <a:noFill/>
          <a:ln cap="flat" cmpd="sng" w="2857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4"/>
          <p:cNvSpPr/>
          <p:nvPr/>
        </p:nvSpPr>
        <p:spPr>
          <a:xfrm>
            <a:off x="5024450" y="3563400"/>
            <a:ext cx="329700" cy="1338600"/>
          </a:xfrm>
          <a:prstGeom prst="rect">
            <a:avLst/>
          </a:prstGeom>
          <a:noFill/>
          <a:ln cap="flat" cmpd="sng" w="28575">
            <a:solidFill>
              <a:srgbClr val="99999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4"/>
          <p:cNvSpPr txBox="1"/>
          <p:nvPr/>
        </p:nvSpPr>
        <p:spPr>
          <a:xfrm>
            <a:off x="5588000" y="3198200"/>
            <a:ext cx="4446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V</a:t>
            </a:r>
            <a:endParaRPr sz="1800">
              <a:latin typeface="Roboto"/>
              <a:ea typeface="Roboto"/>
              <a:cs typeface="Roboto"/>
              <a:sym typeface="Roboto"/>
            </a:endParaRPr>
          </a:p>
        </p:txBody>
      </p:sp>
      <p:sp>
        <p:nvSpPr>
          <p:cNvPr id="270" name="Google Shape;270;p34"/>
          <p:cNvSpPr txBox="1"/>
          <p:nvPr/>
        </p:nvSpPr>
        <p:spPr>
          <a:xfrm>
            <a:off x="6186500" y="3190888"/>
            <a:ext cx="4446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a:t>
            </a:r>
            <a:endParaRPr sz="1800">
              <a:latin typeface="Roboto"/>
              <a:ea typeface="Roboto"/>
              <a:cs typeface="Roboto"/>
              <a:sym typeface="Roboto"/>
            </a:endParaRPr>
          </a:p>
        </p:txBody>
      </p:sp>
      <p:sp>
        <p:nvSpPr>
          <p:cNvPr id="271" name="Google Shape;271;p34"/>
          <p:cNvSpPr txBox="1"/>
          <p:nvPr/>
        </p:nvSpPr>
        <p:spPr>
          <a:xfrm>
            <a:off x="6735775" y="3190888"/>
            <a:ext cx="4446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J</a:t>
            </a:r>
            <a:endParaRPr sz="1800">
              <a:latin typeface="Roboto"/>
              <a:ea typeface="Roboto"/>
              <a:cs typeface="Roboto"/>
              <a:sym typeface="Roboto"/>
            </a:endParaRPr>
          </a:p>
        </p:txBody>
      </p:sp>
      <p:sp>
        <p:nvSpPr>
          <p:cNvPr id="272" name="Google Shape;272;p34"/>
          <p:cNvSpPr txBox="1"/>
          <p:nvPr/>
        </p:nvSpPr>
        <p:spPr>
          <a:xfrm>
            <a:off x="4579950" y="3190875"/>
            <a:ext cx="11208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IGH/K/L</a:t>
            </a:r>
            <a:endParaRPr sz="1800">
              <a:latin typeface="Roboto"/>
              <a:ea typeface="Roboto"/>
              <a:cs typeface="Roboto"/>
              <a:sym typeface="Roboto"/>
            </a:endParaRPr>
          </a:p>
        </p:txBody>
      </p:sp>
      <p:sp>
        <p:nvSpPr>
          <p:cNvPr id="273" name="Google Shape;273;p34"/>
          <p:cNvSpPr/>
          <p:nvPr/>
        </p:nvSpPr>
        <p:spPr>
          <a:xfrm>
            <a:off x="2680600" y="1502838"/>
            <a:ext cx="97500" cy="881700"/>
          </a:xfrm>
          <a:prstGeom prst="leftBracket">
            <a:avLst>
              <a:gd fmla="val 8333" name="adj"/>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4"/>
          <p:cNvSpPr txBox="1"/>
          <p:nvPr/>
        </p:nvSpPr>
        <p:spPr>
          <a:xfrm>
            <a:off x="3007600" y="924863"/>
            <a:ext cx="1310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 </a:t>
            </a:r>
            <a:r>
              <a:rPr lang="en">
                <a:solidFill>
                  <a:srgbClr val="351C75"/>
                </a:solidFill>
                <a:latin typeface="Roboto"/>
                <a:ea typeface="Roboto"/>
                <a:cs typeface="Roboto"/>
                <a:sym typeface="Roboto"/>
              </a:rPr>
              <a:t>cell barcode</a:t>
            </a:r>
            <a:endParaRPr>
              <a:solidFill>
                <a:srgbClr val="351C75"/>
              </a:solidFill>
              <a:latin typeface="Roboto"/>
              <a:ea typeface="Roboto"/>
              <a:cs typeface="Roboto"/>
              <a:sym typeface="Roboto"/>
            </a:endParaRPr>
          </a:p>
        </p:txBody>
      </p:sp>
      <p:sp>
        <p:nvSpPr>
          <p:cNvPr id="275" name="Google Shape;275;p34"/>
          <p:cNvSpPr txBox="1"/>
          <p:nvPr/>
        </p:nvSpPr>
        <p:spPr>
          <a:xfrm>
            <a:off x="4719263" y="2136363"/>
            <a:ext cx="21027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 </a:t>
            </a:r>
            <a:r>
              <a:rPr lang="en">
                <a:solidFill>
                  <a:srgbClr val="134F5C"/>
                </a:solidFill>
                <a:latin typeface="Roboto"/>
                <a:ea typeface="Roboto"/>
                <a:cs typeface="Roboto"/>
                <a:sym typeface="Roboto"/>
              </a:rPr>
              <a:t>c</a:t>
            </a:r>
            <a:r>
              <a:rPr lang="en">
                <a:solidFill>
                  <a:srgbClr val="134F5C"/>
                </a:solidFill>
                <a:latin typeface="Roboto"/>
                <a:ea typeface="Roboto"/>
                <a:cs typeface="Roboto"/>
                <a:sym typeface="Roboto"/>
              </a:rPr>
              <a:t>ontig id (</a:t>
            </a:r>
            <a:r>
              <a:rPr lang="en">
                <a:solidFill>
                  <a:srgbClr val="134F5C"/>
                </a:solidFill>
                <a:latin typeface="Roboto"/>
                <a:ea typeface="Roboto"/>
                <a:cs typeface="Roboto"/>
                <a:sym typeface="Roboto"/>
              </a:rPr>
              <a:t>UMI)</a:t>
            </a:r>
            <a:endParaRPr>
              <a:solidFill>
                <a:srgbClr val="134F5C"/>
              </a:solidFill>
              <a:latin typeface="Roboto"/>
              <a:ea typeface="Roboto"/>
              <a:cs typeface="Roboto"/>
              <a:sym typeface="Roboto"/>
            </a:endParaRPr>
          </a:p>
        </p:txBody>
      </p:sp>
      <p:sp>
        <p:nvSpPr>
          <p:cNvPr id="276" name="Google Shape;276;p34"/>
          <p:cNvSpPr txBox="1"/>
          <p:nvPr/>
        </p:nvSpPr>
        <p:spPr>
          <a:xfrm rot="-5400000">
            <a:off x="-68975" y="4052238"/>
            <a:ext cx="9897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 </a:t>
            </a:r>
            <a:r>
              <a:rPr lang="en">
                <a:latin typeface="Roboto"/>
                <a:ea typeface="Roboto"/>
                <a:cs typeface="Roboto"/>
                <a:sym typeface="Roboto"/>
              </a:rPr>
              <a:t>chain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10x-VDJ data is suspicious: example</a:t>
            </a:r>
            <a:endParaRPr/>
          </a:p>
        </p:txBody>
      </p:sp>
      <p:sp>
        <p:nvSpPr>
          <p:cNvPr id="282" name="Google Shape;282;p35"/>
          <p:cNvSpPr txBox="1"/>
          <p:nvPr>
            <p:ph idx="1" type="body"/>
          </p:nvPr>
        </p:nvSpPr>
        <p:spPr>
          <a:xfrm>
            <a:off x="235500" y="925075"/>
            <a:ext cx="6799500" cy="33390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FF0000"/>
              </a:solidFill>
            </a:endParaRPr>
          </a:p>
          <a:p>
            <a:pPr indent="0" lvl="0" marL="457200" rtl="0" algn="l">
              <a:spcBef>
                <a:spcPts val="1000"/>
              </a:spcBef>
              <a:spcAft>
                <a:spcPts val="0"/>
              </a:spcAft>
              <a:buNone/>
            </a:pPr>
            <a:r>
              <a:t/>
            </a:r>
            <a:endParaRPr sz="1800"/>
          </a:p>
          <a:p>
            <a:pPr indent="0" lvl="0" marL="457200" rtl="0" algn="just">
              <a:spcBef>
                <a:spcPts val="1600"/>
              </a:spcBef>
              <a:spcAft>
                <a:spcPts val="0"/>
              </a:spcAft>
              <a:buNone/>
            </a:pPr>
            <a:r>
              <a:t/>
            </a:r>
            <a:endParaRPr b="1">
              <a:solidFill>
                <a:srgbClr val="333333"/>
              </a:solidFill>
              <a:highlight>
                <a:srgbClr val="FFFFFF"/>
              </a:highlight>
            </a:endParaRPr>
          </a:p>
          <a:p>
            <a:pPr indent="0" lvl="0" marL="457200" rtl="0" algn="l">
              <a:spcBef>
                <a:spcPts val="1600"/>
              </a:spcBef>
              <a:spcAft>
                <a:spcPts val="0"/>
              </a:spcAft>
              <a:buNone/>
            </a:pPr>
            <a:r>
              <a:t/>
            </a:r>
            <a:endParaRPr b="1">
              <a:solidFill>
                <a:srgbClr val="333333"/>
              </a:solidFill>
              <a:highlight>
                <a:srgbClr val="FFFFFF"/>
              </a:highlight>
            </a:endParaRPr>
          </a:p>
          <a:p>
            <a:pPr indent="0" lvl="0" marL="457200" rtl="0" algn="just">
              <a:spcBef>
                <a:spcPts val="1000"/>
              </a:spcBef>
              <a:spcAft>
                <a:spcPts val="0"/>
              </a:spcAft>
              <a:buNone/>
            </a:pPr>
            <a:r>
              <a:t/>
            </a:r>
            <a:endParaRPr b="1">
              <a:solidFill>
                <a:srgbClr val="333333"/>
              </a:solidFill>
              <a:highlight>
                <a:srgbClr val="FFFFFF"/>
              </a:highlight>
            </a:endParaRPr>
          </a:p>
          <a:p>
            <a:pPr indent="0" lvl="0" marL="457200" rtl="0" algn="just">
              <a:spcBef>
                <a:spcPts val="1600"/>
              </a:spcBef>
              <a:spcAft>
                <a:spcPts val="0"/>
              </a:spcAft>
              <a:buNone/>
            </a:pPr>
            <a:r>
              <a:t/>
            </a:r>
            <a:endParaRPr b="1">
              <a:solidFill>
                <a:srgbClr val="333333"/>
              </a:solidFill>
              <a:highlight>
                <a:srgbClr val="FFFFFF"/>
              </a:highlight>
            </a:endParaRPr>
          </a:p>
          <a:p>
            <a:pPr indent="0" lvl="0" marL="914400" rtl="0" algn="l">
              <a:spcBef>
                <a:spcPts val="1600"/>
              </a:spcBef>
              <a:spcAft>
                <a:spcPts val="0"/>
              </a:spcAft>
              <a:buNone/>
            </a:pPr>
            <a:r>
              <a:t/>
            </a:r>
            <a:endParaRPr b="1">
              <a:solidFill>
                <a:srgbClr val="333333"/>
              </a:solidFill>
              <a:highlight>
                <a:srgbClr val="FFFFFF"/>
              </a:highlight>
            </a:endParaRPr>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283" name="Google Shape;283;p3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35"/>
          <p:cNvPicPr preferRelativeResize="0"/>
          <p:nvPr/>
        </p:nvPicPr>
        <p:blipFill>
          <a:blip r:embed="rId3">
            <a:alphaModFix/>
          </a:blip>
          <a:stretch>
            <a:fillRect/>
          </a:stretch>
        </p:blipFill>
        <p:spPr>
          <a:xfrm>
            <a:off x="481700" y="1141025"/>
            <a:ext cx="6871601" cy="762925"/>
          </a:xfrm>
          <a:prstGeom prst="rect">
            <a:avLst/>
          </a:prstGeom>
          <a:noFill/>
          <a:ln>
            <a:noFill/>
          </a:ln>
        </p:spPr>
      </p:pic>
      <p:pic>
        <p:nvPicPr>
          <p:cNvPr id="285" name="Google Shape;285;p35"/>
          <p:cNvPicPr preferRelativeResize="0"/>
          <p:nvPr/>
        </p:nvPicPr>
        <p:blipFill>
          <a:blip r:embed="rId4">
            <a:alphaModFix/>
          </a:blip>
          <a:stretch>
            <a:fillRect/>
          </a:stretch>
        </p:blipFill>
        <p:spPr>
          <a:xfrm>
            <a:off x="492100" y="2130575"/>
            <a:ext cx="6744175" cy="762925"/>
          </a:xfrm>
          <a:prstGeom prst="rect">
            <a:avLst/>
          </a:prstGeom>
          <a:noFill/>
          <a:ln>
            <a:noFill/>
          </a:ln>
        </p:spPr>
      </p:pic>
      <p:sp>
        <p:nvSpPr>
          <p:cNvPr id="286" name="Google Shape;286;p35"/>
          <p:cNvSpPr/>
          <p:nvPr/>
        </p:nvSpPr>
        <p:spPr>
          <a:xfrm>
            <a:off x="4579677" y="2408454"/>
            <a:ext cx="1420800" cy="204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5"/>
          <p:cNvSpPr txBox="1"/>
          <p:nvPr/>
        </p:nvSpPr>
        <p:spPr>
          <a:xfrm>
            <a:off x="5538100" y="2824550"/>
            <a:ext cx="1211100" cy="1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288" name="Google Shape;288;p35"/>
          <p:cNvSpPr txBox="1"/>
          <p:nvPr/>
        </p:nvSpPr>
        <p:spPr>
          <a:xfrm>
            <a:off x="4639598" y="1800708"/>
            <a:ext cx="4446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V</a:t>
            </a:r>
            <a:endParaRPr sz="1800">
              <a:latin typeface="Roboto"/>
              <a:ea typeface="Roboto"/>
              <a:cs typeface="Roboto"/>
              <a:sym typeface="Roboto"/>
            </a:endParaRPr>
          </a:p>
        </p:txBody>
      </p:sp>
      <p:sp>
        <p:nvSpPr>
          <p:cNvPr id="289" name="Google Shape;289;p35"/>
          <p:cNvSpPr txBox="1"/>
          <p:nvPr/>
        </p:nvSpPr>
        <p:spPr>
          <a:xfrm>
            <a:off x="5218453" y="1801072"/>
            <a:ext cx="4446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a:t>
            </a:r>
            <a:endParaRPr sz="1800">
              <a:latin typeface="Roboto"/>
              <a:ea typeface="Roboto"/>
              <a:cs typeface="Roboto"/>
              <a:sym typeface="Roboto"/>
            </a:endParaRPr>
          </a:p>
        </p:txBody>
      </p:sp>
      <p:sp>
        <p:nvSpPr>
          <p:cNvPr id="290" name="Google Shape;290;p35"/>
          <p:cNvSpPr txBox="1"/>
          <p:nvPr/>
        </p:nvSpPr>
        <p:spPr>
          <a:xfrm>
            <a:off x="5596114" y="1801072"/>
            <a:ext cx="444600" cy="3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J</a:t>
            </a:r>
            <a:endParaRPr sz="1800">
              <a:latin typeface="Roboto"/>
              <a:ea typeface="Roboto"/>
              <a:cs typeface="Roboto"/>
              <a:sym typeface="Roboto"/>
            </a:endParaRPr>
          </a:p>
        </p:txBody>
      </p:sp>
      <p:sp>
        <p:nvSpPr>
          <p:cNvPr id="291" name="Google Shape;291;p35"/>
          <p:cNvSpPr txBox="1"/>
          <p:nvPr/>
        </p:nvSpPr>
        <p:spPr>
          <a:xfrm>
            <a:off x="7353300" y="1158400"/>
            <a:ext cx="1582500" cy="15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According to 10x annotation some chains don’t have V, D or J genes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That doesn’t sound truly!</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pic>
        <p:nvPicPr>
          <p:cNvPr id="292" name="Google Shape;292;p35"/>
          <p:cNvPicPr preferRelativeResize="0"/>
          <p:nvPr/>
        </p:nvPicPr>
        <p:blipFill>
          <a:blip r:embed="rId5">
            <a:alphaModFix/>
          </a:blip>
          <a:stretch>
            <a:fillRect/>
          </a:stretch>
        </p:blipFill>
        <p:spPr>
          <a:xfrm>
            <a:off x="481688" y="3051800"/>
            <a:ext cx="4524375" cy="1257300"/>
          </a:xfrm>
          <a:prstGeom prst="rect">
            <a:avLst/>
          </a:prstGeom>
          <a:noFill/>
          <a:ln>
            <a:noFill/>
          </a:ln>
        </p:spPr>
      </p:pic>
      <p:sp>
        <p:nvSpPr>
          <p:cNvPr id="293" name="Google Shape;293;p35"/>
          <p:cNvSpPr txBox="1"/>
          <p:nvPr/>
        </p:nvSpPr>
        <p:spPr>
          <a:xfrm>
            <a:off x="1952625" y="4225500"/>
            <a:ext cx="1582500" cy="42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IgBlast output</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294" name="Google Shape;294;p35"/>
          <p:cNvSpPr txBox="1"/>
          <p:nvPr/>
        </p:nvSpPr>
        <p:spPr>
          <a:xfrm>
            <a:off x="5445000" y="3051800"/>
            <a:ext cx="3387300" cy="125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If we reannotate this chain with </a:t>
            </a:r>
            <a:r>
              <a:rPr b="1" lang="en">
                <a:latin typeface="Roboto"/>
                <a:ea typeface="Roboto"/>
                <a:cs typeface="Roboto"/>
                <a:sym typeface="Roboto"/>
              </a:rPr>
              <a:t>IgBlast</a:t>
            </a:r>
            <a:r>
              <a:rPr lang="en">
                <a:latin typeface="Roboto"/>
                <a:ea typeface="Roboto"/>
                <a:cs typeface="Roboto"/>
                <a:sym typeface="Roboto"/>
              </a:rPr>
              <a:t> (state of the art tool for BCR annotation) we observe that only 9 nucleotides were aligned to Ig genes.</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lang="en">
                <a:latin typeface="Roboto"/>
                <a:ea typeface="Roboto"/>
                <a:cs typeface="Roboto"/>
                <a:sym typeface="Roboto"/>
              </a:rPr>
              <a:t>It looks like 10x annotation and filtration doesn’t work well!</a:t>
            </a:r>
            <a:endParaRPr>
              <a:latin typeface="Roboto"/>
              <a:ea typeface="Roboto"/>
              <a:cs typeface="Roboto"/>
              <a:sym typeface="Roboto"/>
            </a:endParaRPr>
          </a:p>
          <a:p>
            <a:pPr indent="0" lvl="0" marL="0" rtl="0" algn="ctr">
              <a:spcBef>
                <a:spcPts val="0"/>
              </a:spcBef>
              <a:spcAft>
                <a:spcPts val="0"/>
              </a:spcAft>
              <a:buNone/>
            </a:pPr>
            <a:r>
              <a:t/>
            </a:r>
            <a:endParaRPr>
              <a:latin typeface="Roboto"/>
              <a:ea typeface="Roboto"/>
              <a:cs typeface="Roboto"/>
              <a:sym typeface="Roboto"/>
            </a:endParaRPr>
          </a:p>
        </p:txBody>
      </p:sp>
      <p:sp>
        <p:nvSpPr>
          <p:cNvPr id="295" name="Google Shape;295;p35"/>
          <p:cNvSpPr/>
          <p:nvPr/>
        </p:nvSpPr>
        <p:spPr>
          <a:xfrm rot="5400000">
            <a:off x="4994200" y="3289127"/>
            <a:ext cx="325500" cy="468600"/>
          </a:xfrm>
          <a:prstGeom prst="downArrow">
            <a:avLst>
              <a:gd fmla="val 50000" name="adj1"/>
              <a:gd fmla="val 50000" name="adj2"/>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10x annotation is inaccurate</a:t>
            </a:r>
            <a:endParaRPr/>
          </a:p>
        </p:txBody>
      </p:sp>
      <p:sp>
        <p:nvSpPr>
          <p:cNvPr id="301" name="Google Shape;301;p3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2" name="Google Shape;302;p36"/>
          <p:cNvGraphicFramePr/>
          <p:nvPr/>
        </p:nvGraphicFramePr>
        <p:xfrm>
          <a:off x="1000200" y="1413750"/>
          <a:ext cx="3000000" cy="3000000"/>
        </p:xfrm>
        <a:graphic>
          <a:graphicData uri="http://schemas.openxmlformats.org/drawingml/2006/table">
            <a:tbl>
              <a:tblPr>
                <a:noFill/>
                <a:tableStyleId>{CC61C352-D345-4544-94A7-16B0E70EADD8}</a:tableStyleId>
              </a:tblPr>
              <a:tblGrid>
                <a:gridCol w="1203150"/>
                <a:gridCol w="1100325"/>
                <a:gridCol w="1569850"/>
                <a:gridCol w="1217550"/>
              </a:tblGrid>
              <a:tr h="396200">
                <a:tc gridSpan="2">
                  <a:txBody>
                    <a:bodyPr>
                      <a:noAutofit/>
                    </a:bodyPr>
                    <a:lstStyle/>
                    <a:p>
                      <a:pPr indent="0" lvl="0" marL="0" rtl="0" algn="l">
                        <a:spcBef>
                          <a:spcPts val="0"/>
                        </a:spcBef>
                        <a:spcAft>
                          <a:spcPts val="0"/>
                        </a:spcAft>
                        <a:buNone/>
                      </a:pPr>
                      <a:r>
                        <a:rPr b="1" lang="en">
                          <a:latin typeface="Roboto"/>
                          <a:ea typeface="Roboto"/>
                          <a:cs typeface="Roboto"/>
                          <a:sym typeface="Roboto"/>
                        </a:rPr>
                        <a:t>dataset</a:t>
                      </a:r>
                      <a:endParaRPr b="1">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a:txBody>
                    <a:bodyPr>
                      <a:noAutofit/>
                    </a:bodyPr>
                    <a:lstStyle/>
                    <a:p>
                      <a:pPr indent="0" lvl="0" marL="0" rtl="0" algn="ctr">
                        <a:spcBef>
                          <a:spcPts val="0"/>
                        </a:spcBef>
                        <a:spcAft>
                          <a:spcPts val="0"/>
                        </a:spcAft>
                        <a:buNone/>
                      </a:pPr>
                      <a:r>
                        <a:rPr b="1" lang="en">
                          <a:latin typeface="Roboto"/>
                          <a:ea typeface="Roboto"/>
                          <a:cs typeface="Roboto"/>
                          <a:sym typeface="Roboto"/>
                        </a:rPr>
                        <a:t>10x annotation</a:t>
                      </a:r>
                      <a:endParaRPr b="1">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IgBlast</a:t>
                      </a:r>
                      <a:endParaRPr b="1">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rowSpan="2">
                  <a:txBody>
                    <a:bodyPr>
                      <a:noAutofit/>
                    </a:bodyPr>
                    <a:lstStyle/>
                    <a:p>
                      <a:pPr indent="0" lvl="0" marL="0" rtl="0" algn="l">
                        <a:spcBef>
                          <a:spcPts val="0"/>
                        </a:spcBef>
                        <a:spcAft>
                          <a:spcPts val="0"/>
                        </a:spcAft>
                        <a:buNone/>
                      </a:pPr>
                      <a:r>
                        <a:rPr b="1" lang="en">
                          <a:latin typeface="Roboto"/>
                          <a:ea typeface="Roboto"/>
                          <a:cs typeface="Roboto"/>
                          <a:sym typeface="Roboto"/>
                        </a:rPr>
                        <a:t>PBMCs</a:t>
                      </a:r>
                      <a:endParaRPr b="1">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Roboto"/>
                          <a:ea typeface="Roboto"/>
                          <a:cs typeface="Roboto"/>
                          <a:sym typeface="Roboto"/>
                        </a:rPr>
                        <a:t>#cells</a:t>
                      </a:r>
                      <a:endParaRPr>
                        <a:latin typeface="Roboto"/>
                        <a:ea typeface="Roboto"/>
                        <a:cs typeface="Roboto"/>
                        <a:sym typeface="Roboto"/>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4424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noAutofit/>
                    </a:bodyPr>
                    <a:lstStyle/>
                    <a:p>
                      <a:pPr indent="0" lvl="0" marL="0" rtl="0" algn="l">
                        <a:spcBef>
                          <a:spcPts val="0"/>
                        </a:spcBef>
                        <a:spcAft>
                          <a:spcPts val="0"/>
                        </a:spcAft>
                        <a:buNone/>
                      </a:pPr>
                      <a:r>
                        <a:rPr lang="en"/>
                        <a:t>4234</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r>
              <a:tr h="381000">
                <a:tc vMerge="1"/>
                <a:tc>
                  <a:txBody>
                    <a:bodyPr>
                      <a:noAutofit/>
                    </a:bodyPr>
                    <a:lstStyle/>
                    <a:p>
                      <a:pPr indent="0" lvl="0" marL="0" rtl="0" algn="l">
                        <a:spcBef>
                          <a:spcPts val="0"/>
                        </a:spcBef>
                        <a:spcAft>
                          <a:spcPts val="0"/>
                        </a:spcAft>
                        <a:buNone/>
                      </a:pPr>
                      <a:r>
                        <a:rPr lang="en">
                          <a:latin typeface="Roboto"/>
                          <a:ea typeface="Roboto"/>
                          <a:cs typeface="Roboto"/>
                          <a:sym typeface="Roboto"/>
                        </a:rPr>
                        <a:t>#chains</a:t>
                      </a:r>
                      <a:endParaRPr>
                        <a:latin typeface="Roboto"/>
                        <a:ea typeface="Roboto"/>
                        <a:cs typeface="Roboto"/>
                        <a:sym typeface="Roboto"/>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16036</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noAutofit/>
                    </a:bodyPr>
                    <a:lstStyle/>
                    <a:p>
                      <a:pPr indent="0" lvl="0" marL="0" rtl="0" algn="l">
                        <a:spcBef>
                          <a:spcPts val="0"/>
                        </a:spcBef>
                        <a:spcAft>
                          <a:spcPts val="0"/>
                        </a:spcAft>
                        <a:buNone/>
                      </a:pPr>
                      <a:r>
                        <a:rPr lang="en"/>
                        <a:t>10517</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r>
              <a:tr h="381000">
                <a:tc rowSpan="2">
                  <a:txBody>
                    <a:bodyPr>
                      <a:noAutofit/>
                    </a:bodyPr>
                    <a:lstStyle/>
                    <a:p>
                      <a:pPr indent="0" lvl="0" marL="0" rtl="0" algn="l">
                        <a:spcBef>
                          <a:spcPts val="0"/>
                        </a:spcBef>
                        <a:spcAft>
                          <a:spcPts val="0"/>
                        </a:spcAft>
                        <a:buNone/>
                      </a:pPr>
                      <a:r>
                        <a:rPr b="1" lang="en">
                          <a:latin typeface="Roboto"/>
                          <a:ea typeface="Roboto"/>
                          <a:cs typeface="Roboto"/>
                          <a:sym typeface="Roboto"/>
                        </a:rPr>
                        <a:t>Splenocytes</a:t>
                      </a:r>
                      <a:endParaRPr b="1">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latin typeface="Roboto"/>
                          <a:ea typeface="Roboto"/>
                          <a:cs typeface="Roboto"/>
                          <a:sym typeface="Roboto"/>
                        </a:rPr>
                        <a:t>#cells</a:t>
                      </a:r>
                      <a:endParaRPr>
                        <a:latin typeface="Roboto"/>
                        <a:ea typeface="Roboto"/>
                        <a:cs typeface="Roboto"/>
                        <a:sym typeface="Roboto"/>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4852</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c>
                  <a:txBody>
                    <a:bodyPr>
                      <a:noAutofit/>
                    </a:bodyPr>
                    <a:lstStyle/>
                    <a:p>
                      <a:pPr indent="0" lvl="0" marL="0" rtl="0" algn="l">
                        <a:spcBef>
                          <a:spcPts val="0"/>
                        </a:spcBef>
                        <a:spcAft>
                          <a:spcPts val="0"/>
                        </a:spcAft>
                        <a:buNone/>
                      </a:pPr>
                      <a:r>
                        <a:rPr lang="en"/>
                        <a:t>4419</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C9DAF8"/>
                    </a:solidFill>
                  </a:tcPr>
                </a:tc>
              </a:tr>
              <a:tr h="381000">
                <a:tc vMerge="1"/>
                <a:tc>
                  <a:txBody>
                    <a:bodyPr>
                      <a:noAutofit/>
                    </a:bodyPr>
                    <a:lstStyle/>
                    <a:p>
                      <a:pPr indent="0" lvl="0" marL="0" rtl="0" algn="l">
                        <a:spcBef>
                          <a:spcPts val="0"/>
                        </a:spcBef>
                        <a:spcAft>
                          <a:spcPts val="0"/>
                        </a:spcAft>
                        <a:buNone/>
                      </a:pPr>
                      <a:r>
                        <a:rPr lang="en">
                          <a:latin typeface="Roboto"/>
                          <a:ea typeface="Roboto"/>
                          <a:cs typeface="Roboto"/>
                          <a:sym typeface="Roboto"/>
                        </a:rPr>
                        <a:t>#chains</a:t>
                      </a:r>
                      <a:endParaRPr>
                        <a:latin typeface="Roboto"/>
                        <a:ea typeface="Roboto"/>
                        <a:cs typeface="Roboto"/>
                        <a:sym typeface="Roboto"/>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spcBef>
                          <a:spcPts val="0"/>
                        </a:spcBef>
                        <a:spcAft>
                          <a:spcPts val="0"/>
                        </a:spcAft>
                        <a:buNone/>
                      </a:pPr>
                      <a:r>
                        <a:rPr lang="en"/>
                        <a:t>17598</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c>
                  <a:txBody>
                    <a:bodyPr>
                      <a:noAutofit/>
                    </a:bodyPr>
                    <a:lstStyle/>
                    <a:p>
                      <a:pPr indent="0" lvl="0" marL="0" rtl="0" algn="l">
                        <a:spcBef>
                          <a:spcPts val="0"/>
                        </a:spcBef>
                        <a:spcAft>
                          <a:spcPts val="0"/>
                        </a:spcAft>
                        <a:buNone/>
                      </a:pPr>
                      <a:r>
                        <a:rPr lang="en"/>
                        <a:t>9519</a:t>
                      </a:r>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E599"/>
                    </a:solidFill>
                  </a:tcPr>
                </a:tc>
              </a:tr>
            </a:tbl>
          </a:graphicData>
        </a:graphic>
      </p:graphicFrame>
      <p:sp>
        <p:nvSpPr>
          <p:cNvPr id="303" name="Google Shape;303;p36"/>
          <p:cNvSpPr txBox="1"/>
          <p:nvPr/>
        </p:nvSpPr>
        <p:spPr>
          <a:xfrm>
            <a:off x="645688" y="3379550"/>
            <a:ext cx="5799900" cy="300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Table1: </a:t>
            </a:r>
            <a:r>
              <a:rPr lang="en">
                <a:latin typeface="Roboto"/>
                <a:ea typeface="Roboto"/>
                <a:cs typeface="Roboto"/>
                <a:sym typeface="Roboto"/>
              </a:rPr>
              <a:t>Comparison</a:t>
            </a:r>
            <a:r>
              <a:rPr lang="en">
                <a:latin typeface="Roboto"/>
                <a:ea typeface="Roboto"/>
                <a:cs typeface="Roboto"/>
                <a:sym typeface="Roboto"/>
              </a:rPr>
              <a:t> of number of cells and chains  </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10x annotation is inaccurate</a:t>
            </a:r>
            <a:endParaRPr/>
          </a:p>
        </p:txBody>
      </p:sp>
      <p:sp>
        <p:nvSpPr>
          <p:cNvPr id="309" name="Google Shape;309;p37"/>
          <p:cNvSpPr txBox="1"/>
          <p:nvPr>
            <p:ph idx="1" type="body"/>
          </p:nvPr>
        </p:nvSpPr>
        <p:spPr>
          <a:xfrm>
            <a:off x="311700" y="1153675"/>
            <a:ext cx="8520600" cy="3339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We compared 10x annotation with </a:t>
            </a:r>
            <a:r>
              <a:rPr lang="en" sz="1800"/>
              <a:t>IgBlast</a:t>
            </a:r>
            <a:r>
              <a:rPr lang="en" sz="1800"/>
              <a:t> annotation (state of the art annotator)</a:t>
            </a:r>
            <a:endParaRPr sz="1800"/>
          </a:p>
          <a:p>
            <a:pPr indent="0" lvl="0" marL="457200" rtl="0" algn="l">
              <a:spcBef>
                <a:spcPts val="1000"/>
              </a:spcBef>
              <a:spcAft>
                <a:spcPts val="0"/>
              </a:spcAft>
              <a:buNone/>
            </a:pPr>
            <a:r>
              <a:t/>
            </a:r>
            <a:endParaRPr sz="1800"/>
          </a:p>
          <a:p>
            <a:pPr indent="0" lvl="0" marL="914400" rtl="0" algn="l">
              <a:spcBef>
                <a:spcPts val="1600"/>
              </a:spcBef>
              <a:spcAft>
                <a:spcPts val="0"/>
              </a:spcAft>
              <a:buNone/>
            </a:pPr>
            <a:r>
              <a:t/>
            </a:r>
            <a:endParaRPr sz="1800">
              <a:solidFill>
                <a:srgbClr val="FF0000"/>
              </a:solidFill>
            </a:endParaRPr>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310" name="Google Shape;310;p3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11" name="Google Shape;311;p37"/>
          <p:cNvGraphicFramePr/>
          <p:nvPr/>
        </p:nvGraphicFramePr>
        <p:xfrm>
          <a:off x="533300" y="1840700"/>
          <a:ext cx="3000000" cy="3000000"/>
        </p:xfrm>
        <a:graphic>
          <a:graphicData uri="http://schemas.openxmlformats.org/drawingml/2006/table">
            <a:tbl>
              <a:tblPr>
                <a:noFill/>
                <a:tableStyleId>{CC61C352-D345-4544-94A7-16B0E70EADD8}</a:tableStyleId>
              </a:tblPr>
              <a:tblGrid>
                <a:gridCol w="1378450"/>
                <a:gridCol w="950775"/>
                <a:gridCol w="897350"/>
                <a:gridCol w="937475"/>
                <a:gridCol w="924075"/>
                <a:gridCol w="937450"/>
                <a:gridCol w="910725"/>
                <a:gridCol w="990900"/>
              </a:tblGrid>
              <a:tr h="235350">
                <a:tc>
                  <a:txBody>
                    <a:bodyPr>
                      <a:noAutofit/>
                    </a:bodyPr>
                    <a:lstStyle/>
                    <a:p>
                      <a:pPr indent="0" lvl="0" marL="0" rtl="0" algn="ctr">
                        <a:spcBef>
                          <a:spcPts val="0"/>
                        </a:spcBef>
                        <a:spcAft>
                          <a:spcPts val="0"/>
                        </a:spcAft>
                        <a:buNone/>
                      </a:pPr>
                      <a:r>
                        <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1 chain</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2 chains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3 chains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4 chains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5 chains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6 chains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&gt; 6 chains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32575">
                <a:tc gridSpan="8">
                  <a:txBody>
                    <a:bodyPr>
                      <a:noAutofit/>
                    </a:bodyPr>
                    <a:lstStyle/>
                    <a:p>
                      <a:pPr indent="0" lvl="0" marL="0" rtl="0" algn="ctr">
                        <a:spcBef>
                          <a:spcPts val="0"/>
                        </a:spcBef>
                        <a:spcAft>
                          <a:spcPts val="0"/>
                        </a:spcAft>
                        <a:buNone/>
                      </a:pPr>
                      <a:r>
                        <a:rPr b="1" lang="en">
                          <a:latin typeface="Roboto"/>
                          <a:ea typeface="Roboto"/>
                          <a:cs typeface="Roboto"/>
                          <a:sym typeface="Roboto"/>
                        </a:rPr>
                        <a:t>PBMCs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32575">
                <a:tc>
                  <a:txBody>
                    <a:bodyPr>
                      <a:noAutofit/>
                    </a:bodyPr>
                    <a:lstStyle/>
                    <a:p>
                      <a:pPr indent="0" lvl="0" marL="0" rtl="0" algn="ctr">
                        <a:spcBef>
                          <a:spcPts val="0"/>
                        </a:spcBef>
                        <a:spcAft>
                          <a:spcPts val="0"/>
                        </a:spcAft>
                        <a:buNone/>
                      </a:pPr>
                      <a:r>
                        <a:rPr b="1" lang="en">
                          <a:latin typeface="Roboto"/>
                          <a:ea typeface="Roboto"/>
                          <a:cs typeface="Roboto"/>
                          <a:sym typeface="Roboto"/>
                        </a:rPr>
                        <a:t>10x annotation</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0.7</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14.58</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33.43</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31.62</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14.22</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3.98</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1.46</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96050">
                <a:tc>
                  <a:txBody>
                    <a:bodyPr>
                      <a:noAutofit/>
                    </a:bodyPr>
                    <a:lstStyle/>
                    <a:p>
                      <a:pPr indent="0" lvl="0" marL="0" rtl="0" algn="ctr">
                        <a:spcBef>
                          <a:spcPts val="0"/>
                        </a:spcBef>
                        <a:spcAft>
                          <a:spcPts val="0"/>
                        </a:spcAft>
                        <a:buNone/>
                      </a:pPr>
                      <a:r>
                        <a:rPr b="1" lang="en">
                          <a:latin typeface="Roboto"/>
                          <a:ea typeface="Roboto"/>
                          <a:cs typeface="Roboto"/>
                          <a:sym typeface="Roboto"/>
                        </a:rPr>
                        <a:t>IgBlast</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9.57</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73.13</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10.36</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4.89</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1.31</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0.41</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0.51</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r>
              <a:tr h="232575">
                <a:tc gridSpan="8">
                  <a:txBody>
                    <a:bodyPr>
                      <a:noAutofit/>
                    </a:bodyPr>
                    <a:lstStyle/>
                    <a:p>
                      <a:pPr indent="0" lvl="0" marL="0" rtl="0" algn="ctr">
                        <a:spcBef>
                          <a:spcPts val="0"/>
                        </a:spcBef>
                        <a:spcAft>
                          <a:spcPts val="0"/>
                        </a:spcAft>
                        <a:buNone/>
                      </a:pPr>
                      <a:r>
                        <a:rPr b="1" lang="en">
                          <a:latin typeface="Roboto"/>
                          <a:ea typeface="Roboto"/>
                          <a:cs typeface="Roboto"/>
                          <a:sym typeface="Roboto"/>
                        </a:rPr>
                        <a:t>Splenocytes</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r>
              <a:tr h="232575">
                <a:tc>
                  <a:txBody>
                    <a:bodyPr>
                      <a:noAutofit/>
                    </a:bodyPr>
                    <a:lstStyle/>
                    <a:p>
                      <a:pPr indent="0" lvl="0" marL="0" rtl="0" algn="ctr">
                        <a:spcBef>
                          <a:spcPts val="0"/>
                        </a:spcBef>
                        <a:spcAft>
                          <a:spcPts val="0"/>
                        </a:spcAft>
                        <a:buNone/>
                      </a:pPr>
                      <a:r>
                        <a:rPr b="1" lang="en">
                          <a:latin typeface="Roboto"/>
                          <a:ea typeface="Roboto"/>
                          <a:cs typeface="Roboto"/>
                          <a:sym typeface="Roboto"/>
                        </a:rPr>
                        <a:t>10x annotation</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1.58</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15.83</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31.45</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30.26</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13.66</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4.53</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2.39%</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r h="296050">
                <a:tc>
                  <a:txBody>
                    <a:bodyPr>
                      <a:noAutofit/>
                    </a:bodyPr>
                    <a:lstStyle/>
                    <a:p>
                      <a:pPr indent="0" lvl="0" marL="0" rtl="0" algn="ctr">
                        <a:spcBef>
                          <a:spcPts val="0"/>
                        </a:spcBef>
                        <a:spcAft>
                          <a:spcPts val="0"/>
                        </a:spcAft>
                        <a:buNone/>
                      </a:pPr>
                      <a:r>
                        <a:rPr b="1" lang="en">
                          <a:latin typeface="Roboto"/>
                          <a:ea typeface="Roboto"/>
                          <a:cs typeface="Roboto"/>
                          <a:sym typeface="Roboto"/>
                        </a:rPr>
                        <a:t>IgBlast</a:t>
                      </a:r>
                      <a:endParaRPr b="1">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5.72</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78.19%</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FE2F3"/>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11.97</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3.44%</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0.52</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0.11</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c>
                  <a:txBody>
                    <a:bodyPr>
                      <a:noAutofit/>
                    </a:bodyPr>
                    <a:lstStyle/>
                    <a:p>
                      <a:pPr indent="0" lvl="0" marL="0" rtl="0" algn="ctr">
                        <a:spcBef>
                          <a:spcPts val="0"/>
                        </a:spcBef>
                        <a:spcAft>
                          <a:spcPts val="0"/>
                        </a:spcAft>
                        <a:buNone/>
                      </a:pPr>
                      <a:r>
                        <a:rPr lang="en">
                          <a:latin typeface="Roboto"/>
                          <a:ea typeface="Roboto"/>
                          <a:cs typeface="Roboto"/>
                          <a:sym typeface="Roboto"/>
                        </a:rPr>
                        <a:t>0.05</a:t>
                      </a:r>
                      <a:r>
                        <a:rPr lang="en">
                          <a:latin typeface="Roboto"/>
                          <a:ea typeface="Roboto"/>
                          <a:cs typeface="Roboto"/>
                          <a:sym typeface="Roboto"/>
                        </a:rPr>
                        <a:t>%</a:t>
                      </a:r>
                      <a:endParaRPr>
                        <a:latin typeface="Roboto"/>
                        <a:ea typeface="Roboto"/>
                        <a:cs typeface="Roboto"/>
                        <a:sym typeface="Roboto"/>
                      </a:endParaRPr>
                    </a:p>
                  </a:txBody>
                  <a:tcPr marT="54850" marB="54850" marR="54850" marL="5485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CE5CD"/>
                    </a:solidFill>
                  </a:tcPr>
                </a:tc>
              </a:tr>
            </a:tbl>
          </a:graphicData>
        </a:graphic>
      </p:graphicFrame>
      <p:sp>
        <p:nvSpPr>
          <p:cNvPr id="312" name="Google Shape;312;p37"/>
          <p:cNvSpPr txBox="1"/>
          <p:nvPr/>
        </p:nvSpPr>
        <p:spPr>
          <a:xfrm>
            <a:off x="537375" y="4214600"/>
            <a:ext cx="7927200" cy="52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Table2: B cells distribution by number of chains in a cell</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10x annotation is </a:t>
            </a:r>
            <a:r>
              <a:rPr lang="en"/>
              <a:t>inaccurate</a:t>
            </a:r>
            <a:endParaRPr/>
          </a:p>
        </p:txBody>
      </p:sp>
      <p:sp>
        <p:nvSpPr>
          <p:cNvPr id="318" name="Google Shape;318;p38"/>
          <p:cNvSpPr txBox="1"/>
          <p:nvPr>
            <p:ph idx="1" type="body"/>
          </p:nvPr>
        </p:nvSpPr>
        <p:spPr>
          <a:xfrm>
            <a:off x="311700" y="1077475"/>
            <a:ext cx="8520600" cy="3339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800"/>
              <a:t>We compared 10x annotation with IgBlast annotation (state of the art annotator)</a:t>
            </a:r>
            <a:endParaRPr sz="1800"/>
          </a:p>
          <a:p>
            <a:pPr indent="0" lvl="0" marL="457200" rtl="0" algn="l">
              <a:spcBef>
                <a:spcPts val="1000"/>
              </a:spcBef>
              <a:spcAft>
                <a:spcPts val="0"/>
              </a:spcAft>
              <a:buNone/>
            </a:pPr>
            <a:r>
              <a:t/>
            </a:r>
            <a:endParaRPr sz="1800"/>
          </a:p>
          <a:p>
            <a:pPr indent="0" lvl="0" marL="0" rtl="0" algn="l">
              <a:spcBef>
                <a:spcPts val="1600"/>
              </a:spcBef>
              <a:spcAft>
                <a:spcPts val="0"/>
              </a:spcAft>
              <a:buNone/>
            </a:pPr>
            <a:r>
              <a:t/>
            </a:r>
            <a:endParaRPr sz="1800">
              <a:solidFill>
                <a:srgbClr val="FF0000"/>
              </a:solidFill>
            </a:endParaRPr>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ctr">
              <a:lnSpc>
                <a:spcPct val="100000"/>
              </a:lnSpc>
              <a:spcBef>
                <a:spcPts val="1600"/>
              </a:spcBef>
              <a:spcAft>
                <a:spcPts val="0"/>
              </a:spcAft>
              <a:buNone/>
            </a:pPr>
            <a:r>
              <a:rPr lang="en"/>
              <a:t>Table3: B cells distribution by chain type</a:t>
            </a:r>
            <a:endParaRPr/>
          </a:p>
          <a:p>
            <a:pPr indent="0" lvl="0" marL="0" rtl="0" algn="l">
              <a:spcBef>
                <a:spcPts val="0"/>
              </a:spcBef>
              <a:spcAft>
                <a:spcPts val="0"/>
              </a:spcAft>
              <a:buNone/>
            </a:pPr>
            <a:r>
              <a:t/>
            </a:r>
            <a:endParaRPr sz="600"/>
          </a:p>
          <a:p>
            <a:pPr indent="0" lvl="0" marL="457200" rtl="0" algn="l">
              <a:spcBef>
                <a:spcPts val="1600"/>
              </a:spcBef>
              <a:spcAft>
                <a:spcPts val="1600"/>
              </a:spcAft>
              <a:buNone/>
            </a:pPr>
            <a:r>
              <a:t/>
            </a:r>
            <a:endParaRPr sz="1800"/>
          </a:p>
        </p:txBody>
      </p:sp>
      <p:sp>
        <p:nvSpPr>
          <p:cNvPr id="319" name="Google Shape;319;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20" name="Google Shape;320;p38"/>
          <p:cNvGraphicFramePr/>
          <p:nvPr/>
        </p:nvGraphicFramePr>
        <p:xfrm>
          <a:off x="342063" y="1646200"/>
          <a:ext cx="3000000" cy="3000000"/>
        </p:xfrm>
        <a:graphic>
          <a:graphicData uri="http://schemas.openxmlformats.org/drawingml/2006/table">
            <a:tbl>
              <a:tblPr>
                <a:noFill/>
                <a:tableStyleId>{CC61C352-D345-4544-94A7-16B0E70EADD8}</a:tableStyleId>
              </a:tblPr>
              <a:tblGrid>
                <a:gridCol w="1114150"/>
                <a:gridCol w="682050"/>
                <a:gridCol w="686075"/>
                <a:gridCol w="610225"/>
                <a:gridCol w="1022325"/>
                <a:gridCol w="988200"/>
                <a:gridCol w="989325"/>
                <a:gridCol w="1533800"/>
                <a:gridCol w="681325"/>
              </a:tblGrid>
              <a:tr h="241325">
                <a:tc gridSpan="9">
                  <a:txBody>
                    <a:bodyPr>
                      <a:noAutofit/>
                    </a:bodyPr>
                    <a:lstStyle/>
                    <a:p>
                      <a:pPr indent="0" lvl="0" marL="0" rtl="0" algn="ctr">
                        <a:spcBef>
                          <a:spcPts val="0"/>
                        </a:spcBef>
                        <a:spcAft>
                          <a:spcPts val="0"/>
                        </a:spcAft>
                        <a:buNone/>
                      </a:pPr>
                      <a:r>
                        <a:rPr b="1" lang="en">
                          <a:latin typeface="Roboto"/>
                          <a:ea typeface="Roboto"/>
                          <a:cs typeface="Roboto"/>
                          <a:sym typeface="Roboto"/>
                        </a:rPr>
                        <a:t>1</a:t>
                      </a:r>
                      <a:r>
                        <a:rPr b="1" lang="en">
                          <a:latin typeface="Roboto"/>
                          <a:ea typeface="Roboto"/>
                          <a:cs typeface="Roboto"/>
                          <a:sym typeface="Roboto"/>
                        </a:rPr>
                        <a:t>0x annotation</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r>
              <a:tr h="370200">
                <a:tc>
                  <a:txBody>
                    <a:bodyPr>
                      <a:noAutofit/>
                    </a:bodyPr>
                    <a:lstStyle/>
                    <a:p>
                      <a:pPr indent="0" lvl="0" marL="0" rtl="0" algn="ctr">
                        <a:spcBef>
                          <a:spcPts val="0"/>
                        </a:spcBef>
                        <a:spcAft>
                          <a:spcPts val="0"/>
                        </a:spcAft>
                        <a:buNone/>
                      </a:pPr>
                      <a:r>
                        <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1IGK</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1IGL</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1IGH_1IGK</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1IGH_1IGL</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1IGH_2IGK</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1IGH_1IGK_1IGL</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Other</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3675">
                <a:tc>
                  <a:txBody>
                    <a:bodyPr>
                      <a:noAutofit/>
                    </a:bodyPr>
                    <a:lstStyle/>
                    <a:p>
                      <a:pPr indent="0" lvl="0" marL="0" rtl="0" algn="ctr">
                        <a:spcBef>
                          <a:spcPts val="0"/>
                        </a:spcBef>
                        <a:spcAft>
                          <a:spcPts val="0"/>
                        </a:spcAft>
                        <a:buNone/>
                      </a:pPr>
                      <a:r>
                        <a:rPr b="1" lang="en" sz="1200">
                          <a:latin typeface="Roboto"/>
                          <a:ea typeface="Roboto"/>
                          <a:cs typeface="Roboto"/>
                          <a:sym typeface="Roboto"/>
                        </a:rPr>
                        <a:t>PBMC</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0.07%</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1.20%</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0.05%</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32.62%</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17.76%</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2.60%</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12.51%</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33.19%</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1325">
                <a:tc>
                  <a:txBody>
                    <a:bodyPr>
                      <a:noAutofit/>
                    </a:bodyPr>
                    <a:lstStyle/>
                    <a:p>
                      <a:pPr indent="0" lvl="0" marL="0" rtl="0" algn="ctr">
                        <a:spcBef>
                          <a:spcPts val="0"/>
                        </a:spcBef>
                        <a:spcAft>
                          <a:spcPts val="0"/>
                        </a:spcAft>
                        <a:buNone/>
                      </a:pPr>
                      <a:r>
                        <a:rPr b="1" lang="en" sz="1200">
                          <a:latin typeface="Roboto"/>
                          <a:ea typeface="Roboto"/>
                          <a:cs typeface="Roboto"/>
                          <a:sym typeface="Roboto"/>
                        </a:rPr>
                        <a:t>Splenocytes</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0.14%</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2.58%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0.29%</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20.97%</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2.54%</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EAD1D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6.58%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38.05%</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2C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28.98%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1325">
                <a:tc gridSpan="9">
                  <a:txBody>
                    <a:bodyPr>
                      <a:noAutofit/>
                    </a:bodyPr>
                    <a:lstStyle/>
                    <a:p>
                      <a:pPr indent="0" lvl="0" marL="0" rtl="0" algn="ctr">
                        <a:spcBef>
                          <a:spcPts val="0"/>
                        </a:spcBef>
                        <a:spcAft>
                          <a:spcPts val="0"/>
                        </a:spcAft>
                        <a:buNone/>
                      </a:pPr>
                      <a:r>
                        <a:rPr b="1" lang="en">
                          <a:latin typeface="Roboto"/>
                          <a:ea typeface="Roboto"/>
                          <a:cs typeface="Roboto"/>
                          <a:sym typeface="Roboto"/>
                        </a:rPr>
                        <a:t>IgBlast</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hMerge="1"/>
                <a:tc hMerge="1"/>
                <a:tc hMerge="1"/>
                <a:tc hMerge="1"/>
                <a:tc hMerge="1"/>
                <a:tc hMerge="1"/>
                <a:tc hMerge="1"/>
                <a:tc hMerge="1"/>
              </a:tr>
              <a:tr h="370200">
                <a:tc>
                  <a:txBody>
                    <a:bodyPr>
                      <a:noAutofit/>
                    </a:bodyPr>
                    <a:lstStyle/>
                    <a:p>
                      <a:pPr indent="0" lvl="0" marL="0" rtl="0" algn="ctr">
                        <a:spcBef>
                          <a:spcPts val="0"/>
                        </a:spcBef>
                        <a:spcAft>
                          <a:spcPts val="0"/>
                        </a:spcAft>
                        <a:buNone/>
                      </a:pPr>
                      <a:r>
                        <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1IGK</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1IGL</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1IGH_1IGK</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1IGH_1IGL</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1IGH_2IGK</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1IGH_1IGK_1IGL</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sz="1200">
                          <a:latin typeface="Roboto"/>
                          <a:ea typeface="Roboto"/>
                          <a:cs typeface="Roboto"/>
                          <a:sym typeface="Roboto"/>
                        </a:rPr>
                        <a:t>Other</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1325">
                <a:tc>
                  <a:txBody>
                    <a:bodyPr>
                      <a:noAutofit/>
                    </a:bodyPr>
                    <a:lstStyle/>
                    <a:p>
                      <a:pPr indent="0" lvl="0" marL="0" rtl="0" algn="ctr">
                        <a:spcBef>
                          <a:spcPts val="0"/>
                        </a:spcBef>
                        <a:spcAft>
                          <a:spcPts val="0"/>
                        </a:spcAft>
                        <a:buNone/>
                      </a:pPr>
                      <a:r>
                        <a:rPr b="1" lang="en" sz="1200">
                          <a:latin typeface="Roboto"/>
                          <a:ea typeface="Roboto"/>
                          <a:cs typeface="Roboto"/>
                          <a:sym typeface="Roboto"/>
                        </a:rPr>
                        <a:t>PBMC</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0.66</a:t>
                      </a:r>
                      <a:r>
                        <a:rPr lang="en" sz="1200">
                          <a:latin typeface="Roboto"/>
                          <a:ea typeface="Roboto"/>
                          <a:cs typeface="Roboto"/>
                          <a:sym typeface="Roboto"/>
                        </a:rPr>
                        <a:t>%</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9.39</a:t>
                      </a:r>
                      <a:r>
                        <a:rPr lang="en" sz="1200">
                          <a:latin typeface="Roboto"/>
                          <a:ea typeface="Roboto"/>
                          <a:cs typeface="Roboto"/>
                          <a:sym typeface="Roboto"/>
                        </a:rPr>
                        <a:t>%</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0.41%</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71.92%</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C4C9"/>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1.88%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6.58%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7.62%</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1.54%</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41325">
                <a:tc>
                  <a:txBody>
                    <a:bodyPr>
                      <a:noAutofit/>
                    </a:bodyPr>
                    <a:lstStyle/>
                    <a:p>
                      <a:pPr indent="0" lvl="0" marL="0" rtl="0" algn="ctr">
                        <a:spcBef>
                          <a:spcPts val="0"/>
                        </a:spcBef>
                        <a:spcAft>
                          <a:spcPts val="0"/>
                        </a:spcAft>
                        <a:buNone/>
                      </a:pPr>
                      <a:r>
                        <a:rPr b="1" lang="en" sz="1200">
                          <a:latin typeface="Roboto"/>
                          <a:ea typeface="Roboto"/>
                          <a:cs typeface="Roboto"/>
                          <a:sym typeface="Roboto"/>
                        </a:rPr>
                        <a:t>Splenocytes</a:t>
                      </a:r>
                      <a:endParaRPr b="1"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0.68%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4.73%</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0.32%</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72.58%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A2C4C9"/>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3.19%</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9CB9C"/>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4.98%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7.38%</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c>
                  <a:txBody>
                    <a:bodyPr>
                      <a:noAutofit/>
                    </a:bodyPr>
                    <a:lstStyle/>
                    <a:p>
                      <a:pPr indent="0" lvl="0" marL="0" rtl="0" algn="ctr">
                        <a:spcBef>
                          <a:spcPts val="0"/>
                        </a:spcBef>
                        <a:spcAft>
                          <a:spcPts val="0"/>
                        </a:spcAft>
                        <a:buNone/>
                      </a:pPr>
                      <a:r>
                        <a:rPr lang="en" sz="1200">
                          <a:latin typeface="Roboto"/>
                          <a:ea typeface="Roboto"/>
                          <a:cs typeface="Roboto"/>
                          <a:sym typeface="Roboto"/>
                        </a:rPr>
                        <a:t>6.15%</a:t>
                      </a:r>
                      <a:endParaRPr sz="1200">
                        <a:latin typeface="Roboto"/>
                        <a:ea typeface="Roboto"/>
                        <a:cs typeface="Roboto"/>
                        <a:sym typeface="Roboto"/>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chain or an artifact?</a:t>
            </a:r>
            <a:endParaRPr/>
          </a:p>
        </p:txBody>
      </p:sp>
      <p:sp>
        <p:nvSpPr>
          <p:cNvPr id="326" name="Google Shape;326;p3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9</a:t>
            </a:r>
            <a:r>
              <a:rPr lang="en" sz="1800"/>
              <a:t>% in PBMCs dataset</a:t>
            </a:r>
            <a:endParaRPr sz="1800"/>
          </a:p>
          <a:p>
            <a:pPr indent="0" lvl="0" marL="0" rtl="0" algn="l">
              <a:spcBef>
                <a:spcPts val="1600"/>
              </a:spcBef>
              <a:spcAft>
                <a:spcPts val="0"/>
              </a:spcAft>
              <a:buNone/>
            </a:pPr>
            <a:r>
              <a:rPr lang="en" sz="1800"/>
              <a:t>11% in splenocytes dataset</a:t>
            </a:r>
            <a:endParaRPr sz="1800"/>
          </a:p>
          <a:p>
            <a:pPr indent="0" lvl="0" marL="0" rtl="0" algn="l">
              <a:spcBef>
                <a:spcPts val="1600"/>
              </a:spcBef>
              <a:spcAft>
                <a:spcPts val="0"/>
              </a:spcAft>
              <a:buNone/>
            </a:pPr>
            <a:r>
              <a:rPr lang="en" sz="1800"/>
              <a:t>2 — 10% in the papers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rPr lang="en" sz="1800"/>
              <a:t>We should distinguish the multi-chain effect from</a:t>
            </a:r>
            <a:endParaRPr sz="1800"/>
          </a:p>
          <a:p>
            <a:pPr indent="-342900" lvl="0" marL="457200" rtl="0" algn="l">
              <a:spcBef>
                <a:spcPts val="1600"/>
              </a:spcBef>
              <a:spcAft>
                <a:spcPts val="0"/>
              </a:spcAft>
              <a:buSzPts val="1800"/>
              <a:buChar char="●"/>
            </a:pPr>
            <a:r>
              <a:rPr lang="en" sz="1800"/>
              <a:t>PCR error</a:t>
            </a:r>
            <a:endParaRPr sz="1800"/>
          </a:p>
          <a:p>
            <a:pPr indent="-342900" lvl="0" marL="457200" rtl="0" algn="l">
              <a:spcBef>
                <a:spcPts val="0"/>
              </a:spcBef>
              <a:spcAft>
                <a:spcPts val="0"/>
              </a:spcAft>
              <a:buSzPts val="1800"/>
              <a:buChar char="●"/>
            </a:pPr>
            <a:r>
              <a:rPr lang="en" sz="1800"/>
              <a:t>Barcodes collision</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327" name="Google Shape;327;p3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1" name="Shape 331"/>
        <p:cNvGrpSpPr/>
        <p:nvPr/>
      </p:nvGrpSpPr>
      <p:grpSpPr>
        <a:xfrm>
          <a:off x="0" y="0"/>
          <a:ext cx="0" cy="0"/>
          <a:chOff x="0" y="0"/>
          <a:chExt cx="0" cy="0"/>
        </a:xfrm>
      </p:grpSpPr>
      <p:sp>
        <p:nvSpPr>
          <p:cNvPr id="332" name="Google Shape;332;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 chain or PCR error?</a:t>
            </a:r>
            <a:endParaRPr/>
          </a:p>
        </p:txBody>
      </p:sp>
      <p:sp>
        <p:nvSpPr>
          <p:cNvPr id="333" name="Google Shape;333;p4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334" name="Google Shape;334;p4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35" name="Google Shape;335;p40"/>
          <p:cNvPicPr preferRelativeResize="0"/>
          <p:nvPr/>
        </p:nvPicPr>
        <p:blipFill>
          <a:blip r:embed="rId3">
            <a:alphaModFix/>
          </a:blip>
          <a:stretch>
            <a:fillRect/>
          </a:stretch>
        </p:blipFill>
        <p:spPr>
          <a:xfrm>
            <a:off x="1564850" y="1157725"/>
            <a:ext cx="5890526" cy="3635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Current results</a:t>
            </a:r>
            <a:endParaRPr/>
          </a:p>
        </p:txBody>
      </p:sp>
      <p:sp>
        <p:nvSpPr>
          <p:cNvPr id="341" name="Google Shape;341;p41"/>
          <p:cNvSpPr txBox="1"/>
          <p:nvPr>
            <p:ph idx="1" type="body"/>
          </p:nvPr>
        </p:nvSpPr>
        <p:spPr>
          <a:xfrm>
            <a:off x="311700" y="1229875"/>
            <a:ext cx="81486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arabicPeriod"/>
            </a:pPr>
            <a:r>
              <a:rPr lang="en" sz="1800"/>
              <a:t>Literature</a:t>
            </a:r>
            <a:r>
              <a:rPr lang="en" sz="1800"/>
              <a:t> review was made</a:t>
            </a:r>
            <a:endParaRPr sz="1800"/>
          </a:p>
          <a:p>
            <a:pPr indent="-342900" lvl="0" marL="457200" rtl="0" algn="l">
              <a:lnSpc>
                <a:spcPct val="115000"/>
              </a:lnSpc>
              <a:spcBef>
                <a:spcPts val="1000"/>
              </a:spcBef>
              <a:spcAft>
                <a:spcPts val="0"/>
              </a:spcAft>
              <a:buSzPts val="1800"/>
              <a:buAutoNum type="arabicPeriod"/>
            </a:pPr>
            <a:r>
              <a:rPr lang="en" sz="1800"/>
              <a:t>We found that 10x genomics annotation is inaccurate and we should reannotate data using IgBlast</a:t>
            </a:r>
            <a:endParaRPr sz="1800"/>
          </a:p>
          <a:p>
            <a:pPr indent="-342900" lvl="0" marL="457200" rtl="0" algn="l">
              <a:lnSpc>
                <a:spcPct val="115000"/>
              </a:lnSpc>
              <a:spcBef>
                <a:spcPts val="1000"/>
              </a:spcBef>
              <a:spcAft>
                <a:spcPts val="0"/>
              </a:spcAft>
              <a:buSzPts val="1800"/>
              <a:buAutoNum type="arabicPeriod"/>
            </a:pPr>
            <a:r>
              <a:rPr lang="en" sz="1800"/>
              <a:t>Mouse datasets were processed</a:t>
            </a:r>
            <a:endParaRPr sz="1800"/>
          </a:p>
          <a:p>
            <a:pPr indent="-342900" lvl="0" marL="457200" rtl="0" algn="l">
              <a:lnSpc>
                <a:spcPct val="115000"/>
              </a:lnSpc>
              <a:spcBef>
                <a:spcPts val="1000"/>
              </a:spcBef>
              <a:spcAft>
                <a:spcPts val="0"/>
              </a:spcAft>
              <a:buSzPts val="1800"/>
              <a:buAutoNum type="arabicPeriod"/>
            </a:pPr>
            <a:r>
              <a:rPr lang="en" sz="1800"/>
              <a:t>B cells with dual productive light chains were found</a:t>
            </a:r>
            <a:endParaRPr sz="1800"/>
          </a:p>
          <a:p>
            <a:pPr indent="-342900" lvl="0" marL="457200" rtl="0" algn="l">
              <a:lnSpc>
                <a:spcPct val="115000"/>
              </a:lnSpc>
              <a:spcBef>
                <a:spcPts val="1000"/>
              </a:spcBef>
              <a:spcAft>
                <a:spcPts val="0"/>
              </a:spcAft>
              <a:buSzPts val="1800"/>
              <a:buAutoNum type="arabicPeriod"/>
            </a:pPr>
            <a:r>
              <a:rPr lang="en" sz="1800"/>
              <a:t>Distances between dual light chains were calculated to make sure that this is not a PCR errors</a:t>
            </a:r>
            <a:endParaRPr sz="1800"/>
          </a:p>
          <a:p>
            <a:pPr indent="0" lvl="0" marL="457200" rtl="0" algn="l">
              <a:lnSpc>
                <a:spcPct val="115000"/>
              </a:lnSpc>
              <a:spcBef>
                <a:spcPts val="1000"/>
              </a:spcBef>
              <a:spcAft>
                <a:spcPts val="0"/>
              </a:spcAft>
              <a:buNone/>
            </a:pPr>
            <a:r>
              <a:t/>
            </a:r>
            <a:endParaRPr sz="600"/>
          </a:p>
          <a:p>
            <a:pPr indent="0" lvl="0" marL="0" rtl="0" algn="l">
              <a:lnSpc>
                <a:spcPct val="150000"/>
              </a:lnSpc>
              <a:spcBef>
                <a:spcPts val="1000"/>
              </a:spcBef>
              <a:spcAft>
                <a:spcPts val="0"/>
              </a:spcAft>
              <a:buNone/>
            </a:pPr>
            <a:r>
              <a:rPr lang="en" sz="1800" u="sng">
                <a:solidFill>
                  <a:schemeClr val="hlink"/>
                </a:solidFill>
                <a:latin typeface="Arial"/>
                <a:ea typeface="Arial"/>
                <a:cs typeface="Arial"/>
                <a:sym typeface="Arial"/>
                <a:hlinkClick r:id="rId3"/>
              </a:rPr>
              <a:t>https://github.com/Sedreh/BCRs-analysis</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342" name="Google Shape;342;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plans</a:t>
            </a:r>
            <a:endParaRPr/>
          </a:p>
        </p:txBody>
      </p:sp>
      <p:sp>
        <p:nvSpPr>
          <p:cNvPr id="348" name="Google Shape;348;p42"/>
          <p:cNvSpPr txBox="1"/>
          <p:nvPr>
            <p:ph idx="1" type="body"/>
          </p:nvPr>
        </p:nvSpPr>
        <p:spPr>
          <a:xfrm>
            <a:off x="311700" y="1153675"/>
            <a:ext cx="8520600" cy="33390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AutoNum type="arabicPeriod"/>
            </a:pPr>
            <a:r>
              <a:rPr lang="en" sz="1800"/>
              <a:t>Process human datasets</a:t>
            </a:r>
            <a:endParaRPr sz="1800"/>
          </a:p>
          <a:p>
            <a:pPr indent="-342900" lvl="0" marL="457200" rtl="0" algn="l">
              <a:spcBef>
                <a:spcPts val="1600"/>
              </a:spcBef>
              <a:spcAft>
                <a:spcPts val="0"/>
              </a:spcAft>
              <a:buSzPts val="1800"/>
              <a:buAutoNum type="arabicPeriod"/>
            </a:pPr>
            <a:r>
              <a:rPr lang="en" sz="1800"/>
              <a:t>Try to distinguish multi chain effect from barcodes collision</a:t>
            </a:r>
            <a:endParaRPr sz="1800"/>
          </a:p>
          <a:p>
            <a:pPr indent="-342900" lvl="0" marL="457200" rtl="0" algn="l">
              <a:spcBef>
                <a:spcPts val="1600"/>
              </a:spcBef>
              <a:spcAft>
                <a:spcPts val="0"/>
              </a:spcAft>
              <a:buSzPts val="1800"/>
              <a:buAutoNum type="arabicPeriod"/>
            </a:pPr>
            <a:r>
              <a:rPr lang="en" sz="1800"/>
              <a:t>* Find some interesting recombination events in the filtered data</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349" name="Google Shape;349;p4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92033"/>
        </a:solidFill>
      </p:bgPr>
    </p:bg>
    <p:spTree>
      <p:nvGrpSpPr>
        <p:cNvPr id="353" name="Shape 353"/>
        <p:cNvGrpSpPr/>
        <p:nvPr/>
      </p:nvGrpSpPr>
      <p:grpSpPr>
        <a:xfrm>
          <a:off x="0" y="0"/>
          <a:ext cx="0" cy="0"/>
          <a:chOff x="0" y="0"/>
          <a:chExt cx="0" cy="0"/>
        </a:xfrm>
      </p:grpSpPr>
      <p:pic>
        <p:nvPicPr>
          <p:cNvPr id="354" name="Google Shape;354;p43"/>
          <p:cNvPicPr preferRelativeResize="0"/>
          <p:nvPr/>
        </p:nvPicPr>
        <p:blipFill>
          <a:blip r:embed="rId3">
            <a:alphaModFix/>
          </a:blip>
          <a:stretch>
            <a:fillRect/>
          </a:stretch>
        </p:blipFill>
        <p:spPr>
          <a:xfrm>
            <a:off x="2758800" y="152400"/>
            <a:ext cx="3229832" cy="4838700"/>
          </a:xfrm>
          <a:prstGeom prst="rect">
            <a:avLst/>
          </a:prstGeom>
          <a:noFill/>
          <a:ln>
            <a:noFill/>
          </a:ln>
        </p:spPr>
      </p:pic>
      <p:sp>
        <p:nvSpPr>
          <p:cNvPr id="355" name="Google Shape;355;p4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 cells and </a:t>
            </a:r>
            <a:r>
              <a:rPr lang="en"/>
              <a:t>antibodies</a:t>
            </a:r>
            <a:endParaRPr/>
          </a:p>
        </p:txBody>
      </p:sp>
      <p:pic>
        <p:nvPicPr>
          <p:cNvPr id="143" name="Google Shape;143;p26"/>
          <p:cNvPicPr preferRelativeResize="0"/>
          <p:nvPr/>
        </p:nvPicPr>
        <p:blipFill rotWithShape="1">
          <a:blip r:embed="rId3">
            <a:alphaModFix/>
          </a:blip>
          <a:srcRect b="1554" l="1521" r="926" t="1864"/>
          <a:stretch/>
        </p:blipFill>
        <p:spPr>
          <a:xfrm>
            <a:off x="5328000" y="713975"/>
            <a:ext cx="3246975" cy="3214537"/>
          </a:xfrm>
          <a:prstGeom prst="rect">
            <a:avLst/>
          </a:prstGeom>
          <a:noFill/>
          <a:ln>
            <a:noFill/>
          </a:ln>
        </p:spPr>
      </p:pic>
      <p:sp>
        <p:nvSpPr>
          <p:cNvPr id="144" name="Google Shape;144;p2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solidFill>
                <a:srgbClr val="000000"/>
              </a:solidFill>
            </a:endParaRPr>
          </a:p>
        </p:txBody>
      </p:sp>
      <p:sp>
        <p:nvSpPr>
          <p:cNvPr id="145" name="Google Shape;145;p26"/>
          <p:cNvSpPr txBox="1"/>
          <p:nvPr>
            <p:ph idx="4294967295" type="body"/>
          </p:nvPr>
        </p:nvSpPr>
        <p:spPr>
          <a:xfrm>
            <a:off x="147600" y="1181950"/>
            <a:ext cx="5608200" cy="33390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1000"/>
              </a:spcBef>
              <a:spcAft>
                <a:spcPts val="0"/>
              </a:spcAft>
              <a:buClr>
                <a:srgbClr val="000000"/>
              </a:buClr>
              <a:buSzPts val="1800"/>
              <a:buChar char="●"/>
            </a:pPr>
            <a:r>
              <a:rPr lang="en">
                <a:solidFill>
                  <a:srgbClr val="000000"/>
                </a:solidFill>
                <a:highlight>
                  <a:srgbClr val="FFFFFF"/>
                </a:highlight>
              </a:rPr>
              <a:t>B cell —  circulating lymphocyte in the blood</a:t>
            </a:r>
            <a:endParaRPr>
              <a:solidFill>
                <a:srgbClr val="000000"/>
              </a:solidFill>
              <a:highlight>
                <a:srgbClr val="FFFFFF"/>
              </a:highlight>
            </a:endParaRPr>
          </a:p>
          <a:p>
            <a:pPr indent="0" lvl="0" marL="457200" rtl="0" algn="l">
              <a:lnSpc>
                <a:spcPct val="115000"/>
              </a:lnSpc>
              <a:spcBef>
                <a:spcPts val="1000"/>
              </a:spcBef>
              <a:spcAft>
                <a:spcPts val="0"/>
              </a:spcAft>
              <a:buNone/>
            </a:pPr>
            <a:r>
              <a:t/>
            </a:r>
            <a:endParaRPr sz="300">
              <a:solidFill>
                <a:srgbClr val="000000"/>
              </a:solidFill>
              <a:highlight>
                <a:srgbClr val="FFFFFF"/>
              </a:highlight>
            </a:endParaRPr>
          </a:p>
          <a:p>
            <a:pPr indent="-342900" lvl="0" marL="457200" rtl="0" algn="l">
              <a:lnSpc>
                <a:spcPct val="115000"/>
              </a:lnSpc>
              <a:spcBef>
                <a:spcPts val="1000"/>
              </a:spcBef>
              <a:spcAft>
                <a:spcPts val="0"/>
              </a:spcAft>
              <a:buClr>
                <a:srgbClr val="000000"/>
              </a:buClr>
              <a:buSzPts val="1800"/>
              <a:buChar char="●"/>
            </a:pPr>
            <a:r>
              <a:rPr lang="en">
                <a:solidFill>
                  <a:srgbClr val="000000"/>
                </a:solidFill>
                <a:highlight>
                  <a:srgbClr val="FFFFFF"/>
                </a:highlight>
              </a:rPr>
              <a:t>B cells are secreting </a:t>
            </a:r>
            <a:r>
              <a:rPr b="1" lang="en">
                <a:solidFill>
                  <a:srgbClr val="000000"/>
                </a:solidFill>
                <a:highlight>
                  <a:srgbClr val="FFFFFF"/>
                </a:highlight>
              </a:rPr>
              <a:t>antibodies</a:t>
            </a:r>
            <a:endParaRPr b="1">
              <a:solidFill>
                <a:srgbClr val="000000"/>
              </a:solidFill>
              <a:highlight>
                <a:srgbClr val="FFFFFF"/>
              </a:highlight>
            </a:endParaRPr>
          </a:p>
          <a:p>
            <a:pPr indent="0" lvl="0" marL="457200" rtl="0" algn="l">
              <a:lnSpc>
                <a:spcPct val="115000"/>
              </a:lnSpc>
              <a:spcBef>
                <a:spcPts val="1000"/>
              </a:spcBef>
              <a:spcAft>
                <a:spcPts val="0"/>
              </a:spcAft>
              <a:buNone/>
            </a:pPr>
            <a:r>
              <a:t/>
            </a:r>
            <a:endParaRPr b="1" sz="300">
              <a:solidFill>
                <a:srgbClr val="000000"/>
              </a:solidFill>
              <a:highlight>
                <a:srgbClr val="FFFFFF"/>
              </a:highlight>
            </a:endParaRPr>
          </a:p>
          <a:p>
            <a:pPr indent="-342900" lvl="0" marL="457200" rtl="0" algn="l">
              <a:lnSpc>
                <a:spcPct val="115000"/>
              </a:lnSpc>
              <a:spcBef>
                <a:spcPts val="1000"/>
              </a:spcBef>
              <a:spcAft>
                <a:spcPts val="0"/>
              </a:spcAft>
              <a:buClr>
                <a:srgbClr val="000000"/>
              </a:buClr>
              <a:buSzPts val="1800"/>
              <a:buChar char="●"/>
            </a:pPr>
            <a:r>
              <a:rPr lang="en">
                <a:solidFill>
                  <a:srgbClr val="000000"/>
                </a:solidFill>
                <a:highlight>
                  <a:srgbClr val="FFFFFF"/>
                </a:highlight>
              </a:rPr>
              <a:t>Antibody can bind to the</a:t>
            </a:r>
            <a:r>
              <a:rPr b="1" lang="en">
                <a:solidFill>
                  <a:srgbClr val="000000"/>
                </a:solidFill>
                <a:highlight>
                  <a:srgbClr val="FFFFFF"/>
                </a:highlight>
              </a:rPr>
              <a:t> antigen </a:t>
            </a:r>
            <a:r>
              <a:rPr lang="en">
                <a:solidFill>
                  <a:srgbClr val="000000"/>
                </a:solidFill>
                <a:highlight>
                  <a:srgbClr val="FFFFFF"/>
                </a:highlight>
              </a:rPr>
              <a:t>and elicit immune responses to destroy </a:t>
            </a:r>
            <a:r>
              <a:rPr lang="en">
                <a:solidFill>
                  <a:srgbClr val="000000"/>
                </a:solidFill>
                <a:highlight>
                  <a:srgbClr val="FFFFFF"/>
                </a:highlight>
              </a:rPr>
              <a:t>the</a:t>
            </a:r>
            <a:r>
              <a:rPr lang="en">
                <a:solidFill>
                  <a:srgbClr val="000000"/>
                </a:solidFill>
                <a:highlight>
                  <a:srgbClr val="FFFFFF"/>
                </a:highlight>
              </a:rPr>
              <a:t> pathogen</a:t>
            </a:r>
            <a:endParaRPr>
              <a:solidFill>
                <a:srgbClr val="000000"/>
              </a:solidFill>
              <a:highlight>
                <a:srgbClr val="FFFFFF"/>
              </a:highlight>
            </a:endParaRPr>
          </a:p>
          <a:p>
            <a:pPr indent="0" lvl="0" marL="457200" rtl="0" algn="l">
              <a:lnSpc>
                <a:spcPct val="115000"/>
              </a:lnSpc>
              <a:spcBef>
                <a:spcPts val="1000"/>
              </a:spcBef>
              <a:spcAft>
                <a:spcPts val="0"/>
              </a:spcAft>
              <a:buNone/>
            </a:pPr>
            <a:r>
              <a:t/>
            </a:r>
            <a:endParaRPr sz="300">
              <a:solidFill>
                <a:srgbClr val="000000"/>
              </a:solidFill>
              <a:highlight>
                <a:srgbClr val="FFFFFF"/>
              </a:highlight>
            </a:endParaRPr>
          </a:p>
          <a:p>
            <a:pPr indent="-342900" lvl="0" marL="457200" rtl="0" algn="just">
              <a:lnSpc>
                <a:spcPct val="115000"/>
              </a:lnSpc>
              <a:spcBef>
                <a:spcPts val="1000"/>
              </a:spcBef>
              <a:spcAft>
                <a:spcPts val="1000"/>
              </a:spcAft>
              <a:buClr>
                <a:srgbClr val="000000"/>
              </a:buClr>
              <a:buSzPts val="1800"/>
              <a:buChar char="●"/>
            </a:pPr>
            <a:r>
              <a:rPr b="1" lang="en">
                <a:solidFill>
                  <a:srgbClr val="000000"/>
                </a:solidFill>
              </a:rPr>
              <a:t>Antibody repertoire</a:t>
            </a:r>
            <a:r>
              <a:rPr lang="en">
                <a:solidFill>
                  <a:srgbClr val="000000"/>
                </a:solidFill>
              </a:rPr>
              <a:t> = set of </a:t>
            </a:r>
            <a:r>
              <a:rPr lang="en">
                <a:solidFill>
                  <a:srgbClr val="000000"/>
                </a:solidFill>
              </a:rPr>
              <a:t>produced </a:t>
            </a:r>
            <a:r>
              <a:rPr lang="en">
                <a:solidFill>
                  <a:srgbClr val="000000"/>
                </a:solidFill>
              </a:rPr>
              <a:t>antibodies</a:t>
            </a:r>
            <a:r>
              <a:rPr lang="en">
                <a:solidFill>
                  <a:srgbClr val="000000"/>
                </a:solidFill>
                <a:highlight>
                  <a:srgbClr val="FCFCFC"/>
                </a:highlight>
              </a:rPr>
              <a:t> </a:t>
            </a:r>
            <a:endParaRPr>
              <a:solidFill>
                <a:srgbClr val="000000"/>
              </a:solidFill>
            </a:endParaRPr>
          </a:p>
        </p:txBody>
      </p:sp>
      <p:sp>
        <p:nvSpPr>
          <p:cNvPr id="146" name="Google Shape;146;p26"/>
          <p:cNvSpPr/>
          <p:nvPr/>
        </p:nvSpPr>
        <p:spPr>
          <a:xfrm>
            <a:off x="7357337" y="656775"/>
            <a:ext cx="767400" cy="360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txBox="1"/>
          <p:nvPr/>
        </p:nvSpPr>
        <p:spPr>
          <a:xfrm>
            <a:off x="7106475" y="520250"/>
            <a:ext cx="14685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B cell receptor</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a:t>
            </a:r>
            <a:r>
              <a:rPr b="1" lang="en">
                <a:latin typeface="Roboto"/>
                <a:ea typeface="Roboto"/>
                <a:cs typeface="Roboto"/>
                <a:sym typeface="Roboto"/>
              </a:rPr>
              <a:t>BCR</a:t>
            </a:r>
            <a:r>
              <a:rPr lang="en">
                <a:latin typeface="Roboto"/>
                <a:ea typeface="Roboto"/>
                <a:cs typeface="Roboto"/>
                <a:sym typeface="Roboto"/>
              </a:rPr>
              <a:t>)</a:t>
            </a:r>
            <a:endParaRPr>
              <a:latin typeface="Roboto"/>
              <a:ea typeface="Roboto"/>
              <a:cs typeface="Roboto"/>
              <a:sym typeface="Roboto"/>
            </a:endParaRPr>
          </a:p>
        </p:txBody>
      </p:sp>
      <p:sp>
        <p:nvSpPr>
          <p:cNvPr id="148" name="Google Shape;148;p26"/>
          <p:cNvSpPr txBox="1"/>
          <p:nvPr/>
        </p:nvSpPr>
        <p:spPr>
          <a:xfrm>
            <a:off x="7487475" y="3568250"/>
            <a:ext cx="14685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antigen</a:t>
            </a:r>
            <a:endParaRPr>
              <a:latin typeface="Roboto"/>
              <a:ea typeface="Roboto"/>
              <a:cs typeface="Roboto"/>
              <a:sym typeface="Roboto"/>
            </a:endParaRPr>
          </a:p>
        </p:txBody>
      </p:sp>
      <p:sp>
        <p:nvSpPr>
          <p:cNvPr id="149" name="Google Shape;149;p26"/>
          <p:cNvSpPr/>
          <p:nvPr/>
        </p:nvSpPr>
        <p:spPr>
          <a:xfrm>
            <a:off x="6493950" y="1815350"/>
            <a:ext cx="929700" cy="309900"/>
          </a:xfrm>
          <a:prstGeom prst="rect">
            <a:avLst/>
          </a:prstGeom>
          <a:solidFill>
            <a:srgbClr val="F9CB9C"/>
          </a:solidFill>
          <a:ln cap="flat" cmpd="sng" w="9525">
            <a:solidFill>
              <a:srgbClr val="F9CB9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6"/>
          <p:cNvSpPr txBox="1"/>
          <p:nvPr/>
        </p:nvSpPr>
        <p:spPr>
          <a:xfrm>
            <a:off x="6217225" y="1903900"/>
            <a:ext cx="14685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B cell</a:t>
            </a:r>
            <a:endParaRPr sz="1800">
              <a:latin typeface="Roboto"/>
              <a:ea typeface="Roboto"/>
              <a:cs typeface="Roboto"/>
              <a:sym typeface="Roboto"/>
            </a:endParaRPr>
          </a:p>
        </p:txBody>
      </p:sp>
      <p:pic>
        <p:nvPicPr>
          <p:cNvPr id="151" name="Google Shape;151;p26"/>
          <p:cNvPicPr preferRelativeResize="0"/>
          <p:nvPr/>
        </p:nvPicPr>
        <p:blipFill rotWithShape="1">
          <a:blip r:embed="rId3">
            <a:alphaModFix/>
          </a:blip>
          <a:srcRect b="8630" l="45276" r="44525" t="82787"/>
          <a:stretch/>
        </p:blipFill>
        <p:spPr>
          <a:xfrm rot="1224418">
            <a:off x="6268604" y="3468666"/>
            <a:ext cx="339442" cy="355718"/>
          </a:xfrm>
          <a:prstGeom prst="rect">
            <a:avLst/>
          </a:prstGeom>
          <a:noFill/>
          <a:ln>
            <a:noFill/>
          </a:ln>
        </p:spPr>
      </p:pic>
      <p:pic>
        <p:nvPicPr>
          <p:cNvPr id="152" name="Google Shape;152;p26"/>
          <p:cNvPicPr preferRelativeResize="0"/>
          <p:nvPr/>
        </p:nvPicPr>
        <p:blipFill rotWithShape="1">
          <a:blip r:embed="rId3">
            <a:alphaModFix/>
          </a:blip>
          <a:srcRect b="8630" l="45276" r="44525" t="82787"/>
          <a:stretch/>
        </p:blipFill>
        <p:spPr>
          <a:xfrm rot="320746">
            <a:off x="6721642" y="4251991"/>
            <a:ext cx="339441" cy="355717"/>
          </a:xfrm>
          <a:prstGeom prst="rect">
            <a:avLst/>
          </a:prstGeom>
          <a:noFill/>
          <a:ln>
            <a:noFill/>
          </a:ln>
        </p:spPr>
      </p:pic>
      <p:pic>
        <p:nvPicPr>
          <p:cNvPr id="153" name="Google Shape;153;p26"/>
          <p:cNvPicPr preferRelativeResize="0"/>
          <p:nvPr/>
        </p:nvPicPr>
        <p:blipFill rotWithShape="1">
          <a:blip r:embed="rId3">
            <a:alphaModFix/>
          </a:blip>
          <a:srcRect b="8630" l="45276" r="44525" t="82787"/>
          <a:stretch/>
        </p:blipFill>
        <p:spPr>
          <a:xfrm rot="560477">
            <a:off x="6451916" y="3953691"/>
            <a:ext cx="339442" cy="355718"/>
          </a:xfrm>
          <a:prstGeom prst="rect">
            <a:avLst/>
          </a:prstGeom>
          <a:noFill/>
          <a:ln>
            <a:noFill/>
          </a:ln>
        </p:spPr>
      </p:pic>
      <p:pic>
        <p:nvPicPr>
          <p:cNvPr id="154" name="Google Shape;154;p26"/>
          <p:cNvPicPr preferRelativeResize="0"/>
          <p:nvPr/>
        </p:nvPicPr>
        <p:blipFill rotWithShape="1">
          <a:blip r:embed="rId3">
            <a:alphaModFix/>
          </a:blip>
          <a:srcRect b="8630" l="45276" r="44525" t="82787"/>
          <a:stretch/>
        </p:blipFill>
        <p:spPr>
          <a:xfrm rot="-607775">
            <a:off x="7141091" y="4029016"/>
            <a:ext cx="339441" cy="355717"/>
          </a:xfrm>
          <a:prstGeom prst="rect">
            <a:avLst/>
          </a:prstGeom>
          <a:noFill/>
          <a:ln>
            <a:noFill/>
          </a:ln>
        </p:spPr>
      </p:pic>
      <p:pic>
        <p:nvPicPr>
          <p:cNvPr id="155" name="Google Shape;155;p26"/>
          <p:cNvPicPr preferRelativeResize="0"/>
          <p:nvPr/>
        </p:nvPicPr>
        <p:blipFill rotWithShape="1">
          <a:blip r:embed="rId3">
            <a:alphaModFix/>
          </a:blip>
          <a:srcRect b="8630" l="45276" r="44525" t="82787"/>
          <a:stretch/>
        </p:blipFill>
        <p:spPr>
          <a:xfrm rot="1637644">
            <a:off x="5987966" y="4098416"/>
            <a:ext cx="339442" cy="355718"/>
          </a:xfrm>
          <a:prstGeom prst="rect">
            <a:avLst/>
          </a:prstGeom>
          <a:noFill/>
          <a:ln>
            <a:noFill/>
          </a:ln>
        </p:spPr>
      </p:pic>
      <p:sp>
        <p:nvSpPr>
          <p:cNvPr id="156" name="Google Shape;156;p26"/>
          <p:cNvSpPr txBox="1"/>
          <p:nvPr/>
        </p:nvSpPr>
        <p:spPr>
          <a:xfrm>
            <a:off x="6224550" y="3619909"/>
            <a:ext cx="14685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antibodies</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BCR structure</a:t>
            </a:r>
            <a:endParaRPr/>
          </a:p>
        </p:txBody>
      </p:sp>
      <p:sp>
        <p:nvSpPr>
          <p:cNvPr id="162" name="Google Shape;162;p27"/>
          <p:cNvSpPr txBox="1"/>
          <p:nvPr>
            <p:ph idx="2" type="body"/>
          </p:nvPr>
        </p:nvSpPr>
        <p:spPr>
          <a:xfrm>
            <a:off x="349525" y="1231125"/>
            <a:ext cx="79311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BCR is m</a:t>
            </a:r>
            <a:r>
              <a:rPr lang="en" sz="1800"/>
              <a:t>ade up of two kinds of proteins</a:t>
            </a:r>
            <a:endParaRPr sz="1800"/>
          </a:p>
          <a:p>
            <a:pPr indent="-342900" lvl="0" marL="457200" rtl="0" algn="l">
              <a:spcBef>
                <a:spcPts val="1600"/>
              </a:spcBef>
              <a:spcAft>
                <a:spcPts val="0"/>
              </a:spcAft>
              <a:buSzPts val="1800"/>
              <a:buChar char="●"/>
            </a:pPr>
            <a:r>
              <a:rPr lang="en" sz="1800"/>
              <a:t>The </a:t>
            </a:r>
            <a:r>
              <a:rPr b="1" lang="en" sz="1800"/>
              <a:t>heavy chain</a:t>
            </a:r>
            <a:r>
              <a:rPr lang="en" sz="1800"/>
              <a:t> (Hc) </a:t>
            </a:r>
            <a:endParaRPr sz="1800"/>
          </a:p>
          <a:p>
            <a:pPr indent="-342900" lvl="1" marL="914400" rtl="0" algn="l">
              <a:spcBef>
                <a:spcPts val="1600"/>
              </a:spcBef>
              <a:spcAft>
                <a:spcPts val="0"/>
              </a:spcAft>
              <a:buSzPts val="1800"/>
              <a:buChar char="○"/>
            </a:pPr>
            <a:r>
              <a:rPr lang="en" sz="1800"/>
              <a:t>IGH</a:t>
            </a:r>
            <a:endParaRPr sz="1800"/>
          </a:p>
          <a:p>
            <a:pPr indent="-342900" lvl="0" marL="457200" rtl="0" algn="l">
              <a:spcBef>
                <a:spcPts val="1600"/>
              </a:spcBef>
              <a:spcAft>
                <a:spcPts val="0"/>
              </a:spcAft>
              <a:buSzPts val="1800"/>
              <a:buChar char="●"/>
            </a:pPr>
            <a:r>
              <a:rPr lang="en" sz="1800"/>
              <a:t>The </a:t>
            </a:r>
            <a:r>
              <a:rPr b="1" lang="en" sz="1800"/>
              <a:t>light chain</a:t>
            </a:r>
            <a:r>
              <a:rPr lang="en" sz="1800"/>
              <a:t> (</a:t>
            </a:r>
            <a:r>
              <a:rPr lang="en" sz="1800"/>
              <a:t>Lc</a:t>
            </a:r>
            <a:r>
              <a:rPr lang="en" sz="1800"/>
              <a:t>)</a:t>
            </a:r>
            <a:endParaRPr sz="1800"/>
          </a:p>
          <a:p>
            <a:pPr indent="-342900" lvl="1" marL="914400" rtl="0" algn="l">
              <a:spcBef>
                <a:spcPts val="1600"/>
              </a:spcBef>
              <a:spcAft>
                <a:spcPts val="0"/>
              </a:spcAft>
              <a:buSzPts val="1800"/>
              <a:buChar char="○"/>
            </a:pPr>
            <a:r>
              <a:rPr lang="en" sz="1800"/>
              <a:t>IGK</a:t>
            </a:r>
            <a:endParaRPr sz="1800"/>
          </a:p>
          <a:p>
            <a:pPr indent="-342900" lvl="1" marL="914400" rtl="0" algn="l">
              <a:spcBef>
                <a:spcPts val="1600"/>
              </a:spcBef>
              <a:spcAft>
                <a:spcPts val="0"/>
              </a:spcAft>
              <a:buSzPts val="1800"/>
              <a:buChar char="○"/>
            </a:pPr>
            <a:r>
              <a:rPr lang="en" sz="1800"/>
              <a:t>IGL</a:t>
            </a:r>
            <a:endParaRPr sz="1800"/>
          </a:p>
          <a:p>
            <a:pPr indent="0" lvl="0" marL="0" rtl="0" algn="l">
              <a:spcBef>
                <a:spcPts val="1600"/>
              </a:spcBef>
              <a:spcAft>
                <a:spcPts val="0"/>
              </a:spcAft>
              <a:buNone/>
            </a:pPr>
            <a:r>
              <a:rPr lang="en" sz="1800"/>
              <a:t>The unique combination of heavy and light chain defines BCR specificity</a:t>
            </a:r>
            <a:endParaRPr sz="1800">
              <a:solidFill>
                <a:srgbClr val="222222"/>
              </a:solidFill>
              <a:highlight>
                <a:srgbClr val="FFFFFF"/>
              </a:highlight>
            </a:endParaRPr>
          </a:p>
          <a:p>
            <a:pPr indent="0" lvl="0" marL="0" rtl="0" algn="l">
              <a:spcBef>
                <a:spcPts val="1600"/>
              </a:spcBef>
              <a:spcAft>
                <a:spcPts val="0"/>
              </a:spcAft>
              <a:buNone/>
            </a:pPr>
            <a:r>
              <a:t/>
            </a:r>
            <a:endParaRPr sz="1800">
              <a:solidFill>
                <a:srgbClr val="222222"/>
              </a:solidFill>
            </a:endParaRPr>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163" name="Google Shape;163;p2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rgbClr val="000000"/>
                </a:solidFill>
              </a:rPr>
              <a:t>‹#›</a:t>
            </a:fld>
            <a:endParaRPr>
              <a:solidFill>
                <a:srgbClr val="000000"/>
              </a:solidFill>
            </a:endParaRPr>
          </a:p>
        </p:txBody>
      </p:sp>
      <p:pic>
        <p:nvPicPr>
          <p:cNvPr id="164" name="Google Shape;164;p27"/>
          <p:cNvPicPr preferRelativeResize="0"/>
          <p:nvPr/>
        </p:nvPicPr>
        <p:blipFill>
          <a:blip r:embed="rId3">
            <a:alphaModFix/>
          </a:blip>
          <a:stretch>
            <a:fillRect/>
          </a:stretch>
        </p:blipFill>
        <p:spPr>
          <a:xfrm>
            <a:off x="5240625" y="381000"/>
            <a:ext cx="3041375" cy="3770250"/>
          </a:xfrm>
          <a:prstGeom prst="rect">
            <a:avLst/>
          </a:prstGeom>
          <a:noFill/>
          <a:ln>
            <a:noFill/>
          </a:ln>
        </p:spPr>
      </p:pic>
      <p:sp>
        <p:nvSpPr>
          <p:cNvPr id="165" name="Google Shape;165;p27"/>
          <p:cNvSpPr txBox="1"/>
          <p:nvPr/>
        </p:nvSpPr>
        <p:spPr>
          <a:xfrm>
            <a:off x="5542800" y="2992000"/>
            <a:ext cx="9897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Heavy chain</a:t>
            </a:r>
            <a:endParaRPr sz="1800">
              <a:latin typeface="Roboto"/>
              <a:ea typeface="Roboto"/>
              <a:cs typeface="Roboto"/>
              <a:sym typeface="Roboto"/>
            </a:endParaRPr>
          </a:p>
        </p:txBody>
      </p:sp>
      <p:sp>
        <p:nvSpPr>
          <p:cNvPr id="166" name="Google Shape;166;p27"/>
          <p:cNvSpPr txBox="1"/>
          <p:nvPr/>
        </p:nvSpPr>
        <p:spPr>
          <a:xfrm>
            <a:off x="4857000" y="1544200"/>
            <a:ext cx="9897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Light</a:t>
            </a:r>
            <a:r>
              <a:rPr lang="en" sz="1800">
                <a:latin typeface="Roboto"/>
                <a:ea typeface="Roboto"/>
                <a:cs typeface="Roboto"/>
                <a:sym typeface="Roboto"/>
              </a:rPr>
              <a:t> chain</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8"/>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1600"/>
              </a:spcBef>
              <a:spcAft>
                <a:spcPts val="1600"/>
              </a:spcAft>
              <a:buNone/>
            </a:pPr>
            <a:r>
              <a:t/>
            </a:r>
            <a:endParaRPr sz="1800"/>
          </a:p>
        </p:txBody>
      </p:sp>
      <p:pic>
        <p:nvPicPr>
          <p:cNvPr id="172" name="Google Shape;172;p28"/>
          <p:cNvPicPr preferRelativeResize="0"/>
          <p:nvPr/>
        </p:nvPicPr>
        <p:blipFill>
          <a:blip r:embed="rId3">
            <a:alphaModFix/>
          </a:blip>
          <a:stretch>
            <a:fillRect/>
          </a:stretch>
        </p:blipFill>
        <p:spPr>
          <a:xfrm>
            <a:off x="460700" y="1134225"/>
            <a:ext cx="3800475" cy="2343150"/>
          </a:xfrm>
          <a:prstGeom prst="rect">
            <a:avLst/>
          </a:prstGeom>
          <a:noFill/>
          <a:ln>
            <a:noFill/>
          </a:ln>
        </p:spPr>
      </p:pic>
      <p:sp>
        <p:nvSpPr>
          <p:cNvPr id="173" name="Google Shape;173;p28"/>
          <p:cNvSpPr txBox="1"/>
          <p:nvPr/>
        </p:nvSpPr>
        <p:spPr>
          <a:xfrm>
            <a:off x="460700" y="3667750"/>
            <a:ext cx="4175700" cy="11532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b="1" lang="en" sz="1800">
                <a:latin typeface="Roboto"/>
                <a:ea typeface="Roboto"/>
                <a:cs typeface="Roboto"/>
                <a:sym typeface="Roboto"/>
              </a:rPr>
              <a:t>Allelic exclusion</a:t>
            </a:r>
            <a:r>
              <a:rPr lang="en" sz="1800">
                <a:latin typeface="Roboto"/>
                <a:ea typeface="Roboto"/>
                <a:cs typeface="Roboto"/>
                <a:sym typeface="Roboto"/>
              </a:rPr>
              <a:t> ensures that only one heavy and one l</a:t>
            </a:r>
            <a:r>
              <a:rPr lang="en" sz="1800">
                <a:latin typeface="Roboto"/>
                <a:ea typeface="Roboto"/>
                <a:cs typeface="Roboto"/>
                <a:sym typeface="Roboto"/>
              </a:rPr>
              <a:t>ight</a:t>
            </a:r>
            <a:r>
              <a:rPr lang="en" sz="1800">
                <a:latin typeface="Roboto"/>
                <a:ea typeface="Roboto"/>
                <a:cs typeface="Roboto"/>
                <a:sym typeface="Roboto"/>
              </a:rPr>
              <a:t> chain specificity are produced by a B cell</a:t>
            </a:r>
            <a:endParaRPr sz="1800">
              <a:latin typeface="Roboto"/>
              <a:ea typeface="Roboto"/>
              <a:cs typeface="Roboto"/>
              <a:sym typeface="Roboto"/>
            </a:endParaRPr>
          </a:p>
        </p:txBody>
      </p:sp>
      <p:pic>
        <p:nvPicPr>
          <p:cNvPr id="174" name="Google Shape;174;p28"/>
          <p:cNvPicPr preferRelativeResize="0"/>
          <p:nvPr/>
        </p:nvPicPr>
        <p:blipFill>
          <a:blip r:embed="rId4">
            <a:alphaModFix/>
          </a:blip>
          <a:stretch>
            <a:fillRect/>
          </a:stretch>
        </p:blipFill>
        <p:spPr>
          <a:xfrm>
            <a:off x="4775337" y="1017800"/>
            <a:ext cx="4062013" cy="3984825"/>
          </a:xfrm>
          <a:prstGeom prst="rect">
            <a:avLst/>
          </a:prstGeom>
          <a:noFill/>
          <a:ln>
            <a:noFill/>
          </a:ln>
        </p:spPr>
      </p:pic>
      <p:sp>
        <p:nvSpPr>
          <p:cNvPr id="175" name="Google Shape;175;p2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VDJ-recombination </a:t>
            </a:r>
            <a:r>
              <a:rPr lang="en"/>
              <a:t>+ allelic </a:t>
            </a:r>
            <a:r>
              <a:rPr lang="en"/>
              <a:t>exclusion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Allelic in</a:t>
            </a:r>
            <a:r>
              <a:rPr lang="en"/>
              <a:t>clusion</a:t>
            </a:r>
            <a:endParaRPr/>
          </a:p>
        </p:txBody>
      </p:sp>
      <p:sp>
        <p:nvSpPr>
          <p:cNvPr id="182" name="Google Shape;182;p29"/>
          <p:cNvSpPr txBox="1"/>
          <p:nvPr>
            <p:ph idx="1" type="body"/>
          </p:nvPr>
        </p:nvSpPr>
        <p:spPr>
          <a:xfrm>
            <a:off x="311700" y="101780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Sometimes B-cell can produce two productive light chains (mostly IGK+IGK)</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
        <p:nvSpPr>
          <p:cNvPr id="183" name="Google Shape;183;p2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184" name="Google Shape;184;p29"/>
          <p:cNvGraphicFramePr/>
          <p:nvPr/>
        </p:nvGraphicFramePr>
        <p:xfrm>
          <a:off x="311700" y="1610841"/>
          <a:ext cx="3000000" cy="3000000"/>
        </p:xfrm>
        <a:graphic>
          <a:graphicData uri="http://schemas.openxmlformats.org/drawingml/2006/table">
            <a:tbl>
              <a:tblPr>
                <a:noFill/>
                <a:tableStyleId>{CC61C352-D345-4544-94A7-16B0E70EADD8}</a:tableStyleId>
              </a:tblPr>
              <a:tblGrid>
                <a:gridCol w="642700"/>
                <a:gridCol w="5084375"/>
                <a:gridCol w="927275"/>
                <a:gridCol w="1525075"/>
              </a:tblGrid>
              <a:tr h="245750">
                <a:tc>
                  <a:txBody>
                    <a:bodyPr>
                      <a:noAutofit/>
                    </a:bodyPr>
                    <a:lstStyle/>
                    <a:p>
                      <a:pPr indent="0" lvl="0" marL="0" rtl="0" algn="ctr">
                        <a:spcBef>
                          <a:spcPts val="0"/>
                        </a:spcBef>
                        <a:spcAft>
                          <a:spcPts val="0"/>
                        </a:spcAft>
                        <a:buNone/>
                      </a:pPr>
                      <a:r>
                        <a:rPr b="1" lang="en">
                          <a:latin typeface="Roboto"/>
                          <a:ea typeface="Roboto"/>
                          <a:cs typeface="Roboto"/>
                          <a:sym typeface="Roboto"/>
                        </a:rPr>
                        <a:t>Year</a:t>
                      </a:r>
                      <a:endParaRPr b="1">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T</a:t>
                      </a:r>
                      <a:r>
                        <a:rPr b="1" lang="en">
                          <a:latin typeface="Roboto"/>
                          <a:ea typeface="Roboto"/>
                          <a:cs typeface="Roboto"/>
                          <a:sym typeface="Roboto"/>
                        </a:rPr>
                        <a:t>itle</a:t>
                      </a:r>
                      <a:endParaRPr b="1">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Organism</a:t>
                      </a:r>
                      <a:endParaRPr b="1">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b="1" lang="en">
                          <a:latin typeface="Roboto"/>
                          <a:ea typeface="Roboto"/>
                          <a:cs typeface="Roboto"/>
                          <a:sym typeface="Roboto"/>
                        </a:rPr>
                        <a:t>% of B cells with allelic inclusion</a:t>
                      </a:r>
                      <a:endParaRPr b="1">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312175">
                <a:tc>
                  <a:txBody>
                    <a:bodyPr>
                      <a:noAutofit/>
                    </a:bodyPr>
                    <a:lstStyle/>
                    <a:p>
                      <a:pPr indent="0" lvl="0" marL="0" rtl="0" algn="ctr">
                        <a:spcBef>
                          <a:spcPts val="0"/>
                        </a:spcBef>
                        <a:spcAft>
                          <a:spcPts val="0"/>
                        </a:spcAft>
                        <a:buNone/>
                      </a:pPr>
                      <a:r>
                        <a:rPr lang="en">
                          <a:latin typeface="Roboto"/>
                          <a:ea typeface="Roboto"/>
                          <a:cs typeface="Roboto"/>
                          <a:sym typeface="Roboto"/>
                        </a:rPr>
                        <a:t>2015</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a:latin typeface="Roboto"/>
                          <a:ea typeface="Roboto"/>
                          <a:cs typeface="Roboto"/>
                          <a:sym typeface="Roboto"/>
                        </a:rPr>
                        <a:t>Immunoglobulin light chain allelic inclusion in systemic lupus erythematosus </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Human</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0.2 — 2%</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312175">
                <a:tc>
                  <a:txBody>
                    <a:bodyPr>
                      <a:noAutofit/>
                    </a:bodyPr>
                    <a:lstStyle/>
                    <a:p>
                      <a:pPr indent="0" lvl="0" marL="0" rtl="0" algn="ctr">
                        <a:spcBef>
                          <a:spcPts val="0"/>
                        </a:spcBef>
                        <a:spcAft>
                          <a:spcPts val="0"/>
                        </a:spcAft>
                        <a:buNone/>
                      </a:pPr>
                      <a:r>
                        <a:rPr lang="en">
                          <a:latin typeface="Roboto"/>
                          <a:ea typeface="Roboto"/>
                          <a:cs typeface="Roboto"/>
                          <a:sym typeface="Roboto"/>
                        </a:rPr>
                        <a:t>2014</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a:latin typeface="Roboto"/>
                          <a:ea typeface="Roboto"/>
                          <a:cs typeface="Roboto"/>
                          <a:sym typeface="Roboto"/>
                        </a:rPr>
                        <a:t>Dual immunoglobulin light chain B cells: Trojan horses of Autoimmunity?</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Mouse</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2 — 10%</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312175">
                <a:tc>
                  <a:txBody>
                    <a:bodyPr>
                      <a:noAutofit/>
                    </a:bodyPr>
                    <a:lstStyle/>
                    <a:p>
                      <a:pPr indent="0" lvl="0" marL="0" rtl="0" algn="ctr">
                        <a:spcBef>
                          <a:spcPts val="0"/>
                        </a:spcBef>
                        <a:spcAft>
                          <a:spcPts val="0"/>
                        </a:spcAft>
                        <a:buNone/>
                      </a:pPr>
                      <a:r>
                        <a:rPr lang="en">
                          <a:latin typeface="Roboto"/>
                          <a:ea typeface="Roboto"/>
                          <a:cs typeface="Roboto"/>
                          <a:sym typeface="Roboto"/>
                        </a:rPr>
                        <a:t>2008</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a:latin typeface="Roboto"/>
                          <a:ea typeface="Roboto"/>
                          <a:cs typeface="Roboto"/>
                          <a:sym typeface="Roboto"/>
                        </a:rPr>
                        <a:t>Allelic and Isotypic Light Chain Inclusion in Peripheral B Cells from Anti-DNA Antibody Transgenic C57BL/6 and BALB/c Mice</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Mouse</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12%</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312175">
                <a:tc>
                  <a:txBody>
                    <a:bodyPr>
                      <a:noAutofit/>
                    </a:bodyPr>
                    <a:lstStyle/>
                    <a:p>
                      <a:pPr indent="0" lvl="0" marL="0" rtl="0" algn="ctr">
                        <a:spcBef>
                          <a:spcPts val="0"/>
                        </a:spcBef>
                        <a:spcAft>
                          <a:spcPts val="0"/>
                        </a:spcAft>
                        <a:buNone/>
                      </a:pPr>
                      <a:r>
                        <a:rPr lang="en">
                          <a:latin typeface="Roboto"/>
                          <a:ea typeface="Roboto"/>
                          <a:cs typeface="Roboto"/>
                          <a:sym typeface="Roboto"/>
                        </a:rPr>
                        <a:t>2007</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15000"/>
                        </a:lnSpc>
                        <a:spcBef>
                          <a:spcPts val="0"/>
                        </a:spcBef>
                        <a:spcAft>
                          <a:spcPts val="0"/>
                        </a:spcAft>
                        <a:buNone/>
                      </a:pPr>
                      <a:r>
                        <a:rPr lang="en">
                          <a:latin typeface="Roboto"/>
                          <a:ea typeface="Roboto"/>
                          <a:cs typeface="Roboto"/>
                          <a:sym typeface="Roboto"/>
                        </a:rPr>
                        <a:t> Igκ allelic inclusion is a consequence of receptor editing</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Mouse, Human</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10%</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r h="312175">
                <a:tc>
                  <a:txBody>
                    <a:bodyPr>
                      <a:noAutofit/>
                    </a:bodyPr>
                    <a:lstStyle/>
                    <a:p>
                      <a:pPr indent="0" lvl="0" marL="0" rtl="0" algn="ctr">
                        <a:spcBef>
                          <a:spcPts val="0"/>
                        </a:spcBef>
                        <a:spcAft>
                          <a:spcPts val="0"/>
                        </a:spcAft>
                        <a:buNone/>
                      </a:pPr>
                      <a:r>
                        <a:rPr lang="en">
                          <a:latin typeface="Roboto"/>
                          <a:ea typeface="Roboto"/>
                          <a:cs typeface="Roboto"/>
                          <a:sym typeface="Roboto"/>
                        </a:rPr>
                        <a:t>2006</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l">
                        <a:lnSpc>
                          <a:spcPct val="100000"/>
                        </a:lnSpc>
                        <a:spcBef>
                          <a:spcPts val="0"/>
                        </a:spcBef>
                        <a:spcAft>
                          <a:spcPts val="0"/>
                        </a:spcAft>
                        <a:buNone/>
                      </a:pPr>
                      <a:r>
                        <a:rPr lang="en">
                          <a:highlight>
                            <a:schemeClr val="lt1"/>
                          </a:highlight>
                          <a:latin typeface="Roboto"/>
                          <a:ea typeface="Roboto"/>
                          <a:cs typeface="Roboto"/>
                          <a:sym typeface="Roboto"/>
                        </a:rPr>
                        <a:t>Dual Surface Immunoglobulin Light-Chain Expression in B-Cell Lymphoproliferative Disorders</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Mouse</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ctr">
                        <a:spcBef>
                          <a:spcPts val="0"/>
                        </a:spcBef>
                        <a:spcAft>
                          <a:spcPts val="0"/>
                        </a:spcAft>
                        <a:buNone/>
                      </a:pPr>
                      <a:r>
                        <a:rPr lang="en">
                          <a:latin typeface="Roboto"/>
                          <a:ea typeface="Roboto"/>
                          <a:cs typeface="Roboto"/>
                          <a:sym typeface="Roboto"/>
                        </a:rPr>
                        <a:t>1.5%</a:t>
                      </a:r>
                      <a:endParaRPr>
                        <a:latin typeface="Roboto"/>
                        <a:ea typeface="Roboto"/>
                        <a:cs typeface="Roboto"/>
                        <a:sym typeface="Roboto"/>
                      </a:endParaRPr>
                    </a:p>
                  </a:txBody>
                  <a:tcPr marT="45700" marB="45700" marR="45700" marL="457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Standard rep-seq data</a:t>
            </a:r>
            <a:endParaRPr/>
          </a:p>
        </p:txBody>
      </p:sp>
      <p:sp>
        <p:nvSpPr>
          <p:cNvPr id="190" name="Google Shape;190;p3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t>Common process: RNA ➝ cDNA ➝ PCR</a:t>
            </a:r>
            <a:endParaRPr sz="900"/>
          </a:p>
          <a:p>
            <a:pPr indent="0" lvl="0" marL="0" rtl="0" algn="l">
              <a:spcBef>
                <a:spcPts val="1000"/>
              </a:spcBef>
              <a:spcAft>
                <a:spcPts val="0"/>
              </a:spcAft>
              <a:buNone/>
            </a:pPr>
            <a:r>
              <a:rPr lang="en" sz="1800"/>
              <a:t>Pros:</a:t>
            </a:r>
            <a:endParaRPr sz="1800"/>
          </a:p>
          <a:p>
            <a:pPr indent="-342900" lvl="0" marL="457200" rtl="0" algn="l">
              <a:spcBef>
                <a:spcPts val="1000"/>
              </a:spcBef>
              <a:spcAft>
                <a:spcPts val="0"/>
              </a:spcAft>
              <a:buSzPts val="1800"/>
              <a:buFont typeface="Arial"/>
              <a:buChar char="●"/>
            </a:pPr>
            <a:r>
              <a:rPr lang="en" sz="1800"/>
              <a:t>Measure antibody frequencies with up to 99% frequency</a:t>
            </a:r>
            <a:endParaRPr sz="900"/>
          </a:p>
          <a:p>
            <a:pPr indent="0" lvl="0" marL="0" rtl="0" algn="l">
              <a:spcBef>
                <a:spcPts val="1000"/>
              </a:spcBef>
              <a:spcAft>
                <a:spcPts val="0"/>
              </a:spcAft>
              <a:buNone/>
            </a:pPr>
            <a:r>
              <a:rPr lang="en" sz="1800"/>
              <a:t>Cons:</a:t>
            </a:r>
            <a:endParaRPr sz="1800"/>
          </a:p>
          <a:p>
            <a:pPr indent="-342900" lvl="0" marL="457200" rtl="0" algn="l">
              <a:spcBef>
                <a:spcPts val="1000"/>
              </a:spcBef>
              <a:spcAft>
                <a:spcPts val="0"/>
              </a:spcAft>
              <a:buSzPts val="1800"/>
              <a:buFont typeface="Arial"/>
              <a:buChar char="●"/>
            </a:pPr>
            <a:r>
              <a:rPr lang="en" sz="1800"/>
              <a:t>Challenging data analysis</a:t>
            </a:r>
            <a:endParaRPr sz="1800"/>
          </a:p>
          <a:p>
            <a:pPr indent="-342900" lvl="0" marL="457200" rtl="0" algn="l">
              <a:spcBef>
                <a:spcPts val="1000"/>
              </a:spcBef>
              <a:spcAft>
                <a:spcPts val="0"/>
              </a:spcAft>
              <a:buClr>
                <a:srgbClr val="FF0000"/>
              </a:buClr>
              <a:buSzPts val="1800"/>
              <a:buFont typeface="Arial"/>
              <a:buChar char="●"/>
            </a:pPr>
            <a:r>
              <a:rPr lang="en" sz="1800">
                <a:solidFill>
                  <a:srgbClr val="FF0000"/>
                </a:solidFill>
              </a:rPr>
              <a:t>Lose information about heavy and light chains pairing</a:t>
            </a:r>
            <a:endParaRPr sz="1800">
              <a:solidFill>
                <a:srgbClr val="FF0000"/>
              </a:solidFill>
            </a:endParaRPr>
          </a:p>
          <a:p>
            <a:pPr indent="0" lvl="0" marL="457200" rtl="0" algn="l">
              <a:spcBef>
                <a:spcPts val="1000"/>
              </a:spcBef>
              <a:spcAft>
                <a:spcPts val="0"/>
              </a:spcAft>
              <a:buNone/>
            </a:pPr>
            <a:r>
              <a:rPr lang="en" sz="1800">
                <a:solidFill>
                  <a:srgbClr val="FF0000"/>
                </a:solidFill>
              </a:rPr>
              <a:t>Can’t use this data to study multi chain effect!</a:t>
            </a:r>
            <a:endParaRPr sz="1800">
              <a:solidFill>
                <a:srgbClr val="FF0000"/>
              </a:solidFill>
            </a:endParaRPr>
          </a:p>
          <a:p>
            <a:pPr indent="0" lvl="0" marL="0" rtl="0" algn="l">
              <a:lnSpc>
                <a:spcPct val="150000"/>
              </a:lnSpc>
              <a:spcBef>
                <a:spcPts val="1000"/>
              </a:spcBef>
              <a:spcAft>
                <a:spcPts val="0"/>
              </a:spcAft>
              <a:buNone/>
            </a:pPr>
            <a:r>
              <a:t/>
            </a:r>
            <a:endParaRPr sz="1800"/>
          </a:p>
          <a:p>
            <a:pPr indent="0" lvl="0" marL="0" rtl="0" algn="l">
              <a:spcBef>
                <a:spcPts val="0"/>
              </a:spcBef>
              <a:spcAft>
                <a:spcPts val="1600"/>
              </a:spcAft>
              <a:buNone/>
            </a:pPr>
            <a:r>
              <a:t/>
            </a:r>
            <a:endParaRPr sz="1800"/>
          </a:p>
        </p:txBody>
      </p:sp>
      <p:pic>
        <p:nvPicPr>
          <p:cNvPr id="191" name="Google Shape;191;p30"/>
          <p:cNvPicPr preferRelativeResize="0"/>
          <p:nvPr/>
        </p:nvPicPr>
        <p:blipFill>
          <a:blip r:embed="rId3">
            <a:alphaModFix/>
          </a:blip>
          <a:stretch>
            <a:fillRect/>
          </a:stretch>
        </p:blipFill>
        <p:spPr>
          <a:xfrm>
            <a:off x="4876925" y="1082496"/>
            <a:ext cx="1397100" cy="407900"/>
          </a:xfrm>
          <a:prstGeom prst="rect">
            <a:avLst/>
          </a:prstGeom>
          <a:noFill/>
          <a:ln>
            <a:noFill/>
          </a:ln>
        </p:spPr>
      </p:pic>
      <p:pic>
        <p:nvPicPr>
          <p:cNvPr id="192" name="Google Shape;192;p30"/>
          <p:cNvPicPr preferRelativeResize="0"/>
          <p:nvPr/>
        </p:nvPicPr>
        <p:blipFill>
          <a:blip r:embed="rId4">
            <a:alphaModFix/>
          </a:blip>
          <a:stretch>
            <a:fillRect/>
          </a:stretch>
        </p:blipFill>
        <p:spPr>
          <a:xfrm>
            <a:off x="5072451" y="1396172"/>
            <a:ext cx="1006064" cy="407899"/>
          </a:xfrm>
          <a:prstGeom prst="rect">
            <a:avLst/>
          </a:prstGeom>
          <a:noFill/>
          <a:ln>
            <a:noFill/>
          </a:ln>
        </p:spPr>
      </p:pic>
      <p:sp>
        <p:nvSpPr>
          <p:cNvPr id="193" name="Google Shape;193;p3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4" name="Google Shape;194;p30"/>
          <p:cNvPicPr preferRelativeResize="0"/>
          <p:nvPr/>
        </p:nvPicPr>
        <p:blipFill>
          <a:blip r:embed="rId5">
            <a:alphaModFix/>
          </a:blip>
          <a:stretch>
            <a:fillRect/>
          </a:stretch>
        </p:blipFill>
        <p:spPr>
          <a:xfrm>
            <a:off x="6692530" y="1096175"/>
            <a:ext cx="1967575" cy="1330330"/>
          </a:xfrm>
          <a:prstGeom prst="rect">
            <a:avLst/>
          </a:prstGeom>
          <a:noFill/>
          <a:ln>
            <a:noFill/>
          </a:ln>
        </p:spPr>
      </p:pic>
      <p:sp>
        <p:nvSpPr>
          <p:cNvPr id="195" name="Google Shape;195;p30"/>
          <p:cNvSpPr/>
          <p:nvPr/>
        </p:nvSpPr>
        <p:spPr>
          <a:xfrm>
            <a:off x="6886575" y="3206750"/>
            <a:ext cx="14685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0"/>
          <p:cNvSpPr/>
          <p:nvPr/>
        </p:nvSpPr>
        <p:spPr>
          <a:xfrm>
            <a:off x="6886575" y="3359150"/>
            <a:ext cx="13971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p:nvPr/>
        </p:nvSpPr>
        <p:spPr>
          <a:xfrm>
            <a:off x="6886575" y="3511550"/>
            <a:ext cx="14685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0"/>
          <p:cNvSpPr/>
          <p:nvPr/>
        </p:nvSpPr>
        <p:spPr>
          <a:xfrm>
            <a:off x="6886575" y="3663950"/>
            <a:ext cx="10794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0"/>
          <p:cNvSpPr/>
          <p:nvPr/>
        </p:nvSpPr>
        <p:spPr>
          <a:xfrm>
            <a:off x="6886575" y="3816350"/>
            <a:ext cx="14685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0"/>
          <p:cNvSpPr/>
          <p:nvPr/>
        </p:nvSpPr>
        <p:spPr>
          <a:xfrm>
            <a:off x="6886575" y="3968750"/>
            <a:ext cx="13971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0"/>
          <p:cNvSpPr/>
          <p:nvPr/>
        </p:nvSpPr>
        <p:spPr>
          <a:xfrm>
            <a:off x="6886575" y="4121150"/>
            <a:ext cx="15795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0"/>
          <p:cNvSpPr/>
          <p:nvPr/>
        </p:nvSpPr>
        <p:spPr>
          <a:xfrm>
            <a:off x="6886575" y="4273550"/>
            <a:ext cx="1397100" cy="81000"/>
          </a:xfrm>
          <a:prstGeom prst="rect">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0"/>
          <p:cNvSpPr/>
          <p:nvPr/>
        </p:nvSpPr>
        <p:spPr>
          <a:xfrm>
            <a:off x="7369175" y="2582327"/>
            <a:ext cx="325500" cy="468600"/>
          </a:xfrm>
          <a:prstGeom prst="downArrow">
            <a:avLst>
              <a:gd fmla="val 50000" name="adj1"/>
              <a:gd fmla="val 50000" name="adj2"/>
            </a:avLst>
          </a:prstGeom>
          <a:solidFill>
            <a:srgbClr val="F3F3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0"/>
          <p:cNvSpPr txBox="1"/>
          <p:nvPr/>
        </p:nvSpPr>
        <p:spPr>
          <a:xfrm>
            <a:off x="7604272" y="2504875"/>
            <a:ext cx="1079400" cy="54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rep-seq</a:t>
            </a:r>
            <a:endParaRPr sz="18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Cell RNA-seq (paired) data</a:t>
            </a:r>
            <a:endParaRPr/>
          </a:p>
        </p:txBody>
      </p:sp>
      <p:sp>
        <p:nvSpPr>
          <p:cNvPr id="210" name="Google Shape;210;p31"/>
          <p:cNvSpPr txBox="1"/>
          <p:nvPr>
            <p:ph idx="4294967295"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Each read has cell </a:t>
            </a:r>
            <a:r>
              <a:rPr b="1" lang="en">
                <a:solidFill>
                  <a:srgbClr val="000000"/>
                </a:solidFill>
              </a:rPr>
              <a:t>barcode</a:t>
            </a:r>
            <a:r>
              <a:rPr lang="en">
                <a:solidFill>
                  <a:srgbClr val="000000"/>
                </a:solidFill>
              </a:rPr>
              <a:t> and </a:t>
            </a:r>
            <a:r>
              <a:rPr b="1" lang="en">
                <a:solidFill>
                  <a:srgbClr val="000000"/>
                </a:solidFill>
              </a:rPr>
              <a:t>UMI</a:t>
            </a:r>
            <a:r>
              <a:rPr lang="en">
                <a:solidFill>
                  <a:srgbClr val="000000"/>
                </a:solidFill>
              </a:rPr>
              <a:t> (</a:t>
            </a:r>
            <a:r>
              <a:rPr lang="en">
                <a:solidFill>
                  <a:srgbClr val="000000"/>
                </a:solidFill>
              </a:rPr>
              <a:t>molecular barcode</a:t>
            </a:r>
            <a:r>
              <a:rPr lang="en">
                <a:solidFill>
                  <a:srgbClr val="000000"/>
                </a:solidFill>
              </a:rPr>
              <a:t>)</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t/>
            </a:r>
            <a:endParaRPr>
              <a:solidFill>
                <a:srgbClr val="000000"/>
              </a:solidFill>
            </a:endParaRPr>
          </a:p>
          <a:p>
            <a:pPr indent="0" lvl="0" marL="0" rtl="0" algn="l">
              <a:lnSpc>
                <a:spcPct val="100000"/>
              </a:lnSpc>
              <a:spcBef>
                <a:spcPts val="0"/>
              </a:spcBef>
              <a:spcAft>
                <a:spcPts val="0"/>
              </a:spcAft>
              <a:buNone/>
            </a:pPr>
            <a:r>
              <a:rPr lang="en">
                <a:solidFill>
                  <a:srgbClr val="000000"/>
                </a:solidFill>
              </a:rPr>
              <a:t>Pros</a:t>
            </a:r>
            <a:r>
              <a:rPr lang="en">
                <a:solidFill>
                  <a:srgbClr val="000000"/>
                </a:solidFill>
              </a:rPr>
              <a:t>: </a:t>
            </a:r>
            <a:endParaRPr>
              <a:solidFill>
                <a:srgbClr val="000000"/>
              </a:solidFill>
            </a:endParaRPr>
          </a:p>
          <a:p>
            <a:pPr indent="-342900" lvl="0" marL="457200" rtl="0" algn="l">
              <a:lnSpc>
                <a:spcPct val="100000"/>
              </a:lnSpc>
              <a:spcBef>
                <a:spcPts val="0"/>
              </a:spcBef>
              <a:spcAft>
                <a:spcPts val="0"/>
              </a:spcAft>
              <a:buClr>
                <a:srgbClr val="FF0000"/>
              </a:buClr>
              <a:buSzPts val="1800"/>
              <a:buChar char="●"/>
            </a:pPr>
            <a:r>
              <a:rPr lang="en">
                <a:solidFill>
                  <a:srgbClr val="FF0000"/>
                </a:solidFill>
              </a:rPr>
              <a:t>We know all chains for each cells</a:t>
            </a:r>
            <a:endParaRPr>
              <a:solidFill>
                <a:srgbClr val="FF0000"/>
              </a:solidFill>
            </a:endParaRPr>
          </a:p>
          <a:p>
            <a:pPr indent="0" lvl="0" marL="457200" rtl="0" algn="l">
              <a:lnSpc>
                <a:spcPct val="100000"/>
              </a:lnSpc>
              <a:spcBef>
                <a:spcPts val="0"/>
              </a:spcBef>
              <a:spcAft>
                <a:spcPts val="0"/>
              </a:spcAft>
              <a:buNone/>
            </a:pPr>
            <a:r>
              <a:t/>
            </a:r>
            <a:endParaRPr sz="600">
              <a:solidFill>
                <a:srgbClr val="FF0000"/>
              </a:solidFill>
            </a:endParaRPr>
          </a:p>
          <a:p>
            <a:pPr indent="0" lvl="0" marL="0" rtl="0" algn="l">
              <a:spcBef>
                <a:spcPts val="0"/>
              </a:spcBef>
              <a:spcAft>
                <a:spcPts val="0"/>
              </a:spcAft>
              <a:buNone/>
            </a:pPr>
            <a:r>
              <a:rPr lang="en">
                <a:solidFill>
                  <a:srgbClr val="000000"/>
                </a:solidFill>
              </a:rPr>
              <a:t>Cons:</a:t>
            </a:r>
            <a:endParaRPr>
              <a:solidFill>
                <a:srgbClr val="000000"/>
              </a:solidFill>
            </a:endParaRPr>
          </a:p>
          <a:p>
            <a:pPr indent="-342900" lvl="0" marL="457200" rtl="0" algn="l">
              <a:lnSpc>
                <a:spcPct val="100000"/>
              </a:lnSpc>
              <a:spcBef>
                <a:spcPts val="0"/>
              </a:spcBef>
              <a:spcAft>
                <a:spcPts val="0"/>
              </a:spcAft>
              <a:buClr>
                <a:srgbClr val="000000"/>
              </a:buClr>
              <a:buSzPts val="1800"/>
              <a:buFont typeface="Arial"/>
              <a:buChar char="●"/>
            </a:pPr>
            <a:r>
              <a:rPr lang="en">
                <a:solidFill>
                  <a:srgbClr val="000000"/>
                </a:solidFill>
              </a:rPr>
              <a:t>Unstable protocols and trash data</a:t>
            </a:r>
            <a:endParaRPr>
              <a:solidFill>
                <a:srgbClr val="000000"/>
              </a:solidFill>
            </a:endParaRPr>
          </a:p>
          <a:p>
            <a:pPr indent="-342900" lvl="0" marL="457200" rtl="0" algn="l">
              <a:lnSpc>
                <a:spcPct val="100000"/>
              </a:lnSpc>
              <a:spcBef>
                <a:spcPts val="0"/>
              </a:spcBef>
              <a:spcAft>
                <a:spcPts val="0"/>
              </a:spcAft>
              <a:buClr>
                <a:srgbClr val="000000"/>
              </a:buClr>
              <a:buSzPts val="1800"/>
              <a:buFont typeface="Arial"/>
              <a:buChar char="●"/>
            </a:pPr>
            <a:r>
              <a:rPr b="1" lang="en">
                <a:solidFill>
                  <a:srgbClr val="000000"/>
                </a:solidFill>
              </a:rPr>
              <a:t>Barcodes collisions </a:t>
            </a:r>
            <a:endParaRPr b="1">
              <a:solidFill>
                <a:srgbClr val="000000"/>
              </a:solidFill>
            </a:endParaRPr>
          </a:p>
          <a:p>
            <a:pPr indent="0" lvl="0" marL="457200" rtl="0" algn="l">
              <a:lnSpc>
                <a:spcPct val="100000"/>
              </a:lnSpc>
              <a:spcBef>
                <a:spcPts val="0"/>
              </a:spcBef>
              <a:spcAft>
                <a:spcPts val="0"/>
              </a:spcAft>
              <a:buNone/>
            </a:pPr>
            <a:r>
              <a:rPr lang="en">
                <a:solidFill>
                  <a:srgbClr val="000000"/>
                </a:solidFill>
              </a:rPr>
              <a:t>(two different cells have the same barcode)</a:t>
            </a:r>
            <a:endParaRPr>
              <a:solidFill>
                <a:srgbClr val="000000"/>
              </a:solidFill>
            </a:endParaRPr>
          </a:p>
          <a:p>
            <a:pPr indent="0" lvl="0" marL="0" rtl="0" algn="l">
              <a:spcBef>
                <a:spcPts val="0"/>
              </a:spcBef>
              <a:spcAft>
                <a:spcPts val="1600"/>
              </a:spcAft>
              <a:buNone/>
            </a:pPr>
            <a:r>
              <a:t/>
            </a:r>
            <a:endParaRPr>
              <a:solidFill>
                <a:srgbClr val="000000"/>
              </a:solidFill>
            </a:endParaRPr>
          </a:p>
        </p:txBody>
      </p:sp>
      <p:pic>
        <p:nvPicPr>
          <p:cNvPr id="211" name="Google Shape;211;p31"/>
          <p:cNvPicPr preferRelativeResize="0"/>
          <p:nvPr/>
        </p:nvPicPr>
        <p:blipFill>
          <a:blip r:embed="rId3">
            <a:alphaModFix/>
          </a:blip>
          <a:stretch>
            <a:fillRect/>
          </a:stretch>
        </p:blipFill>
        <p:spPr>
          <a:xfrm>
            <a:off x="7105400" y="1484687"/>
            <a:ext cx="1060725" cy="684701"/>
          </a:xfrm>
          <a:prstGeom prst="rect">
            <a:avLst/>
          </a:prstGeom>
          <a:noFill/>
          <a:ln>
            <a:noFill/>
          </a:ln>
        </p:spPr>
      </p:pic>
      <p:sp>
        <p:nvSpPr>
          <p:cNvPr id="212" name="Google Shape;212;p3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31"/>
          <p:cNvPicPr preferRelativeResize="0"/>
          <p:nvPr/>
        </p:nvPicPr>
        <p:blipFill rotWithShape="1">
          <a:blip r:embed="rId4">
            <a:alphaModFix/>
          </a:blip>
          <a:srcRect b="0" l="12404" r="-884" t="15732"/>
          <a:stretch/>
        </p:blipFill>
        <p:spPr>
          <a:xfrm>
            <a:off x="306025" y="1613175"/>
            <a:ext cx="6142551" cy="1370300"/>
          </a:xfrm>
          <a:prstGeom prst="rect">
            <a:avLst/>
          </a:prstGeom>
          <a:noFill/>
          <a:ln>
            <a:noFill/>
          </a:ln>
        </p:spPr>
      </p:pic>
      <p:grpSp>
        <p:nvGrpSpPr>
          <p:cNvPr id="214" name="Google Shape;214;p31"/>
          <p:cNvGrpSpPr/>
          <p:nvPr/>
        </p:nvGrpSpPr>
        <p:grpSpPr>
          <a:xfrm>
            <a:off x="5732200" y="2636273"/>
            <a:ext cx="3200874" cy="1997124"/>
            <a:chOff x="6027973" y="788655"/>
            <a:chExt cx="2837152" cy="1643994"/>
          </a:xfrm>
        </p:grpSpPr>
        <p:pic>
          <p:nvPicPr>
            <p:cNvPr id="215" name="Google Shape;215;p31"/>
            <p:cNvPicPr preferRelativeResize="0"/>
            <p:nvPr/>
          </p:nvPicPr>
          <p:blipFill rotWithShape="1">
            <a:blip r:embed="rId5">
              <a:alphaModFix/>
            </a:blip>
            <a:srcRect b="49959" l="0" r="22172" t="0"/>
            <a:stretch/>
          </p:blipFill>
          <p:spPr>
            <a:xfrm>
              <a:off x="6027973" y="788655"/>
              <a:ext cx="2524087" cy="1643994"/>
            </a:xfrm>
            <a:prstGeom prst="rect">
              <a:avLst/>
            </a:prstGeom>
            <a:noFill/>
            <a:ln>
              <a:noFill/>
            </a:ln>
          </p:spPr>
        </p:pic>
        <p:sp>
          <p:nvSpPr>
            <p:cNvPr id="216" name="Google Shape;216;p31"/>
            <p:cNvSpPr txBox="1"/>
            <p:nvPr/>
          </p:nvSpPr>
          <p:spPr>
            <a:xfrm>
              <a:off x="8467925" y="1343318"/>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IGH</a:t>
              </a:r>
              <a:endParaRPr sz="900">
                <a:latin typeface="Roboto"/>
                <a:ea typeface="Roboto"/>
                <a:cs typeface="Roboto"/>
                <a:sym typeface="Roboto"/>
              </a:endParaRPr>
            </a:p>
          </p:txBody>
        </p:sp>
        <p:sp>
          <p:nvSpPr>
            <p:cNvPr id="217" name="Google Shape;217;p31"/>
            <p:cNvSpPr txBox="1"/>
            <p:nvPr/>
          </p:nvSpPr>
          <p:spPr>
            <a:xfrm>
              <a:off x="8467925" y="1458847"/>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IGK</a:t>
              </a:r>
              <a:endParaRPr sz="900">
                <a:latin typeface="Roboto"/>
                <a:ea typeface="Roboto"/>
                <a:cs typeface="Roboto"/>
                <a:sym typeface="Roboto"/>
              </a:endParaRPr>
            </a:p>
          </p:txBody>
        </p:sp>
        <p:sp>
          <p:nvSpPr>
            <p:cNvPr id="218" name="Google Shape;218;p31"/>
            <p:cNvSpPr txBox="1"/>
            <p:nvPr/>
          </p:nvSpPr>
          <p:spPr>
            <a:xfrm>
              <a:off x="8467925" y="1574376"/>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IGL</a:t>
              </a:r>
              <a:endParaRPr sz="900">
                <a:latin typeface="Roboto"/>
                <a:ea typeface="Roboto"/>
                <a:cs typeface="Roboto"/>
                <a:sym typeface="Roboto"/>
              </a:endParaRPr>
            </a:p>
          </p:txBody>
        </p:sp>
        <p:sp>
          <p:nvSpPr>
            <p:cNvPr id="219" name="Google Shape;219;p31"/>
            <p:cNvSpPr txBox="1"/>
            <p:nvPr/>
          </p:nvSpPr>
          <p:spPr>
            <a:xfrm>
              <a:off x="8467925" y="1879176"/>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IGH</a:t>
              </a:r>
              <a:endParaRPr sz="900">
                <a:latin typeface="Roboto"/>
                <a:ea typeface="Roboto"/>
                <a:cs typeface="Roboto"/>
                <a:sym typeface="Roboto"/>
              </a:endParaRPr>
            </a:p>
          </p:txBody>
        </p:sp>
        <p:sp>
          <p:nvSpPr>
            <p:cNvPr id="220" name="Google Shape;220;p31"/>
            <p:cNvSpPr txBox="1"/>
            <p:nvPr/>
          </p:nvSpPr>
          <p:spPr>
            <a:xfrm>
              <a:off x="8467925" y="1994705"/>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IGK</a:t>
              </a:r>
              <a:endParaRPr sz="900">
                <a:latin typeface="Roboto"/>
                <a:ea typeface="Roboto"/>
                <a:cs typeface="Roboto"/>
                <a:sym typeface="Roboto"/>
              </a:endParaRPr>
            </a:p>
          </p:txBody>
        </p:sp>
        <p:sp>
          <p:nvSpPr>
            <p:cNvPr id="221" name="Google Shape;221;p31"/>
            <p:cNvSpPr txBox="1"/>
            <p:nvPr/>
          </p:nvSpPr>
          <p:spPr>
            <a:xfrm>
              <a:off x="8467925" y="2110234"/>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IGK</a:t>
              </a:r>
              <a:endParaRPr sz="900">
                <a:latin typeface="Roboto"/>
                <a:ea typeface="Roboto"/>
                <a:cs typeface="Roboto"/>
                <a:sym typeface="Roboto"/>
              </a:endParaRPr>
            </a:p>
          </p:txBody>
        </p:sp>
      </p:grpSp>
      <p:sp>
        <p:nvSpPr>
          <p:cNvPr id="222" name="Google Shape;222;p31"/>
          <p:cNvSpPr/>
          <p:nvPr/>
        </p:nvSpPr>
        <p:spPr>
          <a:xfrm>
            <a:off x="6239175" y="4354338"/>
            <a:ext cx="2627100" cy="177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31"/>
          <p:cNvPicPr preferRelativeResize="0"/>
          <p:nvPr/>
        </p:nvPicPr>
        <p:blipFill rotWithShape="1">
          <a:blip r:embed="rId6">
            <a:alphaModFix/>
          </a:blip>
          <a:srcRect b="0" l="0" r="56368" t="54312"/>
          <a:stretch/>
        </p:blipFill>
        <p:spPr>
          <a:xfrm>
            <a:off x="5414668" y="3489825"/>
            <a:ext cx="555934" cy="393601"/>
          </a:xfrm>
          <a:prstGeom prst="rect">
            <a:avLst/>
          </a:prstGeom>
          <a:noFill/>
          <a:ln>
            <a:noFill/>
          </a:ln>
        </p:spPr>
      </p:pic>
      <p:pic>
        <p:nvPicPr>
          <p:cNvPr id="224" name="Google Shape;224;p31"/>
          <p:cNvPicPr preferRelativeResize="0"/>
          <p:nvPr/>
        </p:nvPicPr>
        <p:blipFill rotWithShape="1">
          <a:blip r:embed="rId6">
            <a:alphaModFix/>
          </a:blip>
          <a:srcRect b="54312" l="52476" r="3891" t="0"/>
          <a:stretch/>
        </p:blipFill>
        <p:spPr>
          <a:xfrm>
            <a:off x="5414675" y="4087125"/>
            <a:ext cx="555924" cy="393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2"/>
          <p:cNvSpPr txBox="1"/>
          <p:nvPr>
            <p:ph idx="1" type="body"/>
          </p:nvPr>
        </p:nvSpPr>
        <p:spPr>
          <a:xfrm>
            <a:off x="311700" y="1229875"/>
            <a:ext cx="50460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Given an antibody repertoire (single cell sequencing data) we want to:</a:t>
            </a:r>
            <a:endParaRPr sz="1800"/>
          </a:p>
          <a:p>
            <a:pPr indent="-342900" lvl="0" marL="457200" rtl="0" algn="l">
              <a:spcBef>
                <a:spcPts val="1600"/>
              </a:spcBef>
              <a:spcAft>
                <a:spcPts val="0"/>
              </a:spcAft>
              <a:buSzPts val="1800"/>
              <a:buAutoNum type="arabicPeriod"/>
            </a:pPr>
            <a:r>
              <a:rPr lang="en" sz="1800"/>
              <a:t>Estimate the number of cells with multi chain effect</a:t>
            </a:r>
            <a:endParaRPr sz="1800"/>
          </a:p>
          <a:p>
            <a:pPr indent="-342900" lvl="0" marL="457200" rtl="0" algn="l">
              <a:spcBef>
                <a:spcPts val="1600"/>
              </a:spcBef>
              <a:spcAft>
                <a:spcPts val="0"/>
              </a:spcAft>
              <a:buSzPts val="1800"/>
              <a:buAutoNum type="arabicPeriod"/>
            </a:pPr>
            <a:r>
              <a:rPr lang="en" sz="1800"/>
              <a:t>Distinguish the multi chain effect from barcodes collision and PCR errors</a:t>
            </a:r>
            <a:endParaRPr sz="1800"/>
          </a:p>
          <a:p>
            <a:pPr indent="0" lvl="0" marL="457200" rtl="0" algn="l">
              <a:spcBef>
                <a:spcPts val="1600"/>
              </a:spcBef>
              <a:spcAft>
                <a:spcPts val="0"/>
              </a:spcAft>
              <a:buNone/>
            </a:pPr>
            <a:r>
              <a:t/>
            </a:r>
            <a:endParaRPr sz="600"/>
          </a:p>
          <a:p>
            <a:pPr indent="0" lvl="0" marL="0" rtl="0" algn="l">
              <a:spcBef>
                <a:spcPts val="1600"/>
              </a:spcBef>
              <a:spcAft>
                <a:spcPts val="0"/>
              </a:spcAft>
              <a:buNone/>
            </a:pPr>
            <a:r>
              <a:rPr lang="en" sz="1800"/>
              <a:t>We will use 10x-VDJ public datasets</a:t>
            </a:r>
            <a:endParaRPr sz="1800"/>
          </a:p>
          <a:p>
            <a:pPr indent="0" lvl="0" marL="0" rtl="0" algn="l">
              <a:spcBef>
                <a:spcPts val="1600"/>
              </a:spcBef>
              <a:spcAft>
                <a:spcPts val="0"/>
              </a:spcAft>
              <a:buNone/>
            </a:pPr>
            <a:r>
              <a:rPr lang="en" sz="1800"/>
              <a:t>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230" name="Google Shape;230;p3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31" name="Google Shape;231;p32"/>
          <p:cNvGrpSpPr/>
          <p:nvPr/>
        </p:nvGrpSpPr>
        <p:grpSpPr>
          <a:xfrm>
            <a:off x="5588852" y="1169741"/>
            <a:ext cx="3200873" cy="2658802"/>
            <a:chOff x="6027975" y="788650"/>
            <a:chExt cx="2837150" cy="2188675"/>
          </a:xfrm>
        </p:grpSpPr>
        <p:pic>
          <p:nvPicPr>
            <p:cNvPr id="232" name="Google Shape;232;p32"/>
            <p:cNvPicPr preferRelativeResize="0"/>
            <p:nvPr/>
          </p:nvPicPr>
          <p:blipFill rotWithShape="1">
            <a:blip r:embed="rId3">
              <a:alphaModFix/>
            </a:blip>
            <a:srcRect b="33382" l="0" r="22172" t="0"/>
            <a:stretch/>
          </p:blipFill>
          <p:spPr>
            <a:xfrm>
              <a:off x="6027975" y="788650"/>
              <a:ext cx="2524075" cy="2188675"/>
            </a:xfrm>
            <a:prstGeom prst="rect">
              <a:avLst/>
            </a:prstGeom>
            <a:noFill/>
            <a:ln>
              <a:noFill/>
            </a:ln>
          </p:spPr>
        </p:pic>
        <p:sp>
          <p:nvSpPr>
            <p:cNvPr id="233" name="Google Shape;233;p32"/>
            <p:cNvSpPr txBox="1"/>
            <p:nvPr/>
          </p:nvSpPr>
          <p:spPr>
            <a:xfrm>
              <a:off x="8467925" y="1343318"/>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IGH</a:t>
              </a:r>
              <a:endParaRPr sz="900">
                <a:latin typeface="Roboto"/>
                <a:ea typeface="Roboto"/>
                <a:cs typeface="Roboto"/>
                <a:sym typeface="Roboto"/>
              </a:endParaRPr>
            </a:p>
          </p:txBody>
        </p:sp>
        <p:sp>
          <p:nvSpPr>
            <p:cNvPr id="234" name="Google Shape;234;p32"/>
            <p:cNvSpPr txBox="1"/>
            <p:nvPr/>
          </p:nvSpPr>
          <p:spPr>
            <a:xfrm>
              <a:off x="8467925" y="1458847"/>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IGK</a:t>
              </a:r>
              <a:endParaRPr sz="900">
                <a:latin typeface="Roboto"/>
                <a:ea typeface="Roboto"/>
                <a:cs typeface="Roboto"/>
                <a:sym typeface="Roboto"/>
              </a:endParaRPr>
            </a:p>
          </p:txBody>
        </p:sp>
        <p:sp>
          <p:nvSpPr>
            <p:cNvPr id="235" name="Google Shape;235;p32"/>
            <p:cNvSpPr txBox="1"/>
            <p:nvPr/>
          </p:nvSpPr>
          <p:spPr>
            <a:xfrm>
              <a:off x="8467925" y="1574376"/>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IGL</a:t>
              </a:r>
              <a:endParaRPr sz="900">
                <a:latin typeface="Roboto"/>
                <a:ea typeface="Roboto"/>
                <a:cs typeface="Roboto"/>
                <a:sym typeface="Roboto"/>
              </a:endParaRPr>
            </a:p>
          </p:txBody>
        </p:sp>
        <p:sp>
          <p:nvSpPr>
            <p:cNvPr id="236" name="Google Shape;236;p32"/>
            <p:cNvSpPr txBox="1"/>
            <p:nvPr/>
          </p:nvSpPr>
          <p:spPr>
            <a:xfrm>
              <a:off x="8467925" y="1879176"/>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IGH</a:t>
              </a:r>
              <a:endParaRPr sz="900">
                <a:latin typeface="Roboto"/>
                <a:ea typeface="Roboto"/>
                <a:cs typeface="Roboto"/>
                <a:sym typeface="Roboto"/>
              </a:endParaRPr>
            </a:p>
          </p:txBody>
        </p:sp>
        <p:sp>
          <p:nvSpPr>
            <p:cNvPr id="237" name="Google Shape;237;p32"/>
            <p:cNvSpPr txBox="1"/>
            <p:nvPr/>
          </p:nvSpPr>
          <p:spPr>
            <a:xfrm>
              <a:off x="8467925" y="1994705"/>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IGK</a:t>
              </a:r>
              <a:endParaRPr sz="900">
                <a:latin typeface="Roboto"/>
                <a:ea typeface="Roboto"/>
                <a:cs typeface="Roboto"/>
                <a:sym typeface="Roboto"/>
              </a:endParaRPr>
            </a:p>
          </p:txBody>
        </p:sp>
        <p:sp>
          <p:nvSpPr>
            <p:cNvPr id="238" name="Google Shape;238;p32"/>
            <p:cNvSpPr txBox="1"/>
            <p:nvPr/>
          </p:nvSpPr>
          <p:spPr>
            <a:xfrm>
              <a:off x="8467925" y="2110234"/>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IGK</a:t>
              </a:r>
              <a:endParaRPr sz="900">
                <a:latin typeface="Roboto"/>
                <a:ea typeface="Roboto"/>
                <a:cs typeface="Roboto"/>
                <a:sym typeface="Roboto"/>
              </a:endParaRPr>
            </a:p>
          </p:txBody>
        </p:sp>
        <p:sp>
          <p:nvSpPr>
            <p:cNvPr id="239" name="Google Shape;239;p32"/>
            <p:cNvSpPr txBox="1"/>
            <p:nvPr/>
          </p:nvSpPr>
          <p:spPr>
            <a:xfrm>
              <a:off x="8467925" y="2461119"/>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IGH</a:t>
              </a:r>
              <a:endParaRPr sz="900">
                <a:latin typeface="Roboto"/>
                <a:ea typeface="Roboto"/>
                <a:cs typeface="Roboto"/>
                <a:sym typeface="Roboto"/>
              </a:endParaRPr>
            </a:p>
            <a:p>
              <a:pPr indent="0" lvl="0" marL="0" rtl="0" algn="l">
                <a:spcBef>
                  <a:spcPts val="0"/>
                </a:spcBef>
                <a:spcAft>
                  <a:spcPts val="0"/>
                </a:spcAft>
                <a:buNone/>
              </a:pPr>
              <a:r>
                <a:t/>
              </a:r>
              <a:endParaRPr sz="900">
                <a:latin typeface="Roboto"/>
                <a:ea typeface="Roboto"/>
                <a:cs typeface="Roboto"/>
                <a:sym typeface="Roboto"/>
              </a:endParaRPr>
            </a:p>
          </p:txBody>
        </p:sp>
        <p:sp>
          <p:nvSpPr>
            <p:cNvPr id="240" name="Google Shape;240;p32"/>
            <p:cNvSpPr txBox="1"/>
            <p:nvPr/>
          </p:nvSpPr>
          <p:spPr>
            <a:xfrm>
              <a:off x="8467925" y="2643123"/>
              <a:ext cx="3972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latin typeface="Roboto"/>
                  <a:ea typeface="Roboto"/>
                  <a:cs typeface="Roboto"/>
                  <a:sym typeface="Roboto"/>
                </a:rPr>
                <a:t>IGL</a:t>
              </a:r>
              <a:endParaRPr sz="900">
                <a:latin typeface="Roboto"/>
                <a:ea typeface="Roboto"/>
                <a:cs typeface="Roboto"/>
                <a:sym typeface="Roboto"/>
              </a:endParaRPr>
            </a:p>
          </p:txBody>
        </p:sp>
      </p:grpSp>
      <p:sp>
        <p:nvSpPr>
          <p:cNvPr id="241" name="Google Shape;241;p3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Goal of the project</a:t>
            </a:r>
            <a:endParaRPr/>
          </a:p>
        </p:txBody>
      </p:sp>
      <p:pic>
        <p:nvPicPr>
          <p:cNvPr id="242" name="Google Shape;242;p32"/>
          <p:cNvPicPr preferRelativeResize="0"/>
          <p:nvPr/>
        </p:nvPicPr>
        <p:blipFill rotWithShape="1">
          <a:blip r:embed="rId4">
            <a:alphaModFix/>
          </a:blip>
          <a:srcRect b="0" l="0" r="56368" t="54312"/>
          <a:stretch/>
        </p:blipFill>
        <p:spPr>
          <a:xfrm>
            <a:off x="5286080" y="2065838"/>
            <a:ext cx="555934" cy="393601"/>
          </a:xfrm>
          <a:prstGeom prst="rect">
            <a:avLst/>
          </a:prstGeom>
          <a:noFill/>
          <a:ln>
            <a:noFill/>
          </a:ln>
        </p:spPr>
      </p:pic>
      <p:pic>
        <p:nvPicPr>
          <p:cNvPr id="243" name="Google Shape;243;p32"/>
          <p:cNvPicPr preferRelativeResize="0"/>
          <p:nvPr/>
        </p:nvPicPr>
        <p:blipFill rotWithShape="1">
          <a:blip r:embed="rId4">
            <a:alphaModFix/>
          </a:blip>
          <a:srcRect b="54312" l="52476" r="3891" t="0"/>
          <a:stretch/>
        </p:blipFill>
        <p:spPr>
          <a:xfrm>
            <a:off x="5286088" y="2663138"/>
            <a:ext cx="555924" cy="393601"/>
          </a:xfrm>
          <a:prstGeom prst="rect">
            <a:avLst/>
          </a:prstGeom>
          <a:noFill/>
          <a:ln>
            <a:noFill/>
          </a:ln>
        </p:spPr>
      </p:pic>
      <p:pic>
        <p:nvPicPr>
          <p:cNvPr id="244" name="Google Shape;244;p32"/>
          <p:cNvPicPr preferRelativeResize="0"/>
          <p:nvPr/>
        </p:nvPicPr>
        <p:blipFill rotWithShape="1">
          <a:blip r:embed="rId4">
            <a:alphaModFix/>
          </a:blip>
          <a:srcRect b="45211" l="25335" r="46008" t="30833"/>
          <a:stretch/>
        </p:blipFill>
        <p:spPr>
          <a:xfrm>
            <a:off x="5381488" y="3427250"/>
            <a:ext cx="365124" cy="206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Public 10x-VDJ datasets</a:t>
            </a:r>
            <a:endParaRPr/>
          </a:p>
        </p:txBody>
      </p:sp>
      <p:sp>
        <p:nvSpPr>
          <p:cNvPr id="250" name="Google Shape;250;p33"/>
          <p:cNvSpPr txBox="1"/>
          <p:nvPr>
            <p:ph idx="1" type="body"/>
          </p:nvPr>
        </p:nvSpPr>
        <p:spPr>
          <a:xfrm>
            <a:off x="311700" y="1229875"/>
            <a:ext cx="7943400" cy="3339000"/>
          </a:xfrm>
          <a:prstGeom prst="rect">
            <a:avLst/>
          </a:prstGeom>
        </p:spPr>
        <p:txBody>
          <a:bodyPr anchorCtr="0" anchor="t" bIns="91425" lIns="91425" spcFirstLastPara="1" rIns="91425" wrap="square" tIns="91425">
            <a:noAutofit/>
          </a:bodyPr>
          <a:lstStyle/>
          <a:p>
            <a:pPr indent="-342900" lvl="0" marL="457200" marR="0" rtl="0" algn="l">
              <a:lnSpc>
                <a:spcPct val="115000"/>
              </a:lnSpc>
              <a:spcBef>
                <a:spcPts val="0"/>
              </a:spcBef>
              <a:spcAft>
                <a:spcPts val="0"/>
              </a:spcAft>
              <a:buClr>
                <a:srgbClr val="000000"/>
              </a:buClr>
              <a:buSzPts val="1800"/>
              <a:buFont typeface="Roboto"/>
              <a:buChar char="●"/>
            </a:pPr>
            <a:r>
              <a:rPr lang="en" sz="1800"/>
              <a:t>Mouse datasets (published on November 2018)</a:t>
            </a:r>
            <a:endParaRPr sz="1800"/>
          </a:p>
          <a:p>
            <a:pPr indent="-342900" lvl="0" marL="914400" rtl="0" algn="l">
              <a:spcBef>
                <a:spcPts val="1000"/>
              </a:spcBef>
              <a:spcAft>
                <a:spcPts val="0"/>
              </a:spcAft>
              <a:buSzPts val="1800"/>
              <a:buAutoNum type="arabicPeriod"/>
            </a:pPr>
            <a:r>
              <a:rPr b="1" lang="en" sz="1800"/>
              <a:t>PBMCs</a:t>
            </a:r>
            <a:r>
              <a:rPr lang="en" sz="1800"/>
              <a:t> </a:t>
            </a:r>
            <a:r>
              <a:rPr lang="en" sz="1800"/>
              <a:t>(</a:t>
            </a:r>
            <a:r>
              <a:rPr b="1" lang="en" sz="1800"/>
              <a:t>~4.975</a:t>
            </a:r>
            <a:r>
              <a:rPr lang="en" sz="1800"/>
              <a:t> expected Ig-expressing cells recovered) — targeted enrichment of B cell Igs from Peripheral Blood Mononuclear Cells pooled from BALB/c mice</a:t>
            </a:r>
            <a:endParaRPr sz="1800"/>
          </a:p>
          <a:p>
            <a:pPr indent="0" lvl="0" marL="1828800" rtl="0" algn="l">
              <a:spcBef>
                <a:spcPts val="1000"/>
              </a:spcBef>
              <a:spcAft>
                <a:spcPts val="0"/>
              </a:spcAft>
              <a:buNone/>
            </a:pPr>
            <a:r>
              <a:t/>
            </a:r>
            <a:endParaRPr sz="100"/>
          </a:p>
          <a:p>
            <a:pPr indent="-342900" lvl="0" marL="914400" rtl="0" algn="l">
              <a:spcBef>
                <a:spcPts val="1000"/>
              </a:spcBef>
              <a:spcAft>
                <a:spcPts val="0"/>
              </a:spcAft>
              <a:buSzPts val="1800"/>
              <a:buAutoNum type="arabicPeriod"/>
            </a:pPr>
            <a:r>
              <a:rPr b="1" lang="en" sz="1800"/>
              <a:t>Splenocytes</a:t>
            </a:r>
            <a:r>
              <a:rPr lang="en" sz="1800"/>
              <a:t> (</a:t>
            </a:r>
            <a:r>
              <a:rPr b="1" lang="en" sz="1800"/>
              <a:t>~4.300</a:t>
            </a:r>
            <a:r>
              <a:rPr lang="en" sz="1800"/>
              <a:t> expected cells recovered) — B cells isolated from C57BL/6 mouse splenocytes - Direct Ig enrichment</a:t>
            </a:r>
            <a:endParaRPr sz="1800"/>
          </a:p>
          <a:p>
            <a:pPr indent="0" lvl="0" marL="18288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Human datasets (published on August 2018)</a:t>
            </a:r>
            <a:endParaRPr sz="1800"/>
          </a:p>
          <a:p>
            <a:pPr indent="-342900" lvl="1" marL="914400" rtl="0" algn="l">
              <a:spcBef>
                <a:spcPts val="1000"/>
              </a:spcBef>
              <a:spcAft>
                <a:spcPts val="0"/>
              </a:spcAft>
              <a:buSzPts val="1800"/>
              <a:buChar char="○"/>
            </a:pPr>
            <a:r>
              <a:rPr lang="en" sz="1800"/>
              <a:t>To be done later (3 datasets)</a:t>
            </a:r>
            <a:endParaRPr sz="1800"/>
          </a:p>
          <a:p>
            <a:pPr indent="0" lvl="0" marL="914400" rtl="0" algn="l">
              <a:spcBef>
                <a:spcPts val="1000"/>
              </a:spcBef>
              <a:spcAft>
                <a:spcPts val="0"/>
              </a:spcAft>
              <a:buNone/>
            </a:pPr>
            <a:r>
              <a:t/>
            </a:r>
            <a:endParaRPr sz="1800"/>
          </a:p>
          <a:p>
            <a:pPr indent="0" lvl="0" marL="457200" rtl="0" algn="l">
              <a:spcBef>
                <a:spcPts val="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91440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600"/>
          </a:p>
          <a:p>
            <a:pPr indent="0" lvl="0" marL="457200" rtl="0" algn="l">
              <a:spcBef>
                <a:spcPts val="1600"/>
              </a:spcBef>
              <a:spcAft>
                <a:spcPts val="1600"/>
              </a:spcAft>
              <a:buNone/>
            </a:pPr>
            <a:r>
              <a:t/>
            </a:r>
            <a:endParaRPr sz="1800"/>
          </a:p>
        </p:txBody>
      </p:sp>
      <p:sp>
        <p:nvSpPr>
          <p:cNvPr id="251" name="Google Shape;251;p3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