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notesMasterIdLst>
    <p:notesMasterId r:id="rId17"/>
  </p:notesMasterIdLst>
  <p:sldIdLst>
    <p:sldId id="256" r:id="rId2"/>
    <p:sldId id="257" r:id="rId3"/>
    <p:sldId id="258" r:id="rId4"/>
    <p:sldId id="259" r:id="rId5"/>
    <p:sldId id="260" r:id="rId6"/>
    <p:sldId id="261" r:id="rId7"/>
    <p:sldId id="277" r:id="rId8"/>
    <p:sldId id="262" r:id="rId9"/>
    <p:sldId id="263" r:id="rId10"/>
    <p:sldId id="265" r:id="rId11"/>
    <p:sldId id="267" r:id="rId12"/>
    <p:sldId id="269" r:id="rId13"/>
    <p:sldId id="275" r:id="rId14"/>
    <p:sldId id="273"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86"/>
    <p:restoredTop sz="86364"/>
  </p:normalViewPr>
  <p:slideViewPr>
    <p:cSldViewPr snapToGrid="0" snapToObjects="1">
      <p:cViewPr>
        <p:scale>
          <a:sx n="105" d="100"/>
          <a:sy n="105" d="100"/>
        </p:scale>
        <p:origin x="-96"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5" d="100"/>
          <a:sy n="65" d="100"/>
        </p:scale>
        <p:origin x="310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DFAA2-6042-4630-8F58-305264F1C60E}" type="doc">
      <dgm:prSet loTypeId="urn:microsoft.com/office/officeart/2016/7/layout/BasicLinearProcessNumbered" loCatId="process" qsTypeId="urn:microsoft.com/office/officeart/2005/8/quickstyle/simple2" qsCatId="simple" csTypeId="urn:microsoft.com/office/officeart/2005/8/colors/accent3_2" csCatId="accent3" phldr="1"/>
      <dgm:spPr/>
      <dgm:t>
        <a:bodyPr/>
        <a:lstStyle/>
        <a:p>
          <a:endParaRPr lang="en-US"/>
        </a:p>
      </dgm:t>
    </dgm:pt>
    <dgm:pt modelId="{337206D8-B176-46A1-A52F-4E1FECB30AAA}">
      <dgm:prSet/>
      <dgm:spPr/>
      <dgm:t>
        <a:bodyPr/>
        <a:lstStyle/>
        <a:p>
          <a:r>
            <a:rPr lang="en-US" b="1" baseline="0"/>
            <a:t>Waterfall model</a:t>
          </a:r>
          <a:endParaRPr lang="en-US"/>
        </a:p>
      </dgm:t>
    </dgm:pt>
    <dgm:pt modelId="{C252708B-044F-4900-97E2-865FA5396789}" type="parTrans" cxnId="{A959555F-E10C-41E1-9A3C-E1B9720798AB}">
      <dgm:prSet/>
      <dgm:spPr/>
      <dgm:t>
        <a:bodyPr/>
        <a:lstStyle/>
        <a:p>
          <a:endParaRPr lang="en-US"/>
        </a:p>
      </dgm:t>
    </dgm:pt>
    <dgm:pt modelId="{A4534A13-0309-42DF-8AA2-E330E9C5CF76}" type="sibTrans" cxnId="{A959555F-E10C-41E1-9A3C-E1B9720798AB}">
      <dgm:prSet phldrT="1"/>
      <dgm:spPr/>
      <dgm:t>
        <a:bodyPr/>
        <a:lstStyle/>
        <a:p>
          <a:r>
            <a:rPr lang="en-US"/>
            <a:t>1</a:t>
          </a:r>
        </a:p>
      </dgm:t>
    </dgm:pt>
    <dgm:pt modelId="{CE9754EE-5B27-4BF1-89DC-24FC3074C6E2}">
      <dgm:prSet/>
      <dgm:spPr/>
      <dgm:t>
        <a:bodyPr/>
        <a:lstStyle/>
        <a:p>
          <a:r>
            <a:rPr lang="en-US" b="1" baseline="0"/>
            <a:t>Iterative model</a:t>
          </a:r>
          <a:endParaRPr lang="en-US"/>
        </a:p>
      </dgm:t>
    </dgm:pt>
    <dgm:pt modelId="{518A5064-2ECE-4648-A0EC-6810126DB4A8}" type="parTrans" cxnId="{4CC4B79F-778A-4E3C-B6FC-340A7B52589D}">
      <dgm:prSet/>
      <dgm:spPr/>
      <dgm:t>
        <a:bodyPr/>
        <a:lstStyle/>
        <a:p>
          <a:endParaRPr lang="en-US"/>
        </a:p>
      </dgm:t>
    </dgm:pt>
    <dgm:pt modelId="{73EEA7C8-EA7E-4165-B394-105936208343}" type="sibTrans" cxnId="{4CC4B79F-778A-4E3C-B6FC-340A7B52589D}">
      <dgm:prSet phldrT="2"/>
      <dgm:spPr/>
      <dgm:t>
        <a:bodyPr/>
        <a:lstStyle/>
        <a:p>
          <a:r>
            <a:rPr lang="en-US"/>
            <a:t>2</a:t>
          </a:r>
        </a:p>
      </dgm:t>
    </dgm:pt>
    <dgm:pt modelId="{B247FDE0-BC78-4A32-8861-9931D8E2755B}">
      <dgm:prSet/>
      <dgm:spPr/>
      <dgm:t>
        <a:bodyPr/>
        <a:lstStyle/>
        <a:p>
          <a:r>
            <a:rPr lang="en-US" b="1" baseline="0"/>
            <a:t>Spiral model</a:t>
          </a:r>
          <a:endParaRPr lang="en-US"/>
        </a:p>
      </dgm:t>
    </dgm:pt>
    <dgm:pt modelId="{C4923D75-5624-4140-97CB-4E29FC5223A9}" type="parTrans" cxnId="{16684526-7C16-4529-A5BB-3CB0AF3B57FC}">
      <dgm:prSet/>
      <dgm:spPr/>
      <dgm:t>
        <a:bodyPr/>
        <a:lstStyle/>
        <a:p>
          <a:endParaRPr lang="en-US"/>
        </a:p>
      </dgm:t>
    </dgm:pt>
    <dgm:pt modelId="{D55BD705-8B93-4775-9436-852B43087455}" type="sibTrans" cxnId="{16684526-7C16-4529-A5BB-3CB0AF3B57FC}">
      <dgm:prSet phldrT="3"/>
      <dgm:spPr/>
      <dgm:t>
        <a:bodyPr/>
        <a:lstStyle/>
        <a:p>
          <a:r>
            <a:rPr lang="en-US"/>
            <a:t>3</a:t>
          </a:r>
        </a:p>
      </dgm:t>
    </dgm:pt>
    <dgm:pt modelId="{8B3B0BF1-F4D7-452E-8A10-EB96294F2C18}">
      <dgm:prSet/>
      <dgm:spPr/>
      <dgm:t>
        <a:bodyPr/>
        <a:lstStyle/>
        <a:p>
          <a:r>
            <a:rPr lang="en-US" b="1" baseline="0"/>
            <a:t>V-model</a:t>
          </a:r>
          <a:endParaRPr lang="en-US"/>
        </a:p>
      </dgm:t>
    </dgm:pt>
    <dgm:pt modelId="{85688A4B-DFA8-4539-94B5-5B629A942C63}" type="parTrans" cxnId="{61B518F2-115B-4EE4-93CF-B9FC744A8421}">
      <dgm:prSet/>
      <dgm:spPr/>
      <dgm:t>
        <a:bodyPr/>
        <a:lstStyle/>
        <a:p>
          <a:endParaRPr lang="en-US"/>
        </a:p>
      </dgm:t>
    </dgm:pt>
    <dgm:pt modelId="{CC8847C8-A2C2-43AD-9B5E-72F7519B975A}" type="sibTrans" cxnId="{61B518F2-115B-4EE4-93CF-B9FC744A8421}">
      <dgm:prSet phldrT="4"/>
      <dgm:spPr/>
      <dgm:t>
        <a:bodyPr/>
        <a:lstStyle/>
        <a:p>
          <a:r>
            <a:rPr lang="en-US"/>
            <a:t>4</a:t>
          </a:r>
        </a:p>
      </dgm:t>
    </dgm:pt>
    <dgm:pt modelId="{22B277B5-C3CB-FC4A-B1CC-82DCCD33F14E}" type="pres">
      <dgm:prSet presAssocID="{88EDFAA2-6042-4630-8F58-305264F1C60E}" presName="Name0" presStyleCnt="0">
        <dgm:presLayoutVars>
          <dgm:animLvl val="lvl"/>
          <dgm:resizeHandles val="exact"/>
        </dgm:presLayoutVars>
      </dgm:prSet>
      <dgm:spPr/>
    </dgm:pt>
    <dgm:pt modelId="{FC6FFD7D-F3FE-EA44-A705-416A6BA8716B}" type="pres">
      <dgm:prSet presAssocID="{337206D8-B176-46A1-A52F-4E1FECB30AAA}" presName="compositeNode" presStyleCnt="0">
        <dgm:presLayoutVars>
          <dgm:bulletEnabled val="1"/>
        </dgm:presLayoutVars>
      </dgm:prSet>
      <dgm:spPr/>
    </dgm:pt>
    <dgm:pt modelId="{80853837-9E86-E642-A715-BAE497ADC52C}" type="pres">
      <dgm:prSet presAssocID="{337206D8-B176-46A1-A52F-4E1FECB30AAA}" presName="bgRect" presStyleLbl="bgAccFollowNode1" presStyleIdx="0" presStyleCnt="4"/>
      <dgm:spPr/>
    </dgm:pt>
    <dgm:pt modelId="{D6361572-9A55-414F-9FCD-BF4ADCDEB926}" type="pres">
      <dgm:prSet presAssocID="{A4534A13-0309-42DF-8AA2-E330E9C5CF76}" presName="sibTransNodeCircle" presStyleLbl="alignNode1" presStyleIdx="0" presStyleCnt="8">
        <dgm:presLayoutVars>
          <dgm:chMax val="0"/>
          <dgm:bulletEnabled/>
        </dgm:presLayoutVars>
      </dgm:prSet>
      <dgm:spPr/>
    </dgm:pt>
    <dgm:pt modelId="{27535671-DD2C-4644-93A4-3008A2D803F4}" type="pres">
      <dgm:prSet presAssocID="{337206D8-B176-46A1-A52F-4E1FECB30AAA}" presName="bottomLine" presStyleLbl="alignNode1" presStyleIdx="1" presStyleCnt="8">
        <dgm:presLayoutVars/>
      </dgm:prSet>
      <dgm:spPr/>
    </dgm:pt>
    <dgm:pt modelId="{A5E92BD8-4E91-E042-9C27-2ABC01384ECB}" type="pres">
      <dgm:prSet presAssocID="{337206D8-B176-46A1-A52F-4E1FECB30AAA}" presName="nodeText" presStyleLbl="bgAccFollowNode1" presStyleIdx="0" presStyleCnt="4">
        <dgm:presLayoutVars>
          <dgm:bulletEnabled val="1"/>
        </dgm:presLayoutVars>
      </dgm:prSet>
      <dgm:spPr/>
    </dgm:pt>
    <dgm:pt modelId="{992950CF-1139-7247-9719-931C9B33F709}" type="pres">
      <dgm:prSet presAssocID="{A4534A13-0309-42DF-8AA2-E330E9C5CF76}" presName="sibTrans" presStyleCnt="0"/>
      <dgm:spPr/>
    </dgm:pt>
    <dgm:pt modelId="{358048B8-214F-1147-AA8B-F6745021C037}" type="pres">
      <dgm:prSet presAssocID="{CE9754EE-5B27-4BF1-89DC-24FC3074C6E2}" presName="compositeNode" presStyleCnt="0">
        <dgm:presLayoutVars>
          <dgm:bulletEnabled val="1"/>
        </dgm:presLayoutVars>
      </dgm:prSet>
      <dgm:spPr/>
    </dgm:pt>
    <dgm:pt modelId="{2BC3912B-886E-0646-A492-7456B76B7E97}" type="pres">
      <dgm:prSet presAssocID="{CE9754EE-5B27-4BF1-89DC-24FC3074C6E2}" presName="bgRect" presStyleLbl="bgAccFollowNode1" presStyleIdx="1" presStyleCnt="4"/>
      <dgm:spPr/>
    </dgm:pt>
    <dgm:pt modelId="{4561AF6C-5A74-D248-BA3C-10CDA957C40B}" type="pres">
      <dgm:prSet presAssocID="{73EEA7C8-EA7E-4165-B394-105936208343}" presName="sibTransNodeCircle" presStyleLbl="alignNode1" presStyleIdx="2" presStyleCnt="8">
        <dgm:presLayoutVars>
          <dgm:chMax val="0"/>
          <dgm:bulletEnabled/>
        </dgm:presLayoutVars>
      </dgm:prSet>
      <dgm:spPr/>
    </dgm:pt>
    <dgm:pt modelId="{A5FEEE77-D206-1D48-BAE3-DF3119BD61F0}" type="pres">
      <dgm:prSet presAssocID="{CE9754EE-5B27-4BF1-89DC-24FC3074C6E2}" presName="bottomLine" presStyleLbl="alignNode1" presStyleIdx="3" presStyleCnt="8">
        <dgm:presLayoutVars/>
      </dgm:prSet>
      <dgm:spPr/>
    </dgm:pt>
    <dgm:pt modelId="{B67BDCC8-FFB6-3249-8EC3-94CD6974189B}" type="pres">
      <dgm:prSet presAssocID="{CE9754EE-5B27-4BF1-89DC-24FC3074C6E2}" presName="nodeText" presStyleLbl="bgAccFollowNode1" presStyleIdx="1" presStyleCnt="4">
        <dgm:presLayoutVars>
          <dgm:bulletEnabled val="1"/>
        </dgm:presLayoutVars>
      </dgm:prSet>
      <dgm:spPr/>
    </dgm:pt>
    <dgm:pt modelId="{2F5DD7DE-C5AB-C84F-A997-DF4DDD0B1182}" type="pres">
      <dgm:prSet presAssocID="{73EEA7C8-EA7E-4165-B394-105936208343}" presName="sibTrans" presStyleCnt="0"/>
      <dgm:spPr/>
    </dgm:pt>
    <dgm:pt modelId="{80D78086-EDB0-954D-A662-064AED2E992D}" type="pres">
      <dgm:prSet presAssocID="{B247FDE0-BC78-4A32-8861-9931D8E2755B}" presName="compositeNode" presStyleCnt="0">
        <dgm:presLayoutVars>
          <dgm:bulletEnabled val="1"/>
        </dgm:presLayoutVars>
      </dgm:prSet>
      <dgm:spPr/>
    </dgm:pt>
    <dgm:pt modelId="{C5901B2B-FF25-964B-9A90-7EF55BBE3FA6}" type="pres">
      <dgm:prSet presAssocID="{B247FDE0-BC78-4A32-8861-9931D8E2755B}" presName="bgRect" presStyleLbl="bgAccFollowNode1" presStyleIdx="2" presStyleCnt="4"/>
      <dgm:spPr/>
    </dgm:pt>
    <dgm:pt modelId="{D4156227-95FB-C446-81B7-9103FF82815A}" type="pres">
      <dgm:prSet presAssocID="{D55BD705-8B93-4775-9436-852B43087455}" presName="sibTransNodeCircle" presStyleLbl="alignNode1" presStyleIdx="4" presStyleCnt="8">
        <dgm:presLayoutVars>
          <dgm:chMax val="0"/>
          <dgm:bulletEnabled/>
        </dgm:presLayoutVars>
      </dgm:prSet>
      <dgm:spPr/>
    </dgm:pt>
    <dgm:pt modelId="{7162CEA0-1A28-BE47-8CCC-BCAC88DB87D0}" type="pres">
      <dgm:prSet presAssocID="{B247FDE0-BC78-4A32-8861-9931D8E2755B}" presName="bottomLine" presStyleLbl="alignNode1" presStyleIdx="5" presStyleCnt="8">
        <dgm:presLayoutVars/>
      </dgm:prSet>
      <dgm:spPr/>
    </dgm:pt>
    <dgm:pt modelId="{326CEAC5-280D-804E-85ED-69F228244F51}" type="pres">
      <dgm:prSet presAssocID="{B247FDE0-BC78-4A32-8861-9931D8E2755B}" presName="nodeText" presStyleLbl="bgAccFollowNode1" presStyleIdx="2" presStyleCnt="4">
        <dgm:presLayoutVars>
          <dgm:bulletEnabled val="1"/>
        </dgm:presLayoutVars>
      </dgm:prSet>
      <dgm:spPr/>
    </dgm:pt>
    <dgm:pt modelId="{835E58DA-E7B5-1949-9F81-94BDBA7536B5}" type="pres">
      <dgm:prSet presAssocID="{D55BD705-8B93-4775-9436-852B43087455}" presName="sibTrans" presStyleCnt="0"/>
      <dgm:spPr/>
    </dgm:pt>
    <dgm:pt modelId="{A2312F31-891D-704C-932D-AE7DF5AAEC99}" type="pres">
      <dgm:prSet presAssocID="{8B3B0BF1-F4D7-452E-8A10-EB96294F2C18}" presName="compositeNode" presStyleCnt="0">
        <dgm:presLayoutVars>
          <dgm:bulletEnabled val="1"/>
        </dgm:presLayoutVars>
      </dgm:prSet>
      <dgm:spPr/>
    </dgm:pt>
    <dgm:pt modelId="{36706F34-CAF2-9C48-96A9-31578527A617}" type="pres">
      <dgm:prSet presAssocID="{8B3B0BF1-F4D7-452E-8A10-EB96294F2C18}" presName="bgRect" presStyleLbl="bgAccFollowNode1" presStyleIdx="3" presStyleCnt="4"/>
      <dgm:spPr/>
    </dgm:pt>
    <dgm:pt modelId="{5201D882-A721-3440-9E9A-128509AC206D}" type="pres">
      <dgm:prSet presAssocID="{CC8847C8-A2C2-43AD-9B5E-72F7519B975A}" presName="sibTransNodeCircle" presStyleLbl="alignNode1" presStyleIdx="6" presStyleCnt="8">
        <dgm:presLayoutVars>
          <dgm:chMax val="0"/>
          <dgm:bulletEnabled/>
        </dgm:presLayoutVars>
      </dgm:prSet>
      <dgm:spPr/>
    </dgm:pt>
    <dgm:pt modelId="{8D4C0BB8-44B8-0740-93A6-353301BE21C8}" type="pres">
      <dgm:prSet presAssocID="{8B3B0BF1-F4D7-452E-8A10-EB96294F2C18}" presName="bottomLine" presStyleLbl="alignNode1" presStyleIdx="7" presStyleCnt="8">
        <dgm:presLayoutVars/>
      </dgm:prSet>
      <dgm:spPr/>
    </dgm:pt>
    <dgm:pt modelId="{8F8DB4A4-2BBD-8749-A82A-10959937A4F8}" type="pres">
      <dgm:prSet presAssocID="{8B3B0BF1-F4D7-452E-8A10-EB96294F2C18}" presName="nodeText" presStyleLbl="bgAccFollowNode1" presStyleIdx="3" presStyleCnt="4">
        <dgm:presLayoutVars>
          <dgm:bulletEnabled val="1"/>
        </dgm:presLayoutVars>
      </dgm:prSet>
      <dgm:spPr/>
    </dgm:pt>
  </dgm:ptLst>
  <dgm:cxnLst>
    <dgm:cxn modelId="{B59A0F01-5B0E-324B-9073-06174ACCBD4F}" type="presOf" srcId="{337206D8-B176-46A1-A52F-4E1FECB30AAA}" destId="{A5E92BD8-4E91-E042-9C27-2ABC01384ECB}" srcOrd="1" destOrd="0" presId="urn:microsoft.com/office/officeart/2016/7/layout/BasicLinearProcessNumbered"/>
    <dgm:cxn modelId="{6E5ADC0A-9484-E94A-BD83-03CB8A5CE5E7}" type="presOf" srcId="{8B3B0BF1-F4D7-452E-8A10-EB96294F2C18}" destId="{8F8DB4A4-2BBD-8749-A82A-10959937A4F8}" srcOrd="1" destOrd="0" presId="urn:microsoft.com/office/officeart/2016/7/layout/BasicLinearProcessNumbered"/>
    <dgm:cxn modelId="{9C8A250F-AF22-FD4E-B004-5936CFCB2039}" type="presOf" srcId="{D55BD705-8B93-4775-9436-852B43087455}" destId="{D4156227-95FB-C446-81B7-9103FF82815A}" srcOrd="0" destOrd="0" presId="urn:microsoft.com/office/officeart/2016/7/layout/BasicLinearProcessNumbered"/>
    <dgm:cxn modelId="{E8A59513-83E2-134E-8994-18FEEF5E8F81}" type="presOf" srcId="{A4534A13-0309-42DF-8AA2-E330E9C5CF76}" destId="{D6361572-9A55-414F-9FCD-BF4ADCDEB926}" srcOrd="0" destOrd="0" presId="urn:microsoft.com/office/officeart/2016/7/layout/BasicLinearProcessNumbered"/>
    <dgm:cxn modelId="{16684526-7C16-4529-A5BB-3CB0AF3B57FC}" srcId="{88EDFAA2-6042-4630-8F58-305264F1C60E}" destId="{B247FDE0-BC78-4A32-8861-9931D8E2755B}" srcOrd="2" destOrd="0" parTransId="{C4923D75-5624-4140-97CB-4E29FC5223A9}" sibTransId="{D55BD705-8B93-4775-9436-852B43087455}"/>
    <dgm:cxn modelId="{CD607C47-871A-CE49-BAB7-65ED38353D2C}" type="presOf" srcId="{CC8847C8-A2C2-43AD-9B5E-72F7519B975A}" destId="{5201D882-A721-3440-9E9A-128509AC206D}" srcOrd="0" destOrd="0" presId="urn:microsoft.com/office/officeart/2016/7/layout/BasicLinearProcessNumbered"/>
    <dgm:cxn modelId="{A959555F-E10C-41E1-9A3C-E1B9720798AB}" srcId="{88EDFAA2-6042-4630-8F58-305264F1C60E}" destId="{337206D8-B176-46A1-A52F-4E1FECB30AAA}" srcOrd="0" destOrd="0" parTransId="{C252708B-044F-4900-97E2-865FA5396789}" sibTransId="{A4534A13-0309-42DF-8AA2-E330E9C5CF76}"/>
    <dgm:cxn modelId="{96AE428D-2EC4-7D49-891C-0A2DFD8D44F7}" type="presOf" srcId="{73EEA7C8-EA7E-4165-B394-105936208343}" destId="{4561AF6C-5A74-D248-BA3C-10CDA957C40B}" srcOrd="0" destOrd="0" presId="urn:microsoft.com/office/officeart/2016/7/layout/BasicLinearProcessNumbered"/>
    <dgm:cxn modelId="{78C4FB9C-7853-9846-97F0-C0E9A0B5368F}" type="presOf" srcId="{CE9754EE-5B27-4BF1-89DC-24FC3074C6E2}" destId="{B67BDCC8-FFB6-3249-8EC3-94CD6974189B}" srcOrd="1" destOrd="0" presId="urn:microsoft.com/office/officeart/2016/7/layout/BasicLinearProcessNumbered"/>
    <dgm:cxn modelId="{4CC4B79F-778A-4E3C-B6FC-340A7B52589D}" srcId="{88EDFAA2-6042-4630-8F58-305264F1C60E}" destId="{CE9754EE-5B27-4BF1-89DC-24FC3074C6E2}" srcOrd="1" destOrd="0" parTransId="{518A5064-2ECE-4648-A0EC-6810126DB4A8}" sibTransId="{73EEA7C8-EA7E-4165-B394-105936208343}"/>
    <dgm:cxn modelId="{FC5968A3-C9AB-CA48-99E8-AE377DD1CEFF}" type="presOf" srcId="{88EDFAA2-6042-4630-8F58-305264F1C60E}" destId="{22B277B5-C3CB-FC4A-B1CC-82DCCD33F14E}" srcOrd="0" destOrd="0" presId="urn:microsoft.com/office/officeart/2016/7/layout/BasicLinearProcessNumbered"/>
    <dgm:cxn modelId="{C4EF76AC-1C8F-5245-98D2-6D142B9A51AB}" type="presOf" srcId="{B247FDE0-BC78-4A32-8861-9931D8E2755B}" destId="{C5901B2B-FF25-964B-9A90-7EF55BBE3FA6}" srcOrd="0" destOrd="0" presId="urn:microsoft.com/office/officeart/2016/7/layout/BasicLinearProcessNumbered"/>
    <dgm:cxn modelId="{8B2D23AF-C5C0-3D4D-9B32-B4EBBF75CBEB}" type="presOf" srcId="{CE9754EE-5B27-4BF1-89DC-24FC3074C6E2}" destId="{2BC3912B-886E-0646-A492-7456B76B7E97}" srcOrd="0" destOrd="0" presId="urn:microsoft.com/office/officeart/2016/7/layout/BasicLinearProcessNumbered"/>
    <dgm:cxn modelId="{140659BA-0185-6A4E-A238-6C217C7D99D7}" type="presOf" srcId="{B247FDE0-BC78-4A32-8861-9931D8E2755B}" destId="{326CEAC5-280D-804E-85ED-69F228244F51}" srcOrd="1" destOrd="0" presId="urn:microsoft.com/office/officeart/2016/7/layout/BasicLinearProcessNumbered"/>
    <dgm:cxn modelId="{1D873CE9-E276-C64A-ADC7-56C8C4635CD1}" type="presOf" srcId="{8B3B0BF1-F4D7-452E-8A10-EB96294F2C18}" destId="{36706F34-CAF2-9C48-96A9-31578527A617}" srcOrd="0" destOrd="0" presId="urn:microsoft.com/office/officeart/2016/7/layout/BasicLinearProcessNumbered"/>
    <dgm:cxn modelId="{61B518F2-115B-4EE4-93CF-B9FC744A8421}" srcId="{88EDFAA2-6042-4630-8F58-305264F1C60E}" destId="{8B3B0BF1-F4D7-452E-8A10-EB96294F2C18}" srcOrd="3" destOrd="0" parTransId="{85688A4B-DFA8-4539-94B5-5B629A942C63}" sibTransId="{CC8847C8-A2C2-43AD-9B5E-72F7519B975A}"/>
    <dgm:cxn modelId="{C04FC3FE-8DDC-3443-A8D6-CBEAEF74AF0F}" type="presOf" srcId="{337206D8-B176-46A1-A52F-4E1FECB30AAA}" destId="{80853837-9E86-E642-A715-BAE497ADC52C}" srcOrd="0" destOrd="0" presId="urn:microsoft.com/office/officeart/2016/7/layout/BasicLinearProcessNumbered"/>
    <dgm:cxn modelId="{69E369A8-4563-FF4C-A5D7-97A6F623A6A2}" type="presParOf" srcId="{22B277B5-C3CB-FC4A-B1CC-82DCCD33F14E}" destId="{FC6FFD7D-F3FE-EA44-A705-416A6BA8716B}" srcOrd="0" destOrd="0" presId="urn:microsoft.com/office/officeart/2016/7/layout/BasicLinearProcessNumbered"/>
    <dgm:cxn modelId="{211BEC8A-1025-C04D-B6E8-622F4D1F4BAA}" type="presParOf" srcId="{FC6FFD7D-F3FE-EA44-A705-416A6BA8716B}" destId="{80853837-9E86-E642-A715-BAE497ADC52C}" srcOrd="0" destOrd="0" presId="urn:microsoft.com/office/officeart/2016/7/layout/BasicLinearProcessNumbered"/>
    <dgm:cxn modelId="{24190EAB-DE23-F040-AE1E-74C2E696BAC5}" type="presParOf" srcId="{FC6FFD7D-F3FE-EA44-A705-416A6BA8716B}" destId="{D6361572-9A55-414F-9FCD-BF4ADCDEB926}" srcOrd="1" destOrd="0" presId="urn:microsoft.com/office/officeart/2016/7/layout/BasicLinearProcessNumbered"/>
    <dgm:cxn modelId="{EDA681CD-3979-F44B-83A1-1CFE016F1AE4}" type="presParOf" srcId="{FC6FFD7D-F3FE-EA44-A705-416A6BA8716B}" destId="{27535671-DD2C-4644-93A4-3008A2D803F4}" srcOrd="2" destOrd="0" presId="urn:microsoft.com/office/officeart/2016/7/layout/BasicLinearProcessNumbered"/>
    <dgm:cxn modelId="{79685E75-5CC8-3A40-8252-F232D2B7E01A}" type="presParOf" srcId="{FC6FFD7D-F3FE-EA44-A705-416A6BA8716B}" destId="{A5E92BD8-4E91-E042-9C27-2ABC01384ECB}" srcOrd="3" destOrd="0" presId="urn:microsoft.com/office/officeart/2016/7/layout/BasicLinearProcessNumbered"/>
    <dgm:cxn modelId="{2E21BB6A-DAAC-4149-BA89-414D1BC1C652}" type="presParOf" srcId="{22B277B5-C3CB-FC4A-B1CC-82DCCD33F14E}" destId="{992950CF-1139-7247-9719-931C9B33F709}" srcOrd="1" destOrd="0" presId="urn:microsoft.com/office/officeart/2016/7/layout/BasicLinearProcessNumbered"/>
    <dgm:cxn modelId="{FE0D69F7-96F0-4E4D-B788-3DDED83253DB}" type="presParOf" srcId="{22B277B5-C3CB-FC4A-B1CC-82DCCD33F14E}" destId="{358048B8-214F-1147-AA8B-F6745021C037}" srcOrd="2" destOrd="0" presId="urn:microsoft.com/office/officeart/2016/7/layout/BasicLinearProcessNumbered"/>
    <dgm:cxn modelId="{31ED183C-FFD0-D741-BD3A-2A28E50906B0}" type="presParOf" srcId="{358048B8-214F-1147-AA8B-F6745021C037}" destId="{2BC3912B-886E-0646-A492-7456B76B7E97}" srcOrd="0" destOrd="0" presId="urn:microsoft.com/office/officeart/2016/7/layout/BasicLinearProcessNumbered"/>
    <dgm:cxn modelId="{8B2DF5E3-9DE9-064C-BC78-DE196374E4BE}" type="presParOf" srcId="{358048B8-214F-1147-AA8B-F6745021C037}" destId="{4561AF6C-5A74-D248-BA3C-10CDA957C40B}" srcOrd="1" destOrd="0" presId="urn:microsoft.com/office/officeart/2016/7/layout/BasicLinearProcessNumbered"/>
    <dgm:cxn modelId="{28C37460-3524-6941-BC2C-153537DE2871}" type="presParOf" srcId="{358048B8-214F-1147-AA8B-F6745021C037}" destId="{A5FEEE77-D206-1D48-BAE3-DF3119BD61F0}" srcOrd="2" destOrd="0" presId="urn:microsoft.com/office/officeart/2016/7/layout/BasicLinearProcessNumbered"/>
    <dgm:cxn modelId="{D685B9D4-F945-CD4C-9478-1DB413A7C271}" type="presParOf" srcId="{358048B8-214F-1147-AA8B-F6745021C037}" destId="{B67BDCC8-FFB6-3249-8EC3-94CD6974189B}" srcOrd="3" destOrd="0" presId="urn:microsoft.com/office/officeart/2016/7/layout/BasicLinearProcessNumbered"/>
    <dgm:cxn modelId="{D4C34245-928C-B84C-AF6D-A3D3EFAADE79}" type="presParOf" srcId="{22B277B5-C3CB-FC4A-B1CC-82DCCD33F14E}" destId="{2F5DD7DE-C5AB-C84F-A997-DF4DDD0B1182}" srcOrd="3" destOrd="0" presId="urn:microsoft.com/office/officeart/2016/7/layout/BasicLinearProcessNumbered"/>
    <dgm:cxn modelId="{C480B0CD-C3D6-604D-B1BB-2EF854E2ED98}" type="presParOf" srcId="{22B277B5-C3CB-FC4A-B1CC-82DCCD33F14E}" destId="{80D78086-EDB0-954D-A662-064AED2E992D}" srcOrd="4" destOrd="0" presId="urn:microsoft.com/office/officeart/2016/7/layout/BasicLinearProcessNumbered"/>
    <dgm:cxn modelId="{F9B8221C-515A-D644-86B6-AFB2F8ACE7D1}" type="presParOf" srcId="{80D78086-EDB0-954D-A662-064AED2E992D}" destId="{C5901B2B-FF25-964B-9A90-7EF55BBE3FA6}" srcOrd="0" destOrd="0" presId="urn:microsoft.com/office/officeart/2016/7/layout/BasicLinearProcessNumbered"/>
    <dgm:cxn modelId="{96FB727C-AE1B-754C-964F-E2AC7BFA2E59}" type="presParOf" srcId="{80D78086-EDB0-954D-A662-064AED2E992D}" destId="{D4156227-95FB-C446-81B7-9103FF82815A}" srcOrd="1" destOrd="0" presId="urn:microsoft.com/office/officeart/2016/7/layout/BasicLinearProcessNumbered"/>
    <dgm:cxn modelId="{B6514728-94C3-794A-B215-3FCBF6561733}" type="presParOf" srcId="{80D78086-EDB0-954D-A662-064AED2E992D}" destId="{7162CEA0-1A28-BE47-8CCC-BCAC88DB87D0}" srcOrd="2" destOrd="0" presId="urn:microsoft.com/office/officeart/2016/7/layout/BasicLinearProcessNumbered"/>
    <dgm:cxn modelId="{C37C62D3-12FB-C94E-BC49-59831FB798BD}" type="presParOf" srcId="{80D78086-EDB0-954D-A662-064AED2E992D}" destId="{326CEAC5-280D-804E-85ED-69F228244F51}" srcOrd="3" destOrd="0" presId="urn:microsoft.com/office/officeart/2016/7/layout/BasicLinearProcessNumbered"/>
    <dgm:cxn modelId="{671BCE40-2DD4-CB4C-B642-01D54EEC1870}" type="presParOf" srcId="{22B277B5-C3CB-FC4A-B1CC-82DCCD33F14E}" destId="{835E58DA-E7B5-1949-9F81-94BDBA7536B5}" srcOrd="5" destOrd="0" presId="urn:microsoft.com/office/officeart/2016/7/layout/BasicLinearProcessNumbered"/>
    <dgm:cxn modelId="{0E1B0FE5-E4E5-6B4F-82D4-0D0C2E959394}" type="presParOf" srcId="{22B277B5-C3CB-FC4A-B1CC-82DCCD33F14E}" destId="{A2312F31-891D-704C-932D-AE7DF5AAEC99}" srcOrd="6" destOrd="0" presId="urn:microsoft.com/office/officeart/2016/7/layout/BasicLinearProcessNumbered"/>
    <dgm:cxn modelId="{71D3BC41-801A-7E4E-9247-8EC702DA0AD7}" type="presParOf" srcId="{A2312F31-891D-704C-932D-AE7DF5AAEC99}" destId="{36706F34-CAF2-9C48-96A9-31578527A617}" srcOrd="0" destOrd="0" presId="urn:microsoft.com/office/officeart/2016/7/layout/BasicLinearProcessNumbered"/>
    <dgm:cxn modelId="{20774161-845E-9649-9812-63C5FBAF2863}" type="presParOf" srcId="{A2312F31-891D-704C-932D-AE7DF5AAEC99}" destId="{5201D882-A721-3440-9E9A-128509AC206D}" srcOrd="1" destOrd="0" presId="urn:microsoft.com/office/officeart/2016/7/layout/BasicLinearProcessNumbered"/>
    <dgm:cxn modelId="{367A2938-5447-2D4E-B89D-0D327ED068C3}" type="presParOf" srcId="{A2312F31-891D-704C-932D-AE7DF5AAEC99}" destId="{8D4C0BB8-44B8-0740-93A6-353301BE21C8}" srcOrd="2" destOrd="0" presId="urn:microsoft.com/office/officeart/2016/7/layout/BasicLinearProcessNumbered"/>
    <dgm:cxn modelId="{889C4B17-4FC8-0B44-9AFE-C437BEE3AD3E}" type="presParOf" srcId="{A2312F31-891D-704C-932D-AE7DF5AAEC99}" destId="{8F8DB4A4-2BBD-8749-A82A-10959937A4F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53837-9E86-E642-A715-BAE497ADC52C}">
      <dsp:nvSpPr>
        <dsp:cNvPr id="0" name=""/>
        <dsp:cNvSpPr/>
      </dsp:nvSpPr>
      <dsp:spPr>
        <a:xfrm>
          <a:off x="3080" y="464830"/>
          <a:ext cx="2444055" cy="3421677"/>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b="1" kern="1200" baseline="0"/>
            <a:t>Waterfall model</a:t>
          </a:r>
          <a:endParaRPr lang="en-US" sz="2600" kern="1200"/>
        </a:p>
      </dsp:txBody>
      <dsp:txXfrm>
        <a:off x="3080" y="1765067"/>
        <a:ext cx="2444055" cy="2053006"/>
      </dsp:txXfrm>
    </dsp:sp>
    <dsp:sp modelId="{D6361572-9A55-414F-9FCD-BF4ADCDEB926}">
      <dsp:nvSpPr>
        <dsp:cNvPr id="0" name=""/>
        <dsp:cNvSpPr/>
      </dsp:nvSpPr>
      <dsp:spPr>
        <a:xfrm>
          <a:off x="711856" y="806997"/>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27535671-DD2C-4644-93A4-3008A2D803F4}">
      <dsp:nvSpPr>
        <dsp:cNvPr id="0" name=""/>
        <dsp:cNvSpPr/>
      </dsp:nvSpPr>
      <dsp:spPr>
        <a:xfrm>
          <a:off x="3080" y="3886435"/>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BC3912B-886E-0646-A492-7456B76B7E97}">
      <dsp:nvSpPr>
        <dsp:cNvPr id="0" name=""/>
        <dsp:cNvSpPr/>
      </dsp:nvSpPr>
      <dsp:spPr>
        <a:xfrm>
          <a:off x="2691541" y="464830"/>
          <a:ext cx="2444055" cy="3421677"/>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b="1" kern="1200" baseline="0"/>
            <a:t>Iterative model</a:t>
          </a:r>
          <a:endParaRPr lang="en-US" sz="2600" kern="1200"/>
        </a:p>
      </dsp:txBody>
      <dsp:txXfrm>
        <a:off x="2691541" y="1765067"/>
        <a:ext cx="2444055" cy="2053006"/>
      </dsp:txXfrm>
    </dsp:sp>
    <dsp:sp modelId="{4561AF6C-5A74-D248-BA3C-10CDA957C40B}">
      <dsp:nvSpPr>
        <dsp:cNvPr id="0" name=""/>
        <dsp:cNvSpPr/>
      </dsp:nvSpPr>
      <dsp:spPr>
        <a:xfrm>
          <a:off x="3400317" y="806997"/>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A5FEEE77-D206-1D48-BAE3-DF3119BD61F0}">
      <dsp:nvSpPr>
        <dsp:cNvPr id="0" name=""/>
        <dsp:cNvSpPr/>
      </dsp:nvSpPr>
      <dsp:spPr>
        <a:xfrm>
          <a:off x="2691541" y="3886435"/>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5901B2B-FF25-964B-9A90-7EF55BBE3FA6}">
      <dsp:nvSpPr>
        <dsp:cNvPr id="0" name=""/>
        <dsp:cNvSpPr/>
      </dsp:nvSpPr>
      <dsp:spPr>
        <a:xfrm>
          <a:off x="5380002" y="464830"/>
          <a:ext cx="2444055" cy="3421677"/>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b="1" kern="1200" baseline="0"/>
            <a:t>Spiral model</a:t>
          </a:r>
          <a:endParaRPr lang="en-US" sz="2600" kern="1200"/>
        </a:p>
      </dsp:txBody>
      <dsp:txXfrm>
        <a:off x="5380002" y="1765067"/>
        <a:ext cx="2444055" cy="2053006"/>
      </dsp:txXfrm>
    </dsp:sp>
    <dsp:sp modelId="{D4156227-95FB-C446-81B7-9103FF82815A}">
      <dsp:nvSpPr>
        <dsp:cNvPr id="0" name=""/>
        <dsp:cNvSpPr/>
      </dsp:nvSpPr>
      <dsp:spPr>
        <a:xfrm>
          <a:off x="6088778" y="806997"/>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7162CEA0-1A28-BE47-8CCC-BCAC88DB87D0}">
      <dsp:nvSpPr>
        <dsp:cNvPr id="0" name=""/>
        <dsp:cNvSpPr/>
      </dsp:nvSpPr>
      <dsp:spPr>
        <a:xfrm>
          <a:off x="5380002" y="3886435"/>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6706F34-CAF2-9C48-96A9-31578527A617}">
      <dsp:nvSpPr>
        <dsp:cNvPr id="0" name=""/>
        <dsp:cNvSpPr/>
      </dsp:nvSpPr>
      <dsp:spPr>
        <a:xfrm>
          <a:off x="8068463" y="464830"/>
          <a:ext cx="2444055" cy="3421677"/>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b="1" kern="1200" baseline="0"/>
            <a:t>V-model</a:t>
          </a:r>
          <a:endParaRPr lang="en-US" sz="2600" kern="1200"/>
        </a:p>
      </dsp:txBody>
      <dsp:txXfrm>
        <a:off x="8068463" y="1765067"/>
        <a:ext cx="2444055" cy="2053006"/>
      </dsp:txXfrm>
    </dsp:sp>
    <dsp:sp modelId="{5201D882-A721-3440-9E9A-128509AC206D}">
      <dsp:nvSpPr>
        <dsp:cNvPr id="0" name=""/>
        <dsp:cNvSpPr/>
      </dsp:nvSpPr>
      <dsp:spPr>
        <a:xfrm>
          <a:off x="8777239" y="806997"/>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8D4C0BB8-44B8-0740-93A6-353301BE21C8}">
      <dsp:nvSpPr>
        <dsp:cNvPr id="0" name=""/>
        <dsp:cNvSpPr/>
      </dsp:nvSpPr>
      <dsp:spPr>
        <a:xfrm>
          <a:off x="8068463" y="3886435"/>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D2986-890E-FB45-A9DE-3186668E3771}" type="datetimeFigureOut">
              <a:rPr lang="en-US" smtClean="0"/>
              <a:t>2/21/19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FC88E-1A9B-A54B-9905-4A50D26935DE}" type="slidenum">
              <a:rPr lang="en-US" smtClean="0"/>
              <a:t>‹#›</a:t>
            </a:fld>
            <a:endParaRPr lang="en-US"/>
          </a:p>
        </p:txBody>
      </p:sp>
    </p:spTree>
    <p:extLst>
      <p:ext uri="{BB962C8B-B14F-4D97-AF65-F5344CB8AC3E}">
        <p14:creationId xmlns:p14="http://schemas.microsoft.com/office/powerpoint/2010/main" val="155625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FC88E-1A9B-A54B-9905-4A50D26935DE}" type="slidenum">
              <a:rPr lang="en-US" smtClean="0"/>
              <a:t>5</a:t>
            </a:fld>
            <a:endParaRPr lang="en-US"/>
          </a:p>
        </p:txBody>
      </p:sp>
    </p:spTree>
    <p:extLst>
      <p:ext uri="{BB962C8B-B14F-4D97-AF65-F5344CB8AC3E}">
        <p14:creationId xmlns:p14="http://schemas.microsoft.com/office/powerpoint/2010/main" val="2504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8EF2-1950-DC49-AA05-CE013EE2B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30A22-CA03-B041-8E70-0D88066ED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AEF584-46EA-E142-A727-0DDD10258CA3}"/>
              </a:ext>
            </a:extLst>
          </p:cNvPr>
          <p:cNvSpPr>
            <a:spLocks noGrp="1"/>
          </p:cNvSpPr>
          <p:nvPr>
            <p:ph type="dt" sz="half" idx="10"/>
          </p:nvPr>
        </p:nvSpPr>
        <p:spPr/>
        <p:txBody>
          <a:bodyPr/>
          <a:lstStyle/>
          <a:p>
            <a:fld id="{48A87A34-81AB-432B-8DAE-1953F412C126}" type="datetimeFigureOut">
              <a:rPr lang="en-US" smtClean="0"/>
              <a:t>2/21/19</a:t>
            </a:fld>
            <a:endParaRPr lang="en-US" dirty="0"/>
          </a:p>
        </p:txBody>
      </p:sp>
      <p:sp>
        <p:nvSpPr>
          <p:cNvPr id="5" name="Footer Placeholder 4">
            <a:extLst>
              <a:ext uri="{FF2B5EF4-FFF2-40B4-BE49-F238E27FC236}">
                <a16:creationId xmlns:a16="http://schemas.microsoft.com/office/drawing/2014/main" id="{19A6EB6E-73CA-D945-A86F-BAEF9AA7A1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B2B946-06D6-9C4A-8865-54F2E71FA7D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471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A4D9-02A3-514D-8CD5-994F4742A0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3DF947-4F46-9D4B-973A-DCA96B0FC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A26D8-73F4-D34D-8AC4-3BC3C5B686E2}"/>
              </a:ext>
            </a:extLst>
          </p:cNvPr>
          <p:cNvSpPr>
            <a:spLocks noGrp="1"/>
          </p:cNvSpPr>
          <p:nvPr>
            <p:ph type="dt" sz="half" idx="10"/>
          </p:nvPr>
        </p:nvSpPr>
        <p:spPr/>
        <p:txBody>
          <a:bodyPr/>
          <a:lstStyle/>
          <a:p>
            <a:fld id="{48A87A34-81AB-432B-8DAE-1953F412C126}" type="datetimeFigureOut">
              <a:rPr lang="en-US" smtClean="0"/>
              <a:pPr/>
              <a:t>2/21/19</a:t>
            </a:fld>
            <a:endParaRPr lang="en-US" dirty="0"/>
          </a:p>
        </p:txBody>
      </p:sp>
      <p:sp>
        <p:nvSpPr>
          <p:cNvPr id="5" name="Footer Placeholder 4">
            <a:extLst>
              <a:ext uri="{FF2B5EF4-FFF2-40B4-BE49-F238E27FC236}">
                <a16:creationId xmlns:a16="http://schemas.microsoft.com/office/drawing/2014/main" id="{51F77FAE-5475-154C-B548-9D89CEEA7C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3295CF-B99A-954C-A84D-E53C085F3C6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716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55C80-9CBE-B949-AC54-8F35592D4C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CE0C3F-DDA2-F641-9307-241F6B07E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AE820-8FA4-954D-B2E1-F8ABFC9EAE79}"/>
              </a:ext>
            </a:extLst>
          </p:cNvPr>
          <p:cNvSpPr>
            <a:spLocks noGrp="1"/>
          </p:cNvSpPr>
          <p:nvPr>
            <p:ph type="dt" sz="half" idx="10"/>
          </p:nvPr>
        </p:nvSpPr>
        <p:spPr/>
        <p:txBody>
          <a:bodyPr/>
          <a:lstStyle/>
          <a:p>
            <a:fld id="{48A87A34-81AB-432B-8DAE-1953F412C126}" type="datetimeFigureOut">
              <a:rPr lang="en-US" smtClean="0"/>
              <a:pPr/>
              <a:t>2/21/19</a:t>
            </a:fld>
            <a:endParaRPr lang="en-US" dirty="0"/>
          </a:p>
        </p:txBody>
      </p:sp>
      <p:sp>
        <p:nvSpPr>
          <p:cNvPr id="5" name="Footer Placeholder 4">
            <a:extLst>
              <a:ext uri="{FF2B5EF4-FFF2-40B4-BE49-F238E27FC236}">
                <a16:creationId xmlns:a16="http://schemas.microsoft.com/office/drawing/2014/main" id="{B6E317DA-D28D-C848-92E8-FB1967D1CE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245A7B-BC9E-934D-850F-FAEB30C433D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0630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360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3E8A-77AF-8643-8BB6-8626FC57B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7AF62-EBFC-1441-B4FF-B1BD5CC78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85058-9BF5-4143-A8B1-8EDA4C72789F}"/>
              </a:ext>
            </a:extLst>
          </p:cNvPr>
          <p:cNvSpPr>
            <a:spLocks noGrp="1"/>
          </p:cNvSpPr>
          <p:nvPr>
            <p:ph type="dt" sz="half" idx="10"/>
          </p:nvPr>
        </p:nvSpPr>
        <p:spPr/>
        <p:txBody>
          <a:bodyPr/>
          <a:lstStyle/>
          <a:p>
            <a:fld id="{48A87A34-81AB-432B-8DAE-1953F412C126}" type="datetimeFigureOut">
              <a:rPr lang="en-US" smtClean="0"/>
              <a:pPr/>
              <a:t>2/21/19</a:t>
            </a:fld>
            <a:endParaRPr lang="en-US" dirty="0"/>
          </a:p>
        </p:txBody>
      </p:sp>
      <p:sp>
        <p:nvSpPr>
          <p:cNvPr id="5" name="Footer Placeholder 4">
            <a:extLst>
              <a:ext uri="{FF2B5EF4-FFF2-40B4-BE49-F238E27FC236}">
                <a16:creationId xmlns:a16="http://schemas.microsoft.com/office/drawing/2014/main" id="{E0158721-1DBE-ED4E-BB50-DA16F99864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B11D3B-30B5-A243-9EB0-A61E28C61D2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299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D149-A624-AC46-890B-5D422A3DF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A07B8-98C8-7C41-94CE-28D6CC806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319316-2ACA-8341-A7E7-8D6A56942851}"/>
              </a:ext>
            </a:extLst>
          </p:cNvPr>
          <p:cNvSpPr>
            <a:spLocks noGrp="1"/>
          </p:cNvSpPr>
          <p:nvPr>
            <p:ph type="dt" sz="half" idx="10"/>
          </p:nvPr>
        </p:nvSpPr>
        <p:spPr/>
        <p:txBody>
          <a:bodyPr/>
          <a:lstStyle/>
          <a:p>
            <a:fld id="{48A87A34-81AB-432B-8DAE-1953F412C126}" type="datetimeFigureOut">
              <a:rPr lang="en-US" smtClean="0"/>
              <a:t>2/21/19</a:t>
            </a:fld>
            <a:endParaRPr lang="en-US" dirty="0"/>
          </a:p>
        </p:txBody>
      </p:sp>
      <p:sp>
        <p:nvSpPr>
          <p:cNvPr id="5" name="Footer Placeholder 4">
            <a:extLst>
              <a:ext uri="{FF2B5EF4-FFF2-40B4-BE49-F238E27FC236}">
                <a16:creationId xmlns:a16="http://schemas.microsoft.com/office/drawing/2014/main" id="{ECF956BA-3E58-3740-9B3C-5059E8316E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C8DB0F-36E1-394B-9F15-AFFFF800DE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9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8B35-9DBD-8649-B1C5-BD7A01115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37A36-A6F3-104F-BFCC-5053B945D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21C88-4023-3A49-8242-BBDBB7CC7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A102D8-A5F1-AD41-86C2-AA62E633BBA3}"/>
              </a:ext>
            </a:extLst>
          </p:cNvPr>
          <p:cNvSpPr>
            <a:spLocks noGrp="1"/>
          </p:cNvSpPr>
          <p:nvPr>
            <p:ph type="dt" sz="half" idx="10"/>
          </p:nvPr>
        </p:nvSpPr>
        <p:spPr/>
        <p:txBody>
          <a:bodyPr/>
          <a:lstStyle/>
          <a:p>
            <a:fld id="{48A87A34-81AB-432B-8DAE-1953F412C126}" type="datetimeFigureOut">
              <a:rPr lang="en-US" smtClean="0"/>
              <a:pPr/>
              <a:t>2/21/19</a:t>
            </a:fld>
            <a:endParaRPr lang="en-US" dirty="0"/>
          </a:p>
        </p:txBody>
      </p:sp>
      <p:sp>
        <p:nvSpPr>
          <p:cNvPr id="6" name="Footer Placeholder 5">
            <a:extLst>
              <a:ext uri="{FF2B5EF4-FFF2-40B4-BE49-F238E27FC236}">
                <a16:creationId xmlns:a16="http://schemas.microsoft.com/office/drawing/2014/main" id="{27EB2FDD-948A-0940-BD08-6604F0BAE8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5BFE6B-50FB-9347-8E4B-AA144E80E6B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344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5FF1-35CE-BF47-99D2-8D4DC21047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794F8-EB70-8C4D-AC42-EBEBABD27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B3E84-417C-9C41-94DD-ABA03F133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1B8D8D-0507-154A-B420-01B44F3E1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685BF6-6369-9548-8072-F03F9649D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CD948A-22FF-0545-AD2E-CA1E829B76D7}"/>
              </a:ext>
            </a:extLst>
          </p:cNvPr>
          <p:cNvSpPr>
            <a:spLocks noGrp="1"/>
          </p:cNvSpPr>
          <p:nvPr>
            <p:ph type="dt" sz="half" idx="10"/>
          </p:nvPr>
        </p:nvSpPr>
        <p:spPr/>
        <p:txBody>
          <a:bodyPr/>
          <a:lstStyle/>
          <a:p>
            <a:fld id="{48A87A34-81AB-432B-8DAE-1953F412C126}" type="datetimeFigureOut">
              <a:rPr lang="en-US" smtClean="0"/>
              <a:pPr/>
              <a:t>2/21/19</a:t>
            </a:fld>
            <a:endParaRPr lang="en-US" dirty="0"/>
          </a:p>
        </p:txBody>
      </p:sp>
      <p:sp>
        <p:nvSpPr>
          <p:cNvPr id="8" name="Footer Placeholder 7">
            <a:extLst>
              <a:ext uri="{FF2B5EF4-FFF2-40B4-BE49-F238E27FC236}">
                <a16:creationId xmlns:a16="http://schemas.microsoft.com/office/drawing/2014/main" id="{F03525EA-9480-FC44-B874-2B83777DD5D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D3C1956-F149-A844-946B-334EA165D0C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0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8101-B0E2-B841-930D-1CB971E3A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A45105-902B-284A-B2D2-88CAF19675A7}"/>
              </a:ext>
            </a:extLst>
          </p:cNvPr>
          <p:cNvSpPr>
            <a:spLocks noGrp="1"/>
          </p:cNvSpPr>
          <p:nvPr>
            <p:ph type="dt" sz="half" idx="10"/>
          </p:nvPr>
        </p:nvSpPr>
        <p:spPr/>
        <p:txBody>
          <a:bodyPr/>
          <a:lstStyle/>
          <a:p>
            <a:fld id="{48A87A34-81AB-432B-8DAE-1953F412C126}" type="datetimeFigureOut">
              <a:rPr lang="en-US" smtClean="0"/>
              <a:t>2/21/19</a:t>
            </a:fld>
            <a:endParaRPr lang="en-US" dirty="0"/>
          </a:p>
        </p:txBody>
      </p:sp>
      <p:sp>
        <p:nvSpPr>
          <p:cNvPr id="4" name="Footer Placeholder 3">
            <a:extLst>
              <a:ext uri="{FF2B5EF4-FFF2-40B4-BE49-F238E27FC236}">
                <a16:creationId xmlns:a16="http://schemas.microsoft.com/office/drawing/2014/main" id="{E562BE34-5130-2748-BF3E-519BCE8641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E75467E-F2AD-FC48-A24B-E610C1C19C7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45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9CAA4-045D-CE47-B0A0-6A9D03C7D7B7}"/>
              </a:ext>
            </a:extLst>
          </p:cNvPr>
          <p:cNvSpPr>
            <a:spLocks noGrp="1"/>
          </p:cNvSpPr>
          <p:nvPr>
            <p:ph type="dt" sz="half" idx="10"/>
          </p:nvPr>
        </p:nvSpPr>
        <p:spPr/>
        <p:txBody>
          <a:bodyPr/>
          <a:lstStyle/>
          <a:p>
            <a:fld id="{48A87A34-81AB-432B-8DAE-1953F412C126}" type="datetimeFigureOut">
              <a:rPr lang="en-US" smtClean="0"/>
              <a:t>2/21/19</a:t>
            </a:fld>
            <a:endParaRPr lang="en-US" dirty="0"/>
          </a:p>
        </p:txBody>
      </p:sp>
      <p:sp>
        <p:nvSpPr>
          <p:cNvPr id="3" name="Footer Placeholder 2">
            <a:extLst>
              <a:ext uri="{FF2B5EF4-FFF2-40B4-BE49-F238E27FC236}">
                <a16:creationId xmlns:a16="http://schemas.microsoft.com/office/drawing/2014/main" id="{0DE6D024-9100-E249-8AB1-C3731FE1846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D2E8283-24F4-3A4D-AB3B-CE73B521535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343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576A-A3C3-0E44-BEFA-3F117D00A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2A10E-97CE-1743-9DDD-D77F81891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B9BFD4-E542-7D45-92E7-F3202AC01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4A49C-506B-874B-ACAC-8DBE057CF9D4}"/>
              </a:ext>
            </a:extLst>
          </p:cNvPr>
          <p:cNvSpPr>
            <a:spLocks noGrp="1"/>
          </p:cNvSpPr>
          <p:nvPr>
            <p:ph type="dt" sz="half" idx="10"/>
          </p:nvPr>
        </p:nvSpPr>
        <p:spPr/>
        <p:txBody>
          <a:bodyPr/>
          <a:lstStyle/>
          <a:p>
            <a:fld id="{48A87A34-81AB-432B-8DAE-1953F412C126}" type="datetimeFigureOut">
              <a:rPr lang="en-US" smtClean="0"/>
              <a:pPr/>
              <a:t>2/21/19</a:t>
            </a:fld>
            <a:endParaRPr lang="en-US" dirty="0"/>
          </a:p>
        </p:txBody>
      </p:sp>
      <p:sp>
        <p:nvSpPr>
          <p:cNvPr id="6" name="Footer Placeholder 5">
            <a:extLst>
              <a:ext uri="{FF2B5EF4-FFF2-40B4-BE49-F238E27FC236}">
                <a16:creationId xmlns:a16="http://schemas.microsoft.com/office/drawing/2014/main" id="{998825FB-77EF-B349-A607-8608E96C9A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C76AA1-E526-0344-AE8F-9D9A1662ACC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854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8E68-10C5-3D48-A525-5BD9C2285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EC1F3-1682-5D4B-91B8-854D2C3D5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5DFE6E-9185-AA4B-A587-38A0BE044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36251-F565-4E40-83B0-DAE22871DE39}"/>
              </a:ext>
            </a:extLst>
          </p:cNvPr>
          <p:cNvSpPr>
            <a:spLocks noGrp="1"/>
          </p:cNvSpPr>
          <p:nvPr>
            <p:ph type="dt" sz="half" idx="10"/>
          </p:nvPr>
        </p:nvSpPr>
        <p:spPr/>
        <p:txBody>
          <a:bodyPr/>
          <a:lstStyle/>
          <a:p>
            <a:fld id="{48A87A34-81AB-432B-8DAE-1953F412C126}" type="datetimeFigureOut">
              <a:rPr lang="en-US" smtClean="0"/>
              <a:t>2/21/19</a:t>
            </a:fld>
            <a:endParaRPr lang="en-US" dirty="0"/>
          </a:p>
        </p:txBody>
      </p:sp>
      <p:sp>
        <p:nvSpPr>
          <p:cNvPr id="6" name="Footer Placeholder 5">
            <a:extLst>
              <a:ext uri="{FF2B5EF4-FFF2-40B4-BE49-F238E27FC236}">
                <a16:creationId xmlns:a16="http://schemas.microsoft.com/office/drawing/2014/main" id="{522ED3AF-20AC-0D4A-80EC-3860C86A66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4E6A3F-20E5-0E4E-BBBC-05B95ED9E1D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209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6BEAC8-7070-7D49-BDCF-0BEE10E78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06762C-7023-1B44-B7B1-05721F0A5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9FB03-B52F-DB40-8499-59109E850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2/21/19</a:t>
            </a:fld>
            <a:endParaRPr lang="en-US" dirty="0"/>
          </a:p>
        </p:txBody>
      </p:sp>
      <p:sp>
        <p:nvSpPr>
          <p:cNvPr id="5" name="Footer Placeholder 4">
            <a:extLst>
              <a:ext uri="{FF2B5EF4-FFF2-40B4-BE49-F238E27FC236}">
                <a16:creationId xmlns:a16="http://schemas.microsoft.com/office/drawing/2014/main" id="{A53A0BF4-6274-264F-813B-D47C7914C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52244D-CD67-E04C-9120-72C857D08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700408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C39FF-2D9F-DD4F-9B45-09E5A56D5036}"/>
              </a:ext>
            </a:extLst>
          </p:cNvPr>
          <p:cNvSpPr>
            <a:spLocks noGrp="1"/>
          </p:cNvSpPr>
          <p:nvPr>
            <p:ph type="ctrTitle"/>
          </p:nvPr>
        </p:nvSpPr>
        <p:spPr>
          <a:xfrm>
            <a:off x="1524000" y="1122362"/>
            <a:ext cx="9144000" cy="2840037"/>
          </a:xfrm>
        </p:spPr>
        <p:txBody>
          <a:bodyPr>
            <a:normAutofit/>
          </a:bodyPr>
          <a:lstStyle/>
          <a:p>
            <a:r>
              <a:rPr lang="en-US" sz="5800" dirty="0"/>
              <a:t> Home work 1</a:t>
            </a:r>
          </a:p>
        </p:txBody>
      </p:sp>
      <p:sp>
        <p:nvSpPr>
          <p:cNvPr id="3" name="Subtitle 2">
            <a:extLst>
              <a:ext uri="{FF2B5EF4-FFF2-40B4-BE49-F238E27FC236}">
                <a16:creationId xmlns:a16="http://schemas.microsoft.com/office/drawing/2014/main" id="{AB409C47-79E5-4E43-B271-0FC17FF423AA}"/>
              </a:ext>
            </a:extLst>
          </p:cNvPr>
          <p:cNvSpPr>
            <a:spLocks noGrp="1"/>
          </p:cNvSpPr>
          <p:nvPr>
            <p:ph type="subTitle" idx="1"/>
          </p:nvPr>
        </p:nvSpPr>
        <p:spPr>
          <a:xfrm>
            <a:off x="1524000" y="4256436"/>
            <a:ext cx="9144000" cy="1600818"/>
          </a:xfrm>
        </p:spPr>
        <p:txBody>
          <a:bodyPr>
            <a:normAutofit/>
          </a:bodyPr>
          <a:lstStyle/>
          <a:p>
            <a:r>
              <a:rPr lang="en-US">
                <a:solidFill>
                  <a:schemeClr val="accent1"/>
                </a:solidFill>
              </a:rPr>
              <a:t>QA</a:t>
            </a:r>
          </a:p>
        </p:txBody>
      </p:sp>
      <p:cxnSp>
        <p:nvCxnSpPr>
          <p:cNvPr id="7"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6976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DF5D-5CCD-6747-A7D2-45054E311FA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dirty="0">
                <a:solidFill>
                  <a:srgbClr val="262626"/>
                </a:solidFill>
              </a:rPr>
              <a:t>SPIRAL MODEL</a:t>
            </a:r>
          </a:p>
        </p:txBody>
      </p:sp>
      <p:sp>
        <p:nvSpPr>
          <p:cNvPr id="3" name="Content Placeholder 2">
            <a:extLst>
              <a:ext uri="{FF2B5EF4-FFF2-40B4-BE49-F238E27FC236}">
                <a16:creationId xmlns:a16="http://schemas.microsoft.com/office/drawing/2014/main" id="{2B50133F-A545-1948-AF37-0776CFE8C0FC}"/>
              </a:ext>
            </a:extLst>
          </p:cNvPr>
          <p:cNvSpPr>
            <a:spLocks noGrp="1"/>
          </p:cNvSpPr>
          <p:nvPr>
            <p:ph sz="quarter" idx="13"/>
          </p:nvPr>
        </p:nvSpPr>
        <p:spPr>
          <a:xfrm>
            <a:off x="6049182" y="802638"/>
            <a:ext cx="5408696" cy="5252722"/>
          </a:xfrm>
        </p:spPr>
        <p:txBody>
          <a:bodyPr anchor="ctr">
            <a:normAutofit/>
          </a:bodyPr>
          <a:lstStyle/>
          <a:p>
            <a:pPr marL="0" indent="0">
              <a:buNone/>
            </a:pPr>
            <a:r>
              <a:rPr lang="en-US" sz="2400" dirty="0"/>
              <a:t>The SPIRAL MODEL is similar to the incremental model, with more emphasis placed on Risk analysis.</a:t>
            </a:r>
            <a:endParaRPr lang="ru-RU" sz="2400" dirty="0"/>
          </a:p>
          <a:p>
            <a:pPr marL="0" indent="0">
              <a:buNone/>
            </a:pPr>
            <a:endParaRPr lang="ru-RU" sz="2400" dirty="0"/>
          </a:p>
          <a:p>
            <a:pPr marL="0" indent="0">
              <a:buNone/>
            </a:pPr>
            <a:r>
              <a:rPr lang="en-US" sz="2400" dirty="0"/>
              <a:t>The key phases of this model:</a:t>
            </a:r>
          </a:p>
          <a:p>
            <a:pPr marL="0" indent="0">
              <a:buNone/>
            </a:pPr>
            <a:r>
              <a:rPr lang="en-US" sz="2400" b="1" dirty="0"/>
              <a:t>Planning Phase</a:t>
            </a:r>
          </a:p>
          <a:p>
            <a:pPr marL="0" indent="0">
              <a:buNone/>
            </a:pPr>
            <a:r>
              <a:rPr lang="en-US" sz="2400" b="1" dirty="0"/>
              <a:t>Risk Analysis</a:t>
            </a:r>
          </a:p>
          <a:p>
            <a:pPr marL="0" indent="0">
              <a:buNone/>
            </a:pPr>
            <a:r>
              <a:rPr lang="en-US" sz="2400" b="1" dirty="0"/>
              <a:t>Engineering Phase</a:t>
            </a:r>
          </a:p>
          <a:p>
            <a:pPr marL="0" indent="0">
              <a:buNone/>
            </a:pPr>
            <a:r>
              <a:rPr lang="en-US" sz="2400" dirty="0"/>
              <a:t>E</a:t>
            </a:r>
            <a:r>
              <a:rPr lang="en-US" sz="2400" b="1" dirty="0"/>
              <a:t>valuation phase</a:t>
            </a:r>
          </a:p>
          <a:p>
            <a:pPr marL="0" indent="0">
              <a:buNone/>
            </a:pPr>
            <a:r>
              <a:rPr lang="en-US" sz="2400" dirty="0"/>
              <a:t> </a:t>
            </a:r>
          </a:p>
        </p:txBody>
      </p:sp>
    </p:spTree>
    <p:extLst>
      <p:ext uri="{BB962C8B-B14F-4D97-AF65-F5344CB8AC3E}">
        <p14:creationId xmlns:p14="http://schemas.microsoft.com/office/powerpoint/2010/main" val="23821029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79D8-4F9D-9345-ADDD-BFE57F97C6E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Spiral </a:t>
            </a:r>
            <a:br>
              <a:rPr lang="en-US" sz="2600" dirty="0">
                <a:solidFill>
                  <a:srgbClr val="FFFFFF"/>
                </a:solidFill>
              </a:rPr>
            </a:br>
            <a:r>
              <a:rPr lang="en-US" sz="2600" dirty="0">
                <a:solidFill>
                  <a:srgbClr val="FFFFFF"/>
                </a:solidFill>
              </a:rPr>
              <a:t>model</a:t>
            </a:r>
          </a:p>
        </p:txBody>
      </p:sp>
      <p:graphicFrame>
        <p:nvGraphicFramePr>
          <p:cNvPr id="7" name="Content Placeholder 3">
            <a:extLst>
              <a:ext uri="{FF2B5EF4-FFF2-40B4-BE49-F238E27FC236}">
                <a16:creationId xmlns:a16="http://schemas.microsoft.com/office/drawing/2014/main" id="{3FC28CD1-C386-814F-B804-79EBC06E54AD}"/>
              </a:ext>
            </a:extLst>
          </p:cNvPr>
          <p:cNvGraphicFramePr>
            <a:graphicFrameLocks/>
          </p:cNvGraphicFramePr>
          <p:nvPr>
            <p:extLst>
              <p:ext uri="{D42A27DB-BD31-4B8C-83A1-F6EECF244321}">
                <p14:modId xmlns:p14="http://schemas.microsoft.com/office/powerpoint/2010/main" val="3335908535"/>
              </p:ext>
            </p:extLst>
          </p:nvPr>
        </p:nvGraphicFramePr>
        <p:xfrm>
          <a:off x="4259180" y="1072070"/>
          <a:ext cx="6845741" cy="4713859"/>
        </p:xfrm>
        <a:graphic>
          <a:graphicData uri="http://schemas.openxmlformats.org/drawingml/2006/table">
            <a:tbl>
              <a:tblPr firstRow="1" bandRow="1">
                <a:tableStyleId>{073A0DAA-6AF3-43AB-8588-CEC1D06C72B9}</a:tableStyleId>
              </a:tblPr>
              <a:tblGrid>
                <a:gridCol w="3320715">
                  <a:extLst>
                    <a:ext uri="{9D8B030D-6E8A-4147-A177-3AD203B41FA5}">
                      <a16:colId xmlns:a16="http://schemas.microsoft.com/office/drawing/2014/main" val="1144766974"/>
                    </a:ext>
                  </a:extLst>
                </a:gridCol>
                <a:gridCol w="3525026">
                  <a:extLst>
                    <a:ext uri="{9D8B030D-6E8A-4147-A177-3AD203B41FA5}">
                      <a16:colId xmlns:a16="http://schemas.microsoft.com/office/drawing/2014/main" val="3433934993"/>
                    </a:ext>
                  </a:extLst>
                </a:gridCol>
              </a:tblGrid>
              <a:tr h="644779">
                <a:tc>
                  <a:txBody>
                    <a:bodyPr/>
                    <a:lstStyle/>
                    <a:p>
                      <a:pPr algn="ctr"/>
                      <a:r>
                        <a:rPr lang="en-US" sz="2800" dirty="0"/>
                        <a:t>Advantages</a:t>
                      </a:r>
                    </a:p>
                  </a:txBody>
                  <a:tcPr marL="167640" marR="167640" marT="83820" marB="83820"/>
                </a:tc>
                <a:tc>
                  <a:txBody>
                    <a:bodyPr/>
                    <a:lstStyle/>
                    <a:p>
                      <a:pPr algn="ctr"/>
                      <a:r>
                        <a:rPr lang="en-US" sz="2800" dirty="0"/>
                        <a:t>Disadvantages</a:t>
                      </a:r>
                    </a:p>
                  </a:txBody>
                  <a:tcPr marL="167640" marR="167640" marT="83820" marB="83820"/>
                </a:tc>
                <a:extLst>
                  <a:ext uri="{0D108BD9-81ED-4DB2-BD59-A6C34878D82A}">
                    <a16:rowId xmlns:a16="http://schemas.microsoft.com/office/drawing/2014/main" val="3053408358"/>
                  </a:ext>
                </a:extLst>
              </a:tr>
              <a:tr h="3678173">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High amount of risk analysis hence, avoidance of Risk is enhanced.</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Good for large and mission-critical projects.</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Strong approval and documentation control.</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Additional Functionality can be added at a later date.</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Software is produced early in the software life cycle. </a:t>
                      </a:r>
                    </a:p>
                    <a:p>
                      <a:pPr marL="285750" indent="-285750">
                        <a:buFont typeface="Arial" panose="020B0604020202020204" pitchFamily="34" charset="0"/>
                        <a:buChar char="•"/>
                      </a:pPr>
                      <a:endParaRPr lang="en-US" sz="1600" dirty="0"/>
                    </a:p>
                  </a:txBody>
                  <a:tcPr marL="167640" marR="167640" marT="83820" marB="83820"/>
                </a:tc>
                <a:tc>
                  <a:txBody>
                    <a:bodyPr/>
                    <a:lstStyle/>
                    <a:p>
                      <a:pPr marL="285750" indent="-285750">
                        <a:buFont typeface="Arial" panose="020B0604020202020204" pitchFamily="34" charset="0"/>
                        <a:buChar char="•"/>
                      </a:pPr>
                      <a:r>
                        <a:rPr lang="en-US" sz="1600" dirty="0"/>
                        <a:t>Can be a costly model to use.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Risk analysis requires highly specific expertise.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Project’s success is highly dependent on the risk analysis phase.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Doesn’t work well for smaller projects.</a:t>
                      </a:r>
                    </a:p>
                  </a:txBody>
                  <a:tcPr marL="167640" marR="167640" marT="83820" marB="83820"/>
                </a:tc>
                <a:extLst>
                  <a:ext uri="{0D108BD9-81ED-4DB2-BD59-A6C34878D82A}">
                    <a16:rowId xmlns:a16="http://schemas.microsoft.com/office/drawing/2014/main" val="1394251873"/>
                  </a:ext>
                </a:extLst>
              </a:tr>
            </a:tbl>
          </a:graphicData>
        </a:graphic>
      </p:graphicFrame>
    </p:spTree>
    <p:extLst>
      <p:ext uri="{BB962C8B-B14F-4D97-AF65-F5344CB8AC3E}">
        <p14:creationId xmlns:p14="http://schemas.microsoft.com/office/powerpoint/2010/main" val="16219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06C6E-B590-6847-930D-5535D73F5FA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V-Model</a:t>
            </a:r>
            <a:endParaRPr lang="en-US" sz="4800" kern="1200" dirty="0">
              <a:solidFill>
                <a:srgbClr val="FFFFFF"/>
              </a:solidFill>
              <a:latin typeface="+mj-lt"/>
              <a:ea typeface="+mj-ea"/>
              <a:cs typeface="+mj-cs"/>
            </a:endParaRPr>
          </a:p>
        </p:txBody>
      </p:sp>
      <p:cxnSp>
        <p:nvCxnSpPr>
          <p:cNvPr id="10"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2DBEEB0E-1973-6D43-9E80-701481B7E7B3}"/>
              </a:ext>
            </a:extLst>
          </p:cNvPr>
          <p:cNvPicPr>
            <a:picLocks noGrp="1" noChangeAspect="1"/>
          </p:cNvPicPr>
          <p:nvPr>
            <p:ph sz="quarter" idx="13"/>
          </p:nvPr>
        </p:nvPicPr>
        <p:blipFill>
          <a:blip r:embed="rId2"/>
          <a:stretch>
            <a:fillRect/>
          </a:stretch>
        </p:blipFill>
        <p:spPr>
          <a:xfrm>
            <a:off x="5153822" y="729634"/>
            <a:ext cx="6553545" cy="5406674"/>
          </a:xfrm>
          <a:prstGeom prst="rect">
            <a:avLst/>
          </a:prstGeom>
        </p:spPr>
      </p:pic>
    </p:spTree>
    <p:extLst>
      <p:ext uri="{BB962C8B-B14F-4D97-AF65-F5344CB8AC3E}">
        <p14:creationId xmlns:p14="http://schemas.microsoft.com/office/powerpoint/2010/main" val="56857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DF5D-5CCD-6747-A7D2-45054E311FA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dirty="0">
                <a:solidFill>
                  <a:srgbClr val="262626"/>
                </a:solidFill>
              </a:rPr>
              <a:t>V-MODEL</a:t>
            </a:r>
          </a:p>
        </p:txBody>
      </p:sp>
      <p:sp>
        <p:nvSpPr>
          <p:cNvPr id="3" name="Content Placeholder 2">
            <a:extLst>
              <a:ext uri="{FF2B5EF4-FFF2-40B4-BE49-F238E27FC236}">
                <a16:creationId xmlns:a16="http://schemas.microsoft.com/office/drawing/2014/main" id="{2B50133F-A545-1948-AF37-0776CFE8C0FC}"/>
              </a:ext>
            </a:extLst>
          </p:cNvPr>
          <p:cNvSpPr>
            <a:spLocks noGrp="1"/>
          </p:cNvSpPr>
          <p:nvPr>
            <p:ph sz="quarter" idx="13"/>
          </p:nvPr>
        </p:nvSpPr>
        <p:spPr>
          <a:xfrm>
            <a:off x="6049182" y="802638"/>
            <a:ext cx="5408696" cy="5252722"/>
          </a:xfrm>
        </p:spPr>
        <p:txBody>
          <a:bodyPr anchor="ctr">
            <a:normAutofit/>
          </a:bodyPr>
          <a:lstStyle/>
          <a:p>
            <a:pPr marL="0" indent="0">
              <a:buNone/>
            </a:pPr>
            <a:r>
              <a:rPr lang="en-US" sz="2400" dirty="0"/>
              <a:t>In  V-MODEL Testing appears here at the earliest stages of the project development.</a:t>
            </a:r>
            <a:endParaRPr lang="ru-RU" sz="2400" dirty="0"/>
          </a:p>
        </p:txBody>
      </p:sp>
    </p:spTree>
    <p:extLst>
      <p:ext uri="{BB962C8B-B14F-4D97-AF65-F5344CB8AC3E}">
        <p14:creationId xmlns:p14="http://schemas.microsoft.com/office/powerpoint/2010/main" val="10469362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79D8-4F9D-9345-ADDD-BFE57F97C6E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V- Model</a:t>
            </a:r>
          </a:p>
        </p:txBody>
      </p:sp>
      <p:graphicFrame>
        <p:nvGraphicFramePr>
          <p:cNvPr id="7" name="Content Placeholder 3">
            <a:extLst>
              <a:ext uri="{FF2B5EF4-FFF2-40B4-BE49-F238E27FC236}">
                <a16:creationId xmlns:a16="http://schemas.microsoft.com/office/drawing/2014/main" id="{3FC28CD1-C386-814F-B804-79EBC06E54AD}"/>
              </a:ext>
            </a:extLst>
          </p:cNvPr>
          <p:cNvGraphicFramePr>
            <a:graphicFrameLocks/>
          </p:cNvGraphicFramePr>
          <p:nvPr>
            <p:extLst>
              <p:ext uri="{D42A27DB-BD31-4B8C-83A1-F6EECF244321}">
                <p14:modId xmlns:p14="http://schemas.microsoft.com/office/powerpoint/2010/main" val="119388153"/>
              </p:ext>
            </p:extLst>
          </p:nvPr>
        </p:nvGraphicFramePr>
        <p:xfrm>
          <a:off x="4018548" y="1074027"/>
          <a:ext cx="7291690" cy="4419600"/>
        </p:xfrm>
        <a:graphic>
          <a:graphicData uri="http://schemas.openxmlformats.org/drawingml/2006/table">
            <a:tbl>
              <a:tblPr firstRow="1" bandRow="1">
                <a:tableStyleId>{073A0DAA-6AF3-43AB-8588-CEC1D06C72B9}</a:tableStyleId>
              </a:tblPr>
              <a:tblGrid>
                <a:gridCol w="3641670">
                  <a:extLst>
                    <a:ext uri="{9D8B030D-6E8A-4147-A177-3AD203B41FA5}">
                      <a16:colId xmlns:a16="http://schemas.microsoft.com/office/drawing/2014/main" val="1144766974"/>
                    </a:ext>
                  </a:extLst>
                </a:gridCol>
                <a:gridCol w="3650020">
                  <a:extLst>
                    <a:ext uri="{9D8B030D-6E8A-4147-A177-3AD203B41FA5}">
                      <a16:colId xmlns:a16="http://schemas.microsoft.com/office/drawing/2014/main" val="3433934993"/>
                    </a:ext>
                  </a:extLst>
                </a:gridCol>
              </a:tblGrid>
              <a:tr h="450787">
                <a:tc>
                  <a:txBody>
                    <a:bodyPr/>
                    <a:lstStyle/>
                    <a:p>
                      <a:pPr algn="ctr"/>
                      <a:r>
                        <a:rPr lang="en-US" sz="2800" dirty="0"/>
                        <a:t>Advantages</a:t>
                      </a:r>
                    </a:p>
                  </a:txBody>
                  <a:tcPr marL="167640" marR="167640" marT="83820" marB="83820"/>
                </a:tc>
                <a:tc>
                  <a:txBody>
                    <a:bodyPr/>
                    <a:lstStyle/>
                    <a:p>
                      <a:pPr algn="ctr"/>
                      <a:r>
                        <a:rPr lang="en-US" sz="2800" dirty="0"/>
                        <a:t>Disadvantages</a:t>
                      </a:r>
                    </a:p>
                  </a:txBody>
                  <a:tcPr marL="167640" marR="167640" marT="83820" marB="83820"/>
                </a:tc>
                <a:extLst>
                  <a:ext uri="{0D108BD9-81ED-4DB2-BD59-A6C34878D82A}">
                    <a16:rowId xmlns:a16="http://schemas.microsoft.com/office/drawing/2014/main" val="3053408358"/>
                  </a:ext>
                </a:extLst>
              </a:tr>
              <a:tr h="2901220">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Simple and easy to use.</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Testing activities like planning, test designing happens well before coding. This saves a lot of time. </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Proactive defect tracking – that is defects are found at early stage.</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Avoids the downward flow of the defects.</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Works well for small projects where requirements are easily understood.</a:t>
                      </a:r>
                    </a:p>
                    <a:p>
                      <a:pPr marL="285750" indent="-285750">
                        <a:buFont typeface="Arial" panose="020B0604020202020204" pitchFamily="34" charset="0"/>
                        <a:buChar char="•"/>
                      </a:pPr>
                      <a:endParaRPr lang="en-US" sz="1600" dirty="0"/>
                    </a:p>
                  </a:txBody>
                  <a:tcPr marL="167640" marR="167640" marT="83820" marB="83820"/>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Very rigid and least flexible.</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Software is developed during the implementation phase, so no early prototypes of the software are produced.</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If any changes happen in midway, then the test documents along with requirement documents has to be updated.</a:t>
                      </a:r>
                    </a:p>
                    <a:p>
                      <a:pPr marL="285750" indent="-285750">
                        <a:buFont typeface="Arial" panose="020B0604020202020204" pitchFamily="34" charset="0"/>
                        <a:buChar char="•"/>
                      </a:pPr>
                      <a:endParaRPr lang="en-US" sz="1600" dirty="0"/>
                    </a:p>
                  </a:txBody>
                  <a:tcPr marL="167640" marR="167640" marT="83820" marB="83820"/>
                </a:tc>
                <a:extLst>
                  <a:ext uri="{0D108BD9-81ED-4DB2-BD59-A6C34878D82A}">
                    <a16:rowId xmlns:a16="http://schemas.microsoft.com/office/drawing/2014/main" val="1394251873"/>
                  </a:ext>
                </a:extLst>
              </a:tr>
            </a:tbl>
          </a:graphicData>
        </a:graphic>
      </p:graphicFrame>
    </p:spTree>
    <p:extLst>
      <p:ext uri="{BB962C8B-B14F-4D97-AF65-F5344CB8AC3E}">
        <p14:creationId xmlns:p14="http://schemas.microsoft.com/office/powerpoint/2010/main" val="262818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EF827D-FB4C-4343-B00E-A8BBAF95D95B}"/>
              </a:ext>
            </a:extLst>
          </p:cNvPr>
          <p:cNvSpPr txBox="1"/>
          <p:nvPr/>
        </p:nvSpPr>
        <p:spPr>
          <a:xfrm>
            <a:off x="643468" y="2638044"/>
            <a:ext cx="3363974" cy="3415622"/>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bg1"/>
                </a:solidFill>
              </a:rPr>
              <a:t>Software </a:t>
            </a:r>
          </a:p>
          <a:p>
            <a:pPr>
              <a:lnSpc>
                <a:spcPct val="90000"/>
              </a:lnSpc>
              <a:spcAft>
                <a:spcPts val="600"/>
              </a:spcAft>
            </a:pPr>
            <a:r>
              <a:rPr lang="en-US" sz="2000" dirty="0">
                <a:solidFill>
                  <a:schemeClr val="bg1"/>
                </a:solidFill>
              </a:rPr>
              <a:t>Development </a:t>
            </a:r>
          </a:p>
          <a:p>
            <a:pPr>
              <a:lnSpc>
                <a:spcPct val="90000"/>
              </a:lnSpc>
              <a:spcAft>
                <a:spcPts val="600"/>
              </a:spcAft>
            </a:pPr>
            <a:r>
              <a:rPr lang="en-US" sz="2000" dirty="0">
                <a:solidFill>
                  <a:schemeClr val="bg1"/>
                </a:solidFill>
              </a:rPr>
              <a:t>Lifecycle </a:t>
            </a:r>
          </a:p>
          <a:p>
            <a:pPr>
              <a:lnSpc>
                <a:spcPct val="90000"/>
              </a:lnSpc>
              <a:spcAft>
                <a:spcPts val="600"/>
              </a:spcAft>
            </a:pPr>
            <a:r>
              <a:rPr lang="en-US" sz="2000" dirty="0">
                <a:solidFill>
                  <a:schemeClr val="bg1"/>
                </a:solidFill>
              </a:rPr>
              <a:t>Models</a:t>
            </a:r>
          </a:p>
        </p:txBody>
      </p:sp>
      <p:graphicFrame>
        <p:nvGraphicFramePr>
          <p:cNvPr id="4" name="Content Placeholder 3">
            <a:extLst>
              <a:ext uri="{FF2B5EF4-FFF2-40B4-BE49-F238E27FC236}">
                <a16:creationId xmlns:a16="http://schemas.microsoft.com/office/drawing/2014/main" id="{2D130038-49C1-2545-857B-7CEDF0522073}"/>
              </a:ext>
            </a:extLst>
          </p:cNvPr>
          <p:cNvGraphicFramePr>
            <a:graphicFrameLocks noGrp="1"/>
          </p:cNvGraphicFramePr>
          <p:nvPr>
            <p:ph sz="quarter" idx="13"/>
            <p:extLst>
              <p:ext uri="{D42A27DB-BD31-4B8C-83A1-F6EECF244321}">
                <p14:modId xmlns:p14="http://schemas.microsoft.com/office/powerpoint/2010/main" val="1503455165"/>
              </p:ext>
            </p:extLst>
          </p:nvPr>
        </p:nvGraphicFramePr>
        <p:xfrm>
          <a:off x="5532827" y="643467"/>
          <a:ext cx="5780645" cy="5410200"/>
        </p:xfrm>
        <a:graphic>
          <a:graphicData uri="http://schemas.openxmlformats.org/drawingml/2006/table">
            <a:tbl>
              <a:tblPr>
                <a:noFill/>
                <a:tableStyleId>{073A0DAA-6AF3-43AB-8588-CEC1D06C72B9}</a:tableStyleId>
              </a:tblPr>
              <a:tblGrid>
                <a:gridCol w="2629179">
                  <a:extLst>
                    <a:ext uri="{9D8B030D-6E8A-4147-A177-3AD203B41FA5}">
                      <a16:colId xmlns:a16="http://schemas.microsoft.com/office/drawing/2014/main" val="189558375"/>
                    </a:ext>
                  </a:extLst>
                </a:gridCol>
                <a:gridCol w="812445">
                  <a:extLst>
                    <a:ext uri="{9D8B030D-6E8A-4147-A177-3AD203B41FA5}">
                      <a16:colId xmlns:a16="http://schemas.microsoft.com/office/drawing/2014/main" val="1558124637"/>
                    </a:ext>
                  </a:extLst>
                </a:gridCol>
                <a:gridCol w="763982">
                  <a:extLst>
                    <a:ext uri="{9D8B030D-6E8A-4147-A177-3AD203B41FA5}">
                      <a16:colId xmlns:a16="http://schemas.microsoft.com/office/drawing/2014/main" val="3059540825"/>
                    </a:ext>
                  </a:extLst>
                </a:gridCol>
                <a:gridCol w="704852">
                  <a:extLst>
                    <a:ext uri="{9D8B030D-6E8A-4147-A177-3AD203B41FA5}">
                      <a16:colId xmlns:a16="http://schemas.microsoft.com/office/drawing/2014/main" val="2848982614"/>
                    </a:ext>
                  </a:extLst>
                </a:gridCol>
                <a:gridCol w="870187">
                  <a:extLst>
                    <a:ext uri="{9D8B030D-6E8A-4147-A177-3AD203B41FA5}">
                      <a16:colId xmlns:a16="http://schemas.microsoft.com/office/drawing/2014/main" val="1750100845"/>
                    </a:ext>
                  </a:extLst>
                </a:gridCol>
              </a:tblGrid>
              <a:tr h="327801">
                <a:tc>
                  <a:txBody>
                    <a:bodyPr/>
                    <a:lstStyle/>
                    <a:p>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b="1">
                          <a:solidFill>
                            <a:schemeClr val="tx1">
                              <a:lumMod val="75000"/>
                              <a:lumOff val="25000"/>
                            </a:schemeClr>
                          </a:solidFill>
                        </a:rPr>
                        <a:t>Waterfall</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b="1">
                          <a:solidFill>
                            <a:schemeClr val="tx1">
                              <a:lumMod val="75000"/>
                              <a:lumOff val="25000"/>
                            </a:schemeClr>
                          </a:solidFill>
                        </a:rPr>
                        <a:t>Iterative</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b="1">
                          <a:solidFill>
                            <a:schemeClr val="tx1">
                              <a:lumMod val="75000"/>
                              <a:lumOff val="25000"/>
                            </a:schemeClr>
                          </a:solidFill>
                        </a:rPr>
                        <a:t>Spiral</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b="1">
                          <a:solidFill>
                            <a:schemeClr val="tx1">
                              <a:lumMod val="75000"/>
                              <a:lumOff val="25000"/>
                            </a:schemeClr>
                          </a:solidFill>
                        </a:rPr>
                        <a:t>V-Model</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254545036"/>
                  </a:ext>
                </a:extLst>
              </a:tr>
              <a:tr h="327801">
                <a:tc>
                  <a:txBody>
                    <a:bodyPr/>
                    <a:lstStyle/>
                    <a:p>
                      <a:r>
                        <a:rPr lang="en-US" sz="1100" b="1">
                          <a:solidFill>
                            <a:schemeClr val="tx1">
                              <a:lumMod val="75000"/>
                              <a:lumOff val="25000"/>
                            </a:schemeClr>
                          </a:solidFill>
                        </a:rPr>
                        <a:t>Simple to use</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922926180"/>
                  </a:ext>
                </a:extLst>
              </a:tr>
              <a:tr h="327801">
                <a:tc>
                  <a:txBody>
                    <a:bodyPr/>
                    <a:lstStyle/>
                    <a:p>
                      <a:r>
                        <a:rPr lang="en-US" sz="1100" b="1">
                          <a:solidFill>
                            <a:schemeClr val="tx1">
                              <a:lumMod val="75000"/>
                              <a:lumOff val="25000"/>
                            </a:schemeClr>
                          </a:solidFill>
                        </a:rPr>
                        <a:t>for smaller projects</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52681901"/>
                  </a:ext>
                </a:extLst>
              </a:tr>
              <a:tr h="327801">
                <a:tc>
                  <a:txBody>
                    <a:bodyPr/>
                    <a:lstStyle/>
                    <a:p>
                      <a:r>
                        <a:rPr lang="en-US" sz="1100" b="1">
                          <a:solidFill>
                            <a:schemeClr val="tx1">
                              <a:lumMod val="75000"/>
                              <a:lumOff val="25000"/>
                            </a:schemeClr>
                          </a:solidFill>
                        </a:rPr>
                        <a:t>Phases do not overlap</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644387526"/>
                  </a:ext>
                </a:extLst>
              </a:tr>
              <a:tr h="327801">
                <a:tc>
                  <a:txBody>
                    <a:bodyPr/>
                    <a:lstStyle/>
                    <a:p>
                      <a:r>
                        <a:rPr lang="en-US" sz="1100" b="1">
                          <a:solidFill>
                            <a:schemeClr val="tx1">
                              <a:lumMod val="75000"/>
                              <a:lumOff val="25000"/>
                            </a:schemeClr>
                          </a:solidFill>
                        </a:rPr>
                        <a:t>Defects are found at early stages</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061622718"/>
                  </a:ext>
                </a:extLst>
              </a:tr>
              <a:tr h="327801">
                <a:tc>
                  <a:txBody>
                    <a:bodyPr/>
                    <a:lstStyle/>
                    <a:p>
                      <a:r>
                        <a:rPr lang="en-US" sz="1100" b="1">
                          <a:solidFill>
                            <a:schemeClr val="tx1">
                              <a:lumMod val="75000"/>
                              <a:lumOff val="25000"/>
                            </a:schemeClr>
                          </a:solidFill>
                        </a:rPr>
                        <a:t>Getting reliable user feedback</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272178078"/>
                  </a:ext>
                </a:extLst>
              </a:tr>
              <a:tr h="327801">
                <a:tc>
                  <a:txBody>
                    <a:bodyPr/>
                    <a:lstStyle/>
                    <a:p>
                      <a:r>
                        <a:rPr lang="en-US" sz="1100" b="1">
                          <a:solidFill>
                            <a:schemeClr val="tx1">
                              <a:lumMod val="75000"/>
                              <a:lumOff val="25000"/>
                            </a:schemeClr>
                          </a:solidFill>
                        </a:rPr>
                        <a:t>Save the time</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669523674"/>
                  </a:ext>
                </a:extLst>
              </a:tr>
              <a:tr h="327801">
                <a:tc>
                  <a:txBody>
                    <a:bodyPr/>
                    <a:lstStyle/>
                    <a:p>
                      <a:r>
                        <a:rPr lang="en-US" sz="1100" b="1">
                          <a:solidFill>
                            <a:schemeClr val="tx1">
                              <a:lumMod val="75000"/>
                              <a:lumOff val="25000"/>
                            </a:schemeClr>
                          </a:solidFill>
                        </a:rPr>
                        <a:t>High amount of risk</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448879977"/>
                  </a:ext>
                </a:extLst>
              </a:tr>
              <a:tr h="492196">
                <a:tc>
                  <a:txBody>
                    <a:bodyPr/>
                    <a:lstStyle/>
                    <a:p>
                      <a:r>
                        <a:rPr lang="en-US" sz="1100" b="1">
                          <a:solidFill>
                            <a:schemeClr val="tx1">
                              <a:lumMod val="75000"/>
                              <a:lumOff val="25000"/>
                            </a:schemeClr>
                          </a:solidFill>
                        </a:rPr>
                        <a:t>Strong approval and document control</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492217250"/>
                  </a:ext>
                </a:extLst>
              </a:tr>
              <a:tr h="492196">
                <a:tc>
                  <a:txBody>
                    <a:bodyPr/>
                    <a:lstStyle/>
                    <a:p>
                      <a:r>
                        <a:rPr lang="en-US" sz="1100" b="1">
                          <a:solidFill>
                            <a:schemeClr val="tx1">
                              <a:lumMod val="75000"/>
                              <a:lumOff val="25000"/>
                            </a:schemeClr>
                          </a:solidFill>
                        </a:rPr>
                        <a:t>Addition functionality can be added later</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239534322"/>
                  </a:ext>
                </a:extLst>
              </a:tr>
              <a:tr h="492196">
                <a:tc>
                  <a:txBody>
                    <a:bodyPr/>
                    <a:lstStyle/>
                    <a:p>
                      <a:r>
                        <a:rPr lang="en-US" sz="1100" b="1">
                          <a:solidFill>
                            <a:schemeClr val="tx1">
                              <a:lumMod val="75000"/>
                              <a:lumOff val="25000"/>
                            </a:schemeClr>
                          </a:solidFill>
                        </a:rPr>
                        <a:t>Avoids the downward flow of the defects</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335976795"/>
                  </a:ext>
                </a:extLst>
              </a:tr>
              <a:tr h="327801">
                <a:tc>
                  <a:txBody>
                    <a:bodyPr/>
                    <a:lstStyle/>
                    <a:p>
                      <a:r>
                        <a:rPr lang="en-US" sz="1100" b="1">
                          <a:solidFill>
                            <a:schemeClr val="tx1">
                              <a:lumMod val="75000"/>
                              <a:lumOff val="25000"/>
                            </a:schemeClr>
                          </a:solidFill>
                        </a:rPr>
                        <a:t>Very difficult to go back and change</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48741317"/>
                  </a:ext>
                </a:extLst>
              </a:tr>
              <a:tr h="327801">
                <a:tc>
                  <a:txBody>
                    <a:bodyPr/>
                    <a:lstStyle/>
                    <a:p>
                      <a:r>
                        <a:rPr lang="en-US" sz="1100" b="1">
                          <a:solidFill>
                            <a:schemeClr val="tx1">
                              <a:lumMod val="75000"/>
                              <a:lumOff val="25000"/>
                            </a:schemeClr>
                          </a:solidFill>
                        </a:rPr>
                        <a:t>good model for complex projects</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623329626"/>
                  </a:ext>
                </a:extLst>
              </a:tr>
              <a:tr h="327801">
                <a:tc>
                  <a:txBody>
                    <a:bodyPr/>
                    <a:lstStyle/>
                    <a:p>
                      <a:r>
                        <a:rPr lang="en-US" sz="1100" b="1">
                          <a:solidFill>
                            <a:schemeClr val="tx1">
                              <a:lumMod val="75000"/>
                              <a:lumOff val="25000"/>
                            </a:schemeClr>
                          </a:solidFill>
                        </a:rPr>
                        <a:t>Very rigid and less flexible</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334408319"/>
                  </a:ext>
                </a:extLst>
              </a:tr>
              <a:tr h="327801">
                <a:tc>
                  <a:txBody>
                    <a:bodyPr/>
                    <a:lstStyle/>
                    <a:p>
                      <a:r>
                        <a:rPr lang="en-US" sz="1100" b="1">
                          <a:solidFill>
                            <a:schemeClr val="tx1">
                              <a:lumMod val="75000"/>
                              <a:lumOff val="25000"/>
                            </a:schemeClr>
                          </a:solidFill>
                        </a:rPr>
                        <a:t>Costly model to use.</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endParaRPr lang="en-US" sz="1100">
                        <a:solidFill>
                          <a:schemeClr val="tx1">
                            <a:lumMod val="75000"/>
                            <a:lumOff val="25000"/>
                          </a:schemeClr>
                        </a:solidFill>
                      </a:endParaRP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a:r>
                        <a:rPr lang="en-US" sz="1100">
                          <a:solidFill>
                            <a:schemeClr val="tx1">
                              <a:lumMod val="75000"/>
                              <a:lumOff val="25000"/>
                            </a:schemeClr>
                          </a:solidFill>
                        </a:rPr>
                        <a:t>+</a:t>
                      </a:r>
                    </a:p>
                  </a:txBody>
                  <a:tcPr marL="130528" marR="65264" marT="65264" marB="65264">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56102008"/>
                  </a:ext>
                </a:extLst>
              </a:tr>
            </a:tbl>
          </a:graphicData>
        </a:graphic>
      </p:graphicFrame>
    </p:spTree>
    <p:extLst>
      <p:ext uri="{BB962C8B-B14F-4D97-AF65-F5344CB8AC3E}">
        <p14:creationId xmlns:p14="http://schemas.microsoft.com/office/powerpoint/2010/main" val="376597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0051-EECD-534E-80EA-358A57196147}"/>
              </a:ext>
            </a:extLst>
          </p:cNvPr>
          <p:cNvSpPr>
            <a:spLocks noGrp="1"/>
          </p:cNvSpPr>
          <p:nvPr>
            <p:ph type="title"/>
          </p:nvPr>
        </p:nvSpPr>
        <p:spPr/>
        <p:txBody>
          <a:bodyPr>
            <a:normAutofit/>
          </a:bodyPr>
          <a:lstStyle/>
          <a:p>
            <a:r>
              <a:rPr lang="en-US" dirty="0"/>
              <a:t>Software Development lifecycle models</a:t>
            </a:r>
          </a:p>
        </p:txBody>
      </p:sp>
      <p:graphicFrame>
        <p:nvGraphicFramePr>
          <p:cNvPr id="5" name="Content Placeholder 2">
            <a:extLst>
              <a:ext uri="{FF2B5EF4-FFF2-40B4-BE49-F238E27FC236}">
                <a16:creationId xmlns:a16="http://schemas.microsoft.com/office/drawing/2014/main" id="{EA0B11DD-58F6-40AE-9346-0E3F538BFB60}"/>
              </a:ext>
            </a:extLst>
          </p:cNvPr>
          <p:cNvGraphicFramePr>
            <a:graphicFrameLocks noGrp="1"/>
          </p:cNvGraphicFramePr>
          <p:nvPr>
            <p:ph sz="quarter" idx="13"/>
            <p:extLst>
              <p:ext uri="{D42A27DB-BD31-4B8C-83A1-F6EECF244321}">
                <p14:modId xmlns:p14="http://schemas.microsoft.com/office/powerpoint/2010/main" val="34721600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06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636E1-C84E-024C-9A2A-8D517818E0B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Waterfall model</a:t>
            </a:r>
          </a:p>
        </p:txBody>
      </p:sp>
      <p:cxnSp>
        <p:nvCxnSpPr>
          <p:cNvPr id="8"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48F7500-6A2F-4A49-879F-76970A7E10EF}"/>
              </a:ext>
            </a:extLst>
          </p:cNvPr>
          <p:cNvPicPr>
            <a:picLocks noGrp="1" noChangeAspect="1"/>
          </p:cNvPicPr>
          <p:nvPr>
            <p:ph sz="quarter" idx="13"/>
          </p:nvPr>
        </p:nvPicPr>
        <p:blipFill>
          <a:blip r:embed="rId2"/>
          <a:stretch>
            <a:fillRect/>
          </a:stretch>
        </p:blipFill>
        <p:spPr>
          <a:xfrm>
            <a:off x="5153822" y="934432"/>
            <a:ext cx="6553545" cy="4997078"/>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4496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DF5D-5CCD-6747-A7D2-45054E311FA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dirty="0">
                <a:solidFill>
                  <a:srgbClr val="262626"/>
                </a:solidFill>
              </a:rPr>
              <a:t>WATERFALL MODEL</a:t>
            </a:r>
          </a:p>
        </p:txBody>
      </p:sp>
      <p:sp>
        <p:nvSpPr>
          <p:cNvPr id="3" name="Content Placeholder 2">
            <a:extLst>
              <a:ext uri="{FF2B5EF4-FFF2-40B4-BE49-F238E27FC236}">
                <a16:creationId xmlns:a16="http://schemas.microsoft.com/office/drawing/2014/main" id="{2B50133F-A545-1948-AF37-0776CFE8C0FC}"/>
              </a:ext>
            </a:extLst>
          </p:cNvPr>
          <p:cNvSpPr>
            <a:spLocks noGrp="1"/>
          </p:cNvSpPr>
          <p:nvPr>
            <p:ph sz="quarter" idx="13"/>
          </p:nvPr>
        </p:nvSpPr>
        <p:spPr>
          <a:xfrm>
            <a:off x="6049182" y="802638"/>
            <a:ext cx="5408696" cy="5252722"/>
          </a:xfrm>
        </p:spPr>
        <p:txBody>
          <a:bodyPr anchor="ctr">
            <a:normAutofit/>
          </a:bodyPr>
          <a:lstStyle/>
          <a:p>
            <a:pPr marL="0" indent="0">
              <a:buNone/>
            </a:pPr>
            <a:r>
              <a:rPr lang="en-US" sz="2400" dirty="0"/>
              <a:t>It involves a one-time implementation of each of the phases of the project, which strictly follow each other.</a:t>
            </a:r>
            <a:endParaRPr lang="ru-RU" sz="2400" dirty="0"/>
          </a:p>
          <a:p>
            <a:pPr marL="0" indent="0">
              <a:buNone/>
            </a:pPr>
            <a:endParaRPr lang="ru-RU" sz="2400" dirty="0"/>
          </a:p>
          <a:p>
            <a:pPr marL="0" indent="0">
              <a:buNone/>
            </a:pPr>
            <a:r>
              <a:rPr lang="en-US" sz="2400" dirty="0"/>
              <a:t>IN WATERFALL MODEL Testing occurs from the middle stage of the project development and reaching it's maximum in the end of the project.</a:t>
            </a:r>
            <a:endParaRPr lang="ru-RU" sz="2400" dirty="0"/>
          </a:p>
          <a:p>
            <a:pPr marL="0" indent="0">
              <a:buNone/>
            </a:pPr>
            <a:endParaRPr lang="ru-RU" sz="2400" dirty="0"/>
          </a:p>
        </p:txBody>
      </p:sp>
    </p:spTree>
    <p:extLst>
      <p:ext uri="{BB962C8B-B14F-4D97-AF65-F5344CB8AC3E}">
        <p14:creationId xmlns:p14="http://schemas.microsoft.com/office/powerpoint/2010/main" val="19614703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7616-96AB-8B40-8389-DD1B78A2E6EB}"/>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Waterfall</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Model</a:t>
            </a:r>
          </a:p>
        </p:txBody>
      </p:sp>
      <p:graphicFrame>
        <p:nvGraphicFramePr>
          <p:cNvPr id="19" name="Content Placeholder 3">
            <a:extLst>
              <a:ext uri="{FF2B5EF4-FFF2-40B4-BE49-F238E27FC236}">
                <a16:creationId xmlns:a16="http://schemas.microsoft.com/office/drawing/2014/main" id="{CF16FE36-9F7D-1544-9EC1-B4FFFC15374C}"/>
              </a:ext>
            </a:extLst>
          </p:cNvPr>
          <p:cNvGraphicFramePr>
            <a:graphicFrameLocks noGrp="1"/>
          </p:cNvGraphicFramePr>
          <p:nvPr>
            <p:ph sz="quarter" idx="13"/>
            <p:extLst>
              <p:ext uri="{D42A27DB-BD31-4B8C-83A1-F6EECF244321}">
                <p14:modId xmlns:p14="http://schemas.microsoft.com/office/powerpoint/2010/main" val="2919829418"/>
              </p:ext>
            </p:extLst>
          </p:nvPr>
        </p:nvGraphicFramePr>
        <p:xfrm>
          <a:off x="4038600" y="511120"/>
          <a:ext cx="7315200" cy="5835759"/>
        </p:xfrm>
        <a:graphic>
          <a:graphicData uri="http://schemas.openxmlformats.org/drawingml/2006/table">
            <a:tbl>
              <a:tblPr firstRow="1" bandRow="1">
                <a:tableStyleId>{073A0DAA-6AF3-43AB-8588-CEC1D06C72B9}</a:tableStyleId>
              </a:tblPr>
              <a:tblGrid>
                <a:gridCol w="3680424">
                  <a:extLst>
                    <a:ext uri="{9D8B030D-6E8A-4147-A177-3AD203B41FA5}">
                      <a16:colId xmlns:a16="http://schemas.microsoft.com/office/drawing/2014/main" val="2977146935"/>
                    </a:ext>
                  </a:extLst>
                </a:gridCol>
                <a:gridCol w="3634776">
                  <a:extLst>
                    <a:ext uri="{9D8B030D-6E8A-4147-A177-3AD203B41FA5}">
                      <a16:colId xmlns:a16="http://schemas.microsoft.com/office/drawing/2014/main" val="431243289"/>
                    </a:ext>
                  </a:extLst>
                </a:gridCol>
              </a:tblGrid>
              <a:tr h="682711">
                <a:tc>
                  <a:txBody>
                    <a:bodyPr/>
                    <a:lstStyle/>
                    <a:p>
                      <a:pPr algn="ctr"/>
                      <a:r>
                        <a:rPr lang="en-US" sz="2800" dirty="0"/>
                        <a:t>Advantages</a:t>
                      </a:r>
                    </a:p>
                  </a:txBody>
                  <a:tcPr marL="167640" marR="167640" marT="83820" marB="83820"/>
                </a:tc>
                <a:tc>
                  <a:txBody>
                    <a:bodyPr/>
                    <a:lstStyle/>
                    <a:p>
                      <a:pPr algn="ctr"/>
                      <a:r>
                        <a:rPr lang="en-US" sz="2800" dirty="0"/>
                        <a:t>Disadvantages</a:t>
                      </a:r>
                    </a:p>
                  </a:txBody>
                  <a:tcPr marL="167640" marR="167640" marT="83820" marB="83820"/>
                </a:tc>
                <a:extLst>
                  <a:ext uri="{0D108BD9-81ED-4DB2-BD59-A6C34878D82A}">
                    <a16:rowId xmlns:a16="http://schemas.microsoft.com/office/drawing/2014/main" val="59911755"/>
                  </a:ext>
                </a:extLst>
              </a:tr>
              <a:tr h="3254466">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This model is simple and easy to understand and use.</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It is easy to manage due to the rigidity of the model each phase has specific deliverables and a review process.</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In this model phases are processed and completed one at a time. Phases do not overlap.</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Waterfall model works well for smaller projects where requirements are clearly defined and very well understood.</a:t>
                      </a:r>
                    </a:p>
                    <a:p>
                      <a:endParaRPr lang="en-US" sz="1600" dirty="0"/>
                    </a:p>
                  </a:txBody>
                  <a:tcPr marL="32407" marR="32407" marT="16204" marB="16204"/>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Once an application is in the testing stage, it is very difficult to go back and change something that was not well-thought out in the concept stage.</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 working software is produced until late during the life cycle.</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High amounts of risk and uncertainty.</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Not a good model for complex and object-oriented projects.</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Poor model for long and ongoing projects.</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Not suitable for the projects where requirements are at a moderate to high risk of changing.</a:t>
                      </a:r>
                    </a:p>
                    <a:p>
                      <a:endParaRPr lang="en-US" sz="1600" dirty="0"/>
                    </a:p>
                  </a:txBody>
                  <a:tcPr marL="32407" marR="32407" marT="16204" marB="16204"/>
                </a:tc>
                <a:extLst>
                  <a:ext uri="{0D108BD9-81ED-4DB2-BD59-A6C34878D82A}">
                    <a16:rowId xmlns:a16="http://schemas.microsoft.com/office/drawing/2014/main" val="3987164934"/>
                  </a:ext>
                </a:extLst>
              </a:tr>
            </a:tbl>
          </a:graphicData>
        </a:graphic>
      </p:graphicFrame>
    </p:spTree>
    <p:extLst>
      <p:ext uri="{BB962C8B-B14F-4D97-AF65-F5344CB8AC3E}">
        <p14:creationId xmlns:p14="http://schemas.microsoft.com/office/powerpoint/2010/main" val="304081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FED6-2738-344F-8722-7A736EF8CD41}"/>
              </a:ext>
            </a:extLst>
          </p:cNvPr>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en-US" sz="3600" dirty="0">
                <a:solidFill>
                  <a:srgbClr val="262626"/>
                </a:solidFill>
              </a:rPr>
              <a:t>Iterative Model</a:t>
            </a:r>
          </a:p>
        </p:txBody>
      </p:sp>
      <p:pic>
        <p:nvPicPr>
          <p:cNvPr id="8" name="Content Placeholder 4">
            <a:extLst>
              <a:ext uri="{FF2B5EF4-FFF2-40B4-BE49-F238E27FC236}">
                <a16:creationId xmlns:a16="http://schemas.microsoft.com/office/drawing/2014/main" id="{8EA82F03-8888-784B-B11D-D72950E71190}"/>
              </a:ext>
            </a:extLst>
          </p:cNvPr>
          <p:cNvPicPr>
            <a:picLocks noChangeAspect="1"/>
          </p:cNvPicPr>
          <p:nvPr/>
        </p:nvPicPr>
        <p:blipFill>
          <a:blip r:embed="rId2"/>
          <a:stretch>
            <a:fillRect/>
          </a:stretch>
        </p:blipFill>
        <p:spPr>
          <a:xfrm>
            <a:off x="1710143" y="866326"/>
            <a:ext cx="8771713" cy="2357398"/>
          </a:xfrm>
          <a:prstGeom prst="rect">
            <a:avLst/>
          </a:prstGeom>
        </p:spPr>
      </p:pic>
    </p:spTree>
    <p:extLst>
      <p:ext uri="{BB962C8B-B14F-4D97-AF65-F5344CB8AC3E}">
        <p14:creationId xmlns:p14="http://schemas.microsoft.com/office/powerpoint/2010/main" val="120257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DF5D-5CCD-6747-A7D2-45054E311FA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dirty="0">
                <a:solidFill>
                  <a:srgbClr val="262626"/>
                </a:solidFill>
              </a:rPr>
              <a:t>ITERATIVE MODEL</a:t>
            </a:r>
          </a:p>
        </p:txBody>
      </p:sp>
      <p:sp>
        <p:nvSpPr>
          <p:cNvPr id="3" name="Content Placeholder 2">
            <a:extLst>
              <a:ext uri="{FF2B5EF4-FFF2-40B4-BE49-F238E27FC236}">
                <a16:creationId xmlns:a16="http://schemas.microsoft.com/office/drawing/2014/main" id="{2B50133F-A545-1948-AF37-0776CFE8C0FC}"/>
              </a:ext>
            </a:extLst>
          </p:cNvPr>
          <p:cNvSpPr>
            <a:spLocks noGrp="1"/>
          </p:cNvSpPr>
          <p:nvPr>
            <p:ph sz="quarter" idx="13"/>
          </p:nvPr>
        </p:nvSpPr>
        <p:spPr>
          <a:xfrm>
            <a:off x="6049182" y="802638"/>
            <a:ext cx="5408696" cy="5252722"/>
          </a:xfrm>
        </p:spPr>
        <p:txBody>
          <a:bodyPr anchor="ctr">
            <a:normAutofit/>
          </a:bodyPr>
          <a:lstStyle/>
          <a:p>
            <a:pPr marL="0" indent="0" algn="just">
              <a:buNone/>
            </a:pPr>
            <a:r>
              <a:rPr lang="en-US" sz="2400" dirty="0">
                <a:latin typeface="Calibri" panose="020F0502020204030204" pitchFamily="34" charset="0"/>
                <a:cs typeface="Calibri" panose="020F0502020204030204" pitchFamily="34" charset="0"/>
              </a:rPr>
              <a:t>Testing occurs from the beginning of life cycle of the project.</a:t>
            </a: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Development begins by specifying and implementing just part of the software (design, implement, analysis), which can then be reviewed in order to identify further requirements. This process is then repeated, producing a new version of the software for each cycle of the model.</a:t>
            </a:r>
          </a:p>
          <a:p>
            <a:pPr marL="0" indent="0">
              <a:buNone/>
            </a:pPr>
            <a:endParaRPr lang="ru-RU" sz="2400" dirty="0"/>
          </a:p>
        </p:txBody>
      </p:sp>
    </p:spTree>
    <p:extLst>
      <p:ext uri="{BB962C8B-B14F-4D97-AF65-F5344CB8AC3E}">
        <p14:creationId xmlns:p14="http://schemas.microsoft.com/office/powerpoint/2010/main" val="22695712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79D8-4F9D-9345-ADDD-BFE57F97C6E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Iterative model</a:t>
            </a:r>
          </a:p>
        </p:txBody>
      </p:sp>
      <p:sp>
        <p:nvSpPr>
          <p:cNvPr id="9" name="Content Placeholder 8">
            <a:extLst>
              <a:ext uri="{FF2B5EF4-FFF2-40B4-BE49-F238E27FC236}">
                <a16:creationId xmlns:a16="http://schemas.microsoft.com/office/drawing/2014/main" id="{0C36BD2A-D963-448A-A441-6D3F8AF2637B}"/>
              </a:ext>
            </a:extLst>
          </p:cNvPr>
          <p:cNvSpPr>
            <a:spLocks noGrp="1"/>
          </p:cNvSpPr>
          <p:nvPr>
            <p:ph sz="quarter" idx="13"/>
          </p:nvPr>
        </p:nvSpPr>
        <p:spPr>
          <a:xfrm>
            <a:off x="4038600" y="4884873"/>
            <a:ext cx="7188199" cy="1292090"/>
          </a:xfrm>
        </p:spPr>
        <p:txBody>
          <a:bodyPr>
            <a:normAutofit/>
          </a:bodyPr>
          <a:lstStyle/>
          <a:p>
            <a:endParaRPr lang="en-US" sz="1800"/>
          </a:p>
        </p:txBody>
      </p:sp>
      <p:graphicFrame>
        <p:nvGraphicFramePr>
          <p:cNvPr id="7" name="Content Placeholder 3">
            <a:extLst>
              <a:ext uri="{FF2B5EF4-FFF2-40B4-BE49-F238E27FC236}">
                <a16:creationId xmlns:a16="http://schemas.microsoft.com/office/drawing/2014/main" id="{3FC28CD1-C386-814F-B804-79EBC06E54AD}"/>
              </a:ext>
            </a:extLst>
          </p:cNvPr>
          <p:cNvGraphicFramePr>
            <a:graphicFrameLocks/>
          </p:cNvGraphicFramePr>
          <p:nvPr>
            <p:extLst>
              <p:ext uri="{D42A27DB-BD31-4B8C-83A1-F6EECF244321}">
                <p14:modId xmlns:p14="http://schemas.microsoft.com/office/powerpoint/2010/main" val="3241536157"/>
              </p:ext>
            </p:extLst>
          </p:nvPr>
        </p:nvGraphicFramePr>
        <p:xfrm>
          <a:off x="4038600" y="310552"/>
          <a:ext cx="7331015" cy="6126480"/>
        </p:xfrm>
        <a:graphic>
          <a:graphicData uri="http://schemas.openxmlformats.org/drawingml/2006/table">
            <a:tbl>
              <a:tblPr firstRow="1" bandRow="1">
                <a:tableStyleId>{073A0DAA-6AF3-43AB-8588-CEC1D06C72B9}</a:tableStyleId>
              </a:tblPr>
              <a:tblGrid>
                <a:gridCol w="3661310">
                  <a:extLst>
                    <a:ext uri="{9D8B030D-6E8A-4147-A177-3AD203B41FA5}">
                      <a16:colId xmlns:a16="http://schemas.microsoft.com/office/drawing/2014/main" val="1144766974"/>
                    </a:ext>
                  </a:extLst>
                </a:gridCol>
                <a:gridCol w="3669705">
                  <a:extLst>
                    <a:ext uri="{9D8B030D-6E8A-4147-A177-3AD203B41FA5}">
                      <a16:colId xmlns:a16="http://schemas.microsoft.com/office/drawing/2014/main" val="3433934993"/>
                    </a:ext>
                  </a:extLst>
                </a:gridCol>
              </a:tblGrid>
              <a:tr h="568117">
                <a:tc>
                  <a:txBody>
                    <a:bodyPr/>
                    <a:lstStyle/>
                    <a:p>
                      <a:pPr algn="ctr"/>
                      <a:r>
                        <a:rPr lang="en-US" sz="2800" dirty="0"/>
                        <a:t>Advantages</a:t>
                      </a:r>
                    </a:p>
                  </a:txBody>
                  <a:tcPr marL="167640" marR="167640" marT="83820" marB="83820"/>
                </a:tc>
                <a:tc>
                  <a:txBody>
                    <a:bodyPr/>
                    <a:lstStyle/>
                    <a:p>
                      <a:pPr algn="ctr"/>
                      <a:r>
                        <a:rPr lang="en-US" sz="2800" dirty="0"/>
                        <a:t>Disadvantages</a:t>
                      </a:r>
                    </a:p>
                  </a:txBody>
                  <a:tcPr marL="167640" marR="167640" marT="83820" marB="83820"/>
                </a:tc>
                <a:extLst>
                  <a:ext uri="{0D108BD9-81ED-4DB2-BD59-A6C34878D82A}">
                    <a16:rowId xmlns:a16="http://schemas.microsoft.com/office/drawing/2014/main" val="3053408358"/>
                  </a:ext>
                </a:extLst>
              </a:tr>
              <a:tr h="5113057">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In iterative model we are building and improving the product step by step. Hence we can track the defects at early stages. This avoids the downward flow of the defects.</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In iterative model we can get the reliable user feedback. When presenting sketches and blueprints of the product to users for their feedback, we are effectively asking them to imagine how the product will work.</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In iterative model less time is spent on documenting and more time is given for designing.</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The iterative model has proven itself very well on large and complex projects performed by large teams over long periods of time.</a:t>
                      </a:r>
                    </a:p>
                  </a:txBody>
                  <a:tcPr marL="167640" marR="167640" marT="83820" marB="83820"/>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Each phase of an iteration is rigid with no overlaps</a:t>
                      </a:r>
                    </a:p>
                    <a:p>
                      <a:pPr marL="285750" indent="-285750">
                        <a:buFont typeface="Arial" panose="020B0604020202020204" pitchFamily="34" charset="0"/>
                        <a:buChar char="•"/>
                      </a:pPr>
                      <a:endParaRPr lang="en-US" sz="16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Costly system architecture or design issues may arise because not all requirements are gathered up front for the entire lifecycle</a:t>
                      </a:r>
                    </a:p>
                    <a:p>
                      <a:endParaRPr lang="en-US" sz="3300" dirty="0"/>
                    </a:p>
                  </a:txBody>
                  <a:tcPr marL="167640" marR="167640" marT="83820" marB="83820"/>
                </a:tc>
                <a:extLst>
                  <a:ext uri="{0D108BD9-81ED-4DB2-BD59-A6C34878D82A}">
                    <a16:rowId xmlns:a16="http://schemas.microsoft.com/office/drawing/2014/main" val="1394251873"/>
                  </a:ext>
                </a:extLst>
              </a:tr>
            </a:tbl>
          </a:graphicData>
        </a:graphic>
      </p:graphicFrame>
    </p:spTree>
    <p:extLst>
      <p:ext uri="{BB962C8B-B14F-4D97-AF65-F5344CB8AC3E}">
        <p14:creationId xmlns:p14="http://schemas.microsoft.com/office/powerpoint/2010/main" val="423812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06C6E-B590-6847-930D-5535D73F5FA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Spiral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Model</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A56806E-756B-5648-8DEA-92761D52D1D4}"/>
              </a:ext>
            </a:extLst>
          </p:cNvPr>
          <p:cNvPicPr>
            <a:picLocks noGrp="1" noChangeAspect="1"/>
          </p:cNvPicPr>
          <p:nvPr>
            <p:ph sz="quarter" idx="13"/>
          </p:nvPr>
        </p:nvPicPr>
        <p:blipFill>
          <a:blip r:embed="rId2"/>
          <a:stretch>
            <a:fillRect/>
          </a:stretch>
        </p:blipFill>
        <p:spPr>
          <a:xfrm>
            <a:off x="5409020" y="492573"/>
            <a:ext cx="6043149" cy="5880796"/>
          </a:xfrm>
          <a:prstGeom prst="rect">
            <a:avLst/>
          </a:prstGeom>
        </p:spPr>
      </p:pic>
    </p:spTree>
    <p:extLst>
      <p:ext uri="{BB962C8B-B14F-4D97-AF65-F5344CB8AC3E}">
        <p14:creationId xmlns:p14="http://schemas.microsoft.com/office/powerpoint/2010/main" val="426024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652</Words>
  <Application>Microsoft Macintosh PowerPoint</Application>
  <PresentationFormat>Widescreen</PresentationFormat>
  <Paragraphs>151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Home work 1</vt:lpstr>
      <vt:lpstr>Software Development lifecycle models</vt:lpstr>
      <vt:lpstr>Waterfall model</vt:lpstr>
      <vt:lpstr>WATERFALL MODEL</vt:lpstr>
      <vt:lpstr>Waterfall Model</vt:lpstr>
      <vt:lpstr>Iterative Model</vt:lpstr>
      <vt:lpstr>ITERATIVE MODEL</vt:lpstr>
      <vt:lpstr>Iterative model</vt:lpstr>
      <vt:lpstr>Spiral  Model</vt:lpstr>
      <vt:lpstr>SPIRAL MODEL</vt:lpstr>
      <vt:lpstr>Spiral  model</vt:lpstr>
      <vt:lpstr>V-Model</vt:lpstr>
      <vt:lpstr>V-MODEL</vt:lpstr>
      <vt:lpstr>V-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Home work 1</dc:title>
  <dc:creator>Aleksandr Sedysjev</dc:creator>
  <cp:lastModifiedBy>Aleksandr Sedysjev</cp:lastModifiedBy>
  <cp:revision>1</cp:revision>
  <dcterms:created xsi:type="dcterms:W3CDTF">2019-02-22T07:14:34Z</dcterms:created>
  <dcterms:modified xsi:type="dcterms:W3CDTF">2019-02-22T07:15:45Z</dcterms:modified>
</cp:coreProperties>
</file>