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61" r:id="rId4"/>
    <p:sldId id="257" r:id="rId5"/>
    <p:sldId id="259" r:id="rId6"/>
    <p:sldId id="258" r:id="rId7"/>
    <p:sldId id="274" r:id="rId8"/>
    <p:sldId id="275" r:id="rId9"/>
    <p:sldId id="276" r:id="rId10"/>
    <p:sldId id="273" r:id="rId11"/>
    <p:sldId id="265" r:id="rId12"/>
    <p:sldId id="267" r:id="rId13"/>
    <p:sldId id="268" r:id="rId14"/>
    <p:sldId id="269" r:id="rId15"/>
    <p:sldId id="270" r:id="rId16"/>
    <p:sldId id="288" r:id="rId17"/>
    <p:sldId id="290" r:id="rId19"/>
    <p:sldId id="262" r:id="rId20"/>
    <p:sldId id="277" r:id="rId21"/>
    <p:sldId id="271" r:id="rId22"/>
    <p:sldId id="264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850"/>
    <a:srgbClr val="93C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6693-2CC3-497E-A2D0-7B2896EB7DC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5828-E134-454C-B4C9-9AFC0B729E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6693-2CC3-497E-A2D0-7B2896EB7DC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5828-E134-454C-B4C9-9AFC0B729E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6693-2CC3-497E-A2D0-7B2896EB7DC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5828-E134-454C-B4C9-9AFC0B729E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6693-2CC3-497E-A2D0-7B2896EB7DC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5828-E134-454C-B4C9-9AFC0B729E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6693-2CC3-497E-A2D0-7B2896EB7DC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5828-E134-454C-B4C9-9AFC0B729E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6693-2CC3-497E-A2D0-7B2896EB7DC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5828-E134-454C-B4C9-9AFC0B729E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6693-2CC3-497E-A2D0-7B2896EB7DC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5828-E134-454C-B4C9-9AFC0B729E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6693-2CC3-497E-A2D0-7B2896EB7DC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5828-E134-454C-B4C9-9AFC0B729E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6693-2CC3-497E-A2D0-7B2896EB7DC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5828-E134-454C-B4C9-9AFC0B729E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6693-2CC3-497E-A2D0-7B2896EB7DC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5828-E134-454C-B4C9-9AFC0B729E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6693-2CC3-497E-A2D0-7B2896EB7DC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5828-E134-454C-B4C9-9AFC0B729E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96693-2CC3-497E-A2D0-7B2896EB7DC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5828-E134-454C-B4C9-9AFC0B729E1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29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>
            <a:grpSpLocks noGrp="1" noRot="1" noChangeAspect="1" noMove="1" noResize="1" noUngrp="1"/>
          </p:cNvGrpSpPr>
          <p:nvPr/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/>
            <p:cNvSpPr/>
            <p:nvPr/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LCS</a:t>
            </a:r>
            <a:r>
              <a:rPr lang="zh-CN" altLang="en-US" sz="5200" dirty="0">
                <a:solidFill>
                  <a:schemeClr val="tx2"/>
                </a:solidFill>
              </a:rPr>
              <a:t>实时通讯软件</a:t>
            </a:r>
            <a:endParaRPr lang="en-US" sz="52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答辩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>
            <a:grpSpLocks noGrp="1" noRot="1" noChangeAspect="1" noMove="1" noResize="1" noUngrp="1"/>
          </p:cNvGrpSpPr>
          <p:nvPr/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>
            <a:grpSpLocks noGrp="1" noRot="1" noChangeAspect="1" noMove="1" noResize="1" noUngrp="1"/>
          </p:cNvGrpSpPr>
          <p:nvPr/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itle 1"/>
          <p:cNvSpPr txBox="1"/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产品展示</a:t>
            </a:r>
            <a:endParaRPr lang="en-US" sz="4800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033" y="2596000"/>
            <a:ext cx="2578100" cy="939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7384" y="181366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服务器</a:t>
            </a:r>
            <a:endParaRPr lang="en-MY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01876" y="182603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连接服务器</a:t>
            </a:r>
            <a:endParaRPr lang="en-MY" sz="2800" b="1" dirty="0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580" y="2349500"/>
            <a:ext cx="507365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>
            <a:grpSpLocks noGrp="1" noRot="1" noChangeAspect="1" noMove="1" noResize="1" noUngrp="1"/>
          </p:cNvGrpSpPr>
          <p:nvPr/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>
            <a:grpSpLocks noGrp="1" noRot="1" noChangeAspect="1" noMove="1" noResize="1" noUngrp="1"/>
          </p:cNvGrpSpPr>
          <p:nvPr/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itle 1"/>
          <p:cNvSpPr txBox="1"/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产品展示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8973" y="16049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登录界面</a:t>
            </a:r>
            <a:endParaRPr lang="en-MY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"/>
          <a:stretch>
            <a:fillRect/>
          </a:stretch>
        </p:blipFill>
        <p:spPr>
          <a:xfrm>
            <a:off x="4008973" y="2153224"/>
            <a:ext cx="3829050" cy="41006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>
            <a:grpSpLocks noGrp="1" noRot="1" noChangeAspect="1" noMove="1" noResize="1" noUngrp="1"/>
          </p:cNvGrpSpPr>
          <p:nvPr/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>
            <a:grpSpLocks noGrp="1" noRot="1" noChangeAspect="1" noMove="1" noResize="1" noUngrp="1"/>
          </p:cNvGrpSpPr>
          <p:nvPr/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itle 1"/>
          <p:cNvSpPr txBox="1"/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产品展示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8973" y="16049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注册界面</a:t>
            </a:r>
            <a:endParaRPr lang="en-MY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498" y="2271430"/>
            <a:ext cx="3810000" cy="28257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>
            <a:grpSpLocks noGrp="1" noRot="1" noChangeAspect="1" noMove="1" noResize="1" noUngrp="1"/>
          </p:cNvGrpSpPr>
          <p:nvPr/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>
            <a:grpSpLocks noGrp="1" noRot="1" noChangeAspect="1" noMove="1" noResize="1" noUngrp="1"/>
          </p:cNvGrpSpPr>
          <p:nvPr/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itle 1"/>
          <p:cNvSpPr txBox="1"/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产品展示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1793" y="342842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主界面</a:t>
            </a:r>
            <a:endParaRPr lang="en-MY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845" y="962029"/>
            <a:ext cx="2552700" cy="5359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64" y="962029"/>
            <a:ext cx="2540000" cy="53784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57287" y="40296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深色主题</a:t>
            </a:r>
            <a:endParaRPr lang="en-MY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9246845" y="40289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浅色主题</a:t>
            </a:r>
            <a:endParaRPr lang="en-MY" sz="2800" dirty="0"/>
          </a:p>
        </p:txBody>
      </p:sp>
      <p:sp>
        <p:nvSpPr>
          <p:cNvPr id="2" name="Text Box 1"/>
          <p:cNvSpPr txBox="1"/>
          <p:nvPr/>
        </p:nvSpPr>
        <p:spPr>
          <a:xfrm>
            <a:off x="1090295" y="4060825"/>
            <a:ext cx="4297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由于数据库的移植，导致当前界面查找添</a:t>
            </a:r>
            <a:endParaRPr lang="zh-CN" altLang="en-US"/>
          </a:p>
          <a:p>
            <a:r>
              <a:rPr lang="zh-CN" altLang="en-US"/>
              <a:t>加删除等功能</a:t>
            </a:r>
            <a:r>
              <a:rPr lang="zh-CN" altLang="en-US"/>
              <a:t>失效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>
            <a:grpSpLocks noGrp="1" noRot="1" noChangeAspect="1" noMove="1" noResize="1" noUngrp="1"/>
          </p:cNvGrpSpPr>
          <p:nvPr/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>
            <a:grpSpLocks noGrp="1" noRot="1" noChangeAspect="1" noMove="1" noResize="1" noUngrp="1"/>
          </p:cNvGrpSpPr>
          <p:nvPr/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itle 1"/>
          <p:cNvSpPr txBox="1"/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产品展示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10796" y="330837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聊天界面</a:t>
            </a:r>
            <a:endParaRPr lang="en-MY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566438" y="32049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深色主题</a:t>
            </a:r>
            <a:endParaRPr lang="en-MY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32579" y="610038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浅色主题</a:t>
            </a:r>
            <a:endParaRPr lang="en-MY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768" y="246642"/>
            <a:ext cx="4559300" cy="3619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83" y="3079242"/>
            <a:ext cx="4578350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7160" y="1184275"/>
            <a:ext cx="4155440" cy="311975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94555" y="1434465"/>
            <a:ext cx="1807210" cy="28695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555" y="259080"/>
            <a:ext cx="4972050" cy="404495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495800" y="4690110"/>
            <a:ext cx="2386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/>
              <a:t>与服务器</a:t>
            </a:r>
            <a:r>
              <a:rPr lang="zh-CN" altLang="en-US" sz="2800" dirty="0"/>
              <a:t>连接</a:t>
            </a:r>
            <a:endParaRPr lang="zh-CN" altLang="en-US" sz="2800" dirty="0"/>
          </a:p>
        </p:txBody>
      </p:sp>
      <p:sp>
        <p:nvSpPr>
          <p:cNvPr id="8" name="TextBox 24"/>
          <p:cNvSpPr txBox="1"/>
          <p:nvPr/>
        </p:nvSpPr>
        <p:spPr>
          <a:xfrm>
            <a:off x="701269" y="4690054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MY" sz="2800" dirty="0"/>
              <a:t>服务器处理信息</a:t>
            </a:r>
            <a:endParaRPr lang="zh-CN" altLang="en-MY" sz="2800" dirty="0"/>
          </a:p>
        </p:txBody>
      </p:sp>
      <p:sp>
        <p:nvSpPr>
          <p:cNvPr id="9" name="TextBox 24"/>
          <p:cNvSpPr txBox="1"/>
          <p:nvPr/>
        </p:nvSpPr>
        <p:spPr>
          <a:xfrm>
            <a:off x="7447509" y="4690054"/>
            <a:ext cx="338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MY" sz="2800" dirty="0"/>
              <a:t>其他模块与中央</a:t>
            </a:r>
            <a:r>
              <a:rPr lang="zh-CN" altLang="en-MY" sz="2800" dirty="0"/>
              <a:t>连接</a:t>
            </a:r>
            <a:endParaRPr lang="zh-CN" altLang="en-MY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信息</a:t>
            </a:r>
            <a:r>
              <a:rPr lang="zh-CN" altLang="en-US"/>
              <a:t>交换处理</a:t>
            </a:r>
            <a:endParaRPr lang="zh-CN" altLang="en-US"/>
          </a:p>
        </p:txBody>
      </p:sp>
      <p:sp>
        <p:nvSpPr>
          <p:cNvPr id="5" name="Rectangles 4"/>
          <p:cNvSpPr/>
          <p:nvPr/>
        </p:nvSpPr>
        <p:spPr>
          <a:xfrm>
            <a:off x="6943090" y="2311400"/>
            <a:ext cx="1365250" cy="3206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9606280" y="2310765"/>
            <a:ext cx="1365250" cy="3206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837940" y="2310130"/>
            <a:ext cx="1365250" cy="3206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062730" y="3730625"/>
            <a:ext cx="916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7071360" y="3729355"/>
            <a:ext cx="1109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中央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9676765" y="3418205"/>
            <a:ext cx="12947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其他</a:t>
            </a:r>
            <a:r>
              <a:rPr lang="zh-CN" altLang="en-US"/>
              <a:t>模块</a:t>
            </a:r>
            <a:endParaRPr lang="zh-CN" altLang="en-US"/>
          </a:p>
          <a:p>
            <a:r>
              <a:rPr lang="zh-CN" altLang="en-US"/>
              <a:t>（主模块，聊天界面，登录</a:t>
            </a:r>
            <a:r>
              <a:rPr lang="en-US" altLang="zh-CN"/>
              <a:t>/</a:t>
            </a:r>
            <a:r>
              <a:rPr lang="zh-CN" altLang="en-US"/>
              <a:t>注册）</a:t>
            </a:r>
            <a:endParaRPr lang="zh-CN" altLang="en-US"/>
          </a:p>
        </p:txBody>
      </p:sp>
      <p:sp>
        <p:nvSpPr>
          <p:cNvPr id="13" name="Rectangles 12"/>
          <p:cNvSpPr/>
          <p:nvPr/>
        </p:nvSpPr>
        <p:spPr>
          <a:xfrm>
            <a:off x="1354455" y="2312035"/>
            <a:ext cx="1365250" cy="3206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468755" y="3728720"/>
            <a:ext cx="1200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</a:t>
            </a:r>
            <a:r>
              <a:rPr lang="zh-CN" altLang="en-US"/>
              <a:t>信息数据库</a:t>
            </a:r>
            <a:endParaRPr lang="zh-CN" altLang="en-US"/>
          </a:p>
        </p:txBody>
      </p:sp>
      <p:sp>
        <p:nvSpPr>
          <p:cNvPr id="15" name="Rectangles 14"/>
          <p:cNvSpPr/>
          <p:nvPr/>
        </p:nvSpPr>
        <p:spPr>
          <a:xfrm>
            <a:off x="6943090" y="323215"/>
            <a:ext cx="1365250" cy="1410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6943725" y="843915"/>
            <a:ext cx="1365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聊天数据库</a:t>
            </a:r>
            <a:endParaRPr lang="zh-CN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5514340" y="3731260"/>
            <a:ext cx="1246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TCP</a:t>
            </a:r>
            <a:r>
              <a:rPr lang="zh-CN" altLang="en-US"/>
              <a:t>连接</a:t>
            </a:r>
            <a:endParaRPr lang="zh-CN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8430260" y="3728720"/>
            <a:ext cx="1246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信号与槽</a:t>
            </a:r>
            <a:endParaRPr lang="zh-CN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2923540" y="3731260"/>
            <a:ext cx="1246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连接</a:t>
            </a:r>
            <a:endParaRPr lang="zh-CN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7259320" y="1838325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连接</a:t>
            </a:r>
            <a:endParaRPr lang="zh-CN" altLang="en-US"/>
          </a:p>
        </p:txBody>
      </p:sp>
      <p:pic>
        <p:nvPicPr>
          <p:cNvPr id="22" name="Content Placeholder 2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97705" y="141605"/>
            <a:ext cx="2119630" cy="18656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/>
          <p:cNvGrpSpPr>
            <a:grpSpLocks noGrp="1" noRot="1" noChangeAspect="1" noMove="1" noResize="1" noUngrp="1"/>
          </p:cNvGrpSpPr>
          <p:nvPr/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>
            <a:grpSpLocks noGrp="1" noRot="1" noChangeAspect="1" noMove="1" noResize="1" noUngrp="1"/>
          </p:cNvGrpSpPr>
          <p:nvPr/>
        </p:nvGrpSpPr>
        <p:grpSpPr>
          <a:xfrm rot="10800000" flipH="1">
            <a:off x="0" y="4114799"/>
            <a:ext cx="3655725" cy="2743201"/>
            <a:chOff x="-305" y="-1"/>
            <a:chExt cx="3832880" cy="2876136"/>
          </a:xfrm>
        </p:grpSpPr>
        <p:sp>
          <p:nvSpPr>
            <p:cNvPr id="19" name="Freeform: Shape 18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1"/>
          <p:cNvSpPr txBox="1"/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关键技术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2775" y="2002971"/>
            <a:ext cx="10234196" cy="368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MY" altLang="zh-CN" sz="2400" kern="100" dirty="0">
                <a:latin typeface="+mn-ea"/>
              </a:rPr>
              <a:t>TCP/IP</a:t>
            </a:r>
            <a:r>
              <a:rPr lang="zh-CN" altLang="en-US" sz="2400" kern="100" dirty="0">
                <a:latin typeface="+mn-ea"/>
              </a:rPr>
              <a:t>协议通讯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n-ea"/>
              </a:rPr>
              <a:t>数据库</a:t>
            </a:r>
            <a:r>
              <a:rPr lang="en-MY" altLang="zh-CN" sz="2400" kern="100" dirty="0">
                <a:latin typeface="+mn-ea"/>
              </a:rPr>
              <a:t>S</a:t>
            </a:r>
            <a:r>
              <a:rPr lang="en-US" altLang="zh-CN" sz="2400" kern="100" dirty="0" err="1">
                <a:latin typeface="+mn-ea"/>
              </a:rPr>
              <a:t>qlite</a:t>
            </a:r>
            <a:endParaRPr lang="en-US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latin typeface="+mn-ea"/>
              </a:rPr>
              <a:t>QT</a:t>
            </a:r>
            <a:r>
              <a:rPr lang="zh-CN" altLang="en-US" sz="2400" kern="100" dirty="0">
                <a:latin typeface="+mn-ea"/>
              </a:rPr>
              <a:t>图形开发工具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MY" altLang="zh-CN" sz="2400" kern="100" dirty="0">
                <a:latin typeface="+mn-ea"/>
              </a:rPr>
              <a:t>S</a:t>
            </a:r>
            <a:r>
              <a:rPr lang="en-US" altLang="zh-CN" sz="2400" kern="100" dirty="0" err="1">
                <a:latin typeface="+mn-ea"/>
              </a:rPr>
              <a:t>ocket</a:t>
            </a:r>
            <a:r>
              <a:rPr lang="zh-CN" altLang="en-US" sz="2400" kern="100" dirty="0">
                <a:latin typeface="+mn-ea"/>
              </a:rPr>
              <a:t>“套接字”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MY" altLang="zh-CN" sz="2400" kern="100" dirty="0">
                <a:latin typeface="+mn-ea"/>
              </a:rPr>
              <a:t>MD5</a:t>
            </a:r>
            <a:endParaRPr lang="en-MY" altLang="zh-CN" sz="2400" kern="100" dirty="0">
              <a:latin typeface="+mn-ea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19020" y="5032375"/>
            <a:ext cx="2387600" cy="9080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/>
          <p:cNvGrpSpPr>
            <a:grpSpLocks noGrp="1" noRot="1" noChangeAspect="1" noMove="1" noResize="1" noUngrp="1"/>
          </p:cNvGrpSpPr>
          <p:nvPr/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3" name="Freeform: Shape 12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/>
          <p:cNvGrpSpPr>
            <a:grpSpLocks noGrp="1" noRot="1" noChangeAspect="1" noMove="1" noResize="1" noUngrp="1"/>
          </p:cNvGrpSpPr>
          <p:nvPr/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1"/>
          <p:cNvSpPr txBox="1"/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开发过程</a:t>
            </a:r>
            <a:endParaRPr lang="en-US" sz="4800" dirty="0">
              <a:solidFill>
                <a:schemeClr val="tx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81741" y="3648892"/>
            <a:ext cx="1060752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51261" y="3614060"/>
            <a:ext cx="60960" cy="69663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Oval 5"/>
          <p:cNvSpPr/>
          <p:nvPr/>
        </p:nvSpPr>
        <p:spPr>
          <a:xfrm>
            <a:off x="2994755" y="3614057"/>
            <a:ext cx="60960" cy="69663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Oval 6"/>
          <p:cNvSpPr/>
          <p:nvPr/>
        </p:nvSpPr>
        <p:spPr>
          <a:xfrm>
            <a:off x="7201260" y="3614057"/>
            <a:ext cx="60960" cy="69663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Oval 10"/>
          <p:cNvSpPr/>
          <p:nvPr/>
        </p:nvSpPr>
        <p:spPr>
          <a:xfrm>
            <a:off x="5138250" y="3614058"/>
            <a:ext cx="60960" cy="69663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Oval 16"/>
          <p:cNvSpPr/>
          <p:nvPr/>
        </p:nvSpPr>
        <p:spPr>
          <a:xfrm>
            <a:off x="9419890" y="3614057"/>
            <a:ext cx="60960" cy="69663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TextBox 22"/>
          <p:cNvSpPr txBox="1"/>
          <p:nvPr/>
        </p:nvSpPr>
        <p:spPr>
          <a:xfrm>
            <a:off x="352612" y="3735082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18.8.2022</a:t>
            </a:r>
            <a:endParaRPr lang="en-MY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0921" y="2844194"/>
            <a:ext cx="16340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kern="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确定项目标题、分配工作</a:t>
            </a:r>
            <a:endParaRPr lang="en-MY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65626" y="315928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rgbClr val="7AB850"/>
                </a:solidFill>
              </a:rPr>
              <a:t>20.8.2022</a:t>
            </a:r>
            <a:endParaRPr lang="en-MY" dirty="0">
              <a:solidFill>
                <a:srgbClr val="7AB8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38681" y="3842087"/>
            <a:ext cx="16340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kern="100" dirty="0">
                <a:solidFill>
                  <a:srgbClr val="7AB850"/>
                </a:solidFill>
                <a:latin typeface="+mn-ea"/>
              </a:rPr>
              <a:t>基本</a:t>
            </a:r>
            <a:r>
              <a:rPr lang="en-MY" altLang="zh-CN" sz="1800" kern="100" dirty="0">
                <a:solidFill>
                  <a:srgbClr val="7AB850"/>
                </a:solidFill>
                <a:latin typeface="+mn-ea"/>
              </a:rPr>
              <a:t>UI</a:t>
            </a:r>
            <a:r>
              <a:rPr lang="zh-CN" altLang="en-US" sz="1800" kern="100" dirty="0">
                <a:solidFill>
                  <a:srgbClr val="7AB850"/>
                </a:solidFill>
                <a:latin typeface="+mn-ea"/>
              </a:rPr>
              <a:t>界面实现</a:t>
            </a:r>
            <a:endParaRPr lang="en-MY" dirty="0">
              <a:solidFill>
                <a:srgbClr val="7AB8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09121" y="380400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21.8.2022</a:t>
            </a:r>
            <a:endParaRPr lang="en-MY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71973" y="2217637"/>
            <a:ext cx="20437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kern="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登录界面、注册界面、主界面、聊天界面功能实现、整体初步测试</a:t>
            </a:r>
            <a:endParaRPr lang="en-MY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41651" y="306985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rgbClr val="7AB850"/>
                </a:solidFill>
              </a:rPr>
              <a:t>22.8.2022</a:t>
            </a:r>
            <a:endParaRPr lang="en-MY" dirty="0">
              <a:solidFill>
                <a:srgbClr val="7AB8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865630" y="3842087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23.8.2022</a:t>
            </a:r>
            <a:endParaRPr lang="en-MY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11437714" y="3614057"/>
            <a:ext cx="60960" cy="69663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1" name="TextBox 40"/>
          <p:cNvSpPr txBox="1"/>
          <p:nvPr/>
        </p:nvSpPr>
        <p:spPr>
          <a:xfrm>
            <a:off x="10921862" y="3129262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rgbClr val="7AB850"/>
                </a:solidFill>
              </a:rPr>
              <a:t>24.8.2022</a:t>
            </a:r>
            <a:endParaRPr lang="en-MY" dirty="0">
              <a:solidFill>
                <a:srgbClr val="7AB8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40349" y="3842087"/>
            <a:ext cx="20437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kern="100" dirty="0">
                <a:solidFill>
                  <a:srgbClr val="7AB850"/>
                </a:solidFill>
                <a:latin typeface="+mn-ea"/>
              </a:rPr>
              <a:t>服务器功能开发与实现、修改并合并整体代码</a:t>
            </a:r>
            <a:endParaRPr lang="en-MY" dirty="0">
              <a:solidFill>
                <a:srgbClr val="7AB8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59018" y="2796242"/>
            <a:ext cx="1792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编写项目文档、</a:t>
            </a:r>
            <a:r>
              <a:rPr lang="en-MY" altLang="zh-CN" sz="1800" kern="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CSS</a:t>
            </a:r>
            <a:r>
              <a:rPr lang="zh-CN" altLang="en-US" sz="1800" kern="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界面美化</a:t>
            </a:r>
            <a:endParaRPr lang="en-MY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716524" y="3825328"/>
            <a:ext cx="13795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00" dirty="0">
                <a:solidFill>
                  <a:srgbClr val="7AB850"/>
                </a:solidFill>
                <a:latin typeface="+mn-ea"/>
              </a:rPr>
              <a:t>继续修改和调试代码</a:t>
            </a:r>
            <a:endParaRPr lang="en-MY" dirty="0">
              <a:solidFill>
                <a:srgbClr val="7AB85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/>
          <p:cNvGrpSpPr>
            <a:grpSpLocks noGrp="1" noRot="1" noChangeAspect="1" noMove="1" noResize="1" noUngrp="1"/>
          </p:cNvGrpSpPr>
          <p:nvPr/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3" name="Freeform: Shape 12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/>
          <p:cNvGrpSpPr>
            <a:grpSpLocks noGrp="1" noRot="1" noChangeAspect="1" noMove="1" noResize="1" noUngrp="1"/>
          </p:cNvGrpSpPr>
          <p:nvPr/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1"/>
          <p:cNvSpPr txBox="1"/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开发过程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2775" y="2002971"/>
            <a:ext cx="10234196" cy="220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n-ea"/>
              </a:rPr>
              <a:t>利用</a:t>
            </a:r>
            <a:r>
              <a:rPr lang="en-MY" altLang="zh-CN" sz="2400" kern="100" dirty="0">
                <a:latin typeface="+mn-ea"/>
              </a:rPr>
              <a:t>G</a:t>
            </a:r>
            <a:r>
              <a:rPr lang="en-US" altLang="zh-CN" sz="2400" kern="100" dirty="0" err="1">
                <a:latin typeface="+mn-ea"/>
              </a:rPr>
              <a:t>itHub</a:t>
            </a:r>
            <a:r>
              <a:rPr lang="zh-CN" altLang="en-US" sz="2400" kern="100" dirty="0">
                <a:latin typeface="+mn-ea"/>
              </a:rPr>
              <a:t>来同步代码，但在同步代码时常常遇到两人同时编写同一个文件而导致文件冲突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n-ea"/>
              </a:rPr>
              <a:t>过程中遇到的</a:t>
            </a:r>
            <a:r>
              <a:rPr lang="en-US" altLang="zh-CN" sz="2400" kern="100" dirty="0">
                <a:latin typeface="+mn-ea"/>
              </a:rPr>
              <a:t>bug</a:t>
            </a:r>
            <a:r>
              <a:rPr lang="zh-CN" altLang="en-US" sz="2400" kern="100" dirty="0">
                <a:latin typeface="+mn-ea"/>
              </a:rPr>
              <a:t>，都是通过线上讨论来解决</a:t>
            </a:r>
            <a:endParaRPr lang="en-MY" altLang="zh-CN" sz="2400" kern="100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466" y="991262"/>
            <a:ext cx="5754696" cy="757328"/>
          </a:xfrm>
        </p:spPr>
        <p:txBody>
          <a:bodyPr anchor="b">
            <a:normAutofit/>
          </a:bodyPr>
          <a:lstStyle/>
          <a:p>
            <a:pPr algn="ctr"/>
            <a:r>
              <a:rPr lang="zh-CN" altLang="en-US" dirty="0">
                <a:solidFill>
                  <a:schemeClr val="tx2"/>
                </a:solidFill>
              </a:rPr>
              <a:t>内容简介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0" name="Group 9"/>
          <p:cNvGrpSpPr>
            <a:grpSpLocks noGrp="1" noRot="1" noChangeAspect="1" noMove="1" noResize="1" noUngrp="1"/>
          </p:cNvGrpSpPr>
          <p:nvPr/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/>
            <p:cNvSpPr/>
            <p:nvPr/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5954" y="2438400"/>
            <a:ext cx="5709721" cy="2971800"/>
          </a:xfrm>
        </p:spPr>
        <p:txBody>
          <a:bodyPr anchor="t">
            <a:normAutofit lnSpcReduction="10000"/>
          </a:bodyPr>
          <a:lstStyle/>
          <a:p>
            <a:pPr algn="ctr"/>
            <a:r>
              <a:rPr lang="zh-CN" altLang="en-US" dirty="0">
                <a:solidFill>
                  <a:schemeClr val="tx2"/>
                </a:solidFill>
              </a:rPr>
              <a:t>项目简介</a:t>
            </a:r>
            <a:endParaRPr lang="en-US" altLang="zh-CN" dirty="0">
              <a:solidFill>
                <a:schemeClr val="tx2"/>
              </a:solidFill>
            </a:endParaRPr>
          </a:p>
          <a:p>
            <a:pPr algn="ctr"/>
            <a:r>
              <a:rPr lang="zh-CN" altLang="en-US" dirty="0">
                <a:solidFill>
                  <a:schemeClr val="tx2"/>
                </a:solidFill>
              </a:rPr>
              <a:t>团队简介</a:t>
            </a:r>
            <a:endParaRPr lang="en-US" altLang="zh-CN" dirty="0">
              <a:solidFill>
                <a:schemeClr val="tx2"/>
              </a:solidFill>
            </a:endParaRPr>
          </a:p>
          <a:p>
            <a:pPr algn="ctr"/>
            <a:r>
              <a:rPr lang="zh-CN" altLang="en-US" dirty="0">
                <a:solidFill>
                  <a:schemeClr val="tx2"/>
                </a:solidFill>
              </a:rPr>
              <a:t>产品展示</a:t>
            </a:r>
            <a:endParaRPr lang="en-US" altLang="zh-CN" dirty="0">
              <a:solidFill>
                <a:schemeClr val="tx2"/>
              </a:solidFill>
            </a:endParaRPr>
          </a:p>
          <a:p>
            <a:pPr algn="ctr"/>
            <a:r>
              <a:rPr lang="zh-CN" altLang="en-US" dirty="0">
                <a:solidFill>
                  <a:schemeClr val="tx2"/>
                </a:solidFill>
              </a:rPr>
              <a:t>技术亮点</a:t>
            </a:r>
            <a:endParaRPr lang="en-US" altLang="zh-CN" dirty="0">
              <a:solidFill>
                <a:schemeClr val="tx2"/>
              </a:solidFill>
            </a:endParaRPr>
          </a:p>
          <a:p>
            <a:pPr algn="ctr"/>
            <a:r>
              <a:rPr lang="zh-CN" altLang="en-US" dirty="0">
                <a:solidFill>
                  <a:schemeClr val="tx2"/>
                </a:solidFill>
              </a:rPr>
              <a:t>开发过程</a:t>
            </a:r>
            <a:endParaRPr lang="en-US" altLang="zh-CN" dirty="0">
              <a:solidFill>
                <a:schemeClr val="tx2"/>
              </a:solidFill>
            </a:endParaRPr>
          </a:p>
          <a:p>
            <a:pPr algn="ctr"/>
            <a:r>
              <a:rPr lang="zh-CN" altLang="en-US" dirty="0">
                <a:solidFill>
                  <a:schemeClr val="tx2"/>
                </a:solidFill>
              </a:rPr>
              <a:t>项目总结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/>
          <p:cNvGrpSpPr>
            <a:grpSpLocks noGrp="1" noRot="1" noChangeAspect="1" noMove="1" noResize="1" noUngrp="1"/>
          </p:cNvGrpSpPr>
          <p:nvPr/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>
            <a:grpSpLocks noGrp="1" noRot="1" noChangeAspect="1" noMove="1" noResize="1" noUngrp="1"/>
          </p:cNvGrpSpPr>
          <p:nvPr/>
        </p:nvGrpSpPr>
        <p:grpSpPr>
          <a:xfrm rot="10800000" flipH="1">
            <a:off x="0" y="4114799"/>
            <a:ext cx="3655725" cy="2743201"/>
            <a:chOff x="-305" y="-1"/>
            <a:chExt cx="3832880" cy="2876136"/>
          </a:xfrm>
        </p:grpSpPr>
        <p:sp>
          <p:nvSpPr>
            <p:cNvPr id="19" name="Freeform: Shape 18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1"/>
          <p:cNvSpPr txBox="1"/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项目总结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2775" y="2002971"/>
            <a:ext cx="10234196" cy="1467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n-ea"/>
              </a:rPr>
              <a:t>项目开发时间太短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n-ea"/>
              </a:rPr>
              <a:t>功能可以再更加完善，更多样化</a:t>
            </a:r>
            <a:endParaRPr lang="en-MY" altLang="zh-CN" sz="2400" kern="100" dirty="0">
              <a:latin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>
            <a:grpSpLocks noGrp="1" noRot="1" noChangeAspect="1" noMove="1" noResize="1" noUngrp="1"/>
          </p:cNvGrpSpPr>
          <p:nvPr/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/>
            <p:cNvSpPr/>
            <p:nvPr/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zh-CN" altLang="en-US" sz="5200" dirty="0">
                <a:solidFill>
                  <a:schemeClr val="tx2"/>
                </a:solidFill>
              </a:rPr>
              <a:t>感谢大家</a:t>
            </a:r>
            <a:endParaRPr lang="en-US" sz="5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775" y="408084"/>
            <a:ext cx="10021446" cy="11547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项目简介</a:t>
            </a:r>
            <a:endParaRPr lang="en-US" sz="48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/>
          <p:cNvGrpSpPr>
            <a:grpSpLocks noGrp="1" noRot="1" noChangeAspect="1" noMove="1" noResize="1" noUngrp="1"/>
          </p:cNvGrpSpPr>
          <p:nvPr/>
        </p:nvGrpSpPr>
        <p:grpSpPr>
          <a:xfrm flipH="1">
            <a:off x="-52475" y="-40193"/>
            <a:ext cx="3860800" cy="2357750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>
            <a:grpSpLocks noGrp="1" noRot="1" noChangeAspect="1" noMove="1" noResize="1" noUngrp="1"/>
          </p:cNvGrpSpPr>
          <p:nvPr/>
        </p:nvGrpSpPr>
        <p:grpSpPr>
          <a:xfrm rot="10800000">
            <a:off x="9676747" y="4683666"/>
            <a:ext cx="2514948" cy="2174333"/>
            <a:chOff x="-305" y="-4155"/>
            <a:chExt cx="2514948" cy="2174333"/>
          </a:xfrm>
        </p:grpSpPr>
        <p:sp>
          <p:nvSpPr>
            <p:cNvPr id="19" name="Freeform: Shape 18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12775" y="2002971"/>
            <a:ext cx="10234196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MY" altLang="zh-CN" sz="2400" kern="100" dirty="0">
                <a:effectLst/>
                <a:latin typeface="+mn-ea"/>
              </a:rPr>
              <a:t>LCS</a:t>
            </a:r>
            <a:r>
              <a:rPr lang="zh-CN" altLang="en-US" sz="2400" kern="100" dirty="0">
                <a:effectLst/>
                <a:latin typeface="+mn-ea"/>
              </a:rPr>
              <a:t>实时通讯软件是一款建立于</a:t>
            </a:r>
            <a:r>
              <a:rPr lang="en-MY" altLang="zh-CN" sz="2400" kern="100" dirty="0">
                <a:effectLst/>
                <a:latin typeface="+mn-ea"/>
              </a:rPr>
              <a:t>QT</a:t>
            </a:r>
            <a:r>
              <a:rPr lang="zh-CN" altLang="en-US" sz="2400" kern="100" dirty="0">
                <a:effectLst/>
                <a:latin typeface="+mn-ea"/>
              </a:rPr>
              <a:t>软件，在</a:t>
            </a:r>
            <a:r>
              <a:rPr lang="en-MY" altLang="zh-CN" sz="2400" kern="100" dirty="0">
                <a:effectLst/>
                <a:latin typeface="+mn-ea"/>
              </a:rPr>
              <a:t>L</a:t>
            </a:r>
            <a:r>
              <a:rPr lang="en-US" altLang="zh-CN" sz="2400" kern="100" dirty="0" err="1">
                <a:effectLst/>
                <a:latin typeface="+mn-ea"/>
              </a:rPr>
              <a:t>inux</a:t>
            </a:r>
            <a:r>
              <a:rPr lang="zh-CN" altLang="en-US" sz="2400" kern="100" dirty="0">
                <a:effectLst/>
                <a:latin typeface="+mn-ea"/>
              </a:rPr>
              <a:t>系统下制作的一个局域网聊天软件</a:t>
            </a:r>
            <a:endParaRPr lang="en-MY" altLang="zh-CN" sz="2400" kern="100" dirty="0">
              <a:effectLst/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n-ea"/>
              </a:rPr>
              <a:t>此项目的名字</a:t>
            </a:r>
            <a:r>
              <a:rPr lang="en-MY" altLang="zh-CN" sz="2400" kern="100" dirty="0">
                <a:latin typeface="+mn-ea"/>
              </a:rPr>
              <a:t>LCS</a:t>
            </a:r>
            <a:r>
              <a:rPr lang="zh-CN" altLang="en-US" sz="2400" kern="100" dirty="0">
                <a:latin typeface="+mn-ea"/>
              </a:rPr>
              <a:t>是由</a:t>
            </a:r>
            <a:r>
              <a:rPr lang="en-MY" altLang="zh-CN" sz="2400" kern="100" dirty="0">
                <a:latin typeface="+mn-ea"/>
              </a:rPr>
              <a:t>L</a:t>
            </a:r>
            <a:r>
              <a:rPr lang="en-US" altLang="zh-CN" sz="2400" kern="100" dirty="0" err="1">
                <a:latin typeface="+mn-ea"/>
              </a:rPr>
              <a:t>anChatSoftware</a:t>
            </a:r>
            <a:r>
              <a:rPr lang="zh-CN" altLang="en-US" sz="2400" kern="100" dirty="0">
                <a:latin typeface="+mn-ea"/>
              </a:rPr>
              <a:t>（局域网聊天软件）的缩写组成，整个项目操作简单以及布局整洁让用户能够放松的</a:t>
            </a:r>
            <a:r>
              <a:rPr lang="zh-CN" altLang="en-US" sz="2400" kern="100" dirty="0">
                <a:latin typeface="+mn-ea"/>
              </a:rPr>
              <a:t>使用。</a:t>
            </a:r>
            <a:endParaRPr lang="zh-CN" altLang="en-US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MY" sz="2400" kern="100" dirty="0">
                <a:effectLst/>
                <a:latin typeface="+mn-ea"/>
              </a:rPr>
              <a:t>能够与在线用户相互聊天功能，保存</a:t>
            </a:r>
            <a:r>
              <a:rPr lang="zh-CN" altLang="en-MY" sz="2400" kern="100" dirty="0">
                <a:effectLst/>
                <a:latin typeface="+mn-ea"/>
              </a:rPr>
              <a:t>聊天记录。</a:t>
            </a:r>
            <a:endParaRPr lang="zh-CN" altLang="en-MY" sz="2400" kern="100" dirty="0">
              <a:effectLst/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MY" sz="2400" kern="100" dirty="0">
                <a:effectLst/>
                <a:latin typeface="+mn-ea"/>
              </a:rPr>
              <a:t>切换界面主题</a:t>
            </a:r>
            <a:r>
              <a:rPr lang="zh-CN" altLang="en-MY" sz="2400" kern="100" dirty="0">
                <a:effectLst/>
                <a:latin typeface="+mn-ea"/>
              </a:rPr>
              <a:t>功能</a:t>
            </a:r>
            <a:endParaRPr lang="zh-CN" altLang="en-MY" sz="2400" kern="100" dirty="0">
              <a:effectLst/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>
            <a:grpSpLocks noGrp="1" noRot="1" noChangeAspect="1" noMove="1" noResize="1" noUngrp="1"/>
          </p:cNvGrpSpPr>
          <p:nvPr/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>
            <a:grpSpLocks noGrp="1" noRot="1" noChangeAspect="1" noMove="1" noResize="1" noUngrp="1"/>
          </p:cNvGrpSpPr>
          <p:nvPr/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组长：</a:t>
            </a:r>
            <a:endParaRPr lang="en-MY" altLang="zh-CN" dirty="0"/>
          </a:p>
          <a:p>
            <a:pPr marL="0" indent="0" algn="ctr">
              <a:buNone/>
            </a:pPr>
            <a:r>
              <a:rPr lang="zh-CN" altLang="en-US" dirty="0"/>
              <a:t>李思净</a:t>
            </a:r>
            <a:endParaRPr lang="en-MY" altLang="zh-CN" dirty="0"/>
          </a:p>
          <a:p>
            <a:pPr marL="0" indent="0" algn="ctr">
              <a:buNone/>
            </a:pPr>
            <a:endParaRPr lang="en-MY" altLang="zh-CN" dirty="0"/>
          </a:p>
          <a:p>
            <a:pPr marL="0" indent="0" algn="ctr">
              <a:buNone/>
            </a:pPr>
            <a:r>
              <a:rPr lang="zh-CN" altLang="en-US" dirty="0"/>
              <a:t>组员：</a:t>
            </a:r>
            <a:endParaRPr lang="en-MY" altLang="zh-CN" dirty="0"/>
          </a:p>
          <a:p>
            <a:pPr marL="0" indent="0" algn="ctr">
              <a:buNone/>
            </a:pPr>
            <a:r>
              <a:rPr lang="zh-CN" altLang="en-US" dirty="0"/>
              <a:t>陈誉航、刘宇捷、刘乐也、李沄澺</a:t>
            </a:r>
            <a:endParaRPr lang="en-MY" altLang="zh-CN" dirty="0"/>
          </a:p>
          <a:p>
            <a:endParaRPr lang="en-US" altLang="zh-CN" dirty="0"/>
          </a:p>
        </p:txBody>
      </p:sp>
      <p:sp>
        <p:nvSpPr>
          <p:cNvPr id="5" name="Title 1"/>
          <p:cNvSpPr txBox="1"/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团队介绍</a:t>
            </a:r>
            <a:endParaRPr lang="en-US" sz="4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/>
          <p:cNvGrpSpPr>
            <a:grpSpLocks noGrp="1" noRot="1" noChangeAspect="1" noMove="1" noResize="1" noUngrp="1"/>
          </p:cNvGrpSpPr>
          <p:nvPr/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3" name="Freeform: Shape 12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/>
          <p:cNvGrpSpPr>
            <a:grpSpLocks noGrp="1" noRot="1" noChangeAspect="1" noMove="1" noResize="1" noUngrp="1"/>
          </p:cNvGrpSpPr>
          <p:nvPr/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/>
          <p:cNvSpPr txBox="1"/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团队分工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2775" y="2002971"/>
            <a:ext cx="10234196" cy="368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400" kern="100" dirty="0">
                <a:latin typeface="+mn-ea"/>
              </a:rPr>
              <a:t>李思净（组长）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+mn-ea"/>
              </a:rPr>
              <a:t>服务器</a:t>
            </a:r>
            <a:r>
              <a:rPr lang="zh-CN" altLang="en-US" sz="2400" kern="100" dirty="0">
                <a:latin typeface="+mn-ea"/>
              </a:rPr>
              <a:t>界面</a:t>
            </a:r>
            <a:r>
              <a:rPr lang="zh-CN" altLang="en-US" sz="2400" kern="100" dirty="0">
                <a:effectLst/>
                <a:latin typeface="+mn-ea"/>
              </a:rPr>
              <a:t>设计与功能开发</a:t>
            </a:r>
            <a:endParaRPr lang="en-MY" altLang="zh-CN" sz="2400" kern="100" dirty="0">
              <a:effectLst/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n-ea"/>
              </a:rPr>
              <a:t>服务器数据库设计与开发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+mn-ea"/>
              </a:rPr>
              <a:t>局域网测试</a:t>
            </a:r>
            <a:endParaRPr lang="en-MY" altLang="zh-CN" sz="2400" kern="100" dirty="0">
              <a:effectLst/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+mn-ea"/>
              </a:rPr>
              <a:t>调试整体程序</a:t>
            </a:r>
            <a:endParaRPr lang="en-MY" altLang="zh-CN" sz="2400" kern="100" dirty="0">
              <a:effectLst/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/>
          <p:cNvGrpSpPr>
            <a:grpSpLocks noGrp="1" noRot="1" noChangeAspect="1" noMove="1" noResize="1" noUngrp="1"/>
          </p:cNvGrpSpPr>
          <p:nvPr/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3" name="Freeform: Shape 12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/>
          <p:cNvGrpSpPr>
            <a:grpSpLocks noGrp="1" noRot="1" noChangeAspect="1" noMove="1" noResize="1" noUngrp="1"/>
          </p:cNvGrpSpPr>
          <p:nvPr/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/>
          <p:cNvSpPr txBox="1"/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团队分工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2775" y="2002971"/>
            <a:ext cx="10234196" cy="294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400" kern="100" dirty="0">
                <a:latin typeface="+mn-ea"/>
              </a:rPr>
              <a:t>陈誉航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n-ea"/>
              </a:rPr>
              <a:t>主界面功能函数</a:t>
            </a:r>
            <a:endParaRPr lang="en-MY" altLang="zh-CN" sz="2400" kern="100" dirty="0">
              <a:effectLst/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n-ea"/>
              </a:rPr>
              <a:t>页面切换函数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+mn-ea"/>
              </a:rPr>
              <a:t>建立数据库</a:t>
            </a:r>
            <a:r>
              <a:rPr lang="en-MY" altLang="zh-CN" sz="2400" kern="100" dirty="0">
                <a:effectLst/>
                <a:latin typeface="+mn-ea"/>
              </a:rPr>
              <a:t>S</a:t>
            </a:r>
            <a:r>
              <a:rPr lang="en-US" altLang="zh-CN" sz="2400" kern="100" dirty="0" err="1">
                <a:effectLst/>
                <a:latin typeface="+mn-ea"/>
              </a:rPr>
              <a:t>qlite</a:t>
            </a:r>
            <a:endParaRPr lang="en-MY" altLang="zh-CN" sz="2400" kern="100" dirty="0">
              <a:effectLst/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/>
          <p:cNvGrpSpPr>
            <a:grpSpLocks noGrp="1" noRot="1" noChangeAspect="1" noMove="1" noResize="1" noUngrp="1"/>
          </p:cNvGrpSpPr>
          <p:nvPr/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3" name="Freeform: Shape 12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/>
          <p:cNvGrpSpPr>
            <a:grpSpLocks noGrp="1" noRot="1" noChangeAspect="1" noMove="1" noResize="1" noUngrp="1"/>
          </p:cNvGrpSpPr>
          <p:nvPr/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/>
          <p:cNvSpPr txBox="1"/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团队分工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2775" y="2002971"/>
            <a:ext cx="10234196" cy="294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400" kern="100" dirty="0">
                <a:latin typeface="+mn-ea"/>
              </a:rPr>
              <a:t>刘宇捷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+mn-ea"/>
              </a:rPr>
              <a:t>聊天界面功能函数</a:t>
            </a:r>
            <a:endParaRPr lang="en-MY" altLang="zh-CN" sz="2400" kern="100" dirty="0">
              <a:effectLst/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n-ea"/>
              </a:rPr>
              <a:t>聊天界面</a:t>
            </a:r>
            <a:r>
              <a:rPr lang="en-MY" altLang="zh-CN" sz="2400" kern="100" dirty="0">
                <a:latin typeface="+mn-ea"/>
              </a:rPr>
              <a:t>UI</a:t>
            </a:r>
            <a:r>
              <a:rPr lang="zh-CN" altLang="en-US" sz="2400" kern="100" dirty="0">
                <a:latin typeface="+mn-ea"/>
              </a:rPr>
              <a:t>微调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+mn-ea"/>
              </a:rPr>
              <a:t>演示视频录制</a:t>
            </a:r>
            <a:endParaRPr lang="en-MY" altLang="zh-CN" sz="2400" kern="100" dirty="0">
              <a:effectLst/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/>
          <p:cNvGrpSpPr>
            <a:grpSpLocks noGrp="1" noRot="1" noChangeAspect="1" noMove="1" noResize="1" noUngrp="1"/>
          </p:cNvGrpSpPr>
          <p:nvPr/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3" name="Freeform: Shape 12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/>
          <p:cNvGrpSpPr>
            <a:grpSpLocks noGrp="1" noRot="1" noChangeAspect="1" noMove="1" noResize="1" noUngrp="1"/>
          </p:cNvGrpSpPr>
          <p:nvPr/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/>
          <p:cNvSpPr txBox="1"/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团队分工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2775" y="2002971"/>
            <a:ext cx="10234196" cy="294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400" kern="100" dirty="0">
                <a:latin typeface="+mn-ea"/>
              </a:rPr>
              <a:t>刘乐也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+mn-ea"/>
              </a:rPr>
              <a:t>注册和登录界面的功能函数</a:t>
            </a:r>
            <a:endParaRPr lang="en-MY" altLang="zh-CN" sz="2400" kern="100" dirty="0">
              <a:effectLst/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n-ea"/>
              </a:rPr>
              <a:t>设计注册界面</a:t>
            </a:r>
            <a:r>
              <a:rPr lang="en-MY" altLang="zh-CN" sz="2400" kern="100" dirty="0">
                <a:latin typeface="+mn-ea"/>
              </a:rPr>
              <a:t>UI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+mn-ea"/>
              </a:rPr>
              <a:t>编写项目文档</a:t>
            </a:r>
            <a:endParaRPr lang="en-MY" altLang="zh-CN" sz="2400" kern="100" dirty="0">
              <a:effectLst/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/>
          <p:cNvGrpSpPr>
            <a:grpSpLocks noGrp="1" noRot="1" noChangeAspect="1" noMove="1" noResize="1" noUngrp="1"/>
          </p:cNvGrpSpPr>
          <p:nvPr/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3" name="Freeform: Shape 12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/>
          <p:cNvGrpSpPr>
            <a:grpSpLocks noGrp="1" noRot="1" noChangeAspect="1" noMove="1" noResize="1" noUngrp="1"/>
          </p:cNvGrpSpPr>
          <p:nvPr/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/>
          <p:cNvSpPr txBox="1"/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团队分工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2775" y="2002971"/>
            <a:ext cx="10234196" cy="220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400" kern="100" dirty="0">
                <a:latin typeface="+mn-ea"/>
              </a:rPr>
              <a:t>李沄澺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+mn-ea"/>
              </a:rPr>
              <a:t>登录界面、主窗口界面、聊天室界面的</a:t>
            </a:r>
            <a:r>
              <a:rPr lang="en-MY" altLang="zh-CN" sz="2400" kern="100" dirty="0">
                <a:effectLst/>
                <a:latin typeface="+mn-ea"/>
              </a:rPr>
              <a:t>UI</a:t>
            </a:r>
            <a:r>
              <a:rPr lang="zh-CN" altLang="en-US" sz="2400" kern="100" dirty="0">
                <a:effectLst/>
                <a:latin typeface="+mn-ea"/>
              </a:rPr>
              <a:t>设计</a:t>
            </a:r>
            <a:endParaRPr lang="en-MY" altLang="zh-CN" sz="2400" kern="100" dirty="0">
              <a:effectLst/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n-ea"/>
              </a:rPr>
              <a:t>答辩</a:t>
            </a:r>
            <a:r>
              <a:rPr lang="en-MY" altLang="zh-CN" sz="2400" kern="100" dirty="0">
                <a:latin typeface="+mn-ea"/>
              </a:rPr>
              <a:t>PPT</a:t>
            </a:r>
            <a:endParaRPr lang="en-MY" altLang="zh-CN" sz="2400" kern="100" dirty="0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835</Words>
  <Application>WPS Presentation</Application>
  <PresentationFormat>Widescreen</PresentationFormat>
  <Paragraphs>170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Calibri Light</vt:lpstr>
      <vt:lpstr>等线 Light</vt:lpstr>
      <vt:lpstr>等线</vt:lpstr>
      <vt:lpstr>微软雅黑</vt:lpstr>
      <vt:lpstr>Arial Unicode MS</vt:lpstr>
      <vt:lpstr>Office Theme</vt:lpstr>
      <vt:lpstr>LCS实时通讯软件</vt:lpstr>
      <vt:lpstr>内容简介</vt:lpstr>
      <vt:lpstr>项目简介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LCS实时通讯软件</dc:title>
  <dc:creator>Vickneswaran, Hesha [HR/MY/PEN]</dc:creator>
  <cp:lastModifiedBy>Angus Tan</cp:lastModifiedBy>
  <cp:revision>12</cp:revision>
  <dcterms:created xsi:type="dcterms:W3CDTF">2022-08-23T07:30:00Z</dcterms:created>
  <dcterms:modified xsi:type="dcterms:W3CDTF">2022-08-25T05:21:53Z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C7068039DA1949F58E0DBF23C992C054</vt:lpwstr>
  </property>
  <property fmtid="{D5CDD505-2E9C-101B-9397-08002B2CF9AE}" pid="3" name="KSOProductBuildVer">
    <vt:lpwstr>1033-11.2.0.11210</vt:lpwstr>
  </property>
</Properties>
</file>